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7" r:id="rId4"/>
    <p:sldId id="288" r:id="rId5"/>
    <p:sldId id="289" r:id="rId6"/>
    <p:sldId id="290" r:id="rId7"/>
    <p:sldId id="291" r:id="rId8"/>
    <p:sldId id="292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E968DF-83CA-4DDD-B92F-B39CCB4D1684}">
          <p14:sldIdLst>
            <p14:sldId id="263"/>
            <p14:sldId id="257"/>
            <p14:sldId id="287"/>
            <p14:sldId id="288"/>
            <p14:sldId id="289"/>
            <p14:sldId id="290"/>
            <p14:sldId id="291"/>
            <p14:sldId id="292"/>
            <p14:sldId id="294"/>
          </p14:sldIdLst>
        </p14:section>
        <p14:section name="Untitled Section" id="{8BE882EB-72A3-470F-B744-A6EA99CD2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ECE"/>
    <a:srgbClr val="3A5C68"/>
    <a:srgbClr val="67A3BB"/>
    <a:srgbClr val="516AAC"/>
    <a:srgbClr val="BCBECE"/>
    <a:srgbClr val="9AA7C0"/>
    <a:srgbClr val="98A7BE"/>
    <a:srgbClr val="F8634F"/>
    <a:srgbClr val="607C2F"/>
    <a:srgbClr val="607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0F7248-55F0-BD4E-AC20-A82000EF9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0DF9D0-1085-D24C-8604-48F4AD708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4C5D7E-72D3-8540-813B-4C2CFEF42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3A5C68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A925CE-764C-134B-BD3B-0C181E825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B58E30-BC11-BB40-BD3C-B51EE0AE8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101BE41-BCBF-AA48-8F17-B75434866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91B771-8ABE-E842-94DD-76A2ED1663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91E463-0689-174B-AC2E-AD22D593B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23D21A-7B88-594A-A433-F7683112A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2A81B8-D92C-414D-ABFC-63F6D8C11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3A5C6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Tourism 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Peter Robinson, Michael </a:t>
            </a:r>
            <a:r>
              <a:rPr lang="en-GB" dirty="0" err="1"/>
              <a:t>Lück</a:t>
            </a:r>
            <a:r>
              <a:rPr lang="en-GB" dirty="0"/>
              <a:t> and Stephen L.J. Smith</a:t>
            </a: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PART FOUR: TOURISM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C0754-211E-41B6-ABB7-706677D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24351A-5D92-475F-8D7B-F4921B5763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C3A377-59B6-4F1F-99F5-76539296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87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3D785-CF93-4A2D-8120-46EA0A9E4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7782"/>
            <a:ext cx="9144000" cy="33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07C0F0-76B5-4466-B00E-4E05F79E85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11.1. The Operations Management Model. (Adapted from Slack </a:t>
            </a:r>
            <a:r>
              <a:rPr lang="en-GB" sz="1200" i="1" dirty="0"/>
              <a:t>et al., </a:t>
            </a:r>
            <a:r>
              <a:rPr lang="en-GB" sz="1200" dirty="0"/>
              <a:t>2016.)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50D59-6844-4F7B-A595-91516984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9846B-382D-4509-93C5-B0531EB35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7" y="702107"/>
            <a:ext cx="6206837" cy="431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C1773-6101-424C-8E2B-0DF3612088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11.2. Operations management through the organizational structure.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1E4A43-F4BC-4325-BEA9-4F3ACFBA4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9C4A5-FC8D-45BD-965E-6FF871C6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951345"/>
            <a:ext cx="6282862" cy="41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4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5EFBFD-43E2-4598-9F62-53A427B56B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11.3. Human resource process. (From Gill-</a:t>
            </a:r>
            <a:r>
              <a:rPr lang="en-GB" sz="1200" dirty="0" err="1"/>
              <a:t>McLure</a:t>
            </a:r>
            <a:r>
              <a:rPr lang="en-GB" sz="1200" dirty="0"/>
              <a:t> and Firth, 2016.)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DD9EC3-A8B3-49AE-8B6D-3B6691A5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37AE28-92D8-43D4-905A-84B40FC1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28" y="1304925"/>
            <a:ext cx="6368963" cy="35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5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CE3248-031A-4D1B-8973-8DFCF7D84D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11.4. The product life cycle.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14D44-7255-4E97-9C88-AC5C359B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747A6-24DB-41CE-8215-2A82F18E6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1182255"/>
            <a:ext cx="6206836" cy="348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3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AB097-3CD4-4A29-8270-98C6ADB45B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r>
              <a:rPr lang="en-GB" sz="1200" dirty="0"/>
              <a:t>Fig. 11.6. Costs, revenue and break-even. </a:t>
            </a:r>
            <a:r>
              <a:rPr lang="en-GB" sz="1200" dirty="0" err="1"/>
              <a:t>BEp</a:t>
            </a:r>
            <a:r>
              <a:rPr lang="en-GB" sz="1200" dirty="0"/>
              <a:t>, break-even price; </a:t>
            </a:r>
            <a:r>
              <a:rPr lang="en-GB" sz="1200" dirty="0" err="1"/>
              <a:t>BEn</a:t>
            </a:r>
            <a:r>
              <a:rPr lang="en-GB" sz="1200" dirty="0"/>
              <a:t>, break-even number (Pax); R, revenue; </a:t>
            </a:r>
            <a:r>
              <a:rPr lang="en-GB" sz="1200" dirty="0" err="1"/>
              <a:t>C</a:t>
            </a:r>
            <a:r>
              <a:rPr lang="en-GB" sz="1200" i="1" dirty="0" err="1"/>
              <a:t>f</a:t>
            </a:r>
            <a:r>
              <a:rPr lang="en-GB" sz="1200" dirty="0"/>
              <a:t>, fixed costs; </a:t>
            </a:r>
            <a:r>
              <a:rPr lang="en-GB" sz="1200" dirty="0" err="1"/>
              <a:t>C</a:t>
            </a:r>
            <a:r>
              <a:rPr lang="en-GB" sz="1200" i="1" dirty="0" err="1"/>
              <a:t>v</a:t>
            </a:r>
            <a:r>
              <a:rPr lang="en-GB" sz="1200" dirty="0"/>
              <a:t>, variable costs; C</a:t>
            </a:r>
            <a:r>
              <a:rPr lang="en-GB" sz="1200" i="1" dirty="0"/>
              <a:t>t</a:t>
            </a:r>
            <a:r>
              <a:rPr lang="en-GB" sz="1200" dirty="0"/>
              <a:t>, total costs (total variable costs plus fixed costs).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DB1315-7D4A-43DD-B751-0B578748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53313-F229-4B8B-9EF9-A7784104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64" y="988291"/>
            <a:ext cx="6299200" cy="38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E4FDE2-E69D-4461-BDBC-B5490965A5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Fig. 11.7</a:t>
            </a:r>
            <a:r>
              <a:rPr lang="en-GB" sz="1200" b="1" dirty="0"/>
              <a:t>. </a:t>
            </a:r>
            <a:r>
              <a:rPr lang="en-GB" sz="1200" dirty="0"/>
              <a:t>Time series patterns. (From Robinson and Gelder, 2009.)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D63E2-10BD-4CBC-88F9-7665F2F7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6F9A8-50C7-4C01-88EF-BCCF35236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56" y="1071418"/>
            <a:ext cx="6421408" cy="34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85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150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Tourism  2nd Edition</vt:lpstr>
      <vt:lpstr>PowerPoint Presentation</vt:lpstr>
      <vt:lpstr> </vt:lpstr>
      <vt:lpstr> </vt:lpstr>
      <vt:lpstr> </vt:lpstr>
      <vt:lpstr> </vt:lpstr>
      <vt:lpstr> </vt:lpstr>
      <vt:lpstr> </vt:lpstr>
      <vt:lpstr> 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58</cp:revision>
  <dcterms:created xsi:type="dcterms:W3CDTF">2014-12-08T12:01:41Z</dcterms:created>
  <dcterms:modified xsi:type="dcterms:W3CDTF">2020-05-20T07:23:58Z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2020-05-07T09:47:39.2415471Z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7d62a304-6eb6-46a6-a5a5-00d79863757f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