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4"/>
  </p:notesMasterIdLst>
  <p:sldIdLst>
    <p:sldId id="256" r:id="rId2"/>
    <p:sldId id="258" r:id="rId3"/>
    <p:sldId id="259" r:id="rId4"/>
    <p:sldId id="289" r:id="rId5"/>
    <p:sldId id="291" r:id="rId6"/>
    <p:sldId id="292" r:id="rId7"/>
    <p:sldId id="305" r:id="rId8"/>
    <p:sldId id="293" r:id="rId9"/>
    <p:sldId id="294" r:id="rId10"/>
    <p:sldId id="300" r:id="rId11"/>
    <p:sldId id="295" r:id="rId12"/>
    <p:sldId id="297" r:id="rId13"/>
    <p:sldId id="301" r:id="rId14"/>
    <p:sldId id="298" r:id="rId15"/>
    <p:sldId id="302" r:id="rId16"/>
    <p:sldId id="303" r:id="rId17"/>
    <p:sldId id="296" r:id="rId18"/>
    <p:sldId id="304" r:id="rId19"/>
    <p:sldId id="275" r:id="rId20"/>
    <p:sldId id="290" r:id="rId21"/>
    <p:sldId id="277"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p:restoredTop sz="94097" autoAdjust="0"/>
  </p:normalViewPr>
  <p:slideViewPr>
    <p:cSldViewPr snapToGrid="0">
      <p:cViewPr varScale="1">
        <p:scale>
          <a:sx n="76" d="100"/>
          <a:sy n="76"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43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6</a:t>
            </a:r>
          </a:p>
        </p:txBody>
      </p:sp>
      <p:sp>
        <p:nvSpPr>
          <p:cNvPr id="143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4341"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4342" name="Rectangle 6"/>
          <p:cNvSpPr>
            <a:spLocks noGrp="1" noRot="1" noChangeAspect="1" noChangeArrowheads="1" noTextEdit="1"/>
          </p:cNvSpPr>
          <p:nvPr>
            <p:ph type="sldImg"/>
          </p:nvPr>
        </p:nvSpPr>
        <p:spPr>
          <a:xfrm>
            <a:off x="1150938" y="692150"/>
            <a:ext cx="4556125" cy="3416300"/>
          </a:xfrm>
          <a:ln cap="flat"/>
        </p:spPr>
      </p:sp>
      <p:sp>
        <p:nvSpPr>
          <p:cNvPr id="14343"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2496580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36799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08365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420779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620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9050" tIns="0" rIns="19050" bIns="0" anchor="b"/>
          <a:lstStyle/>
          <a:p>
            <a:pPr algn="r"/>
            <a:r>
              <a:rPr lang="en-US" altLang="en-US" sz="1000" i="1">
                <a:latin typeface="·s²Ó©úÅé" charset="0"/>
              </a:rPr>
              <a:t>8</a:t>
            </a:r>
          </a:p>
        </p:txBody>
      </p:sp>
      <p:sp>
        <p:nvSpPr>
          <p:cNvPr id="184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7"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ln/>
        </p:spPr>
        <p:txBody>
          <a:bodyPr/>
          <a:lstStyle/>
          <a:p>
            <a:endParaRPr lang="en-US" altLang="en-US"/>
          </a:p>
        </p:txBody>
      </p:sp>
    </p:spTree>
    <p:extLst>
      <p:ext uri="{BB962C8B-B14F-4D97-AF65-F5344CB8AC3E}">
        <p14:creationId xmlns:p14="http://schemas.microsoft.com/office/powerpoint/2010/main" val="117348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20A03CF-1336-8043-A345-3B20C5F734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668"/>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C9131EB6-1C6E-674F-B08A-FF0A65BB1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9888" y="4238308"/>
            <a:ext cx="579437" cy="5540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45276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5.wdp"/><Relationship Id="rId3" Type="http://schemas.openxmlformats.org/officeDocument/2006/relationships/image" Target="../media/image7.png"/><Relationship Id="rId7" Type="http://schemas.microsoft.com/office/2007/relationships/hdphoto" Target="../media/hdphoto1.wdp"/><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11" Type="http://schemas.microsoft.com/office/2007/relationships/hdphoto" Target="../media/hdphoto3.wdp"/><Relationship Id="rId5" Type="http://schemas.openxmlformats.org/officeDocument/2006/relationships/image" Target="../media/image9.png"/><Relationship Id="rId15" Type="http://schemas.microsoft.com/office/2007/relationships/hdphoto" Target="../media/hdphoto7.wdp"/><Relationship Id="rId10" Type="http://schemas.openxmlformats.org/officeDocument/2006/relationships/image" Target="../media/image12.png"/><Relationship Id="rId4" Type="http://schemas.openxmlformats.org/officeDocument/2006/relationships/image" Target="../media/image8.png"/><Relationship Id="rId9" Type="http://schemas.microsoft.com/office/2007/relationships/hdphoto" Target="../media/hdphoto2.wdp"/><Relationship Id="rId14" Type="http://schemas.microsoft.com/office/2007/relationships/hdphoto" Target="../media/hdphoto6.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microsoft.com/office/2007/relationships/hdphoto" Target="../media/hdphoto9.wdp"/><Relationship Id="rId13" Type="http://schemas.openxmlformats.org/officeDocument/2006/relationships/image" Target="../media/image22.png"/><Relationship Id="rId18" Type="http://schemas.openxmlformats.org/officeDocument/2006/relationships/image" Target="../media/image26.pn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0.jpe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19.png"/><Relationship Id="rId4" Type="http://schemas.microsoft.com/office/2007/relationships/hdphoto" Target="../media/hdphoto8.wdp"/><Relationship Id="rId9" Type="http://schemas.openxmlformats.org/officeDocument/2006/relationships/image" Target="../media/image18.png"/><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13" Type="http://schemas.microsoft.com/office/2007/relationships/hdphoto" Target="../media/hdphoto12.wdp"/><Relationship Id="rId18" Type="http://schemas.openxmlformats.org/officeDocument/2006/relationships/image" Target="../media/image25.png"/><Relationship Id="rId26" Type="http://schemas.microsoft.com/office/2007/relationships/hdphoto" Target="../media/hdphoto14.wdp"/><Relationship Id="rId3" Type="http://schemas.openxmlformats.org/officeDocument/2006/relationships/image" Target="../media/image27.png"/><Relationship Id="rId21" Type="http://schemas.openxmlformats.org/officeDocument/2006/relationships/image" Target="../media/image38.gif"/><Relationship Id="rId7" Type="http://schemas.openxmlformats.org/officeDocument/2006/relationships/image" Target="../media/image29.png"/><Relationship Id="rId12" Type="http://schemas.openxmlformats.org/officeDocument/2006/relationships/image" Target="../media/image32.png"/><Relationship Id="rId17" Type="http://schemas.openxmlformats.org/officeDocument/2006/relationships/image" Target="../media/image8.png"/><Relationship Id="rId25" Type="http://schemas.microsoft.com/office/2007/relationships/hdphoto" Target="../media/hdphoto3.wdp"/><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7.png"/><Relationship Id="rId29" Type="http://schemas.microsoft.com/office/2007/relationships/hdphoto" Target="../media/hdphoto16.wdp"/><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1.png"/><Relationship Id="rId24" Type="http://schemas.openxmlformats.org/officeDocument/2006/relationships/image" Target="../media/image11.png"/><Relationship Id="rId5" Type="http://schemas.openxmlformats.org/officeDocument/2006/relationships/image" Target="../media/image18.png"/><Relationship Id="rId15" Type="http://schemas.openxmlformats.org/officeDocument/2006/relationships/image" Target="../media/image34.png"/><Relationship Id="rId23" Type="http://schemas.microsoft.com/office/2007/relationships/hdphoto" Target="../media/hdphoto13.wdp"/><Relationship Id="rId28" Type="http://schemas.microsoft.com/office/2007/relationships/hdphoto" Target="../media/hdphoto7.wdp"/><Relationship Id="rId10" Type="http://schemas.openxmlformats.org/officeDocument/2006/relationships/image" Target="../media/image15.png"/><Relationship Id="rId19" Type="http://schemas.openxmlformats.org/officeDocument/2006/relationships/image" Target="../media/image36.png"/><Relationship Id="rId4" Type="http://schemas.microsoft.com/office/2007/relationships/hdphoto" Target="../media/hdphoto10.wdp"/><Relationship Id="rId9" Type="http://schemas.microsoft.com/office/2007/relationships/hdphoto" Target="../media/hdphoto11.wdp"/><Relationship Id="rId14" Type="http://schemas.openxmlformats.org/officeDocument/2006/relationships/image" Target="../media/image33.png"/><Relationship Id="rId22" Type="http://schemas.openxmlformats.org/officeDocument/2006/relationships/image" Target="../media/image39.png"/><Relationship Id="rId27" Type="http://schemas.microsoft.com/office/2007/relationships/hdphoto" Target="../media/hdphoto15.wdp"/><Relationship Id="rId30" Type="http://schemas.microsoft.com/office/2007/relationships/hdphoto" Target="../media/hdphoto17.wdp"/></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18" Type="http://schemas.openxmlformats.org/officeDocument/2006/relationships/image" Target="../media/image49.png"/><Relationship Id="rId3" Type="http://schemas.openxmlformats.org/officeDocument/2006/relationships/image" Target="../media/image40.png"/><Relationship Id="rId21" Type="http://schemas.openxmlformats.org/officeDocument/2006/relationships/image" Target="../media/image50.png"/><Relationship Id="rId7" Type="http://schemas.microsoft.com/office/2007/relationships/hdphoto" Target="../media/hdphoto18.wdp"/><Relationship Id="rId12" Type="http://schemas.openxmlformats.org/officeDocument/2006/relationships/image" Target="../media/image45.png"/><Relationship Id="rId17" Type="http://schemas.openxmlformats.org/officeDocument/2006/relationships/image" Target="../media/image48.png"/><Relationship Id="rId2" Type="http://schemas.openxmlformats.org/officeDocument/2006/relationships/notesSlide" Target="../notesSlides/notesSlide5.xml"/><Relationship Id="rId16" Type="http://schemas.microsoft.com/office/2007/relationships/hdphoto" Target="../media/hdphoto20.wdp"/><Relationship Id="rId20" Type="http://schemas.openxmlformats.org/officeDocument/2006/relationships/image" Target="../media/image15.png"/><Relationship Id="rId1" Type="http://schemas.openxmlformats.org/officeDocument/2006/relationships/slideLayout" Target="../slideLayouts/slideLayout8.xml"/><Relationship Id="rId6" Type="http://schemas.openxmlformats.org/officeDocument/2006/relationships/image" Target="../media/image42.png"/><Relationship Id="rId11" Type="http://schemas.openxmlformats.org/officeDocument/2006/relationships/image" Target="../media/image38.gif"/><Relationship Id="rId5" Type="http://schemas.openxmlformats.org/officeDocument/2006/relationships/image" Target="../media/image41.png"/><Relationship Id="rId15" Type="http://schemas.openxmlformats.org/officeDocument/2006/relationships/image" Target="../media/image47.png"/><Relationship Id="rId23" Type="http://schemas.microsoft.com/office/2007/relationships/hdphoto" Target="../media/hdphoto16.wdp"/><Relationship Id="rId10" Type="http://schemas.microsoft.com/office/2007/relationships/hdphoto" Target="../media/hdphoto19.wdp"/><Relationship Id="rId19" Type="http://schemas.microsoft.com/office/2007/relationships/hdphoto" Target="../media/hdphoto21.wdp"/><Relationship Id="rId4" Type="http://schemas.openxmlformats.org/officeDocument/2006/relationships/image" Target="../media/image16.png"/><Relationship Id="rId9" Type="http://schemas.openxmlformats.org/officeDocument/2006/relationships/image" Target="../media/image44.png"/><Relationship Id="rId14" Type="http://schemas.openxmlformats.org/officeDocument/2006/relationships/image" Target="../media/image8.png"/><Relationship Id="rId2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4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2370363" y="2978913"/>
            <a:ext cx="1174513" cy="545724"/>
          </a:xfrm>
          <a:prstGeom prst="roundRect">
            <a:avLst>
              <a:gd name="adj" fmla="val 15535"/>
            </a:avLst>
          </a:prstGeom>
          <a:solidFill>
            <a:schemeClr val="accent3">
              <a:lumMod val="20000"/>
              <a:lumOff val="8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21" name="Rounded Rectangle 20"/>
          <p:cNvSpPr/>
          <p:nvPr/>
        </p:nvSpPr>
        <p:spPr>
          <a:xfrm>
            <a:off x="4349822" y="2978913"/>
            <a:ext cx="1148892" cy="545724"/>
          </a:xfrm>
          <a:prstGeom prst="roundRect">
            <a:avLst>
              <a:gd name="adj" fmla="val 15535"/>
            </a:avLst>
          </a:prstGeom>
          <a:solidFill>
            <a:schemeClr val="accent3">
              <a:lumMod val="20000"/>
              <a:lumOff val="8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22" name="Rounded Rectangle 21"/>
          <p:cNvSpPr/>
          <p:nvPr/>
        </p:nvSpPr>
        <p:spPr>
          <a:xfrm>
            <a:off x="6303659" y="2978913"/>
            <a:ext cx="1148892" cy="545724"/>
          </a:xfrm>
          <a:prstGeom prst="roundRect">
            <a:avLst>
              <a:gd name="adj" fmla="val 15535"/>
            </a:avLst>
          </a:prstGeom>
          <a:solidFill>
            <a:schemeClr val="accent3">
              <a:lumMod val="20000"/>
              <a:lumOff val="80000"/>
            </a:schemeClr>
          </a:solidFill>
          <a:ln>
            <a:solidFill>
              <a:schemeClr val="accent3">
                <a:lumMod val="40000"/>
                <a:lumOff val="60000"/>
              </a:schemeClr>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4" name="Rounded Rectangle 3"/>
          <p:cNvSpPr/>
          <p:nvPr/>
        </p:nvSpPr>
        <p:spPr>
          <a:xfrm>
            <a:off x="3179520" y="5285718"/>
            <a:ext cx="2872027" cy="386239"/>
          </a:xfrm>
          <a:prstGeom prst="roundRect">
            <a:avLst>
              <a:gd name="adj" fmla="val 252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dirty="0">
                <a:latin typeface="Arial Narrow"/>
                <a:cs typeface="Arial Narrow"/>
              </a:rPr>
              <a:t>HOTELS</a:t>
            </a:r>
          </a:p>
        </p:txBody>
      </p:sp>
      <p:sp>
        <p:nvSpPr>
          <p:cNvPr id="15" name="Rounded Rectangle 14"/>
          <p:cNvSpPr/>
          <p:nvPr/>
        </p:nvSpPr>
        <p:spPr>
          <a:xfrm>
            <a:off x="501418" y="1181781"/>
            <a:ext cx="8115142" cy="386239"/>
          </a:xfrm>
          <a:prstGeom prst="roundRect">
            <a:avLst>
              <a:gd name="adj" fmla="val 2521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latin typeface="Arial Narrow"/>
                <a:cs typeface="Arial Narrow"/>
              </a:rPr>
              <a:t>GUESTS</a:t>
            </a:r>
          </a:p>
        </p:txBody>
      </p:sp>
      <p:sp>
        <p:nvSpPr>
          <p:cNvPr id="16" name="Rounded Rectangle 15"/>
          <p:cNvSpPr/>
          <p:nvPr/>
        </p:nvSpPr>
        <p:spPr>
          <a:xfrm>
            <a:off x="4048033" y="1703300"/>
            <a:ext cx="4031594" cy="784454"/>
          </a:xfrm>
          <a:prstGeom prst="roundRect">
            <a:avLst>
              <a:gd name="adj" fmla="val 11748"/>
            </a:avLst>
          </a:prstGeom>
          <a:solidFill>
            <a:srgbClr val="FFF1CE"/>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dirty="0">
              <a:latin typeface="Arial Narrow"/>
              <a:cs typeface="Arial Narrow"/>
            </a:endParaRPr>
          </a:p>
        </p:txBody>
      </p:sp>
      <p:sp>
        <p:nvSpPr>
          <p:cNvPr id="17" name="Rounded Rectangle 16"/>
          <p:cNvSpPr/>
          <p:nvPr/>
        </p:nvSpPr>
        <p:spPr>
          <a:xfrm>
            <a:off x="2452549" y="3040527"/>
            <a:ext cx="1174513" cy="545724"/>
          </a:xfrm>
          <a:prstGeom prst="roundRect">
            <a:avLst>
              <a:gd name="adj" fmla="val 15535"/>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lnSpc>
                <a:spcPct val="90000"/>
              </a:lnSpc>
            </a:pPr>
            <a:r>
              <a:rPr lang="en-US" sz="1600" dirty="0">
                <a:latin typeface="Arial Narrow"/>
                <a:cs typeface="Arial Narrow"/>
              </a:rPr>
              <a:t>Wholesalers</a:t>
            </a:r>
            <a:br>
              <a:rPr lang="en-US" sz="1600" dirty="0">
                <a:latin typeface="Arial Narrow"/>
                <a:cs typeface="Arial Narrow"/>
              </a:rPr>
            </a:br>
            <a:r>
              <a:rPr lang="en-US" sz="1600" dirty="0">
                <a:latin typeface="Arial Narrow"/>
                <a:cs typeface="Arial Narrow"/>
              </a:rPr>
              <a:t>Aggregators</a:t>
            </a:r>
          </a:p>
        </p:txBody>
      </p:sp>
      <p:sp>
        <p:nvSpPr>
          <p:cNvPr id="18" name="Rounded Rectangle 17"/>
          <p:cNvSpPr/>
          <p:nvPr/>
        </p:nvSpPr>
        <p:spPr>
          <a:xfrm>
            <a:off x="491594"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a:latin typeface="Arial Narrow"/>
                <a:cs typeface="Arial Narrow"/>
              </a:rPr>
              <a:t>Property</a:t>
            </a:r>
            <a:br>
              <a:rPr lang="en-US" sz="1600" dirty="0">
                <a:latin typeface="Arial Narrow"/>
                <a:cs typeface="Arial Narrow"/>
              </a:rPr>
            </a:br>
            <a:r>
              <a:rPr lang="en-US" sz="1600" dirty="0">
                <a:latin typeface="Arial Narrow"/>
                <a:cs typeface="Arial Narrow"/>
              </a:rPr>
              <a:t>Website</a:t>
            </a:r>
          </a:p>
        </p:txBody>
      </p:sp>
      <p:sp>
        <p:nvSpPr>
          <p:cNvPr id="19" name="Rounded Rectangle 18"/>
          <p:cNvSpPr/>
          <p:nvPr/>
        </p:nvSpPr>
        <p:spPr>
          <a:xfrm>
            <a:off x="6385925" y="3040527"/>
            <a:ext cx="1148892" cy="545724"/>
          </a:xfrm>
          <a:prstGeom prst="roundRect">
            <a:avLst>
              <a:gd name="adj" fmla="val 15535"/>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1600" dirty="0">
                <a:latin typeface="Arial Narrow"/>
                <a:cs typeface="Arial Narrow"/>
              </a:rPr>
              <a:t>Switches</a:t>
            </a:r>
          </a:p>
        </p:txBody>
      </p:sp>
      <p:sp>
        <p:nvSpPr>
          <p:cNvPr id="24" name="Rounded Rectangle 23"/>
          <p:cNvSpPr/>
          <p:nvPr/>
        </p:nvSpPr>
        <p:spPr>
          <a:xfrm>
            <a:off x="4233098"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1600" dirty="0">
                <a:latin typeface="Arial Narrow"/>
                <a:cs typeface="Arial Narrow"/>
              </a:rPr>
              <a:t>OTAs</a:t>
            </a:r>
          </a:p>
        </p:txBody>
      </p:sp>
      <p:sp>
        <p:nvSpPr>
          <p:cNvPr id="25" name="Rounded Rectangle 24"/>
          <p:cNvSpPr/>
          <p:nvPr/>
        </p:nvSpPr>
        <p:spPr>
          <a:xfrm>
            <a:off x="5480265" y="1814559"/>
            <a:ext cx="1019500"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a:latin typeface="Arial Narrow"/>
                <a:cs typeface="Arial Narrow"/>
              </a:rPr>
              <a:t>Traditional Agents</a:t>
            </a:r>
          </a:p>
        </p:txBody>
      </p:sp>
      <p:sp>
        <p:nvSpPr>
          <p:cNvPr id="26" name="Rounded Rectangle 25"/>
          <p:cNvSpPr/>
          <p:nvPr/>
        </p:nvSpPr>
        <p:spPr>
          <a:xfrm>
            <a:off x="6864100" y="1814559"/>
            <a:ext cx="1019500"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a:latin typeface="Arial Narrow"/>
                <a:cs typeface="Arial Narrow"/>
              </a:rPr>
              <a:t>Specialty Websites</a:t>
            </a:r>
          </a:p>
        </p:txBody>
      </p:sp>
      <p:sp>
        <p:nvSpPr>
          <p:cNvPr id="27" name="Rounded Rectangle 26"/>
          <p:cNvSpPr/>
          <p:nvPr/>
        </p:nvSpPr>
        <p:spPr>
          <a:xfrm>
            <a:off x="4432048" y="3040527"/>
            <a:ext cx="1148892" cy="545724"/>
          </a:xfrm>
          <a:prstGeom prst="roundRect">
            <a:avLst>
              <a:gd name="adj" fmla="val 15535"/>
            </a:avLst>
          </a:prstGeom>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1600" dirty="0">
                <a:latin typeface="Arial Narrow"/>
                <a:cs typeface="Arial Narrow"/>
              </a:rPr>
              <a:t>GDSs</a:t>
            </a:r>
          </a:p>
        </p:txBody>
      </p:sp>
      <p:sp>
        <p:nvSpPr>
          <p:cNvPr id="28" name="Rounded Rectangle 27"/>
          <p:cNvSpPr/>
          <p:nvPr/>
        </p:nvSpPr>
        <p:spPr>
          <a:xfrm>
            <a:off x="1738762"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a:latin typeface="Arial Narrow"/>
                <a:cs typeface="Arial Narrow"/>
              </a:rPr>
              <a:t>Chain</a:t>
            </a:r>
            <a:br>
              <a:rPr lang="en-US" sz="1600" dirty="0">
                <a:latin typeface="Arial Narrow"/>
                <a:cs typeface="Arial Narrow"/>
              </a:rPr>
            </a:br>
            <a:r>
              <a:rPr lang="en-US" sz="1600" dirty="0">
                <a:latin typeface="Arial Narrow"/>
                <a:cs typeface="Arial Narrow"/>
              </a:rPr>
              <a:t>Website</a:t>
            </a:r>
          </a:p>
        </p:txBody>
      </p:sp>
      <p:sp>
        <p:nvSpPr>
          <p:cNvPr id="29" name="Rounded Rectangle 28"/>
          <p:cNvSpPr/>
          <p:nvPr/>
        </p:nvSpPr>
        <p:spPr>
          <a:xfrm>
            <a:off x="2901911" y="1742018"/>
            <a:ext cx="882833" cy="545724"/>
          </a:xfrm>
          <a:prstGeom prst="roundRect">
            <a:avLst>
              <a:gd name="adj" fmla="val 15535"/>
            </a:avLst>
          </a:prstGeom>
          <a:solidFill>
            <a:schemeClr val="accent2">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endParaRPr lang="en-US" sz="1600" dirty="0">
              <a:latin typeface="Arial Narrow"/>
              <a:cs typeface="Arial Narrow"/>
            </a:endParaRPr>
          </a:p>
        </p:txBody>
      </p:sp>
      <p:sp>
        <p:nvSpPr>
          <p:cNvPr id="23" name="Rounded Rectangle 22"/>
          <p:cNvSpPr/>
          <p:nvPr/>
        </p:nvSpPr>
        <p:spPr>
          <a:xfrm>
            <a:off x="2985930" y="1814559"/>
            <a:ext cx="882833" cy="545724"/>
          </a:xfrm>
          <a:prstGeom prst="roundRect">
            <a:avLst>
              <a:gd name="adj" fmla="val 15535"/>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lnSpc>
                <a:spcPct val="90000"/>
              </a:lnSpc>
            </a:pPr>
            <a:r>
              <a:rPr lang="en-US" sz="1600" dirty="0">
                <a:latin typeface="Arial Narrow"/>
                <a:cs typeface="Arial Narrow"/>
              </a:rPr>
              <a:t>Affiliate</a:t>
            </a:r>
            <a:br>
              <a:rPr lang="en-US" sz="1600" dirty="0">
                <a:latin typeface="Arial Narrow"/>
                <a:cs typeface="Arial Narrow"/>
              </a:rPr>
            </a:br>
            <a:r>
              <a:rPr lang="en-US" sz="1600" dirty="0">
                <a:latin typeface="Arial Narrow"/>
                <a:cs typeface="Arial Narrow"/>
              </a:rPr>
              <a:t>Websites</a:t>
            </a:r>
          </a:p>
        </p:txBody>
      </p:sp>
      <p:cxnSp>
        <p:nvCxnSpPr>
          <p:cNvPr id="31" name="Straight Connector 30"/>
          <p:cNvCxnSpPr/>
          <p:nvPr/>
        </p:nvCxnSpPr>
        <p:spPr>
          <a:xfrm flipV="1">
            <a:off x="3784744" y="4914908"/>
            <a:ext cx="0" cy="37081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447078" y="4914908"/>
            <a:ext cx="0" cy="37081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957661" y="3601977"/>
            <a:ext cx="0" cy="52770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2985930" y="3586251"/>
            <a:ext cx="0" cy="52770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6955822" y="3586251"/>
            <a:ext cx="0" cy="52770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7794194" y="2487754"/>
            <a:ext cx="0" cy="1641923"/>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2161110" y="2360283"/>
            <a:ext cx="0" cy="1769394"/>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6954458" y="2505358"/>
            <a:ext cx="0" cy="52770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V="1">
            <a:off x="4957661" y="2505358"/>
            <a:ext cx="0" cy="527700"/>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3329795" y="2360283"/>
            <a:ext cx="0" cy="680245"/>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2773170" y="1568020"/>
            <a:ext cx="0" cy="1465037"/>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1554896" y="1568020"/>
            <a:ext cx="0" cy="2545931"/>
          </a:xfrm>
          <a:prstGeom prst="line">
            <a:avLst/>
          </a:prstGeom>
          <a:ln w="38100">
            <a:solidFill>
              <a:srgbClr val="000000"/>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4" idx="1"/>
            <a:endCxn id="18" idx="2"/>
          </p:cNvCxnSpPr>
          <p:nvPr/>
        </p:nvCxnSpPr>
        <p:spPr>
          <a:xfrm rot="10800000">
            <a:off x="933012" y="2360283"/>
            <a:ext cx="2246510" cy="3118555"/>
          </a:xfrm>
          <a:prstGeom prst="bentConnector2">
            <a:avLst/>
          </a:prstGeom>
          <a:ln w="381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54" name="Elbow Connector 53"/>
          <p:cNvCxnSpPr>
            <a:stCxn id="4" idx="3"/>
          </p:cNvCxnSpPr>
          <p:nvPr/>
        </p:nvCxnSpPr>
        <p:spPr>
          <a:xfrm flipV="1">
            <a:off x="6051547" y="1568020"/>
            <a:ext cx="2359147" cy="3910818"/>
          </a:xfrm>
          <a:prstGeom prst="bentConnector2">
            <a:avLst/>
          </a:prstGeom>
          <a:ln w="38100">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6" name="Rounded Rectangle 5"/>
          <p:cNvSpPr/>
          <p:nvPr/>
        </p:nvSpPr>
        <p:spPr>
          <a:xfrm>
            <a:off x="1374427" y="4113950"/>
            <a:ext cx="6705200" cy="800958"/>
          </a:xfrm>
          <a:prstGeom prst="roundRect">
            <a:avLst>
              <a:gd name="adj" fmla="val 13536"/>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7" name="Rounded Rectangle 6"/>
          <p:cNvSpPr/>
          <p:nvPr/>
        </p:nvSpPr>
        <p:spPr>
          <a:xfrm>
            <a:off x="1726694"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8" name="Rounded Rectangle 7"/>
          <p:cNvSpPr/>
          <p:nvPr/>
        </p:nvSpPr>
        <p:spPr>
          <a:xfrm>
            <a:off x="2656790"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9" name="Rounded Rectangle 8"/>
          <p:cNvSpPr/>
          <p:nvPr/>
        </p:nvSpPr>
        <p:spPr>
          <a:xfrm>
            <a:off x="3586886"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0" name="Rounded Rectangle 9"/>
          <p:cNvSpPr/>
          <p:nvPr/>
        </p:nvSpPr>
        <p:spPr>
          <a:xfrm>
            <a:off x="4516982"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1" name="Rounded Rectangle 10"/>
          <p:cNvSpPr/>
          <p:nvPr/>
        </p:nvSpPr>
        <p:spPr>
          <a:xfrm>
            <a:off x="5447078"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2" name="Rounded Rectangle 11"/>
          <p:cNvSpPr/>
          <p:nvPr/>
        </p:nvSpPr>
        <p:spPr>
          <a:xfrm>
            <a:off x="6377173"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3" name="Rounded Rectangle 12"/>
          <p:cNvSpPr/>
          <p:nvPr/>
        </p:nvSpPr>
        <p:spPr>
          <a:xfrm>
            <a:off x="7307267" y="4335549"/>
            <a:ext cx="486927" cy="386239"/>
          </a:xfrm>
          <a:prstGeom prst="roundRect">
            <a:avLst>
              <a:gd name="adj" fmla="val 25213"/>
            </a:avLst>
          </a:prstGeom>
          <a:solidFill>
            <a:schemeClr val="accent1">
              <a:lumMod val="20000"/>
              <a:lumOff val="80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b="1" dirty="0">
              <a:latin typeface="Arial Narrow"/>
              <a:cs typeface="Arial Narrow"/>
            </a:endParaRPr>
          </a:p>
        </p:txBody>
      </p:sp>
      <p:sp>
        <p:nvSpPr>
          <p:cNvPr id="14" name="Rounded Rectangle 13"/>
          <p:cNvSpPr/>
          <p:nvPr/>
        </p:nvSpPr>
        <p:spPr>
          <a:xfrm>
            <a:off x="2593139" y="4335941"/>
            <a:ext cx="4048978" cy="386239"/>
          </a:xfrm>
          <a:prstGeom prst="roundRect">
            <a:avLst>
              <a:gd name="adj" fmla="val 25213"/>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b="1" dirty="0">
                <a:latin typeface="Arial Narrow"/>
                <a:cs typeface="Arial Narrow"/>
              </a:rPr>
              <a:t>Computer Reservation Systems (CRSs)</a:t>
            </a:r>
          </a:p>
        </p:txBody>
      </p:sp>
      <p:cxnSp>
        <p:nvCxnSpPr>
          <p:cNvPr id="57" name="Straight Connector 56"/>
          <p:cNvCxnSpPr>
            <a:stCxn id="17" idx="3"/>
            <a:endCxn id="27" idx="1"/>
          </p:cNvCxnSpPr>
          <p:nvPr/>
        </p:nvCxnSpPr>
        <p:spPr>
          <a:xfrm>
            <a:off x="3627063" y="3313389"/>
            <a:ext cx="804985" cy="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27" idx="3"/>
            <a:endCxn id="19" idx="1"/>
          </p:cNvCxnSpPr>
          <p:nvPr/>
        </p:nvCxnSpPr>
        <p:spPr>
          <a:xfrm>
            <a:off x="5580940" y="3313389"/>
            <a:ext cx="804984" cy="0"/>
          </a:xfrm>
          <a:prstGeom prst="line">
            <a:avLst/>
          </a:prstGeom>
          <a:ln w="38100">
            <a:solidFill>
              <a:srgbClr val="00000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p:nvPr>
        </p:nvSpPr>
        <p:spPr>
          <a:xfrm>
            <a:off x="731461" y="5832119"/>
            <a:ext cx="7830457" cy="442818"/>
          </a:xfrm>
        </p:spPr>
        <p:txBody>
          <a:bodyPr/>
          <a:lstStyle/>
          <a:p>
            <a:pPr algn="ctr"/>
            <a:r>
              <a:rPr lang="en-AU" sz="2400" dirty="0"/>
              <a:t>Figure 9.2 </a:t>
            </a:r>
            <a:r>
              <a:rPr lang="en-US" sz="2400" b="0" dirty="0"/>
              <a:t>Electronic Hotel Room Distribution</a:t>
            </a:r>
          </a:p>
        </p:txBody>
      </p:sp>
      <p:sp>
        <p:nvSpPr>
          <p:cNvPr id="35" name="Rectangle 34"/>
          <p:cNvSpPr/>
          <p:nvPr/>
        </p:nvSpPr>
        <p:spPr>
          <a:xfrm>
            <a:off x="3216381" y="6254234"/>
            <a:ext cx="2860616" cy="307777"/>
          </a:xfrm>
          <a:prstGeom prst="rect">
            <a:avLst/>
          </a:prstGeom>
        </p:spPr>
        <p:txBody>
          <a:bodyPr wrap="none">
            <a:spAutoFit/>
          </a:bodyPr>
          <a:lstStyle/>
          <a:p>
            <a:r>
              <a:rPr lang="en-US" sz="1400" dirty="0">
                <a:latin typeface="Arial Narrow"/>
                <a:cs typeface="Arial Narrow"/>
              </a:rPr>
              <a:t>(Adapted from: Carroll and </a:t>
            </a:r>
            <a:r>
              <a:rPr lang="en-US" sz="1400" dirty="0" err="1">
                <a:latin typeface="Arial Narrow"/>
                <a:cs typeface="Arial Narrow"/>
              </a:rPr>
              <a:t>Siguaw</a:t>
            </a:r>
            <a:r>
              <a:rPr lang="en-US" sz="1400" dirty="0">
                <a:latin typeface="Arial Narrow"/>
                <a:cs typeface="Arial Narrow"/>
              </a:rPr>
              <a:t> 2003)</a:t>
            </a:r>
            <a:r>
              <a:rPr lang="en-AU" sz="1400" dirty="0">
                <a:latin typeface="Arial Narrow"/>
                <a:cs typeface="Arial Narrow"/>
              </a:rPr>
              <a:t> </a:t>
            </a:r>
            <a:endParaRPr lang="en-US" sz="1400" dirty="0">
              <a:latin typeface="Arial Narrow"/>
              <a:cs typeface="Arial Narrow"/>
            </a:endParaRPr>
          </a:p>
        </p:txBody>
      </p:sp>
    </p:spTree>
    <p:extLst>
      <p:ext uri="{BB962C8B-B14F-4D97-AF65-F5344CB8AC3E}">
        <p14:creationId xmlns:p14="http://schemas.microsoft.com/office/powerpoint/2010/main" val="280205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Guest Applications</a:t>
            </a:r>
          </a:p>
        </p:txBody>
      </p:sp>
      <p:sp>
        <p:nvSpPr>
          <p:cNvPr id="3" name="Text Placeholder 2"/>
          <p:cNvSpPr>
            <a:spLocks noGrp="1"/>
          </p:cNvSpPr>
          <p:nvPr>
            <p:ph type="body" sz="quarter" idx="11"/>
          </p:nvPr>
        </p:nvSpPr>
        <p:spPr/>
        <p:txBody>
          <a:bodyPr/>
          <a:lstStyle/>
          <a:p>
            <a:pPr lvl="1"/>
            <a:r>
              <a:rPr lang="en-US" dirty="0"/>
              <a:t>Customer relationship management</a:t>
            </a:r>
          </a:p>
          <a:p>
            <a:pPr lvl="1"/>
            <a:r>
              <a:rPr lang="en-US" dirty="0"/>
              <a:t>Guest history systems</a:t>
            </a:r>
          </a:p>
          <a:p>
            <a:pPr lvl="1"/>
            <a:r>
              <a:rPr lang="en-US" dirty="0"/>
              <a:t>Guest room amenities</a:t>
            </a:r>
          </a:p>
          <a:p>
            <a:pPr lvl="2"/>
            <a:r>
              <a:rPr lang="en-US" dirty="0"/>
              <a:t>Electronic locking system (ELS)</a:t>
            </a:r>
          </a:p>
          <a:p>
            <a:pPr lvl="2"/>
            <a:r>
              <a:rPr lang="en-US" dirty="0"/>
              <a:t>Guest information and entertainment devices</a:t>
            </a:r>
          </a:p>
          <a:p>
            <a:pPr lvl="2"/>
            <a:r>
              <a:rPr lang="en-US" dirty="0"/>
              <a:t>Guest services technology</a:t>
            </a:r>
            <a:endParaRPr lang="en-AU"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11</a:t>
            </a:fld>
            <a:endParaRPr lang="en-AU"/>
          </a:p>
        </p:txBody>
      </p:sp>
    </p:spTree>
    <p:extLst>
      <p:ext uri="{BB962C8B-B14F-4D97-AF65-F5344CB8AC3E}">
        <p14:creationId xmlns:p14="http://schemas.microsoft.com/office/powerpoint/2010/main" val="298929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98500" y="58420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3315" name="Rectangle 3"/>
          <p:cNvSpPr>
            <a:spLocks noChangeArrowheads="1"/>
          </p:cNvSpPr>
          <p:nvPr/>
        </p:nvSpPr>
        <p:spPr bwMode="auto">
          <a:xfrm>
            <a:off x="3136900" y="58420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01" name="Line 57"/>
          <p:cNvSpPr>
            <a:spLocks noChangeShapeType="1"/>
          </p:cNvSpPr>
          <p:nvPr/>
        </p:nvSpPr>
        <p:spPr bwMode="auto">
          <a:xfrm>
            <a:off x="4409239" y="2623031"/>
            <a:ext cx="1134375"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78" name="Rounded Rectangle 77"/>
          <p:cNvSpPr/>
          <p:nvPr/>
        </p:nvSpPr>
        <p:spPr bwMode="auto">
          <a:xfrm>
            <a:off x="5275033" y="1177527"/>
            <a:ext cx="1374598" cy="2878547"/>
          </a:xfrm>
          <a:prstGeom prst="roundRect">
            <a:avLst>
              <a:gd name="adj" fmla="val 7946"/>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a:ln>
                <a:noFill/>
              </a:ln>
              <a:solidFill>
                <a:schemeClr val="tx1"/>
              </a:solidFill>
              <a:effectLst/>
              <a:latin typeface="Arial Narrow"/>
              <a:cs typeface="Arial Narrow"/>
            </a:endParaRPr>
          </a:p>
        </p:txBody>
      </p:sp>
      <p:sp>
        <p:nvSpPr>
          <p:cNvPr id="95" name="Line 47"/>
          <p:cNvSpPr>
            <a:spLocks noChangeShapeType="1"/>
          </p:cNvSpPr>
          <p:nvPr/>
        </p:nvSpPr>
        <p:spPr bwMode="auto">
          <a:xfrm flipV="1">
            <a:off x="6192544" y="1858739"/>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73" name="Rounded Rectangle 72"/>
          <p:cNvSpPr/>
          <p:nvPr/>
        </p:nvSpPr>
        <p:spPr bwMode="auto">
          <a:xfrm>
            <a:off x="2524174" y="4492218"/>
            <a:ext cx="5530081" cy="1179664"/>
          </a:xfrm>
          <a:prstGeom prst="roundRect">
            <a:avLst>
              <a:gd name="adj" fmla="val 7946"/>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a:ln>
                <a:noFill/>
              </a:ln>
              <a:solidFill>
                <a:schemeClr val="tx1"/>
              </a:solidFill>
              <a:effectLst/>
              <a:latin typeface="Arial Narrow"/>
              <a:cs typeface="Arial Narrow"/>
            </a:endParaRPr>
          </a:p>
        </p:txBody>
      </p:sp>
      <p:sp>
        <p:nvSpPr>
          <p:cNvPr id="3" name="Rounded Rectangle 2"/>
          <p:cNvSpPr/>
          <p:nvPr/>
        </p:nvSpPr>
        <p:spPr bwMode="auto">
          <a:xfrm>
            <a:off x="981089" y="2855641"/>
            <a:ext cx="1434651" cy="2816241"/>
          </a:xfrm>
          <a:prstGeom prst="roundRect">
            <a:avLst>
              <a:gd name="adj" fmla="val 7946"/>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b="0" i="0" u="none" strike="noStrike" cap="none" normalizeH="0" baseline="0">
              <a:ln>
                <a:noFill/>
              </a:ln>
              <a:solidFill>
                <a:schemeClr val="tx1"/>
              </a:solidFill>
              <a:effectLst/>
              <a:latin typeface="Arial Narrow"/>
              <a:cs typeface="Arial Narrow"/>
            </a:endParaRPr>
          </a:p>
        </p:txBody>
      </p:sp>
      <p:sp>
        <p:nvSpPr>
          <p:cNvPr id="13321" name="Rectangle 9"/>
          <p:cNvSpPr>
            <a:spLocks noChangeArrowheads="1"/>
          </p:cNvSpPr>
          <p:nvPr/>
        </p:nvSpPr>
        <p:spPr bwMode="auto">
          <a:xfrm>
            <a:off x="3412489" y="3705774"/>
            <a:ext cx="683962" cy="382145"/>
          </a:xfrm>
          <a:prstGeom prst="rect">
            <a:avLst/>
          </a:prstGeom>
          <a:noFill/>
          <a:ln w="12700">
            <a:noFill/>
            <a:miter lim="800000"/>
            <a:headEnd/>
            <a:tailEnd/>
          </a:ln>
          <a:effectLst/>
        </p:spPr>
        <p:txBody>
          <a:bodyPr wrap="none" lIns="90488" tIns="44450" rIns="90488" bIns="44450" anchor="ctr"/>
          <a:lstStyle/>
          <a:p>
            <a:pPr algn="ctr"/>
            <a:r>
              <a:rPr lang="en-US" altLang="en-US" dirty="0">
                <a:latin typeface="Arial Narrow"/>
                <a:cs typeface="Arial Narrow"/>
              </a:rPr>
              <a:t>TNN</a:t>
            </a:r>
          </a:p>
        </p:txBody>
      </p:sp>
      <p:sp>
        <p:nvSpPr>
          <p:cNvPr id="13340" name="Rectangle 28"/>
          <p:cNvSpPr>
            <a:spLocks noChangeArrowheads="1"/>
          </p:cNvSpPr>
          <p:nvPr/>
        </p:nvSpPr>
        <p:spPr bwMode="auto">
          <a:xfrm>
            <a:off x="1179969" y="2845257"/>
            <a:ext cx="1091532" cy="667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b="1" dirty="0">
                <a:latin typeface="Arial Narrow"/>
                <a:cs typeface="Arial Narrow"/>
              </a:rPr>
              <a:t>POS Area</a:t>
            </a:r>
            <a:br>
              <a:rPr lang="en-US" altLang="en-US" dirty="0">
                <a:latin typeface="Arial Narrow"/>
                <a:cs typeface="Arial Narrow"/>
              </a:rPr>
            </a:br>
            <a:r>
              <a:rPr lang="en-US" altLang="en-US" dirty="0">
                <a:latin typeface="Arial Narrow"/>
                <a:cs typeface="Arial Narrow"/>
              </a:rPr>
              <a:t>Verifiers</a:t>
            </a:r>
          </a:p>
        </p:txBody>
      </p:sp>
      <p:sp>
        <p:nvSpPr>
          <p:cNvPr id="13341" name="Rectangle 29"/>
          <p:cNvSpPr>
            <a:spLocks noChangeArrowheads="1"/>
          </p:cNvSpPr>
          <p:nvPr/>
        </p:nvSpPr>
        <p:spPr bwMode="auto">
          <a:xfrm>
            <a:off x="4571888" y="5281427"/>
            <a:ext cx="1496489" cy="380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b="1" dirty="0">
                <a:latin typeface="Arial Narrow"/>
                <a:cs typeface="Arial Narrow"/>
              </a:rPr>
              <a:t>Check In Area</a:t>
            </a:r>
          </a:p>
        </p:txBody>
      </p:sp>
      <p:sp>
        <p:nvSpPr>
          <p:cNvPr id="13342" name="Rectangle 30"/>
          <p:cNvSpPr>
            <a:spLocks noChangeArrowheads="1"/>
          </p:cNvSpPr>
          <p:nvPr/>
        </p:nvSpPr>
        <p:spPr bwMode="auto">
          <a:xfrm>
            <a:off x="7062510" y="4692845"/>
            <a:ext cx="924037" cy="667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Narrow"/>
                <a:cs typeface="Arial Narrow"/>
              </a:rPr>
              <a:t>Key</a:t>
            </a:r>
            <a:br>
              <a:rPr lang="en-US" altLang="en-US" dirty="0">
                <a:latin typeface="Arial Narrow"/>
                <a:cs typeface="Arial Narrow"/>
              </a:rPr>
            </a:br>
            <a:r>
              <a:rPr lang="en-US" altLang="en-US" dirty="0">
                <a:latin typeface="Arial Narrow"/>
                <a:cs typeface="Arial Narrow"/>
              </a:rPr>
              <a:t>Encoder</a:t>
            </a:r>
          </a:p>
        </p:txBody>
      </p:sp>
      <p:sp>
        <p:nvSpPr>
          <p:cNvPr id="13347" name="Rectangle 35"/>
          <p:cNvSpPr>
            <a:spLocks noChangeArrowheads="1"/>
          </p:cNvSpPr>
          <p:nvPr/>
        </p:nvSpPr>
        <p:spPr bwMode="auto">
          <a:xfrm>
            <a:off x="5234998" y="1177527"/>
            <a:ext cx="1448413" cy="380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b="1" dirty="0">
                <a:latin typeface="Arial Narrow"/>
                <a:cs typeface="Arial Narrow"/>
              </a:rPr>
              <a:t>GCU Network</a:t>
            </a:r>
          </a:p>
        </p:txBody>
      </p:sp>
      <p:sp>
        <p:nvSpPr>
          <p:cNvPr id="13349" name="Rectangle 37"/>
          <p:cNvSpPr>
            <a:spLocks noChangeArrowheads="1"/>
          </p:cNvSpPr>
          <p:nvPr/>
        </p:nvSpPr>
        <p:spPr bwMode="auto">
          <a:xfrm>
            <a:off x="6682159" y="1177527"/>
            <a:ext cx="1455504" cy="380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p>
            <a:r>
              <a:rPr lang="en-US" altLang="en-US" dirty="0">
                <a:latin typeface="Arial Narrow"/>
                <a:cs typeface="Arial Narrow"/>
              </a:rPr>
              <a:t>Door Locks</a:t>
            </a:r>
          </a:p>
        </p:txBody>
      </p:sp>
      <p:sp>
        <p:nvSpPr>
          <p:cNvPr id="13362" name="Line 50"/>
          <p:cNvSpPr>
            <a:spLocks noChangeShapeType="1"/>
          </p:cNvSpPr>
          <p:nvPr/>
        </p:nvSpPr>
        <p:spPr bwMode="auto">
          <a:xfrm>
            <a:off x="1740120" y="3985461"/>
            <a:ext cx="0" cy="117135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3" name="Line 51"/>
          <p:cNvSpPr>
            <a:spLocks noChangeShapeType="1"/>
          </p:cNvSpPr>
          <p:nvPr/>
        </p:nvSpPr>
        <p:spPr bwMode="auto">
          <a:xfrm flipH="1">
            <a:off x="2999611" y="4292838"/>
            <a:ext cx="717326"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4" name="Line 52"/>
          <p:cNvSpPr>
            <a:spLocks noChangeShapeType="1"/>
          </p:cNvSpPr>
          <p:nvPr/>
        </p:nvSpPr>
        <p:spPr bwMode="auto">
          <a:xfrm>
            <a:off x="2999611" y="4292838"/>
            <a:ext cx="0" cy="598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5" name="Line 53"/>
          <p:cNvSpPr>
            <a:spLocks noChangeShapeType="1"/>
          </p:cNvSpPr>
          <p:nvPr/>
        </p:nvSpPr>
        <p:spPr bwMode="auto">
          <a:xfrm>
            <a:off x="4000530" y="4367605"/>
            <a:ext cx="0" cy="49845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6" name="Line 54"/>
          <p:cNvSpPr>
            <a:spLocks noChangeShapeType="1"/>
          </p:cNvSpPr>
          <p:nvPr/>
        </p:nvSpPr>
        <p:spPr bwMode="auto">
          <a:xfrm>
            <a:off x="4417580" y="4292838"/>
            <a:ext cx="1484697"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7" name="Line 55"/>
          <p:cNvSpPr>
            <a:spLocks noChangeShapeType="1"/>
          </p:cNvSpPr>
          <p:nvPr/>
        </p:nvSpPr>
        <p:spPr bwMode="auto">
          <a:xfrm>
            <a:off x="4959745" y="4292838"/>
            <a:ext cx="0" cy="598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8" name="Line 56"/>
          <p:cNvSpPr>
            <a:spLocks noChangeShapeType="1"/>
          </p:cNvSpPr>
          <p:nvPr/>
        </p:nvSpPr>
        <p:spPr bwMode="auto">
          <a:xfrm>
            <a:off x="5893936" y="4292838"/>
            <a:ext cx="0" cy="598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69" name="Line 57"/>
          <p:cNvSpPr>
            <a:spLocks noChangeShapeType="1"/>
          </p:cNvSpPr>
          <p:nvPr/>
        </p:nvSpPr>
        <p:spPr bwMode="auto">
          <a:xfrm>
            <a:off x="4417580" y="4193148"/>
            <a:ext cx="2343820"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70" name="Line 58"/>
          <p:cNvSpPr>
            <a:spLocks noChangeShapeType="1"/>
          </p:cNvSpPr>
          <p:nvPr/>
        </p:nvSpPr>
        <p:spPr bwMode="auto">
          <a:xfrm>
            <a:off x="6761400" y="4193148"/>
            <a:ext cx="0" cy="69783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13374" name="Rectangle 62"/>
          <p:cNvSpPr>
            <a:spLocks noChangeArrowheads="1"/>
          </p:cNvSpPr>
          <p:nvPr/>
        </p:nvSpPr>
        <p:spPr bwMode="auto">
          <a:xfrm>
            <a:off x="968578" y="5715912"/>
            <a:ext cx="7081506" cy="348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1600" dirty="0">
                <a:latin typeface="Arial Narrow"/>
                <a:cs typeface="Arial Narrow"/>
              </a:rPr>
              <a:t>TNN=Terminal Network Node | GCN=Group Controller Unit | POS=Point of Service</a:t>
            </a:r>
          </a:p>
        </p:txBody>
      </p:sp>
      <p:pic>
        <p:nvPicPr>
          <p:cNvPr id="13425"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1719575"/>
            <a:ext cx="542165" cy="378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0"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2334329"/>
            <a:ext cx="542165" cy="378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2949084"/>
            <a:ext cx="542165" cy="378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2" name="Picture 1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7895" y="3563839"/>
            <a:ext cx="542165" cy="378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6" name="Line 47"/>
          <p:cNvSpPr>
            <a:spLocks noChangeShapeType="1"/>
          </p:cNvSpPr>
          <p:nvPr/>
        </p:nvSpPr>
        <p:spPr bwMode="auto">
          <a:xfrm flipV="1">
            <a:off x="6192544" y="2479032"/>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97" name="Line 47"/>
          <p:cNvSpPr>
            <a:spLocks noChangeShapeType="1"/>
          </p:cNvSpPr>
          <p:nvPr/>
        </p:nvSpPr>
        <p:spPr bwMode="auto">
          <a:xfrm flipV="1">
            <a:off x="6192544" y="3099324"/>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sp>
        <p:nvSpPr>
          <p:cNvPr id="98" name="Line 47"/>
          <p:cNvSpPr>
            <a:spLocks noChangeShapeType="1"/>
          </p:cNvSpPr>
          <p:nvPr/>
        </p:nvSpPr>
        <p:spPr bwMode="auto">
          <a:xfrm flipV="1">
            <a:off x="6192544" y="3719618"/>
            <a:ext cx="1417969" cy="830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pic>
        <p:nvPicPr>
          <p:cNvPr id="100" name="Picture 24" descr="http://icons.iconarchive.com/icons/icons-land/vista-hardware-devices/128/Home-Serve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890" y="2207656"/>
            <a:ext cx="901662" cy="898040"/>
          </a:xfrm>
          <a:prstGeom prst="rect">
            <a:avLst/>
          </a:prstGeom>
          <a:noFill/>
          <a:extLst>
            <a:ext uri="{909E8E84-426E-40dd-AFC4-6F175D3DCCD1}">
              <a14:hiddenFill xmlns:a14="http://schemas.microsoft.com/office/drawing/2010/main" xmlns="">
                <a:solidFill>
                  <a:srgbClr val="FFFFFF"/>
                </a:solidFill>
              </a14:hiddenFill>
            </a:ext>
          </a:extLst>
        </p:spPr>
      </p:pic>
      <p:sp>
        <p:nvSpPr>
          <p:cNvPr id="102" name="Line 57"/>
          <p:cNvSpPr>
            <a:spLocks noChangeShapeType="1"/>
          </p:cNvSpPr>
          <p:nvPr/>
        </p:nvSpPr>
        <p:spPr bwMode="auto">
          <a:xfrm flipH="1" flipV="1">
            <a:off x="4133986" y="3046714"/>
            <a:ext cx="0" cy="1021822"/>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a:latin typeface="Arial Narrow"/>
              <a:cs typeface="Arial Narrow"/>
            </a:endParaRPr>
          </a:p>
        </p:txBody>
      </p:sp>
      <p:pic>
        <p:nvPicPr>
          <p:cNvPr id="13436"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1501517"/>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5"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1501517"/>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6"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1501517"/>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7"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2132886"/>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8"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2132886"/>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9"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2132886"/>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0"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2728950"/>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1"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2728950"/>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2728950"/>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3"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9557" y="3354088"/>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4"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1630" y="3354088"/>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5" name="Picture 1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2044" y="3354088"/>
            <a:ext cx="642257" cy="639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2" name="Rectangle 9"/>
          <p:cNvSpPr>
            <a:spLocks noChangeArrowheads="1"/>
          </p:cNvSpPr>
          <p:nvPr/>
        </p:nvSpPr>
        <p:spPr bwMode="auto">
          <a:xfrm>
            <a:off x="989429" y="4054689"/>
            <a:ext cx="683962" cy="382145"/>
          </a:xfrm>
          <a:prstGeom prst="rect">
            <a:avLst/>
          </a:prstGeom>
          <a:noFill/>
          <a:ln w="12700">
            <a:noFill/>
            <a:miter lim="800000"/>
            <a:headEnd/>
            <a:tailEnd/>
          </a:ln>
          <a:effectLst/>
        </p:spPr>
        <p:txBody>
          <a:bodyPr wrap="none" lIns="90488" tIns="44450" rIns="90488" bIns="44450" anchor="ctr"/>
          <a:lstStyle/>
          <a:p>
            <a:pPr algn="ctr"/>
            <a:r>
              <a:rPr lang="en-US" altLang="en-US" dirty="0">
                <a:latin typeface="Arial Narrow"/>
                <a:cs typeface="Arial Narrow"/>
              </a:rPr>
              <a:t>TNN</a:t>
            </a:r>
          </a:p>
        </p:txBody>
      </p:sp>
      <p:pic>
        <p:nvPicPr>
          <p:cNvPr id="126" name="Picture 128"/>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6253159" y="4475603"/>
            <a:ext cx="858563" cy="10384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Lst>
        </p:spPr>
      </p:pic>
      <p:sp>
        <p:nvSpPr>
          <p:cNvPr id="127" name="Rectangle 26"/>
          <p:cNvSpPr>
            <a:spLocks noChangeArrowheads="1"/>
          </p:cNvSpPr>
          <p:nvPr/>
        </p:nvSpPr>
        <p:spPr bwMode="auto">
          <a:xfrm>
            <a:off x="3726944" y="2550756"/>
            <a:ext cx="664333" cy="411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sz="2000" b="1" dirty="0">
                <a:solidFill>
                  <a:schemeClr val="bg1"/>
                </a:solidFill>
                <a:latin typeface="Arial Narrow"/>
                <a:cs typeface="Arial Narrow"/>
              </a:rPr>
              <a:t>PMS</a:t>
            </a:r>
          </a:p>
        </p:txBody>
      </p:sp>
      <p:pic>
        <p:nvPicPr>
          <p:cNvPr id="58" name="Picture 57"/>
          <p:cNvPicPr>
            <a:picLocks noChangeAspect="1"/>
          </p:cNvPicPr>
          <p:nvPr/>
        </p:nvPicPr>
        <p:blipFill>
          <a:blip r:embed="rId8">
            <a:extLst>
              <a:ext uri="{BEBA8EAE-BF5A-486C-A8C5-ECC9F3942E4B}">
                <a14:imgProps xmlns:a14="http://schemas.microsoft.com/office/drawing/2010/main">
                  <a14:imgLayer r:embed="rId9">
                    <a14:imgEffect>
                      <a14:saturation sat="66000"/>
                    </a14:imgEffect>
                  </a14:imgLayer>
                </a14:imgProps>
              </a:ext>
            </a:extLst>
          </a:blip>
          <a:stretch>
            <a:fillRect/>
          </a:stretch>
        </p:blipFill>
        <p:spPr>
          <a:xfrm>
            <a:off x="1385642" y="3419905"/>
            <a:ext cx="718654" cy="720000"/>
          </a:xfrm>
          <a:prstGeom prst="rect">
            <a:avLst/>
          </a:prstGeom>
        </p:spPr>
      </p:pic>
      <p:pic>
        <p:nvPicPr>
          <p:cNvPr id="59" name="Picture 58"/>
          <p:cNvPicPr>
            <a:picLocks noChangeAspect="1"/>
          </p:cNvPicPr>
          <p:nvPr/>
        </p:nvPicPr>
        <p:blipFill>
          <a:blip r:embed="rId10"/>
          <a:stretch>
            <a:fillRect/>
          </a:stretch>
        </p:blipFill>
        <p:spPr>
          <a:xfrm>
            <a:off x="3617443" y="4028424"/>
            <a:ext cx="846917" cy="464819"/>
          </a:xfrm>
          <a:prstGeom prst="rect">
            <a:avLst/>
          </a:prstGeom>
        </p:spPr>
      </p:pic>
      <p:pic>
        <p:nvPicPr>
          <p:cNvPr id="60" name="Picture 59"/>
          <p:cNvPicPr>
            <a:picLocks noChangeAspect="1"/>
          </p:cNvPicPr>
          <p:nvPr/>
        </p:nvPicPr>
        <p:blipFill>
          <a:blip r:embed="rId10"/>
          <a:stretch>
            <a:fillRect/>
          </a:stretch>
        </p:blipFill>
        <p:spPr>
          <a:xfrm>
            <a:off x="1336990" y="4328824"/>
            <a:ext cx="846917" cy="464819"/>
          </a:xfrm>
          <a:prstGeom prst="rect">
            <a:avLst/>
          </a:prstGeom>
        </p:spPr>
      </p:pic>
      <p:pic>
        <p:nvPicPr>
          <p:cNvPr id="61" name="Picture 60"/>
          <p:cNvPicPr>
            <a:picLocks noChangeAspect="1"/>
          </p:cNvPicPr>
          <p:nvPr/>
        </p:nvPicPr>
        <p:blipFill>
          <a:blip r:embed="rId8">
            <a:extLst>
              <a:ext uri="{BEBA8EAE-BF5A-486C-A8C5-ECC9F3942E4B}">
                <a14:imgProps xmlns:a14="http://schemas.microsoft.com/office/drawing/2010/main">
                  <a14:imgLayer r:embed="rId11">
                    <a14:imgEffect>
                      <a14:saturation sat="66000"/>
                    </a14:imgEffect>
                  </a14:imgLayer>
                </a14:imgProps>
              </a:ext>
            </a:extLst>
          </a:blip>
          <a:stretch>
            <a:fillRect/>
          </a:stretch>
        </p:blipFill>
        <p:spPr>
          <a:xfrm>
            <a:off x="1303710" y="4785360"/>
            <a:ext cx="718654" cy="720000"/>
          </a:xfrm>
          <a:prstGeom prst="rect">
            <a:avLst/>
          </a:prstGeom>
        </p:spPr>
      </p:pic>
      <p:pic>
        <p:nvPicPr>
          <p:cNvPr id="62" name="Picture 61"/>
          <p:cNvPicPr>
            <a:picLocks noChangeAspect="1"/>
          </p:cNvPicPr>
          <p:nvPr/>
        </p:nvPicPr>
        <p:blipFill>
          <a:blip r:embed="rId8">
            <a:extLst>
              <a:ext uri="{BEBA8EAE-BF5A-486C-A8C5-ECC9F3942E4B}">
                <a14:imgProps xmlns:a14="http://schemas.microsoft.com/office/drawing/2010/main">
                  <a14:imgLayer r:embed="rId12">
                    <a14:imgEffect>
                      <a14:saturation sat="66000"/>
                    </a14:imgEffect>
                  </a14:imgLayer>
                </a14:imgProps>
              </a:ext>
            </a:extLst>
          </a:blip>
          <a:stretch>
            <a:fillRect/>
          </a:stretch>
        </p:blipFill>
        <p:spPr>
          <a:xfrm>
            <a:off x="2628284" y="4553233"/>
            <a:ext cx="718654" cy="720000"/>
          </a:xfrm>
          <a:prstGeom prst="rect">
            <a:avLst/>
          </a:prstGeom>
        </p:spPr>
      </p:pic>
      <p:pic>
        <p:nvPicPr>
          <p:cNvPr id="63" name="Picture 62"/>
          <p:cNvPicPr>
            <a:picLocks noChangeAspect="1"/>
          </p:cNvPicPr>
          <p:nvPr/>
        </p:nvPicPr>
        <p:blipFill>
          <a:blip r:embed="rId8">
            <a:extLst>
              <a:ext uri="{BEBA8EAE-BF5A-486C-A8C5-ECC9F3942E4B}">
                <a14:imgProps xmlns:a14="http://schemas.microsoft.com/office/drawing/2010/main">
                  <a14:imgLayer r:embed="rId13">
                    <a14:imgEffect>
                      <a14:saturation sat="66000"/>
                    </a14:imgEffect>
                  </a14:imgLayer>
                </a14:imgProps>
              </a:ext>
            </a:extLst>
          </a:blip>
          <a:stretch>
            <a:fillRect/>
          </a:stretch>
        </p:blipFill>
        <p:spPr>
          <a:xfrm>
            <a:off x="3570507" y="4553233"/>
            <a:ext cx="718654" cy="720000"/>
          </a:xfrm>
          <a:prstGeom prst="rect">
            <a:avLst/>
          </a:prstGeom>
        </p:spPr>
      </p:pic>
      <p:pic>
        <p:nvPicPr>
          <p:cNvPr id="64" name="Picture 63"/>
          <p:cNvPicPr>
            <a:picLocks noChangeAspect="1"/>
          </p:cNvPicPr>
          <p:nvPr/>
        </p:nvPicPr>
        <p:blipFill>
          <a:blip r:embed="rId8">
            <a:extLst>
              <a:ext uri="{BEBA8EAE-BF5A-486C-A8C5-ECC9F3942E4B}">
                <a14:imgProps xmlns:a14="http://schemas.microsoft.com/office/drawing/2010/main">
                  <a14:imgLayer r:embed="rId14">
                    <a14:imgEffect>
                      <a14:saturation sat="66000"/>
                    </a14:imgEffect>
                  </a14:imgLayer>
                </a14:imgProps>
              </a:ext>
            </a:extLst>
          </a:blip>
          <a:stretch>
            <a:fillRect/>
          </a:stretch>
        </p:blipFill>
        <p:spPr>
          <a:xfrm>
            <a:off x="4512730" y="4553233"/>
            <a:ext cx="718654" cy="720000"/>
          </a:xfrm>
          <a:prstGeom prst="rect">
            <a:avLst/>
          </a:prstGeom>
        </p:spPr>
      </p:pic>
      <p:pic>
        <p:nvPicPr>
          <p:cNvPr id="65" name="Picture 64"/>
          <p:cNvPicPr>
            <a:picLocks noChangeAspect="1"/>
          </p:cNvPicPr>
          <p:nvPr/>
        </p:nvPicPr>
        <p:blipFill>
          <a:blip r:embed="rId8">
            <a:extLst>
              <a:ext uri="{BEBA8EAE-BF5A-486C-A8C5-ECC9F3942E4B}">
                <a14:imgProps xmlns:a14="http://schemas.microsoft.com/office/drawing/2010/main">
                  <a14:imgLayer r:embed="rId15">
                    <a14:imgEffect>
                      <a14:saturation sat="66000"/>
                    </a14:imgEffect>
                  </a14:imgLayer>
                </a14:imgProps>
              </a:ext>
            </a:extLst>
          </a:blip>
          <a:stretch>
            <a:fillRect/>
          </a:stretch>
        </p:blipFill>
        <p:spPr>
          <a:xfrm>
            <a:off x="5454952" y="4553233"/>
            <a:ext cx="718654" cy="720000"/>
          </a:xfrm>
          <a:prstGeom prst="rect">
            <a:avLst/>
          </a:prstGeom>
        </p:spPr>
      </p:pic>
      <p:sp>
        <p:nvSpPr>
          <p:cNvPr id="4" name="Title 3"/>
          <p:cNvSpPr>
            <a:spLocks noGrp="1"/>
          </p:cNvSpPr>
          <p:nvPr>
            <p:ph type="title"/>
          </p:nvPr>
        </p:nvSpPr>
        <p:spPr>
          <a:xfrm>
            <a:off x="591761" y="6147419"/>
            <a:ext cx="7830457" cy="442818"/>
          </a:xfrm>
        </p:spPr>
        <p:txBody>
          <a:bodyPr/>
          <a:lstStyle/>
          <a:p>
            <a:pPr algn="ctr"/>
            <a:r>
              <a:rPr lang="en-AU" sz="2400" dirty="0"/>
              <a:t>Figure 9.3 </a:t>
            </a:r>
            <a:r>
              <a:rPr lang="en-US" sz="2400" b="0" dirty="0"/>
              <a:t>Hardware Configuration for an ELS</a:t>
            </a:r>
          </a:p>
        </p:txBody>
      </p:sp>
    </p:spTree>
    <p:extLst>
      <p:ext uri="{BB962C8B-B14F-4D97-AF65-F5344CB8AC3E}">
        <p14:creationId xmlns:p14="http://schemas.microsoft.com/office/powerpoint/2010/main" val="19668183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Communications</a:t>
            </a:r>
          </a:p>
        </p:txBody>
      </p:sp>
      <p:sp>
        <p:nvSpPr>
          <p:cNvPr id="3" name="Text Placeholder 2"/>
          <p:cNvSpPr>
            <a:spLocks noGrp="1"/>
          </p:cNvSpPr>
          <p:nvPr>
            <p:ph type="body" sz="quarter" idx="11"/>
          </p:nvPr>
        </p:nvSpPr>
        <p:spPr/>
        <p:txBody>
          <a:bodyPr/>
          <a:lstStyle/>
          <a:p>
            <a:pPr lvl="1"/>
            <a:r>
              <a:rPr lang="en-US" b="1" dirty="0"/>
              <a:t>Private Branch Exchange: </a:t>
            </a:r>
            <a:r>
              <a:rPr lang="en-US" dirty="0"/>
              <a:t>control the connections of hotel telephone calls to the outside world for guests and employees </a:t>
            </a:r>
          </a:p>
          <a:p>
            <a:pPr lvl="1"/>
            <a:r>
              <a:rPr lang="en-US" b="1" dirty="0"/>
              <a:t>Call Accounting System (CAS)</a:t>
            </a:r>
            <a:r>
              <a:rPr lang="en-AU" b="1" dirty="0"/>
              <a:t>: </a:t>
            </a:r>
            <a:r>
              <a:rPr lang="en-US" dirty="0"/>
              <a:t>allows the hotel to route and track calls without using the local telephone company</a:t>
            </a:r>
            <a:r>
              <a:rPr lang="en-AU" dirty="0"/>
              <a:t> </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13</a:t>
            </a:fld>
            <a:endParaRPr lang="en-AU"/>
          </a:p>
        </p:txBody>
      </p:sp>
    </p:spTree>
    <p:extLst>
      <p:ext uri="{BB962C8B-B14F-4D97-AF65-F5344CB8AC3E}">
        <p14:creationId xmlns:p14="http://schemas.microsoft.com/office/powerpoint/2010/main" val="366488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4" name="Title 3"/>
          <p:cNvSpPr>
            <a:spLocks noGrp="1"/>
          </p:cNvSpPr>
          <p:nvPr>
            <p:ph type="title"/>
          </p:nvPr>
        </p:nvSpPr>
        <p:spPr>
          <a:xfrm>
            <a:off x="4686300" y="5372718"/>
            <a:ext cx="4191000" cy="977282"/>
          </a:xfrm>
        </p:spPr>
        <p:txBody>
          <a:bodyPr/>
          <a:lstStyle/>
          <a:p>
            <a:pPr>
              <a:lnSpc>
                <a:spcPct val="100000"/>
              </a:lnSpc>
            </a:pPr>
            <a:r>
              <a:rPr lang="en-AU" sz="2400" dirty="0"/>
              <a:t>Figure 9.4 </a:t>
            </a:r>
            <a:br>
              <a:rPr lang="en-AU" sz="2400" dirty="0"/>
            </a:br>
            <a:r>
              <a:rPr lang="en-AU" sz="2400" b="0" dirty="0"/>
              <a:t>Analog telephone switch PBX </a:t>
            </a:r>
            <a:br>
              <a:rPr lang="en-AU" sz="2400" b="0" dirty="0"/>
            </a:br>
            <a:r>
              <a:rPr lang="en-AU" sz="1600" b="0" dirty="0"/>
              <a:t>(Source: Seattle Municipal Archives, 2008)</a:t>
            </a:r>
            <a:endParaRPr lang="en-US" sz="1600" b="0" dirty="0"/>
          </a:p>
        </p:txBody>
      </p:sp>
      <p:pic>
        <p:nvPicPr>
          <p:cNvPr id="6" name="Picture 5" descr="Figure 9-3.jpg"/>
          <p:cNvPicPr>
            <a:picLocks noChangeAspect="1"/>
          </p:cNvPicPr>
          <p:nvPr/>
        </p:nvPicPr>
        <p:blipFill rotWithShape="1">
          <a:blip r:embed="rId3">
            <a:extLst>
              <a:ext uri="{28A0092B-C50C-407E-A947-70E740481C1C}">
                <a14:useLocalDpi xmlns:a14="http://schemas.microsoft.com/office/drawing/2010/main" val="0"/>
              </a:ext>
            </a:extLst>
          </a:blip>
          <a:srcRect l="7434"/>
          <a:stretch/>
        </p:blipFill>
        <p:spPr>
          <a:xfrm>
            <a:off x="0" y="803876"/>
            <a:ext cx="4585990" cy="6054124"/>
          </a:xfrm>
          <a:prstGeom prst="rect">
            <a:avLst/>
          </a:prstGeom>
        </p:spPr>
      </p:pic>
    </p:spTree>
    <p:extLst>
      <p:ext uri="{BB962C8B-B14F-4D97-AF65-F5344CB8AC3E}">
        <p14:creationId xmlns:p14="http://schemas.microsoft.com/office/powerpoint/2010/main" val="138967870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86" name="Picture 78" descr="http://www.panasonic.ae/Bussiness%20Image%20Gallery/PBX/KX-NCP1000.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822294" y="3162270"/>
            <a:ext cx="1091187" cy="920538"/>
          </a:xfrm>
          <a:prstGeom prst="rect">
            <a:avLst/>
          </a:prstGeom>
          <a:noFill/>
          <a:extLst>
            <a:ext uri="{909E8E84-426E-40dd-AFC4-6F175D3DCCD1}">
              <a14:hiddenFill xmlns:a14="http://schemas.microsoft.com/office/drawing/2010/main" xmlns="">
                <a:solidFill>
                  <a:srgbClr val="FFFFFF"/>
                </a:solidFill>
              </a14:hiddenFill>
            </a:ext>
          </a:extLst>
        </p:spPr>
      </p:pic>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a:p>
        </p:txBody>
      </p:sp>
      <p:sp>
        <p:nvSpPr>
          <p:cNvPr id="17416" name="Rectangle 8"/>
          <p:cNvSpPr>
            <a:spLocks noChangeArrowheads="1"/>
          </p:cNvSpPr>
          <p:nvPr/>
        </p:nvSpPr>
        <p:spPr bwMode="auto">
          <a:xfrm>
            <a:off x="7116789" y="3239134"/>
            <a:ext cx="1245384" cy="643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dirty="0">
                <a:latin typeface="Arial Narrow"/>
                <a:cs typeface="Arial Narrow"/>
              </a:rPr>
              <a:t>Guest Room</a:t>
            </a:r>
            <a:br>
              <a:rPr lang="en-US" altLang="en-US" dirty="0">
                <a:latin typeface="Arial Narrow"/>
                <a:cs typeface="Arial Narrow"/>
              </a:rPr>
            </a:br>
            <a:r>
              <a:rPr lang="en-US" altLang="en-US" dirty="0">
                <a:latin typeface="Arial Narrow"/>
                <a:cs typeface="Arial Narrow"/>
              </a:rPr>
              <a:t>Extensions</a:t>
            </a:r>
          </a:p>
        </p:txBody>
      </p:sp>
      <p:sp>
        <p:nvSpPr>
          <p:cNvPr id="17419" name="Rectangle 11"/>
          <p:cNvSpPr>
            <a:spLocks noChangeArrowheads="1"/>
          </p:cNvSpPr>
          <p:nvPr/>
        </p:nvSpPr>
        <p:spPr bwMode="auto">
          <a:xfrm>
            <a:off x="3974947" y="5361616"/>
            <a:ext cx="2126222"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Narrow"/>
                <a:cs typeface="Arial Narrow"/>
              </a:rPr>
              <a:t>Back Office Extensions</a:t>
            </a:r>
          </a:p>
        </p:txBody>
      </p:sp>
      <p:sp>
        <p:nvSpPr>
          <p:cNvPr id="17423" name="Rectangle 15"/>
          <p:cNvSpPr>
            <a:spLocks noChangeArrowheads="1"/>
          </p:cNvSpPr>
          <p:nvPr/>
        </p:nvSpPr>
        <p:spPr bwMode="auto">
          <a:xfrm>
            <a:off x="2903851" y="1684783"/>
            <a:ext cx="582192"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b="1" dirty="0">
                <a:latin typeface="Arial Narrow"/>
                <a:cs typeface="Arial Narrow"/>
              </a:rPr>
              <a:t>CAS</a:t>
            </a:r>
          </a:p>
        </p:txBody>
      </p:sp>
      <p:sp>
        <p:nvSpPr>
          <p:cNvPr id="17425" name="Line 17"/>
          <p:cNvSpPr>
            <a:spLocks noChangeShapeType="1"/>
          </p:cNvSpPr>
          <p:nvPr/>
        </p:nvSpPr>
        <p:spPr bwMode="auto">
          <a:xfrm>
            <a:off x="3272905" y="2688489"/>
            <a:ext cx="855535" cy="73811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31" name="Rectangle 23"/>
          <p:cNvSpPr>
            <a:spLocks noChangeArrowheads="1"/>
          </p:cNvSpPr>
          <p:nvPr/>
        </p:nvSpPr>
        <p:spPr bwMode="auto">
          <a:xfrm>
            <a:off x="4128440" y="1671363"/>
            <a:ext cx="592899"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b="1" dirty="0">
                <a:latin typeface="Arial Narrow"/>
                <a:cs typeface="Arial Narrow"/>
              </a:rPr>
              <a:t>PMS</a:t>
            </a:r>
          </a:p>
        </p:txBody>
      </p:sp>
      <p:sp>
        <p:nvSpPr>
          <p:cNvPr id="17432" name="Line 24"/>
          <p:cNvSpPr>
            <a:spLocks noChangeShapeType="1"/>
          </p:cNvSpPr>
          <p:nvPr/>
        </p:nvSpPr>
        <p:spPr bwMode="auto">
          <a:xfrm flipV="1">
            <a:off x="1833595" y="2520734"/>
            <a:ext cx="2294846" cy="1"/>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33" name="Line 25"/>
          <p:cNvSpPr>
            <a:spLocks noChangeShapeType="1"/>
          </p:cNvSpPr>
          <p:nvPr/>
        </p:nvSpPr>
        <p:spPr bwMode="auto">
          <a:xfrm flipV="1">
            <a:off x="4430392" y="2797528"/>
            <a:ext cx="4194" cy="62907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40" name="Rectangle 32"/>
          <p:cNvSpPr>
            <a:spLocks noChangeArrowheads="1"/>
          </p:cNvSpPr>
          <p:nvPr/>
        </p:nvSpPr>
        <p:spPr bwMode="auto">
          <a:xfrm>
            <a:off x="2358657" y="4879330"/>
            <a:ext cx="1747513"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Narrow"/>
                <a:cs typeface="Arial Narrow"/>
              </a:rPr>
              <a:t>Videoconferencing</a:t>
            </a:r>
          </a:p>
        </p:txBody>
      </p:sp>
      <p:sp>
        <p:nvSpPr>
          <p:cNvPr id="17445" name="Line 37"/>
          <p:cNvSpPr>
            <a:spLocks noChangeShapeType="1"/>
          </p:cNvSpPr>
          <p:nvPr/>
        </p:nvSpPr>
        <p:spPr bwMode="auto">
          <a:xfrm>
            <a:off x="3247741" y="3401435"/>
            <a:ext cx="621525" cy="167265"/>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48" name="Line 40"/>
          <p:cNvSpPr>
            <a:spLocks noChangeShapeType="1"/>
          </p:cNvSpPr>
          <p:nvPr/>
        </p:nvSpPr>
        <p:spPr bwMode="auto">
          <a:xfrm flipV="1">
            <a:off x="4876799" y="3611124"/>
            <a:ext cx="1927283" cy="33775"/>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49" name="Line 41"/>
          <p:cNvSpPr>
            <a:spLocks noChangeShapeType="1"/>
          </p:cNvSpPr>
          <p:nvPr/>
        </p:nvSpPr>
        <p:spPr bwMode="auto">
          <a:xfrm flipV="1">
            <a:off x="3247742" y="3736939"/>
            <a:ext cx="637457" cy="17614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7451" name="Rectangle 43"/>
          <p:cNvSpPr>
            <a:spLocks noChangeArrowheads="1"/>
          </p:cNvSpPr>
          <p:nvPr/>
        </p:nvSpPr>
        <p:spPr bwMode="auto">
          <a:xfrm>
            <a:off x="1688488" y="3150227"/>
            <a:ext cx="1045547"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dirty="0">
                <a:latin typeface="Arial Narrow"/>
                <a:cs typeface="Arial Narrow"/>
              </a:rPr>
              <a:t>Voice Mail</a:t>
            </a:r>
          </a:p>
        </p:txBody>
      </p:sp>
      <p:sp>
        <p:nvSpPr>
          <p:cNvPr id="17452" name="Rectangle 44"/>
          <p:cNvSpPr>
            <a:spLocks noChangeArrowheads="1"/>
          </p:cNvSpPr>
          <p:nvPr/>
        </p:nvSpPr>
        <p:spPr bwMode="auto">
          <a:xfrm>
            <a:off x="1539581" y="3611125"/>
            <a:ext cx="1316304" cy="643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r"/>
            <a:r>
              <a:rPr lang="en-US" altLang="en-US" dirty="0">
                <a:latin typeface="Arial Narrow"/>
                <a:cs typeface="Arial Narrow"/>
              </a:rPr>
              <a:t>Automated</a:t>
            </a:r>
            <a:br>
              <a:rPr lang="en-US" altLang="en-US" dirty="0">
                <a:latin typeface="Arial Narrow"/>
                <a:cs typeface="Arial Narrow"/>
              </a:rPr>
            </a:br>
            <a:r>
              <a:rPr lang="en-US" altLang="en-US" dirty="0">
                <a:latin typeface="Arial Narrow"/>
                <a:cs typeface="Arial Narrow"/>
              </a:rPr>
              <a:t>Wake-up Call</a:t>
            </a:r>
          </a:p>
        </p:txBody>
      </p:sp>
      <p:sp>
        <p:nvSpPr>
          <p:cNvPr id="17453" name="Line 45"/>
          <p:cNvSpPr>
            <a:spLocks noChangeShapeType="1"/>
          </p:cNvSpPr>
          <p:nvPr/>
        </p:nvSpPr>
        <p:spPr bwMode="auto">
          <a:xfrm>
            <a:off x="4824610" y="3770489"/>
            <a:ext cx="536806" cy="251628"/>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pic>
        <p:nvPicPr>
          <p:cNvPr id="65" name="Picture 26" descr="http://icons.iconarchive.com/icons/visualpharm/hardware/128/server-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0040" y="2067807"/>
            <a:ext cx="744398" cy="744400"/>
          </a:xfrm>
          <a:prstGeom prst="rect">
            <a:avLst/>
          </a:prstGeom>
          <a:noFill/>
          <a:extLst>
            <a:ext uri="{909E8E84-426E-40dd-AFC4-6F175D3DCCD1}">
              <a14:hiddenFill xmlns:a14="http://schemas.microsoft.com/office/drawing/2010/main" xmlns="">
                <a:solidFill>
                  <a:srgbClr val="FFFFFF"/>
                </a:solidFill>
              </a14:hiddenFill>
            </a:ext>
          </a:extLst>
        </p:spPr>
      </p:pic>
      <p:pic>
        <p:nvPicPr>
          <p:cNvPr id="66" name="Picture 72" descr="http://upload.wikimedia.org/wikipedia/en/a/a6/Windows_Fax_and_Scan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4578" y="2067807"/>
            <a:ext cx="710429" cy="710430"/>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TextBox 66"/>
          <p:cNvSpPr txBox="1"/>
          <p:nvPr/>
        </p:nvSpPr>
        <p:spPr>
          <a:xfrm>
            <a:off x="1196975" y="1520097"/>
            <a:ext cx="1385633" cy="595549"/>
          </a:xfrm>
          <a:prstGeom prst="rect">
            <a:avLst/>
          </a:prstGeom>
          <a:noFill/>
        </p:spPr>
        <p:txBody>
          <a:bodyPr wrap="square" rtlCol="0">
            <a:spAutoFit/>
          </a:bodyPr>
          <a:lstStyle/>
          <a:p>
            <a:pPr algn="ctr">
              <a:lnSpc>
                <a:spcPct val="90000"/>
              </a:lnSpc>
            </a:pPr>
            <a:r>
              <a:rPr lang="en-AU" dirty="0">
                <a:latin typeface="Arial Narrow"/>
                <a:cs typeface="Arial Narrow"/>
              </a:rPr>
              <a:t>Printer | Fax</a:t>
            </a:r>
          </a:p>
          <a:p>
            <a:pPr algn="ctr">
              <a:lnSpc>
                <a:spcPct val="90000"/>
              </a:lnSpc>
            </a:pPr>
            <a:r>
              <a:rPr lang="en-AU" dirty="0">
                <a:latin typeface="Arial Narrow"/>
                <a:cs typeface="Arial Narrow"/>
              </a:rPr>
              <a:t>Scanner</a:t>
            </a:r>
          </a:p>
        </p:txBody>
      </p:sp>
      <p:sp>
        <p:nvSpPr>
          <p:cNvPr id="73" name="Line 39"/>
          <p:cNvSpPr>
            <a:spLocks noChangeShapeType="1"/>
          </p:cNvSpPr>
          <p:nvPr/>
        </p:nvSpPr>
        <p:spPr bwMode="auto">
          <a:xfrm flipH="1">
            <a:off x="4842933" y="1745723"/>
            <a:ext cx="2566734" cy="168751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pic>
        <p:nvPicPr>
          <p:cNvPr id="75" name="Picture 28" descr="http://icons.iconarchive.com/icons/treetog/junior/256/firewall-icon.png"/>
          <p:cNvPicPr>
            <a:picLocks noChangeAspect="1" noChangeArrowheads="1"/>
          </p:cNvPicPr>
          <p:nvPr/>
        </p:nvPicPr>
        <p:blipFill>
          <a:blip r:embed="rId7" cstate="print">
            <a:duotone>
              <a:schemeClr val="accent5">
                <a:shade val="45000"/>
                <a:satMod val="135000"/>
              </a:schemeClr>
              <a:prstClr val="white"/>
            </a:duotone>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664630" y="2108067"/>
            <a:ext cx="714621" cy="714621"/>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TextBox 75"/>
          <p:cNvSpPr txBox="1"/>
          <p:nvPr/>
        </p:nvSpPr>
        <p:spPr>
          <a:xfrm>
            <a:off x="5623949" y="2707360"/>
            <a:ext cx="1157488" cy="369332"/>
          </a:xfrm>
          <a:prstGeom prst="rect">
            <a:avLst/>
          </a:prstGeom>
          <a:noFill/>
        </p:spPr>
        <p:txBody>
          <a:bodyPr wrap="square" rtlCol="0">
            <a:spAutoFit/>
          </a:bodyPr>
          <a:lstStyle/>
          <a:p>
            <a:pPr algn="ctr"/>
            <a:r>
              <a:rPr lang="en-AU" dirty="0">
                <a:latin typeface="Arial Narrow"/>
                <a:cs typeface="Arial Narrow"/>
              </a:rPr>
              <a:t>Firewall</a:t>
            </a:r>
          </a:p>
        </p:txBody>
      </p:sp>
      <p:sp>
        <p:nvSpPr>
          <p:cNvPr id="81" name="TextBox 80"/>
          <p:cNvSpPr txBox="1"/>
          <p:nvPr/>
        </p:nvSpPr>
        <p:spPr>
          <a:xfrm>
            <a:off x="4841385" y="3167001"/>
            <a:ext cx="1157488" cy="369332"/>
          </a:xfrm>
          <a:prstGeom prst="rect">
            <a:avLst/>
          </a:prstGeom>
          <a:noFill/>
        </p:spPr>
        <p:txBody>
          <a:bodyPr wrap="square" rtlCol="0">
            <a:spAutoFit/>
          </a:bodyPr>
          <a:lstStyle/>
          <a:p>
            <a:pPr algn="ctr"/>
            <a:r>
              <a:rPr lang="en-AU" dirty="0">
                <a:latin typeface="Arial Narrow"/>
                <a:cs typeface="Arial Narrow"/>
              </a:rPr>
              <a:t>Router</a:t>
            </a:r>
          </a:p>
        </p:txBody>
      </p:sp>
      <p:pic>
        <p:nvPicPr>
          <p:cNvPr id="82" name="Picture 84" descr="http://www.mricons.com/store/png/75733_52346_Modem_128x128_modem_icon.png"/>
          <p:cNvPicPr>
            <a:picLocks noChangeAspect="1" noChangeArrowheads="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38991" y="1755788"/>
            <a:ext cx="780885" cy="780885"/>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6" descr="Categories applications internet ic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1553" y="1240791"/>
            <a:ext cx="790952" cy="790949"/>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TextBox 83"/>
          <p:cNvSpPr txBox="1"/>
          <p:nvPr/>
        </p:nvSpPr>
        <p:spPr>
          <a:xfrm>
            <a:off x="6226179" y="2303078"/>
            <a:ext cx="1157488" cy="369332"/>
          </a:xfrm>
          <a:prstGeom prst="rect">
            <a:avLst/>
          </a:prstGeom>
          <a:noFill/>
        </p:spPr>
        <p:txBody>
          <a:bodyPr wrap="square" rtlCol="0">
            <a:spAutoFit/>
          </a:bodyPr>
          <a:lstStyle/>
          <a:p>
            <a:pPr algn="ctr"/>
            <a:r>
              <a:rPr lang="en-AU" dirty="0">
                <a:latin typeface="Arial Narrow"/>
                <a:cs typeface="Arial Narrow"/>
              </a:rPr>
              <a:t>Modem</a:t>
            </a:r>
          </a:p>
        </p:txBody>
      </p:sp>
      <p:sp>
        <p:nvSpPr>
          <p:cNvPr id="85" name="TextBox 84"/>
          <p:cNvSpPr txBox="1"/>
          <p:nvPr/>
        </p:nvSpPr>
        <p:spPr>
          <a:xfrm>
            <a:off x="6938284" y="1950799"/>
            <a:ext cx="1157488" cy="369332"/>
          </a:xfrm>
          <a:prstGeom prst="rect">
            <a:avLst/>
          </a:prstGeom>
          <a:noFill/>
        </p:spPr>
        <p:txBody>
          <a:bodyPr wrap="square" rtlCol="0">
            <a:spAutoFit/>
          </a:bodyPr>
          <a:lstStyle/>
          <a:p>
            <a:pPr algn="ctr"/>
            <a:r>
              <a:rPr lang="en-AU" dirty="0">
                <a:latin typeface="Arial Narrow"/>
                <a:cs typeface="Arial Narrow"/>
              </a:rPr>
              <a:t>Internet</a:t>
            </a:r>
          </a:p>
        </p:txBody>
      </p:sp>
      <p:pic>
        <p:nvPicPr>
          <p:cNvPr id="17495" name="Picture 87" descr="http://static.freepik.com/free-photo/voicemail_318-26724.jpg"/>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82232" y="3208520"/>
            <a:ext cx="352279" cy="352279"/>
          </a:xfrm>
          <a:prstGeom prst="rect">
            <a:avLst/>
          </a:prstGeom>
          <a:noFill/>
          <a:extLst>
            <a:ext uri="{909E8E84-426E-40dd-AFC4-6F175D3DCCD1}">
              <a14:hiddenFill xmlns:a14="http://schemas.microsoft.com/office/drawing/2010/main" xmlns="">
                <a:solidFill>
                  <a:srgbClr val="FFFFFF"/>
                </a:solidFill>
              </a14:hiddenFill>
            </a:ext>
          </a:extLst>
        </p:spPr>
      </p:pic>
      <p:pic>
        <p:nvPicPr>
          <p:cNvPr id="17496" name="Picture 88" descr="C:\Users\Benckendorff\Downloads\alarm.png"/>
          <p:cNvPicPr>
            <a:picLocks noChangeAspect="1" noChangeArrowheads="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78037" y="3753714"/>
            <a:ext cx="427767" cy="427767"/>
          </a:xfrm>
          <a:prstGeom prst="rect">
            <a:avLst/>
          </a:prstGeom>
          <a:noFill/>
          <a:extLst>
            <a:ext uri="{909E8E84-426E-40dd-AFC4-6F175D3DCCD1}">
              <a14:hiddenFill xmlns:a14="http://schemas.microsoft.com/office/drawing/2010/main" xmlns="">
                <a:solidFill>
                  <a:srgbClr val="FFFFFF"/>
                </a:solidFill>
              </a14:hiddenFill>
            </a:ext>
          </a:extLst>
        </p:spPr>
      </p:pic>
      <p:sp>
        <p:nvSpPr>
          <p:cNvPr id="93" name="Line 41"/>
          <p:cNvSpPr>
            <a:spLocks noChangeShapeType="1"/>
          </p:cNvSpPr>
          <p:nvPr/>
        </p:nvSpPr>
        <p:spPr bwMode="auto">
          <a:xfrm flipV="1">
            <a:off x="3379146" y="3784600"/>
            <a:ext cx="824553" cy="894545"/>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3" name="Rectangle 2"/>
          <p:cNvSpPr/>
          <p:nvPr/>
        </p:nvSpPr>
        <p:spPr bwMode="auto">
          <a:xfrm>
            <a:off x="3818099" y="3945577"/>
            <a:ext cx="335504" cy="20654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3600" b="0" i="0" u="none" strike="noStrike" cap="none" normalizeH="0" baseline="0">
              <a:ln>
                <a:noFill/>
              </a:ln>
              <a:solidFill>
                <a:schemeClr val="tx1"/>
              </a:solidFill>
              <a:effectLst/>
              <a:latin typeface="Arial Narrow"/>
              <a:cs typeface="Arial Narrow"/>
            </a:endParaRPr>
          </a:p>
        </p:txBody>
      </p:sp>
      <p:sp>
        <p:nvSpPr>
          <p:cNvPr id="17421" name="Rectangle 13"/>
          <p:cNvSpPr>
            <a:spLocks noChangeArrowheads="1"/>
          </p:cNvSpPr>
          <p:nvPr/>
        </p:nvSpPr>
        <p:spPr bwMode="auto">
          <a:xfrm>
            <a:off x="3594150" y="3828784"/>
            <a:ext cx="1208664" cy="366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b="1" dirty="0">
                <a:ln w="3175">
                  <a:noFill/>
                </a:ln>
                <a:latin typeface="Arial Narrow"/>
                <a:cs typeface="Arial Narrow"/>
              </a:rPr>
              <a:t>Digital PBX</a:t>
            </a:r>
          </a:p>
        </p:txBody>
      </p:sp>
      <p:sp>
        <p:nvSpPr>
          <p:cNvPr id="95" name="Rectangle 11"/>
          <p:cNvSpPr>
            <a:spLocks noChangeArrowheads="1"/>
          </p:cNvSpPr>
          <p:nvPr/>
        </p:nvSpPr>
        <p:spPr bwMode="auto">
          <a:xfrm>
            <a:off x="5596949" y="4059861"/>
            <a:ext cx="1224308" cy="643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dirty="0">
                <a:latin typeface="Arial Narrow"/>
                <a:cs typeface="Arial Narrow"/>
              </a:rPr>
              <a:t>Reception</a:t>
            </a:r>
            <a:br>
              <a:rPr lang="en-US" altLang="en-US" dirty="0">
                <a:latin typeface="Arial Narrow"/>
                <a:cs typeface="Arial Narrow"/>
              </a:rPr>
            </a:br>
            <a:r>
              <a:rPr lang="en-US" altLang="en-US" dirty="0">
                <a:latin typeface="Arial Narrow"/>
                <a:cs typeface="Arial Narrow"/>
              </a:rPr>
              <a:t>Switchboard</a:t>
            </a:r>
          </a:p>
        </p:txBody>
      </p:sp>
      <p:sp>
        <p:nvSpPr>
          <p:cNvPr id="100" name="Line 40"/>
          <p:cNvSpPr>
            <a:spLocks noChangeShapeType="1"/>
          </p:cNvSpPr>
          <p:nvPr/>
        </p:nvSpPr>
        <p:spPr bwMode="auto">
          <a:xfrm>
            <a:off x="6082749" y="3627901"/>
            <a:ext cx="189560" cy="191237"/>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02" name="Line 40"/>
          <p:cNvSpPr>
            <a:spLocks noChangeShapeType="1"/>
          </p:cNvSpPr>
          <p:nvPr/>
        </p:nvSpPr>
        <p:spPr bwMode="auto">
          <a:xfrm>
            <a:off x="4765897" y="3820815"/>
            <a:ext cx="201302" cy="1196071"/>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03" name="Line 40"/>
          <p:cNvSpPr>
            <a:spLocks noChangeShapeType="1"/>
          </p:cNvSpPr>
          <p:nvPr/>
        </p:nvSpPr>
        <p:spPr bwMode="auto">
          <a:xfrm>
            <a:off x="4883323" y="4516985"/>
            <a:ext cx="488159" cy="202979"/>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107" name="Line 40"/>
          <p:cNvSpPr>
            <a:spLocks noChangeShapeType="1"/>
          </p:cNvSpPr>
          <p:nvPr/>
        </p:nvSpPr>
        <p:spPr bwMode="auto">
          <a:xfrm flipH="1">
            <a:off x="4640930" y="3407726"/>
            <a:ext cx="1714415" cy="1287076"/>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sp>
        <p:nvSpPr>
          <p:cNvPr id="53" name="Line 24"/>
          <p:cNvSpPr>
            <a:spLocks noChangeShapeType="1"/>
          </p:cNvSpPr>
          <p:nvPr/>
        </p:nvSpPr>
        <p:spPr bwMode="auto">
          <a:xfrm>
            <a:off x="4682021" y="2604613"/>
            <a:ext cx="795144" cy="39925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3600">
              <a:latin typeface="Arial Narrow"/>
              <a:cs typeface="Arial Narrow"/>
            </a:endParaRPr>
          </a:p>
        </p:txBody>
      </p:sp>
      <p:pic>
        <p:nvPicPr>
          <p:cNvPr id="11266" name="Picture 2" descr="http://www.gettyicons.com/download/?id=3628&amp;t=png&amp;s=25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12757" y="3032379"/>
            <a:ext cx="582938" cy="582938"/>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3749" y="3342720"/>
            <a:ext cx="582938" cy="582938"/>
          </a:xfrm>
          <a:prstGeom prst="rect">
            <a:avLst/>
          </a:prstGeom>
          <a:noFill/>
          <a:extLst>
            <a:ext uri="{909E8E84-426E-40dd-AFC4-6F175D3DCCD1}">
              <a14:hiddenFill xmlns:a14="http://schemas.microsoft.com/office/drawing/2010/main" xmlns="">
                <a:solidFill>
                  <a:srgbClr val="FFFFFF"/>
                </a:solidFill>
              </a14:hiddenFill>
            </a:ext>
          </a:extLst>
        </p:spPr>
      </p:pic>
      <p:pic>
        <p:nvPicPr>
          <p:cNvPr id="56"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62432" y="3611123"/>
            <a:ext cx="582938" cy="582938"/>
          </a:xfrm>
          <a:prstGeom prst="rect">
            <a:avLst/>
          </a:prstGeom>
          <a:noFill/>
          <a:extLst>
            <a:ext uri="{909E8E84-426E-40dd-AFC4-6F175D3DCCD1}">
              <a14:hiddenFill xmlns:a14="http://schemas.microsoft.com/office/drawing/2010/main" xmlns="">
                <a:solidFill>
                  <a:srgbClr val="FFFFFF"/>
                </a:solidFill>
              </a14:hiddenFill>
            </a:ext>
          </a:extLst>
        </p:spPr>
      </p:pic>
      <p:pic>
        <p:nvPicPr>
          <p:cNvPr id="57"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15660" y="4468336"/>
            <a:ext cx="582938" cy="582938"/>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69440" y="4881845"/>
            <a:ext cx="582938" cy="582938"/>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2" descr="http://www.gettyicons.com/download/?id=3628&amp;t=png&amp;s=25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28252" y="4493499"/>
            <a:ext cx="582938" cy="582938"/>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Picture 59" descr="MC900434874.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5042686" y="3702419"/>
            <a:ext cx="683645" cy="683645"/>
          </a:xfrm>
          <a:prstGeom prst="rect">
            <a:avLst/>
          </a:prstGeom>
        </p:spPr>
      </p:pic>
      <p:pic>
        <p:nvPicPr>
          <p:cNvPr id="51" name="Picture 50"/>
          <p:cNvPicPr>
            <a:picLocks noChangeAspect="1"/>
          </p:cNvPicPr>
          <p:nvPr/>
        </p:nvPicPr>
        <p:blipFill>
          <a:blip r:embed="rId16"/>
          <a:stretch>
            <a:fillRect/>
          </a:stretch>
        </p:blipFill>
        <p:spPr>
          <a:xfrm rot="21120000">
            <a:off x="4926459" y="2464248"/>
            <a:ext cx="855931" cy="855931"/>
          </a:xfrm>
          <a:prstGeom prst="rect">
            <a:avLst/>
          </a:prstGeom>
        </p:spPr>
      </p:pic>
      <p:pic>
        <p:nvPicPr>
          <p:cNvPr id="63" name="Picture 24" descr="http://icons.iconarchive.com/icons/icons-land/vista-hardware-devices/128/Home-Server-ico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27789" y="1977221"/>
            <a:ext cx="906699" cy="906699"/>
          </a:xfrm>
          <a:prstGeom prst="rect">
            <a:avLst/>
          </a:prstGeom>
          <a:noFill/>
          <a:extLst>
            <a:ext uri="{909E8E84-426E-40dd-AFC4-6F175D3DCCD1}">
              <a14:hiddenFill xmlns:a14="http://schemas.microsoft.com/office/drawing/2010/main" xmlns="">
                <a:solidFill>
                  <a:srgbClr val="FFFFFF"/>
                </a:solidFill>
              </a14:hiddenFill>
            </a:ext>
          </a:extLst>
        </p:spPr>
      </p:pic>
      <p:pic>
        <p:nvPicPr>
          <p:cNvPr id="17501" name="Picture 9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615599" y="4396763"/>
            <a:ext cx="1199820" cy="5537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3"/>
          <p:cNvSpPr>
            <a:spLocks noGrp="1"/>
          </p:cNvSpPr>
          <p:nvPr>
            <p:ph type="title"/>
          </p:nvPr>
        </p:nvSpPr>
        <p:spPr>
          <a:xfrm>
            <a:off x="515561" y="5829918"/>
            <a:ext cx="7830457" cy="507381"/>
          </a:xfrm>
        </p:spPr>
        <p:txBody>
          <a:bodyPr/>
          <a:lstStyle/>
          <a:p>
            <a:pPr algn="ctr"/>
            <a:r>
              <a:rPr lang="en-AU" sz="2400" dirty="0"/>
              <a:t>Figure 9.5</a:t>
            </a:r>
            <a:r>
              <a:rPr lang="en-AU" sz="2400" b="0" dirty="0"/>
              <a:t> </a:t>
            </a:r>
            <a:r>
              <a:rPr lang="en-US" sz="2400" b="0" dirty="0"/>
              <a:t>Example of a Digital PBX System</a:t>
            </a:r>
          </a:p>
        </p:txBody>
      </p:sp>
    </p:spTree>
    <p:extLst>
      <p:ext uri="{BB962C8B-B14F-4D97-AF65-F5344CB8AC3E}">
        <p14:creationId xmlns:p14="http://schemas.microsoft.com/office/powerpoint/2010/main" val="9228131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Management System</a:t>
            </a:r>
          </a:p>
        </p:txBody>
      </p:sp>
      <p:sp>
        <p:nvSpPr>
          <p:cNvPr id="3" name="Text Placeholder 2"/>
          <p:cNvSpPr>
            <a:spLocks noGrp="1"/>
          </p:cNvSpPr>
          <p:nvPr>
            <p:ph type="body" sz="quarter" idx="11"/>
          </p:nvPr>
        </p:nvSpPr>
        <p:spPr/>
        <p:txBody>
          <a:bodyPr/>
          <a:lstStyle/>
          <a:p>
            <a:pPr lvl="1"/>
            <a:r>
              <a:rPr lang="en-US" dirty="0"/>
              <a:t>Monitor, control and optimize energy consumption in a hotel</a:t>
            </a:r>
          </a:p>
          <a:p>
            <a:pPr lvl="1"/>
            <a:r>
              <a:rPr lang="en-US" dirty="0"/>
              <a:t>Can link to ELS to determine whether a room is occupied and can automatically adjust air conditioning, lighting and heating</a:t>
            </a:r>
          </a:p>
          <a:p>
            <a:pPr lvl="1"/>
            <a:r>
              <a:rPr lang="en-US" dirty="0"/>
              <a:t>Infrared body scanners</a:t>
            </a:r>
          </a:p>
          <a:p>
            <a:pPr lvl="1"/>
            <a:r>
              <a:rPr lang="en-US" dirty="0"/>
              <a:t>Electronic bedside control panels and mobile apps</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16</a:t>
            </a:fld>
            <a:endParaRPr lang="en-AU"/>
          </a:p>
        </p:txBody>
      </p:sp>
    </p:spTree>
    <p:extLst>
      <p:ext uri="{BB962C8B-B14F-4D97-AF65-F5344CB8AC3E}">
        <p14:creationId xmlns:p14="http://schemas.microsoft.com/office/powerpoint/2010/main" val="307147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sz="1100">
              <a:latin typeface="Zurich Cn BT" panose="020B0506020202040204" pitchFamily="34" charset="0"/>
            </a:endParaRPr>
          </a:p>
        </p:txBody>
      </p:sp>
      <p:sp>
        <p:nvSpPr>
          <p:cNvPr id="181" name="Line 17"/>
          <p:cNvSpPr>
            <a:spLocks noChangeShapeType="1"/>
          </p:cNvSpPr>
          <p:nvPr/>
        </p:nvSpPr>
        <p:spPr bwMode="auto">
          <a:xfrm>
            <a:off x="3671827" y="3063238"/>
            <a:ext cx="662476"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30" name="Rounded Rectangle 129"/>
          <p:cNvSpPr/>
          <p:nvPr/>
        </p:nvSpPr>
        <p:spPr bwMode="auto">
          <a:xfrm>
            <a:off x="6180217" y="2240280"/>
            <a:ext cx="1465077" cy="3652520"/>
          </a:xfrm>
          <a:prstGeom prst="roundRect">
            <a:avLst>
              <a:gd name="adj" fmla="val 5667"/>
            </a:avLst>
          </a:prstGeom>
          <a:solidFill>
            <a:srgbClr val="FDD7BA"/>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dirty="0">
              <a:ln>
                <a:noFill/>
              </a:ln>
              <a:solidFill>
                <a:schemeClr val="tx1"/>
              </a:solidFill>
              <a:effectLst/>
              <a:latin typeface="Arial Narrow"/>
              <a:cs typeface="Arial Narrow"/>
            </a:endParaRPr>
          </a:p>
        </p:txBody>
      </p:sp>
      <p:sp>
        <p:nvSpPr>
          <p:cNvPr id="124" name="Rounded Rectangle 123"/>
          <p:cNvSpPr/>
          <p:nvPr/>
        </p:nvSpPr>
        <p:spPr bwMode="auto">
          <a:xfrm>
            <a:off x="2409308" y="4076700"/>
            <a:ext cx="1102970" cy="882650"/>
          </a:xfrm>
          <a:prstGeom prst="roundRect">
            <a:avLst>
              <a:gd name="adj" fmla="val 9281"/>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21" name="Rounded Rectangle 120"/>
          <p:cNvSpPr/>
          <p:nvPr/>
        </p:nvSpPr>
        <p:spPr bwMode="auto">
          <a:xfrm>
            <a:off x="2402372" y="4695825"/>
            <a:ext cx="3713332" cy="1187450"/>
          </a:xfrm>
          <a:prstGeom prst="roundRect">
            <a:avLst>
              <a:gd name="adj" fmla="val 9281"/>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68" name="Rounded Rectangle 67"/>
          <p:cNvSpPr/>
          <p:nvPr/>
        </p:nvSpPr>
        <p:spPr bwMode="auto">
          <a:xfrm>
            <a:off x="1149563" y="1097281"/>
            <a:ext cx="1179276" cy="4789170"/>
          </a:xfrm>
          <a:prstGeom prst="roundRect">
            <a:avLst>
              <a:gd name="adj" fmla="val 5710"/>
            </a:avLst>
          </a:prstGeom>
          <a:solidFill>
            <a:srgbClr val="FFF1CE"/>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2" name="Rounded Rectangle 1"/>
          <p:cNvSpPr/>
          <p:nvPr/>
        </p:nvSpPr>
        <p:spPr bwMode="auto">
          <a:xfrm>
            <a:off x="2378091" y="1097281"/>
            <a:ext cx="5277608" cy="1073150"/>
          </a:xfrm>
          <a:prstGeom prst="roundRect">
            <a:avLst>
              <a:gd name="adj" fmla="val 5731"/>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53" name="Line 17"/>
          <p:cNvSpPr>
            <a:spLocks noChangeShapeType="1"/>
          </p:cNvSpPr>
          <p:nvPr/>
        </p:nvSpPr>
        <p:spPr bwMode="auto">
          <a:xfrm flipV="1">
            <a:off x="1901526" y="1693544"/>
            <a:ext cx="5146499"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pic>
        <p:nvPicPr>
          <p:cNvPr id="75" name="Picture 28" descr="http://icons.iconarchive.com/icons/treetog/junior/256/firewall-icon.png"/>
          <p:cNvPicPr>
            <a:picLocks noChangeAspect="1" noChangeArrowheads="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251018" y="1377315"/>
            <a:ext cx="585474" cy="535938"/>
          </a:xfrm>
          <a:prstGeom prst="rect">
            <a:avLst/>
          </a:prstGeom>
          <a:noFill/>
          <a:extLst>
            <a:ext uri="{909E8E84-426E-40dd-AFC4-6F175D3DCCD1}">
              <a14:hiddenFill xmlns:a14="http://schemas.microsoft.com/office/drawing/2010/main" xmlns="">
                <a:solidFill>
                  <a:srgbClr val="FFFFFF"/>
                </a:solidFill>
              </a14:hiddenFill>
            </a:ext>
          </a:extLst>
        </p:spPr>
      </p:pic>
      <p:sp>
        <p:nvSpPr>
          <p:cNvPr id="76" name="TextBox 75"/>
          <p:cNvSpPr txBox="1"/>
          <p:nvPr/>
        </p:nvSpPr>
        <p:spPr>
          <a:xfrm>
            <a:off x="5029382" y="1893570"/>
            <a:ext cx="957295" cy="276999"/>
          </a:xfrm>
          <a:prstGeom prst="rect">
            <a:avLst/>
          </a:prstGeom>
          <a:noFill/>
        </p:spPr>
        <p:txBody>
          <a:bodyPr wrap="square" rtlCol="0">
            <a:spAutoFit/>
          </a:bodyPr>
          <a:lstStyle/>
          <a:p>
            <a:pPr algn="ctr"/>
            <a:r>
              <a:rPr lang="en-AU" sz="1200" dirty="0">
                <a:latin typeface="Arial Narrow"/>
                <a:cs typeface="Arial Narrow"/>
              </a:rPr>
              <a:t>Firewall</a:t>
            </a:r>
          </a:p>
        </p:txBody>
      </p:sp>
      <p:pic>
        <p:nvPicPr>
          <p:cNvPr id="82" name="Picture 84" descr="http://www.mricons.com/store/png/75733_52346_Modem_128x128_modem_icon.png"/>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51190" y="1393825"/>
            <a:ext cx="645827" cy="591185"/>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6" descr="Categories applications internet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9349" y="1428115"/>
            <a:ext cx="534840" cy="489586"/>
          </a:xfrm>
          <a:prstGeom prst="rect">
            <a:avLst/>
          </a:prstGeom>
          <a:noFill/>
          <a:extLst>
            <a:ext uri="{909E8E84-426E-40dd-AFC4-6F175D3DCCD1}">
              <a14:hiddenFill xmlns:a14="http://schemas.microsoft.com/office/drawing/2010/main" xmlns="">
                <a:solidFill>
                  <a:srgbClr val="FFFFFF"/>
                </a:solidFill>
              </a14:hiddenFill>
            </a:ext>
          </a:extLst>
        </p:spPr>
      </p:pic>
      <p:sp>
        <p:nvSpPr>
          <p:cNvPr id="84" name="TextBox 83"/>
          <p:cNvSpPr txBox="1"/>
          <p:nvPr/>
        </p:nvSpPr>
        <p:spPr>
          <a:xfrm>
            <a:off x="5878461" y="1893570"/>
            <a:ext cx="957295" cy="276999"/>
          </a:xfrm>
          <a:prstGeom prst="rect">
            <a:avLst/>
          </a:prstGeom>
          <a:noFill/>
        </p:spPr>
        <p:txBody>
          <a:bodyPr wrap="square" rtlCol="0">
            <a:spAutoFit/>
          </a:bodyPr>
          <a:lstStyle/>
          <a:p>
            <a:pPr algn="ctr"/>
            <a:r>
              <a:rPr lang="en-AU" sz="1200" dirty="0">
                <a:latin typeface="Arial Narrow"/>
                <a:cs typeface="Arial Narrow"/>
              </a:rPr>
              <a:t>Modem</a:t>
            </a:r>
          </a:p>
        </p:txBody>
      </p:sp>
      <p:sp>
        <p:nvSpPr>
          <p:cNvPr id="85" name="TextBox 84"/>
          <p:cNvSpPr txBox="1"/>
          <p:nvPr/>
        </p:nvSpPr>
        <p:spPr>
          <a:xfrm>
            <a:off x="6764305" y="1893570"/>
            <a:ext cx="957295" cy="276999"/>
          </a:xfrm>
          <a:prstGeom prst="rect">
            <a:avLst/>
          </a:prstGeom>
          <a:noFill/>
        </p:spPr>
        <p:txBody>
          <a:bodyPr wrap="square" rtlCol="0">
            <a:spAutoFit/>
          </a:bodyPr>
          <a:lstStyle/>
          <a:p>
            <a:pPr algn="ctr"/>
            <a:r>
              <a:rPr lang="en-AU" sz="1200" dirty="0">
                <a:latin typeface="Arial Narrow"/>
                <a:cs typeface="Arial Narrow"/>
              </a:rPr>
              <a:t>Internet</a:t>
            </a:r>
          </a:p>
        </p:txBody>
      </p:sp>
      <p:sp>
        <p:nvSpPr>
          <p:cNvPr id="57" name="TextBox 56"/>
          <p:cNvSpPr txBox="1"/>
          <p:nvPr/>
        </p:nvSpPr>
        <p:spPr>
          <a:xfrm>
            <a:off x="4046420" y="1124574"/>
            <a:ext cx="1940950" cy="276999"/>
          </a:xfrm>
          <a:prstGeom prst="rect">
            <a:avLst/>
          </a:prstGeom>
          <a:noFill/>
        </p:spPr>
        <p:txBody>
          <a:bodyPr wrap="square" rtlCol="0">
            <a:spAutoFit/>
          </a:bodyPr>
          <a:lstStyle/>
          <a:p>
            <a:pPr algn="ctr"/>
            <a:r>
              <a:rPr lang="en-AU" sz="1200" b="1" dirty="0">
                <a:latin typeface="Arial Narrow"/>
                <a:cs typeface="Arial Narrow"/>
              </a:rPr>
              <a:t>COMMUNICATIONS</a:t>
            </a:r>
          </a:p>
        </p:txBody>
      </p:sp>
      <p:sp>
        <p:nvSpPr>
          <p:cNvPr id="69" name="TextBox 68"/>
          <p:cNvSpPr txBox="1"/>
          <p:nvPr/>
        </p:nvSpPr>
        <p:spPr>
          <a:xfrm>
            <a:off x="1079500" y="1124574"/>
            <a:ext cx="1319402" cy="276999"/>
          </a:xfrm>
          <a:prstGeom prst="rect">
            <a:avLst/>
          </a:prstGeom>
          <a:noFill/>
        </p:spPr>
        <p:txBody>
          <a:bodyPr wrap="square" rtlCol="0">
            <a:spAutoFit/>
          </a:bodyPr>
          <a:lstStyle/>
          <a:p>
            <a:pPr algn="ctr"/>
            <a:r>
              <a:rPr lang="en-AU" sz="1200" b="1" dirty="0">
                <a:latin typeface="Arial Narrow"/>
                <a:cs typeface="Arial Narrow"/>
              </a:rPr>
              <a:t>GUEST ROOMS</a:t>
            </a:r>
          </a:p>
        </p:txBody>
      </p:sp>
      <p:sp>
        <p:nvSpPr>
          <p:cNvPr id="72" name="Rectangle 15"/>
          <p:cNvSpPr>
            <a:spLocks noChangeArrowheads="1"/>
          </p:cNvSpPr>
          <p:nvPr/>
        </p:nvSpPr>
        <p:spPr bwMode="auto">
          <a:xfrm>
            <a:off x="1233265" y="2720975"/>
            <a:ext cx="1011874" cy="425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Door Locking </a:t>
            </a:r>
            <a:br>
              <a:rPr lang="en-US" altLang="en-US" sz="1200" dirty="0">
                <a:latin typeface="Arial Narrow"/>
                <a:cs typeface="Arial Narrow"/>
              </a:rPr>
            </a:br>
            <a:r>
              <a:rPr lang="en-US" altLang="en-US" sz="1200" dirty="0">
                <a:latin typeface="Arial Narrow"/>
                <a:cs typeface="Arial Narrow"/>
              </a:rPr>
              <a:t>System</a:t>
            </a:r>
          </a:p>
        </p:txBody>
      </p:sp>
      <p:sp>
        <p:nvSpPr>
          <p:cNvPr id="77" name="Rectangle 15"/>
          <p:cNvSpPr>
            <a:spLocks noChangeArrowheads="1"/>
          </p:cNvSpPr>
          <p:nvPr/>
        </p:nvSpPr>
        <p:spPr bwMode="auto">
          <a:xfrm>
            <a:off x="1201798" y="3629660"/>
            <a:ext cx="1074805" cy="425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Entertainment</a:t>
            </a:r>
            <a:br>
              <a:rPr lang="en-US" altLang="en-US" sz="1200" dirty="0">
                <a:latin typeface="Arial Narrow"/>
                <a:cs typeface="Arial Narrow"/>
              </a:rPr>
            </a:br>
            <a:r>
              <a:rPr lang="en-US" altLang="en-US" sz="1200" dirty="0">
                <a:latin typeface="Arial Narrow"/>
                <a:cs typeface="Arial Narrow"/>
              </a:rPr>
              <a:t>System</a:t>
            </a:r>
          </a:p>
        </p:txBody>
      </p:sp>
      <p:sp>
        <p:nvSpPr>
          <p:cNvPr id="86" name="Rectangle 15"/>
          <p:cNvSpPr>
            <a:spLocks noChangeArrowheads="1"/>
          </p:cNvSpPr>
          <p:nvPr/>
        </p:nvSpPr>
        <p:spPr bwMode="auto">
          <a:xfrm>
            <a:off x="1490029" y="4529455"/>
            <a:ext cx="498345"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1200" dirty="0">
                <a:latin typeface="Arial Narrow"/>
                <a:cs typeface="Arial Narrow"/>
              </a:rPr>
              <a:t>EMS</a:t>
            </a:r>
          </a:p>
        </p:txBody>
      </p:sp>
      <p:sp>
        <p:nvSpPr>
          <p:cNvPr id="87" name="Rectangle 15"/>
          <p:cNvSpPr>
            <a:spLocks noChangeArrowheads="1"/>
          </p:cNvSpPr>
          <p:nvPr/>
        </p:nvSpPr>
        <p:spPr bwMode="auto">
          <a:xfrm>
            <a:off x="1394221" y="1931670"/>
            <a:ext cx="689960"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r>
              <a:rPr lang="en-US" altLang="en-US" sz="1200" dirty="0">
                <a:latin typeface="Arial Narrow"/>
                <a:cs typeface="Arial Narrow"/>
              </a:rPr>
              <a:t>Internet</a:t>
            </a:r>
          </a:p>
        </p:txBody>
      </p:sp>
      <p:sp>
        <p:nvSpPr>
          <p:cNvPr id="113" name="Rectangle 15"/>
          <p:cNvSpPr>
            <a:spLocks noChangeArrowheads="1"/>
          </p:cNvSpPr>
          <p:nvPr/>
        </p:nvSpPr>
        <p:spPr bwMode="auto">
          <a:xfrm>
            <a:off x="1338184" y="5423535"/>
            <a:ext cx="802035" cy="4252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Electronic</a:t>
            </a:r>
            <a:br>
              <a:rPr lang="en-US" altLang="en-US" sz="1200" dirty="0">
                <a:latin typeface="Arial Narrow"/>
                <a:cs typeface="Arial Narrow"/>
              </a:rPr>
            </a:br>
            <a:r>
              <a:rPr lang="en-US" altLang="en-US" sz="1200" dirty="0">
                <a:latin typeface="Arial Narrow"/>
                <a:cs typeface="Arial Narrow"/>
              </a:rPr>
              <a:t>Mini Bar</a:t>
            </a:r>
          </a:p>
        </p:txBody>
      </p:sp>
      <p:sp>
        <p:nvSpPr>
          <p:cNvPr id="115" name="TextBox 114"/>
          <p:cNvSpPr txBox="1"/>
          <p:nvPr/>
        </p:nvSpPr>
        <p:spPr>
          <a:xfrm>
            <a:off x="4670743" y="5423535"/>
            <a:ext cx="1484501" cy="427809"/>
          </a:xfrm>
          <a:prstGeom prst="rect">
            <a:avLst/>
          </a:prstGeom>
          <a:noFill/>
        </p:spPr>
        <p:txBody>
          <a:bodyPr wrap="square" rtlCol="0">
            <a:spAutoFit/>
          </a:bodyPr>
          <a:lstStyle/>
          <a:p>
            <a:pPr algn="ctr">
              <a:lnSpc>
                <a:spcPct val="90000"/>
              </a:lnSpc>
            </a:pPr>
            <a:r>
              <a:rPr lang="en-AU" sz="1200" dirty="0">
                <a:latin typeface="Arial Narrow"/>
                <a:cs typeface="Arial Narrow"/>
              </a:rPr>
              <a:t>Menu</a:t>
            </a:r>
            <a:br>
              <a:rPr lang="en-AU" sz="1200" dirty="0">
                <a:latin typeface="Arial Narrow"/>
                <a:cs typeface="Arial Narrow"/>
              </a:rPr>
            </a:br>
            <a:r>
              <a:rPr lang="en-AU" sz="1200" dirty="0">
                <a:latin typeface="Arial Narrow"/>
                <a:cs typeface="Arial Narrow"/>
              </a:rPr>
              <a:t>Management</a:t>
            </a:r>
          </a:p>
        </p:txBody>
      </p:sp>
      <p:sp>
        <p:nvSpPr>
          <p:cNvPr id="117" name="TextBox 116"/>
          <p:cNvSpPr txBox="1"/>
          <p:nvPr/>
        </p:nvSpPr>
        <p:spPr>
          <a:xfrm>
            <a:off x="3668358" y="5423535"/>
            <a:ext cx="1096033" cy="427809"/>
          </a:xfrm>
          <a:prstGeom prst="rect">
            <a:avLst/>
          </a:prstGeom>
          <a:noFill/>
        </p:spPr>
        <p:txBody>
          <a:bodyPr wrap="square" rtlCol="0">
            <a:spAutoFit/>
          </a:bodyPr>
          <a:lstStyle/>
          <a:p>
            <a:pPr algn="ctr">
              <a:lnSpc>
                <a:spcPct val="90000"/>
              </a:lnSpc>
            </a:pPr>
            <a:r>
              <a:rPr lang="en-AU" sz="1200" dirty="0">
                <a:latin typeface="Arial Narrow"/>
                <a:cs typeface="Arial Narrow"/>
              </a:rPr>
              <a:t>Pre-costing System</a:t>
            </a:r>
          </a:p>
        </p:txBody>
      </p:sp>
      <p:sp>
        <p:nvSpPr>
          <p:cNvPr id="119" name="TextBox 118"/>
          <p:cNvSpPr txBox="1"/>
          <p:nvPr/>
        </p:nvSpPr>
        <p:spPr>
          <a:xfrm>
            <a:off x="2379479" y="5423535"/>
            <a:ext cx="1218123" cy="427809"/>
          </a:xfrm>
          <a:prstGeom prst="rect">
            <a:avLst/>
          </a:prstGeom>
          <a:noFill/>
        </p:spPr>
        <p:txBody>
          <a:bodyPr wrap="square" rtlCol="0">
            <a:spAutoFit/>
          </a:bodyPr>
          <a:lstStyle/>
          <a:p>
            <a:pPr algn="ctr">
              <a:lnSpc>
                <a:spcPct val="90000"/>
              </a:lnSpc>
            </a:pPr>
            <a:r>
              <a:rPr lang="en-AU" sz="1200" dirty="0">
                <a:latin typeface="Arial Narrow"/>
                <a:cs typeface="Arial Narrow"/>
              </a:rPr>
              <a:t>Inventory Control System</a:t>
            </a:r>
          </a:p>
        </p:txBody>
      </p:sp>
      <p:sp>
        <p:nvSpPr>
          <p:cNvPr id="123" name="Line 17"/>
          <p:cNvSpPr>
            <a:spLocks noChangeShapeType="1"/>
          </p:cNvSpPr>
          <p:nvPr/>
        </p:nvSpPr>
        <p:spPr bwMode="auto">
          <a:xfrm>
            <a:off x="1832156" y="5212078"/>
            <a:ext cx="3575982" cy="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25" name="TextBox 124"/>
          <p:cNvSpPr txBox="1"/>
          <p:nvPr/>
        </p:nvSpPr>
        <p:spPr>
          <a:xfrm>
            <a:off x="3218152" y="4716462"/>
            <a:ext cx="1940950" cy="276999"/>
          </a:xfrm>
          <a:prstGeom prst="rect">
            <a:avLst/>
          </a:prstGeom>
          <a:noFill/>
        </p:spPr>
        <p:txBody>
          <a:bodyPr wrap="square" rtlCol="0">
            <a:spAutoFit/>
          </a:bodyPr>
          <a:lstStyle/>
          <a:p>
            <a:pPr algn="ctr"/>
            <a:r>
              <a:rPr lang="en-AU" sz="1200" b="1" dirty="0">
                <a:latin typeface="Arial Narrow"/>
                <a:cs typeface="Arial Narrow"/>
              </a:rPr>
              <a:t>FOOD &amp; BEVERAGE</a:t>
            </a:r>
          </a:p>
        </p:txBody>
      </p:sp>
      <p:sp>
        <p:nvSpPr>
          <p:cNvPr id="126" name="Line 17"/>
          <p:cNvSpPr>
            <a:spLocks noChangeShapeType="1"/>
          </p:cNvSpPr>
          <p:nvPr/>
        </p:nvSpPr>
        <p:spPr bwMode="auto">
          <a:xfrm flipH="1">
            <a:off x="2981603" y="4581525"/>
            <a:ext cx="0" cy="53340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31" name="TextBox 130"/>
          <p:cNvSpPr txBox="1"/>
          <p:nvPr/>
        </p:nvSpPr>
        <p:spPr>
          <a:xfrm>
            <a:off x="6157325" y="2236152"/>
            <a:ext cx="1510861" cy="276999"/>
          </a:xfrm>
          <a:prstGeom prst="rect">
            <a:avLst/>
          </a:prstGeom>
          <a:noFill/>
        </p:spPr>
        <p:txBody>
          <a:bodyPr wrap="square" rtlCol="0">
            <a:spAutoFit/>
          </a:bodyPr>
          <a:lstStyle/>
          <a:p>
            <a:pPr algn="ctr"/>
            <a:r>
              <a:rPr lang="en-AU" sz="1200" b="1" dirty="0">
                <a:latin typeface="Arial Narrow"/>
                <a:cs typeface="Arial Narrow"/>
              </a:rPr>
              <a:t>BACK OFFICE</a:t>
            </a:r>
          </a:p>
        </p:txBody>
      </p:sp>
      <p:sp>
        <p:nvSpPr>
          <p:cNvPr id="133" name="Rectangle 23"/>
          <p:cNvSpPr>
            <a:spLocks noChangeArrowheads="1"/>
          </p:cNvSpPr>
          <p:nvPr/>
        </p:nvSpPr>
        <p:spPr bwMode="auto">
          <a:xfrm>
            <a:off x="4166429" y="3239135"/>
            <a:ext cx="490546"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sz="1200" dirty="0">
                <a:latin typeface="Arial Narrow"/>
                <a:cs typeface="Arial Narrow"/>
              </a:rPr>
              <a:t>CRS</a:t>
            </a:r>
          </a:p>
        </p:txBody>
      </p:sp>
      <p:sp>
        <p:nvSpPr>
          <p:cNvPr id="134" name="Line 39"/>
          <p:cNvSpPr>
            <a:spLocks noChangeShapeType="1"/>
          </p:cNvSpPr>
          <p:nvPr/>
        </p:nvSpPr>
        <p:spPr bwMode="auto">
          <a:xfrm flipH="1">
            <a:off x="4445986" y="1816846"/>
            <a:ext cx="171693" cy="1010176"/>
          </a:xfrm>
          <a:custGeom>
            <a:avLst/>
            <a:gdLst>
              <a:gd name="connsiteX0" fmla="*/ 0 w 10000"/>
              <a:gd name="connsiteY0" fmla="*/ 0 h 10000"/>
              <a:gd name="connsiteX1" fmla="*/ 10000 w 10000"/>
              <a:gd name="connsiteY1" fmla="*/ 10000 h 10000"/>
              <a:gd name="connsiteX0" fmla="*/ 0 w 185945"/>
              <a:gd name="connsiteY0" fmla="*/ 0 h 8824"/>
              <a:gd name="connsiteX1" fmla="*/ 185945 w 185945"/>
              <a:gd name="connsiteY1" fmla="*/ 8824 h 8824"/>
              <a:gd name="connsiteX0" fmla="*/ 0 w 17742"/>
              <a:gd name="connsiteY0" fmla="*/ 0 h 9299"/>
              <a:gd name="connsiteX1" fmla="*/ 17742 w 17742"/>
              <a:gd name="connsiteY1" fmla="*/ 9299 h 9299"/>
            </a:gdLst>
            <a:ahLst/>
            <a:cxnLst>
              <a:cxn ang="0">
                <a:pos x="connsiteX0" y="connsiteY0"/>
              </a:cxn>
              <a:cxn ang="0">
                <a:pos x="connsiteX1" y="connsiteY1"/>
              </a:cxn>
            </a:cxnLst>
            <a:rect l="l" t="t" r="r" b="b"/>
            <a:pathLst>
              <a:path w="17742" h="9299">
                <a:moveTo>
                  <a:pt x="0" y="0"/>
                </a:moveTo>
                <a:cubicBezTo>
                  <a:pt x="179" y="3777"/>
                  <a:pt x="17563" y="5522"/>
                  <a:pt x="17742" y="9299"/>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47" name="Rectangle 15"/>
          <p:cNvSpPr>
            <a:spLocks noChangeArrowheads="1"/>
          </p:cNvSpPr>
          <p:nvPr/>
        </p:nvSpPr>
        <p:spPr bwMode="auto">
          <a:xfrm>
            <a:off x="6208658" y="5574030"/>
            <a:ext cx="1408195"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0488" tIns="44450" rIns="90488" bIns="44450">
            <a:spAutoFit/>
          </a:bodyPr>
          <a:lstStyle/>
          <a:p>
            <a:pPr algn="ctr"/>
            <a:r>
              <a:rPr lang="en-US" altLang="en-US" sz="1200" dirty="0">
                <a:latin typeface="Arial Narrow"/>
                <a:cs typeface="Arial Narrow"/>
              </a:rPr>
              <a:t>Payroll &amp; HRM</a:t>
            </a:r>
          </a:p>
        </p:txBody>
      </p:sp>
      <p:sp>
        <p:nvSpPr>
          <p:cNvPr id="153" name="Line 17"/>
          <p:cNvSpPr>
            <a:spLocks noChangeShapeType="1"/>
          </p:cNvSpPr>
          <p:nvPr/>
        </p:nvSpPr>
        <p:spPr bwMode="auto">
          <a:xfrm flipH="1">
            <a:off x="6912755" y="2689860"/>
            <a:ext cx="0" cy="266700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54" name="Rectangle 153"/>
          <p:cNvSpPr/>
          <p:nvPr/>
        </p:nvSpPr>
        <p:spPr bwMode="auto">
          <a:xfrm>
            <a:off x="6805233" y="3011381"/>
            <a:ext cx="215044" cy="117475"/>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55" name="Rectangle 154"/>
          <p:cNvSpPr/>
          <p:nvPr/>
        </p:nvSpPr>
        <p:spPr bwMode="auto">
          <a:xfrm>
            <a:off x="6805233" y="3892972"/>
            <a:ext cx="215044" cy="117475"/>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56" name="Rectangle 155"/>
          <p:cNvSpPr/>
          <p:nvPr/>
        </p:nvSpPr>
        <p:spPr bwMode="auto">
          <a:xfrm>
            <a:off x="6805233" y="4759748"/>
            <a:ext cx="215044" cy="117475"/>
          </a:xfrm>
          <a:prstGeom prst="rect">
            <a:avLst/>
          </a:prstGeom>
          <a:solidFill>
            <a:schemeClr val="accent5">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39" name="Rectangle 15"/>
          <p:cNvSpPr>
            <a:spLocks noChangeArrowheads="1"/>
          </p:cNvSpPr>
          <p:nvPr/>
        </p:nvSpPr>
        <p:spPr bwMode="auto">
          <a:xfrm>
            <a:off x="6119478" y="3823970"/>
            <a:ext cx="1586558"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Revenue Management</a:t>
            </a:r>
          </a:p>
        </p:txBody>
      </p:sp>
      <p:sp>
        <p:nvSpPr>
          <p:cNvPr id="143" name="Rectangle 15"/>
          <p:cNvSpPr>
            <a:spLocks noChangeArrowheads="1"/>
          </p:cNvSpPr>
          <p:nvPr/>
        </p:nvSpPr>
        <p:spPr bwMode="auto">
          <a:xfrm>
            <a:off x="6253564" y="2948940"/>
            <a:ext cx="1318383"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Sales &amp; Marketing</a:t>
            </a:r>
          </a:p>
        </p:txBody>
      </p:sp>
      <p:sp>
        <p:nvSpPr>
          <p:cNvPr id="145" name="Rectangle 15"/>
          <p:cNvSpPr>
            <a:spLocks noChangeArrowheads="1"/>
          </p:cNvSpPr>
          <p:nvPr/>
        </p:nvSpPr>
        <p:spPr bwMode="auto">
          <a:xfrm>
            <a:off x="6183710" y="4699000"/>
            <a:ext cx="1458092"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Financial Accounting</a:t>
            </a:r>
          </a:p>
        </p:txBody>
      </p:sp>
      <p:sp>
        <p:nvSpPr>
          <p:cNvPr id="167" name="Rectangle 166"/>
          <p:cNvSpPr/>
          <p:nvPr/>
        </p:nvSpPr>
        <p:spPr bwMode="auto">
          <a:xfrm>
            <a:off x="2873848" y="4665462"/>
            <a:ext cx="215044" cy="126672"/>
          </a:xfrm>
          <a:prstGeom prst="rect">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20" name="TextBox 119"/>
          <p:cNvSpPr txBox="1"/>
          <p:nvPr/>
        </p:nvSpPr>
        <p:spPr>
          <a:xfrm>
            <a:off x="2454398" y="4592165"/>
            <a:ext cx="1047475" cy="276999"/>
          </a:xfrm>
          <a:prstGeom prst="rect">
            <a:avLst/>
          </a:prstGeom>
          <a:noFill/>
        </p:spPr>
        <p:txBody>
          <a:bodyPr wrap="square" rtlCol="0">
            <a:spAutoFit/>
          </a:bodyPr>
          <a:lstStyle/>
          <a:p>
            <a:pPr algn="ctr"/>
            <a:r>
              <a:rPr lang="en-AU" sz="1200" dirty="0">
                <a:latin typeface="Arial Narrow"/>
                <a:cs typeface="Arial Narrow"/>
              </a:rPr>
              <a:t>POS</a:t>
            </a:r>
          </a:p>
        </p:txBody>
      </p:sp>
      <p:sp>
        <p:nvSpPr>
          <p:cNvPr id="177" name="Line 17"/>
          <p:cNvSpPr>
            <a:spLocks noChangeShapeType="1"/>
          </p:cNvSpPr>
          <p:nvPr/>
        </p:nvSpPr>
        <p:spPr bwMode="auto">
          <a:xfrm flipH="1">
            <a:off x="3542106" y="1758950"/>
            <a:ext cx="76306" cy="990600"/>
          </a:xfrm>
          <a:prstGeom prst="line">
            <a:avLst/>
          </a:pr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5" name="Rectangle 4"/>
          <p:cNvSpPr/>
          <p:nvPr/>
        </p:nvSpPr>
        <p:spPr bwMode="auto">
          <a:xfrm>
            <a:off x="4464711" y="1974849"/>
            <a:ext cx="280945" cy="126365"/>
          </a:xfrm>
          <a:prstGeom prst="rect">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36" name="Rectangle 135"/>
          <p:cNvSpPr/>
          <p:nvPr/>
        </p:nvSpPr>
        <p:spPr bwMode="auto">
          <a:xfrm>
            <a:off x="3490082" y="1978448"/>
            <a:ext cx="215044" cy="117475"/>
          </a:xfrm>
          <a:prstGeom prst="rect">
            <a:avLst/>
          </a:prstGeom>
          <a:solidFill>
            <a:srgbClr val="D7DDE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7421" name="Rectangle 13"/>
          <p:cNvSpPr>
            <a:spLocks noChangeArrowheads="1"/>
          </p:cNvSpPr>
          <p:nvPr/>
        </p:nvSpPr>
        <p:spPr bwMode="auto">
          <a:xfrm>
            <a:off x="3227170" y="1893570"/>
            <a:ext cx="896790"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sz="1200" dirty="0">
                <a:ln w="3175">
                  <a:noFill/>
                </a:ln>
                <a:latin typeface="Arial Narrow"/>
                <a:cs typeface="Arial Narrow"/>
              </a:rPr>
              <a:t>Digital PBX</a:t>
            </a:r>
          </a:p>
        </p:txBody>
      </p:sp>
      <p:sp>
        <p:nvSpPr>
          <p:cNvPr id="81" name="TextBox 80"/>
          <p:cNvSpPr txBox="1"/>
          <p:nvPr/>
        </p:nvSpPr>
        <p:spPr>
          <a:xfrm>
            <a:off x="4122726" y="1893570"/>
            <a:ext cx="957295" cy="276999"/>
          </a:xfrm>
          <a:prstGeom prst="rect">
            <a:avLst/>
          </a:prstGeom>
          <a:noFill/>
        </p:spPr>
        <p:txBody>
          <a:bodyPr wrap="square" rtlCol="0">
            <a:spAutoFit/>
          </a:bodyPr>
          <a:lstStyle/>
          <a:p>
            <a:pPr algn="ctr"/>
            <a:r>
              <a:rPr lang="en-AU" sz="1200" dirty="0">
                <a:latin typeface="Arial Narrow"/>
                <a:cs typeface="Arial Narrow"/>
              </a:rPr>
              <a:t>Router</a:t>
            </a:r>
          </a:p>
        </p:txBody>
      </p:sp>
      <p:pic>
        <p:nvPicPr>
          <p:cNvPr id="2253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9427" y="1370965"/>
            <a:ext cx="804155" cy="627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2" name="Rounded Rectangle 161"/>
          <p:cNvSpPr/>
          <p:nvPr/>
        </p:nvSpPr>
        <p:spPr bwMode="auto">
          <a:xfrm>
            <a:off x="4900356" y="2246630"/>
            <a:ext cx="1206677" cy="1868170"/>
          </a:xfrm>
          <a:prstGeom prst="roundRect">
            <a:avLst>
              <a:gd name="adj" fmla="val 5667"/>
            </a:avLst>
          </a:prstGeom>
          <a:solidFill>
            <a:schemeClr val="accent3">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dirty="0">
              <a:ln>
                <a:noFill/>
              </a:ln>
              <a:solidFill>
                <a:schemeClr val="tx1"/>
              </a:solidFill>
              <a:effectLst/>
              <a:latin typeface="Arial Narrow"/>
              <a:cs typeface="Arial Narrow"/>
            </a:endParaRPr>
          </a:p>
        </p:txBody>
      </p:sp>
      <p:sp>
        <p:nvSpPr>
          <p:cNvPr id="169" name="Line 17"/>
          <p:cNvSpPr>
            <a:spLocks noChangeShapeType="1"/>
          </p:cNvSpPr>
          <p:nvPr/>
        </p:nvSpPr>
        <p:spPr bwMode="auto">
          <a:xfrm flipV="1">
            <a:off x="3887565" y="2670807"/>
            <a:ext cx="1431780" cy="120650"/>
          </a:xfrm>
          <a:custGeom>
            <a:avLst/>
            <a:gdLst>
              <a:gd name="connsiteX0" fmla="*/ 0 w 635000"/>
              <a:gd name="connsiteY0" fmla="*/ 0 h 203200"/>
              <a:gd name="connsiteX1" fmla="*/ 635000 w 635000"/>
              <a:gd name="connsiteY1" fmla="*/ 203200 h 203200"/>
              <a:gd name="connsiteX0" fmla="*/ 0 w 528320"/>
              <a:gd name="connsiteY0" fmla="*/ 0 h 157480"/>
              <a:gd name="connsiteX1" fmla="*/ 528320 w 528320"/>
              <a:gd name="connsiteY1" fmla="*/ 157480 h 157480"/>
              <a:gd name="connsiteX0" fmla="*/ 0 w 452120"/>
              <a:gd name="connsiteY0" fmla="*/ 0 h 134620"/>
              <a:gd name="connsiteX1" fmla="*/ 452120 w 452120"/>
              <a:gd name="connsiteY1" fmla="*/ 134620 h 134620"/>
              <a:gd name="connsiteX0" fmla="*/ 0 w 452120"/>
              <a:gd name="connsiteY0" fmla="*/ 0 h 134620"/>
              <a:gd name="connsiteX1" fmla="*/ 452120 w 452120"/>
              <a:gd name="connsiteY1" fmla="*/ 134620 h 134620"/>
              <a:gd name="connsiteX0" fmla="*/ 0 w 483870"/>
              <a:gd name="connsiteY0" fmla="*/ 0 h 160020"/>
              <a:gd name="connsiteX1" fmla="*/ 483870 w 483870"/>
              <a:gd name="connsiteY1" fmla="*/ 160020 h 160020"/>
              <a:gd name="connsiteX0" fmla="*/ 0 w 502920"/>
              <a:gd name="connsiteY0" fmla="*/ 0 h 169545"/>
              <a:gd name="connsiteX1" fmla="*/ 502920 w 502920"/>
              <a:gd name="connsiteY1" fmla="*/ 169545 h 169545"/>
              <a:gd name="connsiteX0" fmla="*/ 0 w 502920"/>
              <a:gd name="connsiteY0" fmla="*/ 0 h 169545"/>
              <a:gd name="connsiteX1" fmla="*/ 502920 w 502920"/>
              <a:gd name="connsiteY1" fmla="*/ 169545 h 169545"/>
              <a:gd name="connsiteX0" fmla="*/ 0 w 502920"/>
              <a:gd name="connsiteY0" fmla="*/ 0 h 169545"/>
              <a:gd name="connsiteX1" fmla="*/ 502920 w 502920"/>
              <a:gd name="connsiteY1" fmla="*/ 169545 h 169545"/>
              <a:gd name="connsiteX0" fmla="*/ 0 w 968309"/>
              <a:gd name="connsiteY0" fmla="*/ 1667 h 45839"/>
              <a:gd name="connsiteX1" fmla="*/ 968309 w 968309"/>
              <a:gd name="connsiteY1" fmla="*/ 5895 h 45839"/>
              <a:gd name="connsiteX0" fmla="*/ 0 w 968309"/>
              <a:gd name="connsiteY0" fmla="*/ 0 h 73822"/>
              <a:gd name="connsiteX1" fmla="*/ 968309 w 968309"/>
              <a:gd name="connsiteY1" fmla="*/ 4228 h 73822"/>
              <a:gd name="connsiteX0" fmla="*/ 0 w 968309"/>
              <a:gd name="connsiteY0" fmla="*/ 0 h 89234"/>
              <a:gd name="connsiteX1" fmla="*/ 968309 w 968309"/>
              <a:gd name="connsiteY1" fmla="*/ 4228 h 89234"/>
            </a:gdLst>
            <a:ahLst/>
            <a:cxnLst>
              <a:cxn ang="0">
                <a:pos x="connsiteX0" y="connsiteY0"/>
              </a:cxn>
              <a:cxn ang="0">
                <a:pos x="connsiteX1" y="connsiteY1"/>
              </a:cxn>
            </a:cxnLst>
            <a:rect l="l" t="t" r="r" b="b"/>
            <a:pathLst>
              <a:path w="968309" h="89234">
                <a:moveTo>
                  <a:pt x="0" y="0"/>
                </a:moveTo>
                <a:cubicBezTo>
                  <a:pt x="285820" y="151025"/>
                  <a:pt x="759817" y="80962"/>
                  <a:pt x="968309" y="4228"/>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71" name="Line 17"/>
          <p:cNvSpPr>
            <a:spLocks noChangeShapeType="1"/>
          </p:cNvSpPr>
          <p:nvPr/>
        </p:nvSpPr>
        <p:spPr bwMode="auto">
          <a:xfrm>
            <a:off x="3802241" y="3260725"/>
            <a:ext cx="1592022" cy="357343"/>
          </a:xfrm>
          <a:custGeom>
            <a:avLst/>
            <a:gdLst>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00050"/>
              <a:gd name="connsiteX1" fmla="*/ 761999 w 761999"/>
              <a:gd name="connsiteY1" fmla="*/ 400050 h 400050"/>
              <a:gd name="connsiteX0" fmla="*/ 0 w 761999"/>
              <a:gd name="connsiteY0" fmla="*/ 0 h 423863"/>
              <a:gd name="connsiteX1" fmla="*/ 761999 w 761999"/>
              <a:gd name="connsiteY1" fmla="*/ 423863 h 423863"/>
              <a:gd name="connsiteX0" fmla="*/ 0 w 1457324"/>
              <a:gd name="connsiteY0" fmla="*/ 0 h 357188"/>
              <a:gd name="connsiteX1" fmla="*/ 1457324 w 1457324"/>
              <a:gd name="connsiteY1" fmla="*/ 357188 h 357188"/>
              <a:gd name="connsiteX0" fmla="*/ 0 w 1457324"/>
              <a:gd name="connsiteY0" fmla="*/ 0 h 362838"/>
              <a:gd name="connsiteX1" fmla="*/ 1457324 w 1457324"/>
              <a:gd name="connsiteY1" fmla="*/ 357188 h 362838"/>
              <a:gd name="connsiteX0" fmla="*/ 0 w 1457324"/>
              <a:gd name="connsiteY0" fmla="*/ 0 h 357343"/>
              <a:gd name="connsiteX1" fmla="*/ 1457324 w 1457324"/>
              <a:gd name="connsiteY1" fmla="*/ 357188 h 357343"/>
            </a:gdLst>
            <a:ahLst/>
            <a:cxnLst>
              <a:cxn ang="0">
                <a:pos x="connsiteX0" y="connsiteY0"/>
              </a:cxn>
              <a:cxn ang="0">
                <a:pos x="connsiteX1" y="connsiteY1"/>
              </a:cxn>
            </a:cxnLst>
            <a:rect l="l" t="t" r="r" b="b"/>
            <a:pathLst>
              <a:path w="1457324" h="357343">
                <a:moveTo>
                  <a:pt x="0" y="0"/>
                </a:moveTo>
                <a:cubicBezTo>
                  <a:pt x="234950" y="174625"/>
                  <a:pt x="471486" y="363538"/>
                  <a:pt x="1457324" y="357188"/>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72" name="Line 17"/>
          <p:cNvSpPr>
            <a:spLocks noChangeShapeType="1"/>
          </p:cNvSpPr>
          <p:nvPr/>
        </p:nvSpPr>
        <p:spPr bwMode="auto">
          <a:xfrm>
            <a:off x="4564608" y="3092450"/>
            <a:ext cx="2196230" cy="412750"/>
          </a:xfrm>
          <a:custGeom>
            <a:avLst/>
            <a:gdLst>
              <a:gd name="connsiteX0" fmla="*/ 0 w 1990725"/>
              <a:gd name="connsiteY0" fmla="*/ 0 h 419100"/>
              <a:gd name="connsiteX1" fmla="*/ 1990725 w 1990725"/>
              <a:gd name="connsiteY1" fmla="*/ 419100 h 419100"/>
              <a:gd name="connsiteX0" fmla="*/ 0 w 1949450"/>
              <a:gd name="connsiteY0" fmla="*/ 0 h 412750"/>
              <a:gd name="connsiteX1" fmla="*/ 1949450 w 1949450"/>
              <a:gd name="connsiteY1" fmla="*/ 412750 h 412750"/>
              <a:gd name="connsiteX0" fmla="*/ 0 w 1949450"/>
              <a:gd name="connsiteY0" fmla="*/ 0 h 412750"/>
              <a:gd name="connsiteX1" fmla="*/ 1044574 w 1949450"/>
              <a:gd name="connsiteY1" fmla="*/ 149225 h 412750"/>
              <a:gd name="connsiteX2" fmla="*/ 1949450 w 1949450"/>
              <a:gd name="connsiteY2" fmla="*/ 412750 h 412750"/>
              <a:gd name="connsiteX0" fmla="*/ 0 w 1949450"/>
              <a:gd name="connsiteY0" fmla="*/ 0 h 412750"/>
              <a:gd name="connsiteX1" fmla="*/ 1949450 w 1949450"/>
              <a:gd name="connsiteY1" fmla="*/ 412750 h 412750"/>
              <a:gd name="connsiteX0" fmla="*/ 0 w 1949450"/>
              <a:gd name="connsiteY0" fmla="*/ 0 h 412750"/>
              <a:gd name="connsiteX1" fmla="*/ 1949450 w 1949450"/>
              <a:gd name="connsiteY1" fmla="*/ 412750 h 412750"/>
              <a:gd name="connsiteX0" fmla="*/ 0 w 1949450"/>
              <a:gd name="connsiteY0" fmla="*/ 0 h 412750"/>
              <a:gd name="connsiteX1" fmla="*/ 1949450 w 1949450"/>
              <a:gd name="connsiteY1" fmla="*/ 412750 h 412750"/>
              <a:gd name="connsiteX0" fmla="*/ 0 w 1949450"/>
              <a:gd name="connsiteY0" fmla="*/ 0 h 412750"/>
              <a:gd name="connsiteX1" fmla="*/ 1949450 w 1949450"/>
              <a:gd name="connsiteY1" fmla="*/ 412750 h 412750"/>
            </a:gdLst>
            <a:ahLst/>
            <a:cxnLst>
              <a:cxn ang="0">
                <a:pos x="connsiteX0" y="connsiteY0"/>
              </a:cxn>
              <a:cxn ang="0">
                <a:pos x="connsiteX1" y="connsiteY1"/>
              </a:cxn>
            </a:cxnLst>
            <a:rect l="l" t="t" r="r" b="b"/>
            <a:pathLst>
              <a:path w="1949450" h="412750">
                <a:moveTo>
                  <a:pt x="0" y="0"/>
                </a:moveTo>
                <a:cubicBezTo>
                  <a:pt x="675217" y="67733"/>
                  <a:pt x="1277408" y="278342"/>
                  <a:pt x="1949450" y="412750"/>
                </a:cubicBezTo>
              </a:path>
            </a:pathLst>
          </a:custGeom>
          <a:ln>
            <a:headEnd/>
            <a:tailEnd/>
          </a:ln>
          <a:extLst/>
        </p:spPr>
        <p:style>
          <a:lnRef idx="2">
            <a:schemeClr val="accent6"/>
          </a:lnRef>
          <a:fillRef idx="0">
            <a:schemeClr val="accent6"/>
          </a:fillRef>
          <a:effectRef idx="1">
            <a:schemeClr val="accent6"/>
          </a:effectRef>
          <a:fontRef idx="minor">
            <a:schemeClr val="tx1"/>
          </a:fontRef>
        </p:style>
        <p:txBody>
          <a:bodyPr/>
          <a:lstStyle/>
          <a:p>
            <a:endParaRPr lang="en-AU" sz="1200">
              <a:latin typeface="Arial Narrow"/>
              <a:cs typeface="Arial Narrow"/>
            </a:endParaRPr>
          </a:p>
        </p:txBody>
      </p:sp>
      <p:sp>
        <p:nvSpPr>
          <p:cNvPr id="160" name="Rectangle 15"/>
          <p:cNvSpPr>
            <a:spLocks noChangeArrowheads="1"/>
          </p:cNvSpPr>
          <p:nvPr/>
        </p:nvSpPr>
        <p:spPr bwMode="auto">
          <a:xfrm>
            <a:off x="5093512" y="2944495"/>
            <a:ext cx="820368"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Reception</a:t>
            </a:r>
          </a:p>
        </p:txBody>
      </p:sp>
      <p:pic>
        <p:nvPicPr>
          <p:cNvPr id="164" name="Picture 10"/>
          <p:cNvPicPr>
            <a:picLocks noChangeAspect="1" noChangeArrowheads="1"/>
          </p:cNvPicPr>
          <p:nvPr/>
        </p:nvPicPr>
        <p:blipFill>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flipH="1">
            <a:off x="5309762" y="3336586"/>
            <a:ext cx="387866" cy="477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5" name="Rectangle 23"/>
          <p:cNvSpPr>
            <a:spLocks noChangeArrowheads="1"/>
          </p:cNvSpPr>
          <p:nvPr/>
        </p:nvSpPr>
        <p:spPr bwMode="auto">
          <a:xfrm>
            <a:off x="4993901" y="3823970"/>
            <a:ext cx="1019589" cy="259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en-US" altLang="en-US" sz="1200" dirty="0">
                <a:latin typeface="Arial Narrow"/>
                <a:cs typeface="Arial Narrow"/>
              </a:rPr>
              <a:t>Self Check In</a:t>
            </a:r>
          </a:p>
        </p:txBody>
      </p:sp>
      <p:sp>
        <p:nvSpPr>
          <p:cNvPr id="163" name="TextBox 162"/>
          <p:cNvSpPr txBox="1"/>
          <p:nvPr/>
        </p:nvSpPr>
        <p:spPr>
          <a:xfrm>
            <a:off x="4894805" y="2248852"/>
            <a:ext cx="1276392" cy="276999"/>
          </a:xfrm>
          <a:prstGeom prst="rect">
            <a:avLst/>
          </a:prstGeom>
          <a:noFill/>
        </p:spPr>
        <p:txBody>
          <a:bodyPr wrap="square" rtlCol="0">
            <a:spAutoFit/>
          </a:bodyPr>
          <a:lstStyle/>
          <a:p>
            <a:pPr algn="ctr"/>
            <a:r>
              <a:rPr lang="en-AU" sz="1200" b="1" dirty="0">
                <a:latin typeface="Arial Narrow"/>
                <a:cs typeface="Arial Narrow"/>
              </a:rPr>
              <a:t>FRONT OFFICE</a:t>
            </a:r>
          </a:p>
        </p:txBody>
      </p:sp>
      <p:sp>
        <p:nvSpPr>
          <p:cNvPr id="13" name="Freeform 12"/>
          <p:cNvSpPr/>
          <p:nvPr/>
        </p:nvSpPr>
        <p:spPr bwMode="auto">
          <a:xfrm>
            <a:off x="3730790" y="3259454"/>
            <a:ext cx="2987037" cy="1261745"/>
          </a:xfrm>
          <a:custGeom>
            <a:avLst/>
            <a:gdLst>
              <a:gd name="connsiteX0" fmla="*/ 0 w 2609850"/>
              <a:gd name="connsiteY0" fmla="*/ 0 h 1295400"/>
              <a:gd name="connsiteX1" fmla="*/ 762000 w 2609850"/>
              <a:gd name="connsiteY1" fmla="*/ 800100 h 1295400"/>
              <a:gd name="connsiteX2" fmla="*/ 2609850 w 2609850"/>
              <a:gd name="connsiteY2" fmla="*/ 1295400 h 1295400"/>
              <a:gd name="connsiteX0" fmla="*/ 0 w 2609850"/>
              <a:gd name="connsiteY0" fmla="*/ 0 h 1295400"/>
              <a:gd name="connsiteX1" fmla="*/ 762000 w 2609850"/>
              <a:gd name="connsiteY1" fmla="*/ 800100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1047750 w 2609850"/>
              <a:gd name="connsiteY1" fmla="*/ 904875 h 1295400"/>
              <a:gd name="connsiteX2" fmla="*/ 2609850 w 2609850"/>
              <a:gd name="connsiteY2"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09850"/>
              <a:gd name="connsiteY0" fmla="*/ 0 h 1295400"/>
              <a:gd name="connsiteX1" fmla="*/ 2609850 w 2609850"/>
              <a:gd name="connsiteY1" fmla="*/ 1295400 h 1295400"/>
              <a:gd name="connsiteX0" fmla="*/ 0 w 2628900"/>
              <a:gd name="connsiteY0" fmla="*/ 0 h 1323975"/>
              <a:gd name="connsiteX1" fmla="*/ 2628900 w 2628900"/>
              <a:gd name="connsiteY1" fmla="*/ 1323975 h 1323975"/>
              <a:gd name="connsiteX0" fmla="*/ 0 w 2628900"/>
              <a:gd name="connsiteY0" fmla="*/ 0 h 1323975"/>
              <a:gd name="connsiteX1" fmla="*/ 2628900 w 2628900"/>
              <a:gd name="connsiteY1" fmla="*/ 1323975 h 1323975"/>
              <a:gd name="connsiteX0" fmla="*/ 0 w 2628900"/>
              <a:gd name="connsiteY0" fmla="*/ 0 h 1323975"/>
              <a:gd name="connsiteX1" fmla="*/ 2628900 w 2628900"/>
              <a:gd name="connsiteY1" fmla="*/ 1323975 h 1323975"/>
              <a:gd name="connsiteX0" fmla="*/ 0 w 2584450"/>
              <a:gd name="connsiteY0" fmla="*/ 0 h 1292225"/>
              <a:gd name="connsiteX1" fmla="*/ 2584450 w 2584450"/>
              <a:gd name="connsiteY1" fmla="*/ 1292225 h 1292225"/>
              <a:gd name="connsiteX0" fmla="*/ 0 w 2584450"/>
              <a:gd name="connsiteY0" fmla="*/ 0 h 1292225"/>
              <a:gd name="connsiteX1" fmla="*/ 2584450 w 2584450"/>
              <a:gd name="connsiteY1" fmla="*/ 1292225 h 1292225"/>
              <a:gd name="connsiteX0" fmla="*/ 0 w 2584450"/>
              <a:gd name="connsiteY0" fmla="*/ 0 h 1292225"/>
              <a:gd name="connsiteX1" fmla="*/ 2584450 w 2584450"/>
              <a:gd name="connsiteY1" fmla="*/ 1292225 h 129222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 name="connsiteX0" fmla="*/ 0 w 2614930"/>
              <a:gd name="connsiteY0" fmla="*/ 0 h 1261745"/>
              <a:gd name="connsiteX1" fmla="*/ 2614930 w 2614930"/>
              <a:gd name="connsiteY1" fmla="*/ 1261745 h 1261745"/>
            </a:gdLst>
            <a:ahLst/>
            <a:cxnLst>
              <a:cxn ang="0">
                <a:pos x="connsiteX0" y="connsiteY0"/>
              </a:cxn>
              <a:cxn ang="0">
                <a:pos x="connsiteX1" y="connsiteY1"/>
              </a:cxn>
            </a:cxnLst>
            <a:rect l="l" t="t" r="r" b="b"/>
            <a:pathLst>
              <a:path w="2614930" h="1261745">
                <a:moveTo>
                  <a:pt x="0" y="0"/>
                </a:moveTo>
                <a:cubicBezTo>
                  <a:pt x="355600" y="528955"/>
                  <a:pt x="786765" y="1257300"/>
                  <a:pt x="2614930" y="1261745"/>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4" name="Freeform 13"/>
          <p:cNvSpPr/>
          <p:nvPr/>
        </p:nvSpPr>
        <p:spPr bwMode="auto">
          <a:xfrm>
            <a:off x="3732755" y="1809750"/>
            <a:ext cx="679937" cy="981075"/>
          </a:xfrm>
          <a:custGeom>
            <a:avLst/>
            <a:gdLst>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146 w 733571"/>
              <a:gd name="connsiteY0" fmla="*/ 942975 h 942975"/>
              <a:gd name="connsiteX1" fmla="*/ 733571 w 733571"/>
              <a:gd name="connsiteY1" fmla="*/ 0 h 942975"/>
              <a:gd name="connsiteX0" fmla="*/ 133 w 787037"/>
              <a:gd name="connsiteY0" fmla="*/ 930768 h 930768"/>
              <a:gd name="connsiteX1" fmla="*/ 787037 w 787037"/>
              <a:gd name="connsiteY1" fmla="*/ 0 h 930768"/>
              <a:gd name="connsiteX0" fmla="*/ 125 w 787029"/>
              <a:gd name="connsiteY0" fmla="*/ 930768 h 930768"/>
              <a:gd name="connsiteX1" fmla="*/ 787029 w 787029"/>
              <a:gd name="connsiteY1" fmla="*/ 0 h 930768"/>
              <a:gd name="connsiteX0" fmla="*/ 112 w 863414"/>
              <a:gd name="connsiteY0" fmla="*/ 918561 h 918561"/>
              <a:gd name="connsiteX1" fmla="*/ 863415 w 863414"/>
              <a:gd name="connsiteY1" fmla="*/ 0 h 918561"/>
              <a:gd name="connsiteX0" fmla="*/ 131 w 748837"/>
              <a:gd name="connsiteY0" fmla="*/ 942975 h 942975"/>
              <a:gd name="connsiteX1" fmla="*/ 748836 w 748837"/>
              <a:gd name="connsiteY1" fmla="*/ 0 h 942975"/>
            </a:gdLst>
            <a:ahLst/>
            <a:cxnLst>
              <a:cxn ang="0">
                <a:pos x="connsiteX0" y="connsiteY0"/>
              </a:cxn>
              <a:cxn ang="0">
                <a:pos x="connsiteX1" y="connsiteY1"/>
              </a:cxn>
            </a:cxnLst>
            <a:rect l="l" t="t" r="r" b="b"/>
            <a:pathLst>
              <a:path w="748837" h="942975">
                <a:moveTo>
                  <a:pt x="131" y="942975"/>
                </a:moveTo>
                <a:cubicBezTo>
                  <a:pt x="-10387" y="723160"/>
                  <a:pt x="613700" y="418360"/>
                  <a:pt x="748836"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79" name="Freeform 178"/>
          <p:cNvSpPr/>
          <p:nvPr/>
        </p:nvSpPr>
        <p:spPr bwMode="auto">
          <a:xfrm flipH="1">
            <a:off x="2723552" y="1903412"/>
            <a:ext cx="698894" cy="850900"/>
          </a:xfrm>
          <a:custGeom>
            <a:avLst/>
            <a:gdLst>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786904"/>
              <a:gd name="connsiteY0" fmla="*/ 845321 h 845321"/>
              <a:gd name="connsiteX1" fmla="*/ 786904 w 786904"/>
              <a:gd name="connsiteY1" fmla="*/ 0 h 845321"/>
              <a:gd name="connsiteX0" fmla="*/ 0 w 786904"/>
              <a:gd name="connsiteY0" fmla="*/ 845321 h 845321"/>
              <a:gd name="connsiteX1" fmla="*/ 786904 w 786904"/>
              <a:gd name="connsiteY1" fmla="*/ 0 h 845321"/>
              <a:gd name="connsiteX0" fmla="*/ 0 w 849932"/>
              <a:gd name="connsiteY0" fmla="*/ 804123 h 804123"/>
              <a:gd name="connsiteX1" fmla="*/ 849932 w 849932"/>
              <a:gd name="connsiteY1" fmla="*/ 0 h 804123"/>
              <a:gd name="connsiteX0" fmla="*/ 0 w 849932"/>
              <a:gd name="connsiteY0" fmla="*/ 804123 h 804123"/>
              <a:gd name="connsiteX1" fmla="*/ 849932 w 849932"/>
              <a:gd name="connsiteY1" fmla="*/ 0 h 804123"/>
              <a:gd name="connsiteX0" fmla="*/ 0 w 849932"/>
              <a:gd name="connsiteY0" fmla="*/ 804123 h 804123"/>
              <a:gd name="connsiteX1" fmla="*/ 849932 w 849932"/>
              <a:gd name="connsiteY1" fmla="*/ 0 h 804123"/>
              <a:gd name="connsiteX0" fmla="*/ 0 w 769714"/>
              <a:gd name="connsiteY0" fmla="*/ 817856 h 817856"/>
              <a:gd name="connsiteX1" fmla="*/ 769714 w 769714"/>
              <a:gd name="connsiteY1" fmla="*/ 0 h 817856"/>
              <a:gd name="connsiteX0" fmla="*/ 0 w 769714"/>
              <a:gd name="connsiteY0" fmla="*/ 817856 h 817856"/>
              <a:gd name="connsiteX1" fmla="*/ 769714 w 769714"/>
              <a:gd name="connsiteY1" fmla="*/ 0 h 817856"/>
            </a:gdLst>
            <a:ahLst/>
            <a:cxnLst>
              <a:cxn ang="0">
                <a:pos x="connsiteX0" y="connsiteY0"/>
              </a:cxn>
              <a:cxn ang="0">
                <a:pos x="connsiteX1" y="connsiteY1"/>
              </a:cxn>
            </a:cxnLst>
            <a:rect l="l" t="t" r="r" b="b"/>
            <a:pathLst>
              <a:path w="769714" h="817856">
                <a:moveTo>
                  <a:pt x="0" y="817856"/>
                </a:moveTo>
                <a:cubicBezTo>
                  <a:pt x="161380" y="450034"/>
                  <a:pt x="628847" y="427515"/>
                  <a:pt x="769714"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37" name="Rectangle 136"/>
          <p:cNvSpPr/>
          <p:nvPr/>
        </p:nvSpPr>
        <p:spPr bwMode="auto">
          <a:xfrm>
            <a:off x="2636837" y="1959399"/>
            <a:ext cx="287882" cy="136102"/>
          </a:xfrm>
          <a:prstGeom prst="rect">
            <a:avLst/>
          </a:prstGeom>
          <a:solidFill>
            <a:srgbClr val="D7DDEB"/>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58" name="Rectangle 15"/>
          <p:cNvSpPr>
            <a:spLocks noChangeArrowheads="1"/>
          </p:cNvSpPr>
          <p:nvPr/>
        </p:nvSpPr>
        <p:spPr bwMode="auto">
          <a:xfrm>
            <a:off x="2531397" y="1893570"/>
            <a:ext cx="482994" cy="274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sz="1200" dirty="0">
                <a:latin typeface="Arial Narrow"/>
                <a:cs typeface="Arial Narrow"/>
              </a:rPr>
              <a:t>CAS</a:t>
            </a:r>
          </a:p>
        </p:txBody>
      </p:sp>
      <p:pic>
        <p:nvPicPr>
          <p:cNvPr id="59" name="Picture 26" descr="http://icons.iconarchive.com/icons/visualpharm/hardware/128/serv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59947" y="1390015"/>
            <a:ext cx="561890" cy="514351"/>
          </a:xfrm>
          <a:prstGeom prst="rect">
            <a:avLst/>
          </a:prstGeom>
          <a:noFill/>
          <a:effectLst/>
          <a:extLst>
            <a:ext uri="{909E8E84-426E-40dd-AFC4-6F175D3DCCD1}">
              <a14:hiddenFill xmlns:a14="http://schemas.microsoft.com/office/drawing/2010/main" xmlns="">
                <a:solidFill>
                  <a:srgbClr val="FFFFFF"/>
                </a:solidFill>
              </a14:hiddenFill>
            </a:ext>
          </a:extLst>
        </p:spPr>
      </p:pic>
      <p:pic>
        <p:nvPicPr>
          <p:cNvPr id="132" name="Picture 26" descr="http://icons.iconarchive.com/icons/visualpharm/hardware/128/serv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402" y="2765425"/>
            <a:ext cx="558422" cy="511176"/>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180" name="Freeform 179"/>
          <p:cNvSpPr/>
          <p:nvPr/>
        </p:nvSpPr>
        <p:spPr bwMode="auto">
          <a:xfrm flipV="1">
            <a:off x="3587196" y="3327399"/>
            <a:ext cx="1768913" cy="1711325"/>
          </a:xfrm>
          <a:custGeom>
            <a:avLst/>
            <a:gdLst>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71525"/>
              <a:gd name="connsiteY0" fmla="*/ 942975 h 942975"/>
              <a:gd name="connsiteX1" fmla="*/ 771525 w 771525"/>
              <a:gd name="connsiteY1" fmla="*/ 0 h 942975"/>
              <a:gd name="connsiteX0" fmla="*/ 0 w 733425"/>
              <a:gd name="connsiteY0" fmla="*/ 942975 h 942975"/>
              <a:gd name="connsiteX1" fmla="*/ 733425 w 733425"/>
              <a:gd name="connsiteY1" fmla="*/ 0 h 942975"/>
              <a:gd name="connsiteX0" fmla="*/ 0 w 733425"/>
              <a:gd name="connsiteY0" fmla="*/ 942975 h 942975"/>
              <a:gd name="connsiteX1" fmla="*/ 733425 w 733425"/>
              <a:gd name="connsiteY1" fmla="*/ 0 h 942975"/>
              <a:gd name="connsiteX0" fmla="*/ 0 w 1757164"/>
              <a:gd name="connsiteY0" fmla="*/ 1669279 h 1669279"/>
              <a:gd name="connsiteX1" fmla="*/ 1757164 w 1757164"/>
              <a:gd name="connsiteY1" fmla="*/ 0 h 1669279"/>
              <a:gd name="connsiteX0" fmla="*/ 0 w 1825923"/>
              <a:gd name="connsiteY0" fmla="*/ 1669279 h 1669279"/>
              <a:gd name="connsiteX1" fmla="*/ 1825923 w 1825923"/>
              <a:gd name="connsiteY1" fmla="*/ 0 h 1669279"/>
              <a:gd name="connsiteX0" fmla="*/ 1030 w 1826953"/>
              <a:gd name="connsiteY0" fmla="*/ 1669279 h 1669279"/>
              <a:gd name="connsiteX1" fmla="*/ 1826953 w 1826953"/>
              <a:gd name="connsiteY1" fmla="*/ 0 h 1669279"/>
              <a:gd name="connsiteX0" fmla="*/ 0 w 1825923"/>
              <a:gd name="connsiteY0" fmla="*/ 1669279 h 1669279"/>
              <a:gd name="connsiteX1" fmla="*/ 1825923 w 1825923"/>
              <a:gd name="connsiteY1" fmla="*/ 0 h 1669279"/>
              <a:gd name="connsiteX0" fmla="*/ 0 w 1825923"/>
              <a:gd name="connsiteY0" fmla="*/ 1669279 h 1669279"/>
              <a:gd name="connsiteX1" fmla="*/ 1825923 w 1825923"/>
              <a:gd name="connsiteY1" fmla="*/ 0 h 1669279"/>
              <a:gd name="connsiteX0" fmla="*/ 0 w 1825923"/>
              <a:gd name="connsiteY0" fmla="*/ 1669279 h 1669279"/>
              <a:gd name="connsiteX1" fmla="*/ 1825923 w 1825923"/>
              <a:gd name="connsiteY1" fmla="*/ 0 h 1669279"/>
              <a:gd name="connsiteX0" fmla="*/ 0 w 1864122"/>
              <a:gd name="connsiteY0" fmla="*/ 1638762 h 1638762"/>
              <a:gd name="connsiteX1" fmla="*/ 1864122 w 1864122"/>
              <a:gd name="connsiteY1" fmla="*/ 0 h 1638762"/>
              <a:gd name="connsiteX0" fmla="*/ 0 w 1864122"/>
              <a:gd name="connsiteY0" fmla="*/ 1638762 h 1638762"/>
              <a:gd name="connsiteX1" fmla="*/ 1864122 w 1864122"/>
              <a:gd name="connsiteY1" fmla="*/ 0 h 1638762"/>
              <a:gd name="connsiteX0" fmla="*/ 0 w 1864122"/>
              <a:gd name="connsiteY0" fmla="*/ 1638762 h 1638762"/>
              <a:gd name="connsiteX1" fmla="*/ 1864122 w 1864122"/>
              <a:gd name="connsiteY1" fmla="*/ 0 h 163876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772444"/>
              <a:gd name="connsiteY0" fmla="*/ 1675382 h 1675382"/>
              <a:gd name="connsiteX1" fmla="*/ 1772444 w 1772444"/>
              <a:gd name="connsiteY1" fmla="*/ 0 h 1675382"/>
              <a:gd name="connsiteX0" fmla="*/ 0 w 1841203"/>
              <a:gd name="connsiteY0" fmla="*/ 1650968 h 1650968"/>
              <a:gd name="connsiteX1" fmla="*/ 1841203 w 1841203"/>
              <a:gd name="connsiteY1" fmla="*/ 0 h 1650968"/>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833563"/>
              <a:gd name="connsiteY0" fmla="*/ 1705899 h 1705899"/>
              <a:gd name="connsiteX1" fmla="*/ 1833563 w 1833563"/>
              <a:gd name="connsiteY1" fmla="*/ 0 h 1705899"/>
              <a:gd name="connsiteX0" fmla="*/ 0 w 1795364"/>
              <a:gd name="connsiteY0" fmla="*/ 1724209 h 1724209"/>
              <a:gd name="connsiteX1" fmla="*/ 1795364 w 1795364"/>
              <a:gd name="connsiteY1" fmla="*/ 0 h 1724209"/>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10644"/>
              <a:gd name="connsiteY0" fmla="*/ 1681485 h 1681485"/>
              <a:gd name="connsiteX1" fmla="*/ 1810644 w 1810644"/>
              <a:gd name="connsiteY1" fmla="*/ 0 h 1681485"/>
              <a:gd name="connsiteX0" fmla="*/ 0 w 1890862"/>
              <a:gd name="connsiteY0" fmla="*/ 1635710 h 1635710"/>
              <a:gd name="connsiteX1" fmla="*/ 1890862 w 1890862"/>
              <a:gd name="connsiteY1" fmla="*/ 0 h 1635710"/>
              <a:gd name="connsiteX0" fmla="*/ 0 w 1890862"/>
              <a:gd name="connsiteY0" fmla="*/ 1635710 h 1635710"/>
              <a:gd name="connsiteX1" fmla="*/ 1890862 w 1890862"/>
              <a:gd name="connsiteY1" fmla="*/ 0 h 1635710"/>
              <a:gd name="connsiteX0" fmla="*/ 0 w 1890862"/>
              <a:gd name="connsiteY0" fmla="*/ 1635710 h 1635710"/>
              <a:gd name="connsiteX1" fmla="*/ 1890862 w 1890862"/>
              <a:gd name="connsiteY1" fmla="*/ 0 h 1635710"/>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 name="connsiteX0" fmla="*/ 0 w 1856483"/>
              <a:gd name="connsiteY0" fmla="*/ 1644865 h 1644865"/>
              <a:gd name="connsiteX1" fmla="*/ 1856483 w 1856483"/>
              <a:gd name="connsiteY1" fmla="*/ 0 h 1644865"/>
            </a:gdLst>
            <a:ahLst/>
            <a:cxnLst>
              <a:cxn ang="0">
                <a:pos x="connsiteX0" y="connsiteY0"/>
              </a:cxn>
              <a:cxn ang="0">
                <a:pos x="connsiteX1" y="connsiteY1"/>
              </a:cxn>
            </a:cxnLst>
            <a:rect l="l" t="t" r="r" b="b"/>
            <a:pathLst>
              <a:path w="1856483" h="1644865">
                <a:moveTo>
                  <a:pt x="0" y="1644865"/>
                </a:moveTo>
                <a:cubicBezTo>
                  <a:pt x="692347" y="622455"/>
                  <a:pt x="1564730" y="543480"/>
                  <a:pt x="1856483"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5" name="Freeform 14"/>
          <p:cNvSpPr/>
          <p:nvPr/>
        </p:nvSpPr>
        <p:spPr bwMode="auto">
          <a:xfrm>
            <a:off x="3035711" y="3325813"/>
            <a:ext cx="409279" cy="947737"/>
          </a:xfrm>
          <a:custGeom>
            <a:avLst/>
            <a:gdLst>
              <a:gd name="connsiteX0" fmla="*/ 374650 w 374650"/>
              <a:gd name="connsiteY0" fmla="*/ 0 h 958850"/>
              <a:gd name="connsiteX1" fmla="*/ 0 w 374650"/>
              <a:gd name="connsiteY1" fmla="*/ 958850 h 958850"/>
              <a:gd name="connsiteX0" fmla="*/ 422538 w 422538"/>
              <a:gd name="connsiteY0" fmla="*/ 0 h 958850"/>
              <a:gd name="connsiteX1" fmla="*/ 47888 w 422538"/>
              <a:gd name="connsiteY1" fmla="*/ 958850 h 958850"/>
              <a:gd name="connsiteX0" fmla="*/ 418147 w 418147"/>
              <a:gd name="connsiteY0" fmla="*/ 0 h 958850"/>
              <a:gd name="connsiteX1" fmla="*/ 43497 w 418147"/>
              <a:gd name="connsiteY1" fmla="*/ 958850 h 958850"/>
              <a:gd name="connsiteX0" fmla="*/ 376971 w 376971"/>
              <a:gd name="connsiteY0" fmla="*/ 0 h 958850"/>
              <a:gd name="connsiteX1" fmla="*/ 2321 w 376971"/>
              <a:gd name="connsiteY1" fmla="*/ 958850 h 958850"/>
              <a:gd name="connsiteX0" fmla="*/ 374650 w 374650"/>
              <a:gd name="connsiteY0" fmla="*/ 0 h 958850"/>
              <a:gd name="connsiteX1" fmla="*/ 0 w 374650"/>
              <a:gd name="connsiteY1" fmla="*/ 958850 h 958850"/>
              <a:gd name="connsiteX0" fmla="*/ 438150 w 438150"/>
              <a:gd name="connsiteY0" fmla="*/ 0 h 965200"/>
              <a:gd name="connsiteX1" fmla="*/ 0 w 438150"/>
              <a:gd name="connsiteY1" fmla="*/ 965200 h 965200"/>
              <a:gd name="connsiteX0" fmla="*/ 412750 w 412750"/>
              <a:gd name="connsiteY0" fmla="*/ 0 h 952500"/>
              <a:gd name="connsiteX1" fmla="*/ 0 w 412750"/>
              <a:gd name="connsiteY1" fmla="*/ 952500 h 952500"/>
              <a:gd name="connsiteX0" fmla="*/ 322263 w 322263"/>
              <a:gd name="connsiteY0" fmla="*/ 0 h 990600"/>
              <a:gd name="connsiteX1" fmla="*/ 0 w 322263"/>
              <a:gd name="connsiteY1" fmla="*/ 990600 h 990600"/>
              <a:gd name="connsiteX0" fmla="*/ 360363 w 360363"/>
              <a:gd name="connsiteY0" fmla="*/ 0 h 947737"/>
              <a:gd name="connsiteX1" fmla="*/ 0 w 360363"/>
              <a:gd name="connsiteY1" fmla="*/ 947737 h 947737"/>
              <a:gd name="connsiteX0" fmla="*/ 360363 w 360363"/>
              <a:gd name="connsiteY0" fmla="*/ 0 h 947737"/>
              <a:gd name="connsiteX1" fmla="*/ 0 w 360363"/>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 name="connsiteX0" fmla="*/ 374651 w 374651"/>
              <a:gd name="connsiteY0" fmla="*/ 0 h 947737"/>
              <a:gd name="connsiteX1" fmla="*/ 0 w 374651"/>
              <a:gd name="connsiteY1" fmla="*/ 947737 h 947737"/>
            </a:gdLst>
            <a:ahLst/>
            <a:cxnLst>
              <a:cxn ang="0">
                <a:pos x="connsiteX0" y="connsiteY0"/>
              </a:cxn>
              <a:cxn ang="0">
                <a:pos x="connsiteX1" y="connsiteY1"/>
              </a:cxn>
            </a:cxnLst>
            <a:rect l="l" t="t" r="r" b="b"/>
            <a:pathLst>
              <a:path w="374651" h="947737">
                <a:moveTo>
                  <a:pt x="374651" y="0"/>
                </a:moveTo>
                <a:cubicBezTo>
                  <a:pt x="156105" y="405343"/>
                  <a:pt x="132821" y="502708"/>
                  <a:pt x="0" y="947737"/>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pic>
        <p:nvPicPr>
          <p:cNvPr id="22537"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74203" y="4228795"/>
            <a:ext cx="602220" cy="401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Freeform 15"/>
          <p:cNvSpPr/>
          <p:nvPr/>
        </p:nvSpPr>
        <p:spPr bwMode="auto">
          <a:xfrm>
            <a:off x="1934822" y="1818322"/>
            <a:ext cx="1350618" cy="961072"/>
          </a:xfrm>
          <a:custGeom>
            <a:avLst/>
            <a:gdLst>
              <a:gd name="connsiteX0" fmla="*/ 1226820 w 1226820"/>
              <a:gd name="connsiteY0" fmla="*/ 937260 h 937260"/>
              <a:gd name="connsiteX1" fmla="*/ 0 w 1226820"/>
              <a:gd name="connsiteY1" fmla="*/ 0 h 937260"/>
              <a:gd name="connsiteX0" fmla="*/ 1245870 w 1245870"/>
              <a:gd name="connsiteY0" fmla="*/ 899160 h 899160"/>
              <a:gd name="connsiteX1" fmla="*/ 0 w 1245870"/>
              <a:gd name="connsiteY1" fmla="*/ 0 h 899160"/>
              <a:gd name="connsiteX0" fmla="*/ 1245870 w 1245870"/>
              <a:gd name="connsiteY0" fmla="*/ 899160 h 899160"/>
              <a:gd name="connsiteX1" fmla="*/ 0 w 1245870"/>
              <a:gd name="connsiteY1" fmla="*/ 0 h 899160"/>
              <a:gd name="connsiteX0" fmla="*/ 1245870 w 1245870"/>
              <a:gd name="connsiteY0" fmla="*/ 899160 h 899160"/>
              <a:gd name="connsiteX1" fmla="*/ 0 w 1245870"/>
              <a:gd name="connsiteY1" fmla="*/ 0 h 899160"/>
              <a:gd name="connsiteX0" fmla="*/ 1264920 w 1264920"/>
              <a:gd name="connsiteY0" fmla="*/ 889635 h 889635"/>
              <a:gd name="connsiteX1" fmla="*/ 0 w 1264920"/>
              <a:gd name="connsiteY1" fmla="*/ 0 h 889635"/>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60158 w 1260158"/>
              <a:gd name="connsiteY0" fmla="*/ 942022 h 942022"/>
              <a:gd name="connsiteX1" fmla="*/ 0 w 1260158"/>
              <a:gd name="connsiteY1" fmla="*/ 0 h 94202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 name="connsiteX0" fmla="*/ 1236345 w 1236345"/>
              <a:gd name="connsiteY0" fmla="*/ 961072 h 961072"/>
              <a:gd name="connsiteX1" fmla="*/ 0 w 1236345"/>
              <a:gd name="connsiteY1" fmla="*/ 0 h 961072"/>
            </a:gdLst>
            <a:ahLst/>
            <a:cxnLst>
              <a:cxn ang="0">
                <a:pos x="connsiteX0" y="connsiteY0"/>
              </a:cxn>
              <a:cxn ang="0">
                <a:pos x="connsiteX1" y="connsiteY1"/>
              </a:cxn>
            </a:cxnLst>
            <a:rect l="l" t="t" r="r" b="b"/>
            <a:pathLst>
              <a:path w="1236345" h="961072">
                <a:moveTo>
                  <a:pt x="1236345" y="961072"/>
                </a:moveTo>
                <a:cubicBezTo>
                  <a:pt x="873443" y="661352"/>
                  <a:pt x="372427" y="661670"/>
                  <a:pt x="0"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7" name="Freeform 16"/>
          <p:cNvSpPr/>
          <p:nvPr/>
        </p:nvSpPr>
        <p:spPr bwMode="auto">
          <a:xfrm>
            <a:off x="1903606" y="2577940"/>
            <a:ext cx="1390159" cy="409099"/>
          </a:xfrm>
          <a:custGeom>
            <a:avLst/>
            <a:gdLst>
              <a:gd name="connsiteX0" fmla="*/ 1234440 w 1234440"/>
              <a:gd name="connsiteY0" fmla="*/ 373380 h 373380"/>
              <a:gd name="connsiteX1" fmla="*/ 1234440 w 1234440"/>
              <a:gd name="connsiteY1" fmla="*/ 373380 h 373380"/>
              <a:gd name="connsiteX2" fmla="*/ 1127760 w 1234440"/>
              <a:gd name="connsiteY2" fmla="*/ 335280 h 373380"/>
              <a:gd name="connsiteX3" fmla="*/ 0 w 1234440"/>
              <a:gd name="connsiteY3" fmla="*/ 0 h 373380"/>
              <a:gd name="connsiteX0" fmla="*/ 1234440 w 1234440"/>
              <a:gd name="connsiteY0" fmla="*/ 373380 h 373380"/>
              <a:gd name="connsiteX1" fmla="*/ 1234440 w 1234440"/>
              <a:gd name="connsiteY1" fmla="*/ 373380 h 373380"/>
              <a:gd name="connsiteX2" fmla="*/ 0 w 1234440"/>
              <a:gd name="connsiteY2" fmla="*/ 0 h 373380"/>
              <a:gd name="connsiteX0" fmla="*/ 1272540 w 1272540"/>
              <a:gd name="connsiteY0" fmla="*/ 397193 h 397193"/>
              <a:gd name="connsiteX1" fmla="*/ 1272540 w 1272540"/>
              <a:gd name="connsiteY1" fmla="*/ 397193 h 397193"/>
              <a:gd name="connsiteX2" fmla="*/ 0 w 1272540"/>
              <a:gd name="connsiteY2" fmla="*/ 0 h 397193"/>
              <a:gd name="connsiteX0" fmla="*/ 1272540 w 1272540"/>
              <a:gd name="connsiteY0" fmla="*/ 398686 h 398686"/>
              <a:gd name="connsiteX1" fmla="*/ 1272540 w 1272540"/>
              <a:gd name="connsiteY1" fmla="*/ 398686 h 398686"/>
              <a:gd name="connsiteX2" fmla="*/ 0 w 1272540"/>
              <a:gd name="connsiteY2" fmla="*/ 1493 h 398686"/>
              <a:gd name="connsiteX0" fmla="*/ 1272540 w 1272540"/>
              <a:gd name="connsiteY0" fmla="*/ 398195 h 398195"/>
              <a:gd name="connsiteX1" fmla="*/ 1272540 w 1272540"/>
              <a:gd name="connsiteY1" fmla="*/ 398195 h 398195"/>
              <a:gd name="connsiteX2" fmla="*/ 0 w 1272540"/>
              <a:gd name="connsiteY2" fmla="*/ 1002 h 398195"/>
              <a:gd name="connsiteX0" fmla="*/ 1272540 w 1272540"/>
              <a:gd name="connsiteY0" fmla="*/ 398218 h 398218"/>
              <a:gd name="connsiteX1" fmla="*/ 1239203 w 1272540"/>
              <a:gd name="connsiteY1" fmla="*/ 391074 h 398218"/>
              <a:gd name="connsiteX2" fmla="*/ 0 w 1272540"/>
              <a:gd name="connsiteY2" fmla="*/ 1025 h 398218"/>
              <a:gd name="connsiteX0" fmla="*/ 1272540 w 1272540"/>
              <a:gd name="connsiteY0" fmla="*/ 398748 h 398748"/>
              <a:gd name="connsiteX1" fmla="*/ 1239203 w 1272540"/>
              <a:gd name="connsiteY1" fmla="*/ 391604 h 398748"/>
              <a:gd name="connsiteX2" fmla="*/ 0 w 1272540"/>
              <a:gd name="connsiteY2" fmla="*/ 1555 h 398748"/>
              <a:gd name="connsiteX0" fmla="*/ 1272540 w 1272540"/>
              <a:gd name="connsiteY0" fmla="*/ 398748 h 398748"/>
              <a:gd name="connsiteX1" fmla="*/ 1239203 w 1272540"/>
              <a:gd name="connsiteY1" fmla="*/ 391604 h 398748"/>
              <a:gd name="connsiteX2" fmla="*/ 0 w 1272540"/>
              <a:gd name="connsiteY2" fmla="*/ 1555 h 398748"/>
              <a:gd name="connsiteX0" fmla="*/ 1272540 w 1340113"/>
              <a:gd name="connsiteY0" fmla="*/ 409914 h 434462"/>
              <a:gd name="connsiteX1" fmla="*/ 1239203 w 1340113"/>
              <a:gd name="connsiteY1" fmla="*/ 402770 h 434462"/>
              <a:gd name="connsiteX2" fmla="*/ 0 w 1340113"/>
              <a:gd name="connsiteY2" fmla="*/ 815 h 434462"/>
              <a:gd name="connsiteX0" fmla="*/ 1272540 w 1340113"/>
              <a:gd name="connsiteY0" fmla="*/ 409099 h 433647"/>
              <a:gd name="connsiteX1" fmla="*/ 1239203 w 1340113"/>
              <a:gd name="connsiteY1" fmla="*/ 401955 h 433647"/>
              <a:gd name="connsiteX2" fmla="*/ 0 w 1340113"/>
              <a:gd name="connsiteY2" fmla="*/ 0 h 433647"/>
              <a:gd name="connsiteX0" fmla="*/ 1272540 w 1340113"/>
              <a:gd name="connsiteY0" fmla="*/ 409099 h 433647"/>
              <a:gd name="connsiteX1" fmla="*/ 1239203 w 1340113"/>
              <a:gd name="connsiteY1" fmla="*/ 401955 h 433647"/>
              <a:gd name="connsiteX2" fmla="*/ 0 w 1340113"/>
              <a:gd name="connsiteY2" fmla="*/ 0 h 433647"/>
              <a:gd name="connsiteX0" fmla="*/ 1272540 w 1340113"/>
              <a:gd name="connsiteY0" fmla="*/ 409099 h 433647"/>
              <a:gd name="connsiteX1" fmla="*/ 1239203 w 1340113"/>
              <a:gd name="connsiteY1" fmla="*/ 401955 h 433647"/>
              <a:gd name="connsiteX2" fmla="*/ 0 w 1340113"/>
              <a:gd name="connsiteY2" fmla="*/ 0 h 433647"/>
              <a:gd name="connsiteX0" fmla="*/ 1272540 w 1340113"/>
              <a:gd name="connsiteY0" fmla="*/ 409099 h 433647"/>
              <a:gd name="connsiteX1" fmla="*/ 1239203 w 1340113"/>
              <a:gd name="connsiteY1" fmla="*/ 401955 h 433647"/>
              <a:gd name="connsiteX2" fmla="*/ 0 w 1340113"/>
              <a:gd name="connsiteY2" fmla="*/ 0 h 433647"/>
              <a:gd name="connsiteX0" fmla="*/ 1272540 w 1272540"/>
              <a:gd name="connsiteY0" fmla="*/ 409099 h 409099"/>
              <a:gd name="connsiteX1" fmla="*/ 0 w 1272540"/>
              <a:gd name="connsiteY1" fmla="*/ 0 h 409099"/>
              <a:gd name="connsiteX0" fmla="*/ 1272540 w 1272540"/>
              <a:gd name="connsiteY0" fmla="*/ 409099 h 409099"/>
              <a:gd name="connsiteX1" fmla="*/ 0 w 1272540"/>
              <a:gd name="connsiteY1" fmla="*/ 0 h 409099"/>
              <a:gd name="connsiteX0" fmla="*/ 1272540 w 1272540"/>
              <a:gd name="connsiteY0" fmla="*/ 409099 h 409099"/>
              <a:gd name="connsiteX1" fmla="*/ 0 w 1272540"/>
              <a:gd name="connsiteY1" fmla="*/ 0 h 409099"/>
              <a:gd name="connsiteX0" fmla="*/ 1272540 w 1272540"/>
              <a:gd name="connsiteY0" fmla="*/ 409099 h 409099"/>
              <a:gd name="connsiteX1" fmla="*/ 0 w 1272540"/>
              <a:gd name="connsiteY1" fmla="*/ 0 h 409099"/>
            </a:gdLst>
            <a:ahLst/>
            <a:cxnLst>
              <a:cxn ang="0">
                <a:pos x="connsiteX0" y="connsiteY0"/>
              </a:cxn>
              <a:cxn ang="0">
                <a:pos x="connsiteX1" y="connsiteY1"/>
              </a:cxn>
            </a:cxnLst>
            <a:rect l="l" t="t" r="r" b="b"/>
            <a:pathLst>
              <a:path w="1272540" h="409099">
                <a:moveTo>
                  <a:pt x="1272540" y="409099"/>
                </a:moveTo>
                <a:cubicBezTo>
                  <a:pt x="850741" y="210821"/>
                  <a:pt x="424180" y="136366"/>
                  <a:pt x="0" y="0"/>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8" name="Freeform 17"/>
          <p:cNvSpPr/>
          <p:nvPr/>
        </p:nvSpPr>
        <p:spPr bwMode="auto">
          <a:xfrm>
            <a:off x="1924417" y="3111340"/>
            <a:ext cx="1350618" cy="310039"/>
          </a:xfrm>
          <a:custGeom>
            <a:avLst/>
            <a:gdLst>
              <a:gd name="connsiteX0" fmla="*/ 1303020 w 1303020"/>
              <a:gd name="connsiteY0" fmla="*/ 0 h 274320"/>
              <a:gd name="connsiteX1" fmla="*/ 1303020 w 1303020"/>
              <a:gd name="connsiteY1" fmla="*/ 0 h 274320"/>
              <a:gd name="connsiteX2" fmla="*/ 1188720 w 1303020"/>
              <a:gd name="connsiteY2" fmla="*/ 0 h 274320"/>
              <a:gd name="connsiteX3" fmla="*/ 0 w 1303020"/>
              <a:gd name="connsiteY3" fmla="*/ 274320 h 274320"/>
              <a:gd name="connsiteX0" fmla="*/ 1303020 w 1303020"/>
              <a:gd name="connsiteY0" fmla="*/ 0 h 274320"/>
              <a:gd name="connsiteX1" fmla="*/ 1188720 w 1303020"/>
              <a:gd name="connsiteY1" fmla="*/ 0 h 274320"/>
              <a:gd name="connsiteX2" fmla="*/ 0 w 1303020"/>
              <a:gd name="connsiteY2" fmla="*/ 274320 h 274320"/>
              <a:gd name="connsiteX0" fmla="*/ 1188720 w 1188720"/>
              <a:gd name="connsiteY0" fmla="*/ 0 h 274320"/>
              <a:gd name="connsiteX1" fmla="*/ 0 w 1188720"/>
              <a:gd name="connsiteY1" fmla="*/ 274320 h 274320"/>
              <a:gd name="connsiteX0" fmla="*/ 1217295 w 1217295"/>
              <a:gd name="connsiteY0" fmla="*/ 0 h 310039"/>
              <a:gd name="connsiteX1" fmla="*/ 0 w 1217295"/>
              <a:gd name="connsiteY1" fmla="*/ 310039 h 310039"/>
              <a:gd name="connsiteX0" fmla="*/ 1217295 w 1217295"/>
              <a:gd name="connsiteY0" fmla="*/ 0 h 310039"/>
              <a:gd name="connsiteX1" fmla="*/ 0 w 1217295"/>
              <a:gd name="connsiteY1" fmla="*/ 310039 h 310039"/>
              <a:gd name="connsiteX0" fmla="*/ 1217295 w 1217295"/>
              <a:gd name="connsiteY0" fmla="*/ 0 h 310039"/>
              <a:gd name="connsiteX1" fmla="*/ 0 w 1217295"/>
              <a:gd name="connsiteY1" fmla="*/ 310039 h 310039"/>
              <a:gd name="connsiteX0" fmla="*/ 1217295 w 1217295"/>
              <a:gd name="connsiteY0" fmla="*/ 0 h 310039"/>
              <a:gd name="connsiteX1" fmla="*/ 0 w 1217295"/>
              <a:gd name="connsiteY1" fmla="*/ 310039 h 310039"/>
              <a:gd name="connsiteX0" fmla="*/ 1236345 w 1236345"/>
              <a:gd name="connsiteY0" fmla="*/ 0 h 310039"/>
              <a:gd name="connsiteX1" fmla="*/ 0 w 1236345"/>
              <a:gd name="connsiteY1" fmla="*/ 310039 h 310039"/>
            </a:gdLst>
            <a:ahLst/>
            <a:cxnLst>
              <a:cxn ang="0">
                <a:pos x="connsiteX0" y="connsiteY0"/>
              </a:cxn>
              <a:cxn ang="0">
                <a:pos x="connsiteX1" y="connsiteY1"/>
              </a:cxn>
            </a:cxnLst>
            <a:rect l="l" t="t" r="r" b="b"/>
            <a:pathLst>
              <a:path w="1236345" h="310039">
                <a:moveTo>
                  <a:pt x="1236345" y="0"/>
                </a:moveTo>
                <a:cubicBezTo>
                  <a:pt x="904399" y="20002"/>
                  <a:pt x="401002" y="235268"/>
                  <a:pt x="0" y="310039"/>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19" name="Freeform 18"/>
          <p:cNvSpPr/>
          <p:nvPr/>
        </p:nvSpPr>
        <p:spPr bwMode="auto">
          <a:xfrm>
            <a:off x="1855220" y="3174681"/>
            <a:ext cx="1439583" cy="1156335"/>
          </a:xfrm>
          <a:custGeom>
            <a:avLst/>
            <a:gdLst>
              <a:gd name="connsiteX0" fmla="*/ 1310640 w 1310640"/>
              <a:gd name="connsiteY0" fmla="*/ 0 h 1165860"/>
              <a:gd name="connsiteX1" fmla="*/ 0 w 1310640"/>
              <a:gd name="connsiteY1" fmla="*/ 1165860 h 1165860"/>
              <a:gd name="connsiteX0" fmla="*/ 1310640 w 1310640"/>
              <a:gd name="connsiteY0" fmla="*/ 0 h 1165860"/>
              <a:gd name="connsiteX1" fmla="*/ 0 w 1310640"/>
              <a:gd name="connsiteY1" fmla="*/ 1165860 h 1165860"/>
              <a:gd name="connsiteX0" fmla="*/ 1332071 w 1332071"/>
              <a:gd name="connsiteY0" fmla="*/ 0 h 1122997"/>
              <a:gd name="connsiteX1" fmla="*/ 0 w 1332071"/>
              <a:gd name="connsiteY1" fmla="*/ 1122997 h 1122997"/>
              <a:gd name="connsiteX0" fmla="*/ 1332071 w 1332071"/>
              <a:gd name="connsiteY0" fmla="*/ 0 h 1122997"/>
              <a:gd name="connsiteX1" fmla="*/ 0 w 1332071"/>
              <a:gd name="connsiteY1" fmla="*/ 1122997 h 1122997"/>
              <a:gd name="connsiteX0" fmla="*/ 1332071 w 1332071"/>
              <a:gd name="connsiteY0" fmla="*/ 0 h 1122997"/>
              <a:gd name="connsiteX1" fmla="*/ 0 w 1332071"/>
              <a:gd name="connsiteY1" fmla="*/ 1122997 h 1122997"/>
              <a:gd name="connsiteX0" fmla="*/ 1332071 w 1332071"/>
              <a:gd name="connsiteY0" fmla="*/ 0 h 1122997"/>
              <a:gd name="connsiteX1" fmla="*/ 0 w 1332071"/>
              <a:gd name="connsiteY1" fmla="*/ 1122997 h 1122997"/>
              <a:gd name="connsiteX0" fmla="*/ 1317783 w 1317783"/>
              <a:gd name="connsiteY0" fmla="*/ 0 h 1156335"/>
              <a:gd name="connsiteX1" fmla="*/ 0 w 1317783"/>
              <a:gd name="connsiteY1" fmla="*/ 1156335 h 1156335"/>
              <a:gd name="connsiteX0" fmla="*/ 1317783 w 1317783"/>
              <a:gd name="connsiteY0" fmla="*/ 0 h 1156335"/>
              <a:gd name="connsiteX1" fmla="*/ 0 w 1317783"/>
              <a:gd name="connsiteY1" fmla="*/ 1156335 h 1156335"/>
            </a:gdLst>
            <a:ahLst/>
            <a:cxnLst>
              <a:cxn ang="0">
                <a:pos x="connsiteX0" y="connsiteY0"/>
              </a:cxn>
              <a:cxn ang="0">
                <a:pos x="connsiteX1" y="connsiteY1"/>
              </a:cxn>
            </a:cxnLst>
            <a:rect l="l" t="t" r="r" b="b"/>
            <a:pathLst>
              <a:path w="1317783" h="1156335">
                <a:moveTo>
                  <a:pt x="1317783" y="0"/>
                </a:moveTo>
                <a:cubicBezTo>
                  <a:pt x="818990" y="302895"/>
                  <a:pt x="467837" y="665320"/>
                  <a:pt x="0" y="1156335"/>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sp>
        <p:nvSpPr>
          <p:cNvPr id="20" name="Freeform 19"/>
          <p:cNvSpPr/>
          <p:nvPr/>
        </p:nvSpPr>
        <p:spPr bwMode="auto">
          <a:xfrm>
            <a:off x="2028471" y="3254692"/>
            <a:ext cx="1327726" cy="1774507"/>
          </a:xfrm>
          <a:custGeom>
            <a:avLst/>
            <a:gdLst>
              <a:gd name="connsiteX0" fmla="*/ 1272540 w 1272540"/>
              <a:gd name="connsiteY0" fmla="*/ 0 h 1760220"/>
              <a:gd name="connsiteX1" fmla="*/ 0 w 1272540"/>
              <a:gd name="connsiteY1" fmla="*/ 1760220 h 1760220"/>
              <a:gd name="connsiteX0" fmla="*/ 1272540 w 1272540"/>
              <a:gd name="connsiteY0" fmla="*/ 0 h 1760220"/>
              <a:gd name="connsiteX1" fmla="*/ 0 w 1272540"/>
              <a:gd name="connsiteY1" fmla="*/ 1760220 h 1760220"/>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 name="connsiteX0" fmla="*/ 1215390 w 1215390"/>
              <a:gd name="connsiteY0" fmla="*/ 0 h 1774507"/>
              <a:gd name="connsiteX1" fmla="*/ 0 w 1215390"/>
              <a:gd name="connsiteY1" fmla="*/ 1774507 h 1774507"/>
            </a:gdLst>
            <a:ahLst/>
            <a:cxnLst>
              <a:cxn ang="0">
                <a:pos x="connsiteX0" y="connsiteY0"/>
              </a:cxn>
              <a:cxn ang="0">
                <a:pos x="connsiteX1" y="connsiteY1"/>
              </a:cxn>
            </a:cxnLst>
            <a:rect l="l" t="t" r="r" b="b"/>
            <a:pathLst>
              <a:path w="1215390" h="1774507">
                <a:moveTo>
                  <a:pt x="1215390" y="0"/>
                </a:moveTo>
                <a:cubicBezTo>
                  <a:pt x="700723" y="548639"/>
                  <a:pt x="371793" y="821055"/>
                  <a:pt x="0" y="1774507"/>
                </a:cubicBezTo>
              </a:path>
            </a:pathLst>
          </a:custGeom>
          <a:ln>
            <a:headEnd type="none" w="med" len="med"/>
            <a:tailEnd type="none" w="med" len="med"/>
          </a:ln>
          <a:extLst/>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u="none" strike="noStrike" cap="none" normalizeH="0" baseline="0">
              <a:ln>
                <a:noFill/>
              </a:ln>
              <a:solidFill>
                <a:schemeClr val="tx1"/>
              </a:solidFill>
              <a:effectLst/>
              <a:latin typeface="Arial Narrow"/>
              <a:cs typeface="Arial Narrow"/>
            </a:endParaRPr>
          </a:p>
        </p:txBody>
      </p:sp>
      <p:pic>
        <p:nvPicPr>
          <p:cNvPr id="64" name="Picture 128"/>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flipH="1">
            <a:off x="1430741" y="2185035"/>
            <a:ext cx="616920" cy="6858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Lst>
        </p:spPr>
      </p:pic>
      <p:pic>
        <p:nvPicPr>
          <p:cNvPr id="22533"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1465193" y="3209566"/>
            <a:ext cx="548017" cy="449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70959" y="4078262"/>
            <a:ext cx="936484" cy="48357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Lst>
        </p:spPr>
      </p:pic>
      <p:pic>
        <p:nvPicPr>
          <p:cNvPr id="22536" name="Picture 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97558" y="4908550"/>
            <a:ext cx="683287" cy="553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3" name="Picture 24" descr="http://icons.iconarchive.com/icons/icons-land/vista-hardware-devices/128/Home-Server-icon.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16873" y="2595245"/>
            <a:ext cx="938566" cy="859156"/>
          </a:xfrm>
          <a:prstGeom prst="rect">
            <a:avLst/>
          </a:prstGeom>
          <a:noFill/>
          <a:extLst>
            <a:ext uri="{909E8E84-426E-40dd-AFC4-6F175D3DCCD1}">
              <a14:hiddenFill xmlns:a14="http://schemas.microsoft.com/office/drawing/2010/main" xmlns="">
                <a:solidFill>
                  <a:srgbClr val="FFFFFF"/>
                </a:solidFill>
              </a14:hiddenFill>
            </a:ext>
          </a:extLst>
        </p:spPr>
      </p:pic>
      <p:sp>
        <p:nvSpPr>
          <p:cNvPr id="17431" name="Rectangle 23"/>
          <p:cNvSpPr>
            <a:spLocks noChangeArrowheads="1"/>
          </p:cNvSpPr>
          <p:nvPr/>
        </p:nvSpPr>
        <p:spPr bwMode="auto">
          <a:xfrm>
            <a:off x="3241910" y="3009106"/>
            <a:ext cx="568367"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sz="1400" b="1" dirty="0">
                <a:solidFill>
                  <a:schemeClr val="bg1"/>
                </a:solidFill>
                <a:latin typeface="Arial Narrow"/>
                <a:cs typeface="Arial Narrow"/>
              </a:rPr>
              <a:t>PMS</a:t>
            </a:r>
          </a:p>
        </p:txBody>
      </p:sp>
      <p:pic>
        <p:nvPicPr>
          <p:cNvPr id="92" name="Picture 91"/>
          <p:cNvPicPr>
            <a:picLocks noChangeAspect="1"/>
          </p:cNvPicPr>
          <p:nvPr/>
        </p:nvPicPr>
        <p:blipFill>
          <a:blip r:embed="rId18"/>
          <a:stretch>
            <a:fillRect/>
          </a:stretch>
        </p:blipFill>
        <p:spPr>
          <a:xfrm rot="21120000">
            <a:off x="4264538" y="1303429"/>
            <a:ext cx="707893" cy="648000"/>
          </a:xfrm>
          <a:prstGeom prst="rect">
            <a:avLst/>
          </a:prstGeom>
        </p:spPr>
      </p:pic>
      <p:grpSp>
        <p:nvGrpSpPr>
          <p:cNvPr id="3" name="Group 2"/>
          <p:cNvGrpSpPr/>
          <p:nvPr/>
        </p:nvGrpSpPr>
        <p:grpSpPr>
          <a:xfrm>
            <a:off x="1454656" y="1386840"/>
            <a:ext cx="569091" cy="641610"/>
            <a:chOff x="1880115" y="1386840"/>
            <a:chExt cx="520941" cy="641610"/>
          </a:xfrm>
        </p:grpSpPr>
        <p:pic>
          <p:nvPicPr>
            <p:cNvPr id="110" name="Picture 60" descr="iPad Side Blue Background ico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flipH="1">
              <a:off x="1903340" y="1521846"/>
              <a:ext cx="240145" cy="245781"/>
            </a:xfrm>
            <a:prstGeom prst="rect">
              <a:avLst/>
            </a:prstGeom>
            <a:noFill/>
            <a:extLst>
              <a:ext uri="{909E8E84-426E-40dd-AFC4-6F175D3DCCD1}">
                <a14:hiddenFill xmlns:a14="http://schemas.microsoft.com/office/drawing/2010/main" xmlns="">
                  <a:solidFill>
                    <a:srgbClr val="FFFFFF"/>
                  </a:solidFill>
                </a14:hiddenFill>
              </a:ext>
            </a:extLst>
          </p:spPr>
        </p:pic>
        <p:pic>
          <p:nvPicPr>
            <p:cNvPr id="111" name="Picture 56" descr="iPhone alt ico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80115" y="1680259"/>
              <a:ext cx="137465" cy="140691"/>
            </a:xfrm>
            <a:prstGeom prst="rect">
              <a:avLst/>
            </a:prstGeom>
            <a:noFill/>
            <a:extLst>
              <a:ext uri="{909E8E84-426E-40dd-AFC4-6F175D3DCCD1}">
                <a14:hiddenFill xmlns:a14="http://schemas.microsoft.com/office/drawing/2010/main" xmlns="">
                  <a:solidFill>
                    <a:srgbClr val="FFFFFF"/>
                  </a:solidFill>
                </a14:hiddenFill>
              </a:ext>
            </a:extLst>
          </p:spPr>
        </p:pic>
        <p:pic>
          <p:nvPicPr>
            <p:cNvPr id="112" name="Picture 76" descr="http://images.apple.com/support/assets/images/assistant/shared/wifiaccesspoint.gif"/>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49843" y="1386840"/>
              <a:ext cx="251213" cy="170703"/>
            </a:xfrm>
            <a:prstGeom prst="rect">
              <a:avLst/>
            </a:prstGeom>
            <a:noFill/>
            <a:extLst>
              <a:ext uri="{909E8E84-426E-40dd-AFC4-6F175D3DCCD1}">
                <a14:hiddenFill xmlns:a14="http://schemas.microsoft.com/office/drawing/2010/main" xmlns="">
                  <a:solidFill>
                    <a:srgbClr val="FFFFFF"/>
                  </a:solidFill>
                </a14:hiddenFill>
              </a:ext>
            </a:extLst>
          </p:spPr>
        </p:pic>
        <p:pic>
          <p:nvPicPr>
            <p:cNvPr id="98" name="Picture 54" descr="http://www.designdownloader.com/item/pngl/laptop_f010/laptop_f010-20111223152102-00005.png"/>
            <p:cNvPicPr>
              <a:picLocks noChangeArrowheads="1"/>
            </p:cNvPicPr>
            <p:nvPr/>
          </p:nvPicPr>
          <p:blipFill>
            <a:blip r:embed="rId22" cstate="print">
              <a:extLst>
                <a:ext uri="{BEBA8EAE-BF5A-486C-A8C5-ECC9F3942E4B}">
                  <a14:imgProps xmlns:a14="http://schemas.microsoft.com/office/drawing/2010/main">
                    <a14:imgLayer r:embed="rId23">
                      <a14:imgEffect>
                        <a14:backgroundRemoval t="2649" b="97351" l="0" r="100000">
                          <a14:foregroundMark x1="84328" y1="64901" x2="84328" y2="64901"/>
                          <a14:foregroundMark x1="51119" y1="79470" x2="51119" y2="79470"/>
                          <a14:foregroundMark x1="60448" y1="71523" x2="60448" y2="71523"/>
                          <a14:foregroundMark x1="66045" y1="74834" x2="66045" y2="7483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959898" y="1524450"/>
              <a:ext cx="432000" cy="504000"/>
            </a:xfrm>
            <a:prstGeom prst="rect">
              <a:avLst/>
            </a:prstGeom>
            <a:noFill/>
            <a:ln>
              <a:noFill/>
            </a:ln>
            <a:extLst>
              <a:ext uri="{909E8E84-426E-40dd-AFC4-6F175D3DCCD1}">
                <a14:hiddenFill xmlns:a14="http://schemas.microsoft.com/office/drawing/2010/main" xmlns="">
                  <a:solidFill>
                    <a:srgbClr val="FFFFFF"/>
                  </a:solidFill>
                </a14:hiddenFill>
              </a:ext>
            </a:extLst>
          </p:spPr>
        </p:pic>
      </p:grpSp>
      <p:pic>
        <p:nvPicPr>
          <p:cNvPr id="100" name="Picture 99"/>
          <p:cNvPicPr>
            <a:picLocks noChangeAspect="1"/>
          </p:cNvPicPr>
          <p:nvPr/>
        </p:nvPicPr>
        <p:blipFill>
          <a:blip r:embed="rId24">
            <a:extLst>
              <a:ext uri="{BEBA8EAE-BF5A-486C-A8C5-ECC9F3942E4B}">
                <a14:imgProps xmlns:a14="http://schemas.microsoft.com/office/drawing/2010/main">
                  <a14:imgLayer r:embed="rId25">
                    <a14:imgEffect>
                      <a14:saturation sat="66000"/>
                    </a14:imgEffect>
                  </a14:imgLayer>
                </a14:imgProps>
              </a:ext>
            </a:extLst>
          </a:blip>
          <a:stretch>
            <a:fillRect/>
          </a:stretch>
        </p:blipFill>
        <p:spPr>
          <a:xfrm>
            <a:off x="2688192" y="4864099"/>
            <a:ext cx="588808" cy="540000"/>
          </a:xfrm>
          <a:prstGeom prst="rect">
            <a:avLst/>
          </a:prstGeom>
        </p:spPr>
      </p:pic>
      <p:pic>
        <p:nvPicPr>
          <p:cNvPr id="101" name="Picture 100"/>
          <p:cNvPicPr>
            <a:picLocks noChangeAspect="1"/>
          </p:cNvPicPr>
          <p:nvPr/>
        </p:nvPicPr>
        <p:blipFill>
          <a:blip r:embed="rId24">
            <a:extLst>
              <a:ext uri="{BEBA8EAE-BF5A-486C-A8C5-ECC9F3942E4B}">
                <a14:imgProps xmlns:a14="http://schemas.microsoft.com/office/drawing/2010/main">
                  <a14:imgLayer r:embed="rId26">
                    <a14:imgEffect>
                      <a14:saturation sat="66000"/>
                    </a14:imgEffect>
                  </a14:imgLayer>
                </a14:imgProps>
              </a:ext>
            </a:extLst>
          </a:blip>
          <a:stretch>
            <a:fillRect/>
          </a:stretch>
        </p:blipFill>
        <p:spPr>
          <a:xfrm>
            <a:off x="3916027" y="4864099"/>
            <a:ext cx="588808" cy="540000"/>
          </a:xfrm>
          <a:prstGeom prst="rect">
            <a:avLst/>
          </a:prstGeom>
        </p:spPr>
      </p:pic>
      <p:pic>
        <p:nvPicPr>
          <p:cNvPr id="102" name="Picture 101"/>
          <p:cNvPicPr>
            <a:picLocks noChangeAspect="1"/>
          </p:cNvPicPr>
          <p:nvPr/>
        </p:nvPicPr>
        <p:blipFill>
          <a:blip r:embed="rId24">
            <a:extLst>
              <a:ext uri="{BEBA8EAE-BF5A-486C-A8C5-ECC9F3942E4B}">
                <a14:imgProps xmlns:a14="http://schemas.microsoft.com/office/drawing/2010/main">
                  <a14:imgLayer r:embed="rId27">
                    <a14:imgEffect>
                      <a14:saturation sat="66000"/>
                    </a14:imgEffect>
                  </a14:imgLayer>
                </a14:imgProps>
              </a:ext>
            </a:extLst>
          </a:blip>
          <a:stretch>
            <a:fillRect/>
          </a:stretch>
        </p:blipFill>
        <p:spPr>
          <a:xfrm>
            <a:off x="5060619" y="4864099"/>
            <a:ext cx="588808" cy="540000"/>
          </a:xfrm>
          <a:prstGeom prst="rect">
            <a:avLst/>
          </a:prstGeom>
        </p:spPr>
      </p:pic>
      <p:pic>
        <p:nvPicPr>
          <p:cNvPr id="103" name="Picture 102"/>
          <p:cNvPicPr>
            <a:picLocks noChangeAspect="1"/>
          </p:cNvPicPr>
          <p:nvPr/>
        </p:nvPicPr>
        <p:blipFill>
          <a:blip r:embed="rId24">
            <a:extLst>
              <a:ext uri="{BEBA8EAE-BF5A-486C-A8C5-ECC9F3942E4B}">
                <a14:imgProps xmlns:a14="http://schemas.microsoft.com/office/drawing/2010/main">
                  <a14:imgLayer r:embed="rId28">
                    <a14:imgEffect>
                      <a14:saturation sat="66000"/>
                    </a14:imgEffect>
                  </a14:imgLayer>
                </a14:imgProps>
              </a:ext>
            </a:extLst>
          </a:blip>
          <a:stretch>
            <a:fillRect/>
          </a:stretch>
        </p:blipFill>
        <p:spPr>
          <a:xfrm>
            <a:off x="6579804" y="5022849"/>
            <a:ext cx="588808" cy="540000"/>
          </a:xfrm>
          <a:prstGeom prst="rect">
            <a:avLst/>
          </a:prstGeom>
        </p:spPr>
      </p:pic>
      <p:pic>
        <p:nvPicPr>
          <p:cNvPr id="104" name="Picture 103"/>
          <p:cNvPicPr>
            <a:picLocks noChangeAspect="1"/>
          </p:cNvPicPr>
          <p:nvPr/>
        </p:nvPicPr>
        <p:blipFill>
          <a:blip r:embed="rId24">
            <a:extLst>
              <a:ext uri="{BEBA8EAE-BF5A-486C-A8C5-ECC9F3942E4B}">
                <a14:imgProps xmlns:a14="http://schemas.microsoft.com/office/drawing/2010/main">
                  <a14:imgLayer r:embed="rId28">
                    <a14:imgEffect>
                      <a14:saturation sat="66000"/>
                    </a14:imgEffect>
                  </a14:imgLayer>
                </a14:imgProps>
              </a:ext>
            </a:extLst>
          </a:blip>
          <a:stretch>
            <a:fillRect/>
          </a:stretch>
        </p:blipFill>
        <p:spPr>
          <a:xfrm>
            <a:off x="6579804" y="4159249"/>
            <a:ext cx="588808" cy="540000"/>
          </a:xfrm>
          <a:prstGeom prst="rect">
            <a:avLst/>
          </a:prstGeom>
        </p:spPr>
      </p:pic>
      <p:pic>
        <p:nvPicPr>
          <p:cNvPr id="105" name="Picture 104"/>
          <p:cNvPicPr>
            <a:picLocks noChangeAspect="1"/>
          </p:cNvPicPr>
          <p:nvPr/>
        </p:nvPicPr>
        <p:blipFill>
          <a:blip r:embed="rId24">
            <a:extLst>
              <a:ext uri="{BEBA8EAE-BF5A-486C-A8C5-ECC9F3942E4B}">
                <a14:imgProps xmlns:a14="http://schemas.microsoft.com/office/drawing/2010/main">
                  <a14:imgLayer r:embed="rId28">
                    <a14:imgEffect>
                      <a14:saturation sat="66000"/>
                    </a14:imgEffect>
                  </a14:imgLayer>
                </a14:imgProps>
              </a:ext>
            </a:extLst>
          </a:blip>
          <a:stretch>
            <a:fillRect/>
          </a:stretch>
        </p:blipFill>
        <p:spPr>
          <a:xfrm>
            <a:off x="6579804" y="3289299"/>
            <a:ext cx="588808" cy="540000"/>
          </a:xfrm>
          <a:prstGeom prst="rect">
            <a:avLst/>
          </a:prstGeom>
        </p:spPr>
      </p:pic>
      <p:pic>
        <p:nvPicPr>
          <p:cNvPr id="106" name="Picture 105"/>
          <p:cNvPicPr>
            <a:picLocks noChangeAspect="1"/>
          </p:cNvPicPr>
          <p:nvPr/>
        </p:nvPicPr>
        <p:blipFill>
          <a:blip r:embed="rId24">
            <a:extLst>
              <a:ext uri="{BEBA8EAE-BF5A-486C-A8C5-ECC9F3942E4B}">
                <a14:imgProps xmlns:a14="http://schemas.microsoft.com/office/drawing/2010/main">
                  <a14:imgLayer r:embed="rId29">
                    <a14:imgEffect>
                      <a14:saturation sat="66000"/>
                    </a14:imgEffect>
                  </a14:imgLayer>
                </a14:imgProps>
              </a:ext>
            </a:extLst>
          </a:blip>
          <a:stretch>
            <a:fillRect/>
          </a:stretch>
        </p:blipFill>
        <p:spPr>
          <a:xfrm>
            <a:off x="6579804" y="2400299"/>
            <a:ext cx="588808" cy="540000"/>
          </a:xfrm>
          <a:prstGeom prst="rect">
            <a:avLst/>
          </a:prstGeom>
        </p:spPr>
      </p:pic>
      <p:pic>
        <p:nvPicPr>
          <p:cNvPr id="107" name="Picture 106"/>
          <p:cNvPicPr>
            <a:picLocks noChangeAspect="1"/>
          </p:cNvPicPr>
          <p:nvPr/>
        </p:nvPicPr>
        <p:blipFill>
          <a:blip r:embed="rId24">
            <a:extLst>
              <a:ext uri="{BEBA8EAE-BF5A-486C-A8C5-ECC9F3942E4B}">
                <a14:imgProps xmlns:a14="http://schemas.microsoft.com/office/drawing/2010/main">
                  <a14:imgLayer r:embed="rId30">
                    <a14:imgEffect>
                      <a14:saturation sat="66000"/>
                    </a14:imgEffect>
                  </a14:imgLayer>
                </a14:imgProps>
              </a:ext>
            </a:extLst>
          </a:blip>
          <a:stretch>
            <a:fillRect/>
          </a:stretch>
        </p:blipFill>
        <p:spPr>
          <a:xfrm>
            <a:off x="5206294" y="2400299"/>
            <a:ext cx="588808" cy="540000"/>
          </a:xfrm>
          <a:prstGeom prst="rect">
            <a:avLst/>
          </a:prstGeom>
        </p:spPr>
      </p:pic>
      <p:sp>
        <p:nvSpPr>
          <p:cNvPr id="109" name="Title 3"/>
          <p:cNvSpPr>
            <a:spLocks noGrp="1"/>
          </p:cNvSpPr>
          <p:nvPr>
            <p:ph type="title"/>
          </p:nvPr>
        </p:nvSpPr>
        <p:spPr>
          <a:xfrm>
            <a:off x="591761" y="6058519"/>
            <a:ext cx="7830457" cy="442818"/>
          </a:xfrm>
        </p:spPr>
        <p:txBody>
          <a:bodyPr/>
          <a:lstStyle/>
          <a:p>
            <a:pPr algn="ctr"/>
            <a:r>
              <a:rPr lang="en-AU" sz="2000" dirty="0"/>
              <a:t>Figure 9.6 </a:t>
            </a:r>
            <a:r>
              <a:rPr lang="en-US" sz="2000" b="0" dirty="0"/>
              <a:t>Property Management System (PMS) Interfaces</a:t>
            </a:r>
            <a:r>
              <a:rPr lang="en-AU" sz="2000" b="0" dirty="0"/>
              <a:t> </a:t>
            </a:r>
            <a:endParaRPr lang="en-US" sz="2000" b="0" dirty="0"/>
          </a:p>
        </p:txBody>
      </p:sp>
    </p:spTree>
    <p:extLst>
      <p:ext uri="{BB962C8B-B14F-4D97-AF65-F5344CB8AC3E}">
        <p14:creationId xmlns:p14="http://schemas.microsoft.com/office/powerpoint/2010/main" val="23940241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AU" sz="1100">
              <a:latin typeface="Zurich Cn BT" panose="020B0506020202040204" pitchFamily="34" charset="0"/>
            </a:endParaRPr>
          </a:p>
        </p:txBody>
      </p:sp>
      <p:sp>
        <p:nvSpPr>
          <p:cNvPr id="109" name="Title 3"/>
          <p:cNvSpPr>
            <a:spLocks noGrp="1"/>
          </p:cNvSpPr>
          <p:nvPr>
            <p:ph type="title"/>
          </p:nvPr>
        </p:nvSpPr>
        <p:spPr>
          <a:xfrm>
            <a:off x="591761" y="6058519"/>
            <a:ext cx="7830457" cy="442818"/>
          </a:xfrm>
        </p:spPr>
        <p:txBody>
          <a:bodyPr/>
          <a:lstStyle/>
          <a:p>
            <a:pPr algn="ctr"/>
            <a:r>
              <a:rPr lang="en-AU" sz="2000" dirty="0"/>
              <a:t>Figure 9.7 </a:t>
            </a:r>
            <a:r>
              <a:rPr lang="en-AU" sz="2000" b="0" dirty="0"/>
              <a:t>Food Service IT Applications</a:t>
            </a:r>
            <a:endParaRPr lang="en-US" sz="2000" b="0" dirty="0"/>
          </a:p>
        </p:txBody>
      </p:sp>
      <p:cxnSp>
        <p:nvCxnSpPr>
          <p:cNvPr id="93" name="Straight Connector 92"/>
          <p:cNvCxnSpPr/>
          <p:nvPr/>
        </p:nvCxnSpPr>
        <p:spPr>
          <a:xfrm flipH="1" flipV="1">
            <a:off x="5014238" y="1822079"/>
            <a:ext cx="762030" cy="647317"/>
          </a:xfrm>
          <a:prstGeom prst="line">
            <a:avLst/>
          </a:prstGeom>
          <a:ln/>
        </p:spPr>
        <p:style>
          <a:lnRef idx="2">
            <a:schemeClr val="accent6"/>
          </a:lnRef>
          <a:fillRef idx="0">
            <a:schemeClr val="accent6"/>
          </a:fillRef>
          <a:effectRef idx="1">
            <a:schemeClr val="accent6"/>
          </a:effectRef>
          <a:fontRef idx="minor">
            <a:schemeClr val="tx1"/>
          </a:fontRef>
        </p:style>
      </p:cxnSp>
      <p:sp>
        <p:nvSpPr>
          <p:cNvPr id="94" name="Rounded Rectangle 93"/>
          <p:cNvSpPr/>
          <p:nvPr/>
        </p:nvSpPr>
        <p:spPr bwMode="auto">
          <a:xfrm>
            <a:off x="6406891" y="2223579"/>
            <a:ext cx="1512179" cy="3720022"/>
          </a:xfrm>
          <a:prstGeom prst="roundRect">
            <a:avLst>
              <a:gd name="adj" fmla="val 5072"/>
            </a:avLst>
          </a:prstGeom>
          <a:solidFill>
            <a:schemeClr val="accent4">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Arial Narrow"/>
              <a:cs typeface="Arial Narrow"/>
            </a:endParaRPr>
          </a:p>
        </p:txBody>
      </p:sp>
      <p:sp>
        <p:nvSpPr>
          <p:cNvPr id="95" name="Rounded Rectangle 94"/>
          <p:cNvSpPr/>
          <p:nvPr/>
        </p:nvSpPr>
        <p:spPr bwMode="auto">
          <a:xfrm>
            <a:off x="2982154" y="4411345"/>
            <a:ext cx="3384073" cy="1532256"/>
          </a:xfrm>
          <a:prstGeom prst="roundRect">
            <a:avLst>
              <a:gd name="adj" fmla="val 5072"/>
            </a:avLst>
          </a:prstGeom>
          <a:solidFill>
            <a:schemeClr val="accent6">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Arial Narrow"/>
              <a:cs typeface="Arial Narrow"/>
            </a:endParaRPr>
          </a:p>
        </p:txBody>
      </p:sp>
      <p:cxnSp>
        <p:nvCxnSpPr>
          <p:cNvPr id="96" name="Straight Connector 95"/>
          <p:cNvCxnSpPr/>
          <p:nvPr/>
        </p:nvCxnSpPr>
        <p:spPr>
          <a:xfrm flipH="1">
            <a:off x="4793002" y="3075743"/>
            <a:ext cx="2154991" cy="671898"/>
          </a:xfrm>
          <a:prstGeom prst="line">
            <a:avLst/>
          </a:prstGeom>
          <a:ln>
            <a:prstDash val="sysDash"/>
          </a:ln>
        </p:spPr>
        <p:style>
          <a:lnRef idx="2">
            <a:schemeClr val="accent6"/>
          </a:lnRef>
          <a:fillRef idx="0">
            <a:schemeClr val="accent6"/>
          </a:fillRef>
          <a:effectRef idx="1">
            <a:schemeClr val="accent6"/>
          </a:effectRef>
          <a:fontRef idx="minor">
            <a:schemeClr val="tx1"/>
          </a:fontRef>
        </p:style>
      </p:cxnSp>
      <p:cxnSp>
        <p:nvCxnSpPr>
          <p:cNvPr id="97" name="Straight Connector 96"/>
          <p:cNvCxnSpPr/>
          <p:nvPr/>
        </p:nvCxnSpPr>
        <p:spPr>
          <a:xfrm flipH="1">
            <a:off x="4956880" y="2493977"/>
            <a:ext cx="852164" cy="1163531"/>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99" name="Straight Connector 98"/>
          <p:cNvCxnSpPr/>
          <p:nvPr/>
        </p:nvCxnSpPr>
        <p:spPr>
          <a:xfrm>
            <a:off x="4612737" y="3755835"/>
            <a:ext cx="65551" cy="1048817"/>
          </a:xfrm>
          <a:prstGeom prst="line">
            <a:avLst/>
          </a:prstGeom>
          <a:ln/>
        </p:spPr>
        <p:style>
          <a:lnRef idx="2">
            <a:schemeClr val="accent6"/>
          </a:lnRef>
          <a:fillRef idx="0">
            <a:schemeClr val="accent6"/>
          </a:fillRef>
          <a:effectRef idx="1">
            <a:schemeClr val="accent6"/>
          </a:effectRef>
          <a:fontRef idx="minor">
            <a:schemeClr val="tx1"/>
          </a:fontRef>
        </p:style>
      </p:cxnSp>
      <p:sp>
        <p:nvSpPr>
          <p:cNvPr id="108" name="TextBox 107"/>
          <p:cNvSpPr txBox="1"/>
          <p:nvPr/>
        </p:nvSpPr>
        <p:spPr>
          <a:xfrm>
            <a:off x="4162073" y="5461659"/>
            <a:ext cx="1024235" cy="307777"/>
          </a:xfrm>
          <a:prstGeom prst="rect">
            <a:avLst/>
          </a:prstGeom>
          <a:noFill/>
        </p:spPr>
        <p:txBody>
          <a:bodyPr wrap="square" rtlCol="0">
            <a:spAutoFit/>
          </a:bodyPr>
          <a:lstStyle/>
          <a:p>
            <a:pPr algn="ctr"/>
            <a:r>
              <a:rPr lang="en-AU" sz="1400" dirty="0">
                <a:latin typeface="Arial Narrow"/>
                <a:cs typeface="Arial Narrow"/>
              </a:rPr>
              <a:t>Printers</a:t>
            </a:r>
          </a:p>
        </p:txBody>
      </p:sp>
      <p:sp>
        <p:nvSpPr>
          <p:cNvPr id="114" name="TextBox 113"/>
          <p:cNvSpPr txBox="1"/>
          <p:nvPr/>
        </p:nvSpPr>
        <p:spPr>
          <a:xfrm>
            <a:off x="4075920" y="2703430"/>
            <a:ext cx="1158388" cy="483722"/>
          </a:xfrm>
          <a:prstGeom prst="rect">
            <a:avLst/>
          </a:prstGeom>
          <a:noFill/>
        </p:spPr>
        <p:txBody>
          <a:bodyPr wrap="square" rtlCol="0">
            <a:spAutoFit/>
          </a:bodyPr>
          <a:lstStyle/>
          <a:p>
            <a:pPr algn="ctr">
              <a:lnSpc>
                <a:spcPct val="90000"/>
              </a:lnSpc>
            </a:pPr>
            <a:r>
              <a:rPr lang="en-AU" sz="1400" dirty="0">
                <a:latin typeface="Arial Narrow"/>
                <a:cs typeface="Arial Narrow"/>
              </a:rPr>
              <a:t>POS Server &amp; Router</a:t>
            </a:r>
          </a:p>
        </p:txBody>
      </p:sp>
      <p:sp>
        <p:nvSpPr>
          <p:cNvPr id="116" name="TextBox 115"/>
          <p:cNvSpPr txBox="1"/>
          <p:nvPr/>
        </p:nvSpPr>
        <p:spPr>
          <a:xfrm>
            <a:off x="6427171" y="3242079"/>
            <a:ext cx="1471619" cy="307777"/>
          </a:xfrm>
          <a:prstGeom prst="rect">
            <a:avLst/>
          </a:prstGeom>
          <a:noFill/>
        </p:spPr>
        <p:txBody>
          <a:bodyPr wrap="square" rtlCol="0">
            <a:spAutoFit/>
          </a:bodyPr>
          <a:lstStyle/>
          <a:p>
            <a:pPr algn="ctr"/>
            <a:r>
              <a:rPr lang="en-AU" sz="1400" dirty="0">
                <a:latin typeface="Arial Narrow"/>
                <a:cs typeface="Arial Narrow"/>
              </a:rPr>
              <a:t>Handheld Devices</a:t>
            </a:r>
          </a:p>
        </p:txBody>
      </p:sp>
      <p:sp>
        <p:nvSpPr>
          <p:cNvPr id="118" name="TextBox 117"/>
          <p:cNvSpPr txBox="1"/>
          <p:nvPr/>
        </p:nvSpPr>
        <p:spPr>
          <a:xfrm>
            <a:off x="5268247" y="1803815"/>
            <a:ext cx="1130756" cy="307777"/>
          </a:xfrm>
          <a:prstGeom prst="rect">
            <a:avLst/>
          </a:prstGeom>
          <a:noFill/>
        </p:spPr>
        <p:txBody>
          <a:bodyPr wrap="square" rtlCol="0">
            <a:spAutoFit/>
          </a:bodyPr>
          <a:lstStyle/>
          <a:p>
            <a:pPr algn="ctr"/>
            <a:r>
              <a:rPr lang="en-AU" sz="1400" dirty="0">
                <a:latin typeface="Arial Narrow"/>
                <a:cs typeface="Arial Narrow"/>
              </a:rPr>
              <a:t>Internet</a:t>
            </a:r>
          </a:p>
        </p:txBody>
      </p:sp>
      <p:pic>
        <p:nvPicPr>
          <p:cNvPr id="122" name="Picture 66" descr="Categories applications interne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4903" y="2181381"/>
            <a:ext cx="680090" cy="680090"/>
          </a:xfrm>
          <a:prstGeom prst="rect">
            <a:avLst/>
          </a:prstGeom>
          <a:noFill/>
          <a:extLst>
            <a:ext uri="{909E8E84-426E-40dd-AFC4-6F175D3DCCD1}">
              <a14:hiddenFill xmlns:a14="http://schemas.microsoft.com/office/drawing/2010/main" xmlns="">
                <a:solidFill>
                  <a:srgbClr val="FFFFFF"/>
                </a:solidFill>
              </a14:hiddenFill>
            </a:ext>
          </a:extLst>
        </p:spPr>
      </p:pic>
      <p:sp>
        <p:nvSpPr>
          <p:cNvPr id="127" name="TextBox 126"/>
          <p:cNvSpPr txBox="1"/>
          <p:nvPr/>
        </p:nvSpPr>
        <p:spPr>
          <a:xfrm>
            <a:off x="6472236" y="2217843"/>
            <a:ext cx="1381488" cy="307777"/>
          </a:xfrm>
          <a:prstGeom prst="rect">
            <a:avLst/>
          </a:prstGeom>
          <a:noFill/>
        </p:spPr>
        <p:txBody>
          <a:bodyPr wrap="square" rtlCol="0">
            <a:spAutoFit/>
          </a:bodyPr>
          <a:lstStyle/>
          <a:p>
            <a:pPr algn="ctr"/>
            <a:r>
              <a:rPr lang="en-AU" sz="1400" dirty="0">
                <a:latin typeface="Arial Narrow"/>
                <a:cs typeface="Arial Narrow"/>
              </a:rPr>
              <a:t>Order Entry</a:t>
            </a:r>
          </a:p>
        </p:txBody>
      </p:sp>
      <p:sp>
        <p:nvSpPr>
          <p:cNvPr id="128" name="TextBox 127"/>
          <p:cNvSpPr txBox="1"/>
          <p:nvPr/>
        </p:nvSpPr>
        <p:spPr>
          <a:xfrm>
            <a:off x="3047704" y="5461659"/>
            <a:ext cx="1282344" cy="307777"/>
          </a:xfrm>
          <a:prstGeom prst="rect">
            <a:avLst/>
          </a:prstGeom>
          <a:noFill/>
        </p:spPr>
        <p:txBody>
          <a:bodyPr wrap="square" rtlCol="0">
            <a:spAutoFit/>
          </a:bodyPr>
          <a:lstStyle/>
          <a:p>
            <a:pPr algn="ctr"/>
            <a:r>
              <a:rPr lang="en-AU" sz="1400" dirty="0">
                <a:latin typeface="Arial Narrow"/>
                <a:cs typeface="Arial Narrow"/>
              </a:rPr>
              <a:t>Cash Register</a:t>
            </a:r>
          </a:p>
        </p:txBody>
      </p:sp>
      <p:grpSp>
        <p:nvGrpSpPr>
          <p:cNvPr id="129" name="Group 128"/>
          <p:cNvGrpSpPr/>
          <p:nvPr/>
        </p:nvGrpSpPr>
        <p:grpSpPr>
          <a:xfrm>
            <a:off x="4257541" y="4671911"/>
            <a:ext cx="833302" cy="876745"/>
            <a:chOff x="6420485" y="3549649"/>
            <a:chExt cx="598047" cy="641351"/>
          </a:xfrm>
        </p:grpSpPr>
        <p:pic>
          <p:nvPicPr>
            <p:cNvPr id="135" name="Picture 72" descr="http://upload.wikimedia.org/wikipedia/en/a/a6/Windows_Fax_and_Scan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0485" y="3549649"/>
              <a:ext cx="537845" cy="537845"/>
            </a:xfrm>
            <a:prstGeom prst="rect">
              <a:avLst/>
            </a:prstGeom>
            <a:noFill/>
            <a:extLst>
              <a:ext uri="{909E8E84-426E-40dd-AFC4-6F175D3DCCD1}">
                <a14:hiddenFill xmlns:a14="http://schemas.microsoft.com/office/drawing/2010/main" xmlns="">
                  <a:solidFill>
                    <a:srgbClr val="FFFFFF"/>
                  </a:solidFill>
                </a14:hiddenFill>
              </a:ext>
            </a:extLst>
          </p:spPr>
        </p:pic>
        <p:pic>
          <p:nvPicPr>
            <p:cNvPr id="13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59563" y="3908425"/>
              <a:ext cx="358969" cy="28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40" name="TextBox 139"/>
          <p:cNvSpPr txBox="1"/>
          <p:nvPr/>
        </p:nvSpPr>
        <p:spPr>
          <a:xfrm>
            <a:off x="5141241" y="5343400"/>
            <a:ext cx="1224987" cy="483722"/>
          </a:xfrm>
          <a:prstGeom prst="rect">
            <a:avLst/>
          </a:prstGeom>
          <a:noFill/>
        </p:spPr>
        <p:txBody>
          <a:bodyPr wrap="square" rtlCol="0">
            <a:spAutoFit/>
          </a:bodyPr>
          <a:lstStyle/>
          <a:p>
            <a:pPr algn="ctr">
              <a:lnSpc>
                <a:spcPct val="90000"/>
              </a:lnSpc>
            </a:pPr>
            <a:r>
              <a:rPr lang="en-AU" sz="1400" dirty="0">
                <a:latin typeface="Arial Narrow"/>
                <a:cs typeface="Arial Narrow"/>
              </a:rPr>
              <a:t>Credit Card Terminal</a:t>
            </a:r>
          </a:p>
        </p:txBody>
      </p:sp>
      <p:pic>
        <p:nvPicPr>
          <p:cNvPr id="141" name="Picture 9" descr="http://www.isolutionstechnology.com.au/repository/content/image/merchant%20facility%20icon%281%29.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502121" y="1197295"/>
            <a:ext cx="807519" cy="911570"/>
          </a:xfrm>
          <a:prstGeom prst="rect">
            <a:avLst/>
          </a:prstGeom>
          <a:noFill/>
          <a:extLst>
            <a:ext uri="{909E8E84-426E-40dd-AFC4-6F175D3DCCD1}">
              <a14:hiddenFill xmlns:a14="http://schemas.microsoft.com/office/drawing/2010/main" xmlns="">
                <a:solidFill>
                  <a:srgbClr val="FFFFFF"/>
                </a:solidFill>
              </a14:hiddenFill>
            </a:ext>
          </a:extLst>
        </p:spPr>
      </p:pic>
      <p:sp>
        <p:nvSpPr>
          <p:cNvPr id="142" name="TextBox 141"/>
          <p:cNvSpPr txBox="1"/>
          <p:nvPr/>
        </p:nvSpPr>
        <p:spPr>
          <a:xfrm>
            <a:off x="4663539" y="1053493"/>
            <a:ext cx="1982919" cy="523220"/>
          </a:xfrm>
          <a:prstGeom prst="rect">
            <a:avLst/>
          </a:prstGeom>
          <a:noFill/>
        </p:spPr>
        <p:txBody>
          <a:bodyPr wrap="square" rtlCol="0">
            <a:spAutoFit/>
          </a:bodyPr>
          <a:lstStyle/>
          <a:p>
            <a:pPr algn="ctr"/>
            <a:r>
              <a:rPr lang="en-AU" sz="1400" dirty="0">
                <a:latin typeface="Arial Narrow"/>
                <a:cs typeface="Arial Narrow"/>
              </a:rPr>
              <a:t>Payment</a:t>
            </a:r>
          </a:p>
          <a:p>
            <a:pPr algn="ctr"/>
            <a:r>
              <a:rPr lang="en-AU" sz="1400" dirty="0">
                <a:latin typeface="Arial Narrow"/>
                <a:cs typeface="Arial Narrow"/>
              </a:rPr>
              <a:t>Authorization</a:t>
            </a:r>
          </a:p>
        </p:txBody>
      </p:sp>
      <p:cxnSp>
        <p:nvCxnSpPr>
          <p:cNvPr id="144" name="Straight Connector 143"/>
          <p:cNvCxnSpPr/>
          <p:nvPr/>
        </p:nvCxnSpPr>
        <p:spPr>
          <a:xfrm>
            <a:off x="4719257" y="3780416"/>
            <a:ext cx="950490" cy="1106174"/>
          </a:xfrm>
          <a:prstGeom prst="line">
            <a:avLst/>
          </a:prstGeom>
          <a:ln/>
        </p:spPr>
        <p:style>
          <a:lnRef idx="2">
            <a:schemeClr val="accent6"/>
          </a:lnRef>
          <a:fillRef idx="0">
            <a:schemeClr val="accent6"/>
          </a:fillRef>
          <a:effectRef idx="1">
            <a:schemeClr val="accent6"/>
          </a:effectRef>
          <a:fontRef idx="minor">
            <a:schemeClr val="tx1"/>
          </a:fontRef>
        </p:style>
      </p:cxnSp>
      <p:pic>
        <p:nvPicPr>
          <p:cNvPr id="14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93720" y="4784167"/>
            <a:ext cx="575205" cy="573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48" name="Straight Connector 147"/>
          <p:cNvCxnSpPr/>
          <p:nvPr/>
        </p:nvCxnSpPr>
        <p:spPr>
          <a:xfrm>
            <a:off x="4866747" y="3764029"/>
            <a:ext cx="2128361" cy="113280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49" name="Straight Connector 148"/>
          <p:cNvCxnSpPr/>
          <p:nvPr/>
        </p:nvCxnSpPr>
        <p:spPr>
          <a:xfrm>
            <a:off x="4866747" y="3772223"/>
            <a:ext cx="2212348" cy="319561"/>
          </a:xfrm>
          <a:prstGeom prst="line">
            <a:avLst/>
          </a:prstGeom>
          <a:ln/>
        </p:spPr>
        <p:style>
          <a:lnRef idx="2">
            <a:schemeClr val="accent6"/>
          </a:lnRef>
          <a:fillRef idx="0">
            <a:schemeClr val="accent6"/>
          </a:fillRef>
          <a:effectRef idx="1">
            <a:schemeClr val="accent6"/>
          </a:effectRef>
          <a:fontRef idx="minor">
            <a:schemeClr val="tx1"/>
          </a:fontRef>
        </p:style>
      </p:cxnSp>
      <p:pic>
        <p:nvPicPr>
          <p:cNvPr id="150" name="Picture 9"/>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749714" y="3870156"/>
            <a:ext cx="826532" cy="602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1" name="Picture 9"/>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749714" y="4808961"/>
            <a:ext cx="826532" cy="602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2" name="TextBox 151"/>
          <p:cNvSpPr txBox="1"/>
          <p:nvPr/>
        </p:nvSpPr>
        <p:spPr>
          <a:xfrm>
            <a:off x="6597602" y="4454773"/>
            <a:ext cx="1130756" cy="307777"/>
          </a:xfrm>
          <a:prstGeom prst="rect">
            <a:avLst/>
          </a:prstGeom>
          <a:noFill/>
        </p:spPr>
        <p:txBody>
          <a:bodyPr wrap="square" rtlCol="0">
            <a:spAutoFit/>
          </a:bodyPr>
          <a:lstStyle/>
          <a:p>
            <a:pPr algn="ctr"/>
            <a:r>
              <a:rPr lang="en-AU" sz="1400" dirty="0">
                <a:latin typeface="Arial Narrow"/>
                <a:cs typeface="Arial Narrow"/>
              </a:rPr>
              <a:t>Bar</a:t>
            </a:r>
          </a:p>
        </p:txBody>
      </p:sp>
      <p:sp>
        <p:nvSpPr>
          <p:cNvPr id="157" name="TextBox 156"/>
          <p:cNvSpPr txBox="1"/>
          <p:nvPr/>
        </p:nvSpPr>
        <p:spPr>
          <a:xfrm>
            <a:off x="6458307" y="5461659"/>
            <a:ext cx="1409346" cy="307777"/>
          </a:xfrm>
          <a:prstGeom prst="rect">
            <a:avLst/>
          </a:prstGeom>
          <a:noFill/>
        </p:spPr>
        <p:txBody>
          <a:bodyPr wrap="square" rtlCol="0">
            <a:spAutoFit/>
          </a:bodyPr>
          <a:lstStyle/>
          <a:p>
            <a:pPr algn="ctr"/>
            <a:r>
              <a:rPr lang="en-AU" sz="1400" dirty="0">
                <a:latin typeface="Arial Narrow"/>
                <a:cs typeface="Arial Narrow"/>
              </a:rPr>
              <a:t>Restaurant</a:t>
            </a:r>
          </a:p>
        </p:txBody>
      </p:sp>
      <p:grpSp>
        <p:nvGrpSpPr>
          <p:cNvPr id="158" name="Group 157"/>
          <p:cNvGrpSpPr/>
          <p:nvPr/>
        </p:nvGrpSpPr>
        <p:grpSpPr>
          <a:xfrm>
            <a:off x="6781555" y="2649901"/>
            <a:ext cx="762849" cy="593825"/>
            <a:chOff x="5009515" y="3651436"/>
            <a:chExt cx="591184" cy="460196"/>
          </a:xfrm>
        </p:grpSpPr>
        <p:pic>
          <p:nvPicPr>
            <p:cNvPr id="159" name="Picture 76" descr="http://images.apple.com/support/assets/images/assistant/shared/wifiaccesspoi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09515" y="3704780"/>
              <a:ext cx="241936" cy="181232"/>
            </a:xfrm>
            <a:prstGeom prst="rect">
              <a:avLst/>
            </a:prstGeom>
            <a:noFill/>
            <a:extLst>
              <a:ext uri="{909E8E84-426E-40dd-AFC4-6F175D3DCCD1}">
                <a14:hiddenFill xmlns:a14="http://schemas.microsoft.com/office/drawing/2010/main" xmlns="">
                  <a:solidFill>
                    <a:srgbClr val="FFFFFF"/>
                  </a:solidFill>
                </a14:hiddenFill>
              </a:ext>
            </a:extLst>
          </p:spPr>
        </p:pic>
        <p:pic>
          <p:nvPicPr>
            <p:cNvPr id="161" name="Picture 60" descr="iPad Side Blue Background icon"/>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221464" y="3651436"/>
              <a:ext cx="379235" cy="393809"/>
            </a:xfrm>
            <a:prstGeom prst="rect">
              <a:avLst/>
            </a:prstGeom>
            <a:noFill/>
            <a:extLst>
              <a:ext uri="{909E8E84-426E-40dd-AFC4-6F175D3DCCD1}">
                <a14:hiddenFill xmlns:a14="http://schemas.microsoft.com/office/drawing/2010/main" xmlns="">
                  <a:solidFill>
                    <a:srgbClr val="FFFFFF"/>
                  </a:solidFill>
                </a14:hiddenFill>
              </a:ext>
            </a:extLst>
          </p:spPr>
        </p:pic>
        <p:pic>
          <p:nvPicPr>
            <p:cNvPr id="166" name="Picture 56" descr="iPhone alt ico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68659" y="3886207"/>
              <a:ext cx="199798" cy="22542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8" name="Rounded Rectangle 167"/>
          <p:cNvSpPr/>
          <p:nvPr/>
        </p:nvSpPr>
        <p:spPr bwMode="auto">
          <a:xfrm>
            <a:off x="1425933" y="2223579"/>
            <a:ext cx="1499071" cy="3720022"/>
          </a:xfrm>
          <a:prstGeom prst="roundRect">
            <a:avLst>
              <a:gd name="adj" fmla="val 5072"/>
            </a:avLst>
          </a:prstGeom>
          <a:solidFill>
            <a:schemeClr val="accent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Arial Narrow"/>
              <a:cs typeface="Arial Narrow"/>
            </a:endParaRPr>
          </a:p>
        </p:txBody>
      </p:sp>
      <p:sp>
        <p:nvSpPr>
          <p:cNvPr id="170" name="TextBox 169"/>
          <p:cNvSpPr txBox="1"/>
          <p:nvPr/>
        </p:nvSpPr>
        <p:spPr>
          <a:xfrm>
            <a:off x="1484723" y="2217843"/>
            <a:ext cx="1381488" cy="307777"/>
          </a:xfrm>
          <a:prstGeom prst="rect">
            <a:avLst/>
          </a:prstGeom>
          <a:noFill/>
        </p:spPr>
        <p:txBody>
          <a:bodyPr wrap="square" rtlCol="0">
            <a:spAutoFit/>
          </a:bodyPr>
          <a:lstStyle/>
          <a:p>
            <a:pPr algn="ctr"/>
            <a:r>
              <a:rPr lang="en-AU" sz="1400" dirty="0">
                <a:latin typeface="Arial Narrow"/>
                <a:cs typeface="Arial Narrow"/>
              </a:rPr>
              <a:t>Back Office</a:t>
            </a:r>
          </a:p>
        </p:txBody>
      </p:sp>
      <p:sp>
        <p:nvSpPr>
          <p:cNvPr id="173" name="TextBox 172"/>
          <p:cNvSpPr txBox="1"/>
          <p:nvPr/>
        </p:nvSpPr>
        <p:spPr>
          <a:xfrm>
            <a:off x="1368708" y="5472415"/>
            <a:ext cx="1613518" cy="289823"/>
          </a:xfrm>
          <a:prstGeom prst="rect">
            <a:avLst/>
          </a:prstGeom>
          <a:noFill/>
        </p:spPr>
        <p:txBody>
          <a:bodyPr wrap="square" rtlCol="0">
            <a:spAutoFit/>
          </a:bodyPr>
          <a:lstStyle/>
          <a:p>
            <a:pPr algn="ctr">
              <a:lnSpc>
                <a:spcPct val="90000"/>
              </a:lnSpc>
            </a:pPr>
            <a:r>
              <a:rPr lang="en-AU" sz="1400" dirty="0">
                <a:latin typeface="Arial Narrow"/>
                <a:cs typeface="Arial Narrow"/>
              </a:rPr>
              <a:t>Kitchen Displays</a:t>
            </a:r>
          </a:p>
        </p:txBody>
      </p:sp>
      <p:sp>
        <p:nvSpPr>
          <p:cNvPr id="174" name="TextBox 173"/>
          <p:cNvSpPr txBox="1"/>
          <p:nvPr/>
        </p:nvSpPr>
        <p:spPr>
          <a:xfrm>
            <a:off x="1355669" y="3156862"/>
            <a:ext cx="1639597" cy="483722"/>
          </a:xfrm>
          <a:prstGeom prst="rect">
            <a:avLst/>
          </a:prstGeom>
          <a:noFill/>
        </p:spPr>
        <p:txBody>
          <a:bodyPr wrap="square" rtlCol="0">
            <a:spAutoFit/>
          </a:bodyPr>
          <a:lstStyle/>
          <a:p>
            <a:pPr algn="ctr">
              <a:lnSpc>
                <a:spcPct val="90000"/>
              </a:lnSpc>
            </a:pPr>
            <a:r>
              <a:rPr lang="en-AU" sz="1400" dirty="0">
                <a:latin typeface="Arial Narrow"/>
                <a:cs typeface="Arial Narrow"/>
              </a:rPr>
              <a:t>Restaurant Management</a:t>
            </a:r>
          </a:p>
        </p:txBody>
      </p:sp>
      <p:pic>
        <p:nvPicPr>
          <p:cNvPr id="175" name="Picture 24" descr="http://icons.iconarchive.com/icons/icons-land/vista-hardware-devices/128/Home-Server-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27971" y="2160895"/>
            <a:ext cx="721062" cy="721062"/>
          </a:xfrm>
          <a:prstGeom prst="rect">
            <a:avLst/>
          </a:prstGeom>
          <a:noFill/>
          <a:extLst>
            <a:ext uri="{909E8E84-426E-40dd-AFC4-6F175D3DCCD1}">
              <a14:hiddenFill xmlns:a14="http://schemas.microsoft.com/office/drawing/2010/main" xmlns="">
                <a:solidFill>
                  <a:srgbClr val="FFFFFF"/>
                </a:solidFill>
              </a14:hiddenFill>
            </a:ext>
          </a:extLst>
        </p:spPr>
      </p:pic>
      <p:sp>
        <p:nvSpPr>
          <p:cNvPr id="176" name="Rectangle 23"/>
          <p:cNvSpPr>
            <a:spLocks noChangeArrowheads="1"/>
          </p:cNvSpPr>
          <p:nvPr/>
        </p:nvSpPr>
        <p:spPr bwMode="auto">
          <a:xfrm>
            <a:off x="3250298" y="1859566"/>
            <a:ext cx="501753" cy="305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88" tIns="44450" rIns="90488" bIns="44450">
            <a:spAutoFit/>
          </a:bodyPr>
          <a:lstStyle/>
          <a:p>
            <a:r>
              <a:rPr lang="en-US" altLang="en-US" sz="1400" dirty="0">
                <a:latin typeface="Arial Narrow"/>
                <a:cs typeface="Arial Narrow"/>
              </a:rPr>
              <a:t>PMS</a:t>
            </a:r>
          </a:p>
        </p:txBody>
      </p:sp>
      <p:cxnSp>
        <p:nvCxnSpPr>
          <p:cNvPr id="178" name="Straight Connector 177"/>
          <p:cNvCxnSpPr/>
          <p:nvPr/>
        </p:nvCxnSpPr>
        <p:spPr>
          <a:xfrm>
            <a:off x="3662247" y="2723406"/>
            <a:ext cx="774322" cy="778419"/>
          </a:xfrm>
          <a:prstGeom prst="line">
            <a:avLst/>
          </a:prstGeom>
          <a:ln/>
        </p:spPr>
        <p:style>
          <a:lnRef idx="2">
            <a:schemeClr val="accent6"/>
          </a:lnRef>
          <a:fillRef idx="0">
            <a:schemeClr val="accent6"/>
          </a:fillRef>
          <a:effectRef idx="1">
            <a:schemeClr val="accent6"/>
          </a:effectRef>
          <a:fontRef idx="minor">
            <a:schemeClr val="tx1"/>
          </a:fontRef>
        </p:style>
      </p:cxnSp>
      <p:sp>
        <p:nvSpPr>
          <p:cNvPr id="182" name="TextBox 181"/>
          <p:cNvSpPr txBox="1"/>
          <p:nvPr/>
        </p:nvSpPr>
        <p:spPr>
          <a:xfrm>
            <a:off x="1355669" y="4323671"/>
            <a:ext cx="1639597" cy="289823"/>
          </a:xfrm>
          <a:prstGeom prst="rect">
            <a:avLst/>
          </a:prstGeom>
          <a:noFill/>
        </p:spPr>
        <p:txBody>
          <a:bodyPr wrap="square" rtlCol="0">
            <a:spAutoFit/>
          </a:bodyPr>
          <a:lstStyle/>
          <a:p>
            <a:pPr algn="ctr">
              <a:lnSpc>
                <a:spcPct val="90000"/>
              </a:lnSpc>
            </a:pPr>
            <a:r>
              <a:rPr lang="en-AU" sz="1400" dirty="0">
                <a:latin typeface="Arial Narrow"/>
                <a:cs typeface="Arial Narrow"/>
              </a:rPr>
              <a:t>Print | Fax | Scan</a:t>
            </a:r>
          </a:p>
        </p:txBody>
      </p:sp>
      <p:cxnSp>
        <p:nvCxnSpPr>
          <p:cNvPr id="183" name="Straight Connector 182"/>
          <p:cNvCxnSpPr/>
          <p:nvPr/>
        </p:nvCxnSpPr>
        <p:spPr>
          <a:xfrm>
            <a:off x="2379157" y="2978199"/>
            <a:ext cx="2077896" cy="589176"/>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4" name="Straight Connector 183"/>
          <p:cNvCxnSpPr/>
          <p:nvPr/>
        </p:nvCxnSpPr>
        <p:spPr>
          <a:xfrm flipV="1">
            <a:off x="2351226" y="3641121"/>
            <a:ext cx="2138603" cy="368725"/>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185" name="Straight Connector 184"/>
          <p:cNvCxnSpPr/>
          <p:nvPr/>
        </p:nvCxnSpPr>
        <p:spPr>
          <a:xfrm flipV="1">
            <a:off x="2444708" y="3698479"/>
            <a:ext cx="2053314" cy="1246252"/>
          </a:xfrm>
          <a:prstGeom prst="line">
            <a:avLst/>
          </a:prstGeom>
          <a:ln/>
        </p:spPr>
        <p:style>
          <a:lnRef idx="2">
            <a:schemeClr val="accent6"/>
          </a:lnRef>
          <a:fillRef idx="0">
            <a:schemeClr val="accent6"/>
          </a:fillRef>
          <a:effectRef idx="1">
            <a:schemeClr val="accent6"/>
          </a:effectRef>
          <a:fontRef idx="minor">
            <a:schemeClr val="tx1"/>
          </a:fontRef>
        </p:style>
      </p:cxnSp>
      <p:grpSp>
        <p:nvGrpSpPr>
          <p:cNvPr id="186" name="Group 185"/>
          <p:cNvGrpSpPr/>
          <p:nvPr/>
        </p:nvGrpSpPr>
        <p:grpSpPr>
          <a:xfrm>
            <a:off x="1739762" y="4808209"/>
            <a:ext cx="871411" cy="604148"/>
            <a:chOff x="1197934" y="5238749"/>
            <a:chExt cx="675316" cy="468196"/>
          </a:xfrm>
        </p:grpSpPr>
        <p:pic>
          <p:nvPicPr>
            <p:cNvPr id="187" name="Picture 11" descr="http://www.gettyicons.com/download/?id=1108&amp;t=png&amp;s=256"/>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425575" y="5238749"/>
              <a:ext cx="447675" cy="447675"/>
            </a:xfrm>
            <a:prstGeom prst="rect">
              <a:avLst/>
            </a:prstGeom>
            <a:noFill/>
            <a:extLst>
              <a:ext uri="{909E8E84-426E-40dd-AFC4-6F175D3DCCD1}">
                <a14:hiddenFill xmlns:a14="http://schemas.microsoft.com/office/drawing/2010/main" xmlns="">
                  <a:solidFill>
                    <a:srgbClr val="FFFFFF"/>
                  </a:solidFill>
                </a14:hiddenFill>
              </a:ext>
            </a:extLst>
          </p:spPr>
        </p:pic>
        <p:pic>
          <p:nvPicPr>
            <p:cNvPr id="188" name="Picture 72" descr="http://upload.wikimedia.org/wikipedia/en/a/a6/Windows_Fax_and_Scan_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197934" y="5289550"/>
              <a:ext cx="425439" cy="417395"/>
            </a:xfrm>
            <a:prstGeom prst="rect">
              <a:avLst/>
            </a:prstGeom>
            <a:noFill/>
            <a:extLst>
              <a:ext uri="{909E8E84-426E-40dd-AFC4-6F175D3DCCD1}">
                <a14:hiddenFill xmlns:a14="http://schemas.microsoft.com/office/drawing/2010/main" xmlns="">
                  <a:solidFill>
                    <a:srgbClr val="FFFFFF"/>
                  </a:solidFill>
                </a14:hiddenFill>
              </a:ext>
            </a:extLst>
          </p:spPr>
        </p:pic>
      </p:grpSp>
      <p:cxnSp>
        <p:nvCxnSpPr>
          <p:cNvPr id="192" name="Straight Connector 191"/>
          <p:cNvCxnSpPr/>
          <p:nvPr/>
        </p:nvCxnSpPr>
        <p:spPr>
          <a:xfrm flipH="1">
            <a:off x="3793067" y="3796804"/>
            <a:ext cx="762313" cy="1071529"/>
          </a:xfrm>
          <a:prstGeom prst="line">
            <a:avLst/>
          </a:prstGeom>
          <a:ln/>
        </p:spPr>
        <p:style>
          <a:lnRef idx="2">
            <a:schemeClr val="accent6"/>
          </a:lnRef>
          <a:fillRef idx="0">
            <a:schemeClr val="accent6"/>
          </a:fillRef>
          <a:effectRef idx="1">
            <a:schemeClr val="accent6"/>
          </a:effectRef>
          <a:fontRef idx="minor">
            <a:schemeClr val="tx1"/>
          </a:fontRef>
        </p:style>
      </p:cxnSp>
      <p:pic>
        <p:nvPicPr>
          <p:cNvPr id="193" name="Picture 5"/>
          <p:cNvPicPr>
            <a:picLocks noChangeAspect="1" noChangeArrowheads="1"/>
          </p:cNvPicPr>
          <p:nvPr/>
        </p:nvPicPr>
        <p:blipFill>
          <a:blip r:embed="rId18" cstate="print">
            <a:extLst>
              <a:ext uri="{BEBA8EAE-BF5A-486C-A8C5-ECC9F3942E4B}">
                <a14:imgProps xmlns:a14="http://schemas.microsoft.com/office/drawing/2010/main">
                  <a14:imgLayer r:embed="rId19">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313398" y="4806085"/>
            <a:ext cx="750957" cy="6083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4" name="Rectangle 193"/>
          <p:cNvSpPr/>
          <p:nvPr/>
        </p:nvSpPr>
        <p:spPr bwMode="auto">
          <a:xfrm>
            <a:off x="4368800" y="4440024"/>
            <a:ext cx="904876" cy="192557"/>
          </a:xfrm>
          <a:prstGeom prst="rect">
            <a:avLst/>
          </a:prstGeom>
          <a:solidFill>
            <a:schemeClr val="bg1">
              <a:lumMod val="85000"/>
            </a:schemeClr>
          </a:soli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400" b="0" i="0" u="none" strike="noStrike" cap="none" normalizeH="0" baseline="0">
              <a:ln>
                <a:noFill/>
              </a:ln>
              <a:solidFill>
                <a:schemeClr val="tx1"/>
              </a:solidFill>
              <a:effectLst/>
              <a:latin typeface="Arial Narrow"/>
              <a:cs typeface="Arial Narrow"/>
            </a:endParaRPr>
          </a:p>
        </p:txBody>
      </p:sp>
      <p:sp>
        <p:nvSpPr>
          <p:cNvPr id="195" name="TextBox 194"/>
          <p:cNvSpPr txBox="1"/>
          <p:nvPr/>
        </p:nvSpPr>
        <p:spPr>
          <a:xfrm>
            <a:off x="3713458" y="4360952"/>
            <a:ext cx="1946866" cy="307777"/>
          </a:xfrm>
          <a:prstGeom prst="rect">
            <a:avLst/>
          </a:prstGeom>
          <a:noFill/>
        </p:spPr>
        <p:txBody>
          <a:bodyPr wrap="square" rtlCol="0">
            <a:spAutoFit/>
          </a:bodyPr>
          <a:lstStyle/>
          <a:p>
            <a:pPr algn="ctr"/>
            <a:r>
              <a:rPr lang="en-AU" sz="1400" dirty="0">
                <a:latin typeface="Arial Narrow"/>
                <a:cs typeface="Arial Narrow"/>
              </a:rPr>
              <a:t>Payment Systems</a:t>
            </a:r>
          </a:p>
        </p:txBody>
      </p:sp>
      <p:pic>
        <p:nvPicPr>
          <p:cNvPr id="197" name="Picture 72" descr="http://upload.wikimedia.org/wikipedia/en/a/a6/Windows_Fax_and_Scan_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459" y="3679581"/>
            <a:ext cx="694019" cy="680897"/>
          </a:xfrm>
          <a:prstGeom prst="rect">
            <a:avLst/>
          </a:prstGeom>
          <a:noFill/>
          <a:extLst>
            <a:ext uri="{909E8E84-426E-40dd-AFC4-6F175D3DCCD1}">
              <a14:hiddenFill xmlns:a14="http://schemas.microsoft.com/office/drawing/2010/main" xmlns="">
                <a:solidFill>
                  <a:srgbClr val="FFFFFF"/>
                </a:solidFill>
              </a14:hiddenFill>
            </a:ext>
          </a:extLst>
        </p:spPr>
      </p:pic>
      <p:pic>
        <p:nvPicPr>
          <p:cNvPr id="189" name="Picture 26" descr="http://icons.iconarchive.com/icons/visualpharm/hardware/128/server-ico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113935" y="3233679"/>
            <a:ext cx="662680" cy="662681"/>
          </a:xfrm>
          <a:prstGeom prst="rect">
            <a:avLst/>
          </a:prstGeom>
          <a:noFill/>
          <a:extLst>
            <a:ext uri="{909E8E84-426E-40dd-AFC4-6F175D3DCCD1}">
              <a14:hiddenFill xmlns:a14="http://schemas.microsoft.com/office/drawing/2010/main" xmlns="">
                <a:solidFill>
                  <a:srgbClr val="FFFFFF"/>
                </a:solidFill>
              </a14:hiddenFill>
            </a:ext>
          </a:extLst>
        </p:spPr>
      </p:pic>
      <p:pic>
        <p:nvPicPr>
          <p:cNvPr id="190" name="Picture 76" descr="http://images.apple.com/support/assets/images/assistant/shared/wifiaccesspoint.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4341" y="3320985"/>
            <a:ext cx="312188" cy="233857"/>
          </a:xfrm>
          <a:prstGeom prst="rect">
            <a:avLst/>
          </a:prstGeom>
          <a:noFill/>
          <a:extLst>
            <a:ext uri="{909E8E84-426E-40dd-AFC4-6F175D3DCCD1}">
              <a14:hiddenFill xmlns:a14="http://schemas.microsoft.com/office/drawing/2010/main" xmlns="">
                <a:solidFill>
                  <a:srgbClr val="FFFFFF"/>
                </a:solidFill>
              </a14:hiddenFill>
            </a:ext>
          </a:extLst>
        </p:spPr>
      </p:pic>
      <p:pic>
        <p:nvPicPr>
          <p:cNvPr id="191" name="Picture 14"/>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477538" y="3346140"/>
            <a:ext cx="635026" cy="635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8" name="Picture 197"/>
          <p:cNvPicPr>
            <a:picLocks/>
          </p:cNvPicPr>
          <p:nvPr/>
        </p:nvPicPr>
        <p:blipFill>
          <a:blip r:embed="rId22">
            <a:extLst>
              <a:ext uri="{BEBA8EAE-BF5A-486C-A8C5-ECC9F3942E4B}">
                <a14:imgProps xmlns:a14="http://schemas.microsoft.com/office/drawing/2010/main">
                  <a14:imgLayer r:embed="rId23">
                    <a14:imgEffect>
                      <a14:saturation sat="66000"/>
                    </a14:imgEffect>
                  </a14:imgLayer>
                </a14:imgProps>
              </a:ext>
            </a:extLst>
          </a:blip>
          <a:stretch>
            <a:fillRect/>
          </a:stretch>
        </p:blipFill>
        <p:spPr>
          <a:xfrm>
            <a:off x="1824594" y="2459566"/>
            <a:ext cx="720000" cy="720000"/>
          </a:xfrm>
          <a:prstGeom prst="rect">
            <a:avLst/>
          </a:prstGeom>
        </p:spPr>
      </p:pic>
    </p:spTree>
    <p:extLst>
      <p:ext uri="{BB962C8B-B14F-4D97-AF65-F5344CB8AC3E}">
        <p14:creationId xmlns:p14="http://schemas.microsoft.com/office/powerpoint/2010/main" val="31716955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a:pPr>
            <a:r>
              <a:rPr lang="en-US" sz="2200" dirty="0"/>
              <a:t>If you were the manager of a campsite in a national park with 30 cabins of different sizes and one restaurant, what functionality would you want from a PMS? Describe the kinds of technology that would be appropriate for this kind of lodging. Which channels would you use to sell your cabins? Why?</a:t>
            </a:r>
            <a:endParaRPr lang="en-AU" sz="2200" dirty="0"/>
          </a:p>
          <a:p>
            <a:pPr marL="457200" lvl="0" indent="-457200">
              <a:buClr>
                <a:schemeClr val="tx1"/>
              </a:buClr>
              <a:buFont typeface="+mj-lt"/>
              <a:buAutoNum type="arabicPeriod"/>
            </a:pPr>
            <a:r>
              <a:rPr lang="en-AU" sz="2200" dirty="0"/>
              <a:t>Compare and contrast the website of an international chain hotel with an independently owned and operated hotel site.</a:t>
            </a:r>
            <a:r>
              <a:rPr lang="en-US" sz="2200" dirty="0"/>
              <a:t> </a:t>
            </a:r>
            <a:endParaRPr lang="en-AU" sz="2200" dirty="0"/>
          </a:p>
          <a:p>
            <a:pPr marL="457200" lvl="0" indent="-457200">
              <a:buClr>
                <a:schemeClr val="tx1"/>
              </a:buClr>
              <a:buFont typeface="+mj-lt"/>
              <a:buAutoNum type="arabicPeriod"/>
            </a:pPr>
            <a:r>
              <a:rPr lang="en-US" sz="2200" dirty="0"/>
              <a:t>Describe all the ways that a restaurant or cafe could use mobile apps and technology to relate to its customers.</a:t>
            </a:r>
          </a:p>
          <a:p>
            <a:pPr marL="457200" indent="-457200">
              <a:buClr>
                <a:schemeClr val="tx1"/>
              </a:buClr>
              <a:buFont typeface="+mj-lt"/>
              <a:buAutoNum type="arabicPeriod"/>
            </a:pPr>
            <a:r>
              <a:rPr lang="en-US" sz="2200" dirty="0"/>
              <a:t>Visit a local restaurant and find out all you can about their POS and other technical applications. </a:t>
            </a:r>
            <a:endParaRPr lang="en-AU" sz="22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19</a:t>
            </a:fld>
            <a:endParaRPr lang="en-AU"/>
          </a:p>
        </p:txBody>
      </p:sp>
    </p:spTree>
    <p:extLst>
      <p:ext uri="{BB962C8B-B14F-4D97-AF65-F5344CB8AC3E}">
        <p14:creationId xmlns:p14="http://schemas.microsoft.com/office/powerpoint/2010/main" val="3027602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9</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Hospitality Information Systems</a:t>
            </a:r>
          </a:p>
        </p:txBody>
      </p:sp>
    </p:spTree>
    <p:extLst>
      <p:ext uri="{BB962C8B-B14F-4D97-AF65-F5344CB8AC3E}">
        <p14:creationId xmlns:p14="http://schemas.microsoft.com/office/powerpoint/2010/main" val="368894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startAt="4"/>
            </a:pPr>
            <a:r>
              <a:rPr lang="en-US" sz="2200" dirty="0"/>
              <a:t>Identify as many hotel booking websites as you can. Choose one hotel that you would like to visit and investigate how it is presented on all the various sites. Visit TripAdvisor and read some of the reviews for the hotel. What conclusions can you draw from this investigation?</a:t>
            </a:r>
            <a:endParaRPr lang="en-AU" sz="2200" dirty="0"/>
          </a:p>
          <a:p>
            <a:pPr marL="457200" lvl="0" indent="-457200">
              <a:buClr>
                <a:schemeClr val="tx1"/>
              </a:buClr>
              <a:buFont typeface="+mj-lt"/>
              <a:buAutoNum type="arabicPeriod" startAt="4"/>
            </a:pPr>
            <a:r>
              <a:rPr lang="en-US" sz="2200" dirty="0"/>
              <a:t>OTAs have caused many hotels to lose control of their inventory and pricing and this has eroded not only profitability but also brand equity. Unlike hotels, airlines have not suffered from the same problems. Why are the airlines in a different position? If you were a hotelier, what strategies would you use to overcome this problem?</a:t>
            </a:r>
            <a:endParaRPr lang="en-AU" sz="22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20</a:t>
            </a:fld>
            <a:endParaRPr lang="en-AU"/>
          </a:p>
        </p:txBody>
      </p:sp>
    </p:spTree>
    <p:extLst>
      <p:ext uri="{BB962C8B-B14F-4D97-AF65-F5344CB8AC3E}">
        <p14:creationId xmlns:p14="http://schemas.microsoft.com/office/powerpoint/2010/main" val="424447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21</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1234781082"/>
              </p:ext>
            </p:extLst>
          </p:nvPr>
        </p:nvGraphicFramePr>
        <p:xfrm>
          <a:off x="336625" y="1630680"/>
          <a:ext cx="8403945" cy="3596640"/>
        </p:xfrm>
        <a:graphic>
          <a:graphicData uri="http://schemas.openxmlformats.org/drawingml/2006/table">
            <a:tbl>
              <a:tblPr>
                <a:tableStyleId>{912C8C85-51F0-491E-9774-3900AFEF0FD7}</a:tableStyleId>
              </a:tblPr>
              <a:tblGrid>
                <a:gridCol w="1207849">
                  <a:extLst>
                    <a:ext uri="{9D8B030D-6E8A-4147-A177-3AD203B41FA5}">
                      <a16:colId xmlns:a16="http://schemas.microsoft.com/office/drawing/2014/main" val="20000"/>
                    </a:ext>
                  </a:extLst>
                </a:gridCol>
                <a:gridCol w="2904049">
                  <a:extLst>
                    <a:ext uri="{9D8B030D-6E8A-4147-A177-3AD203B41FA5}">
                      <a16:colId xmlns:a16="http://schemas.microsoft.com/office/drawing/2014/main" val="20001"/>
                    </a:ext>
                  </a:extLst>
                </a:gridCol>
                <a:gridCol w="1091432">
                  <a:extLst>
                    <a:ext uri="{9D8B030D-6E8A-4147-A177-3AD203B41FA5}">
                      <a16:colId xmlns:a16="http://schemas.microsoft.com/office/drawing/2014/main" val="20002"/>
                    </a:ext>
                  </a:extLst>
                </a:gridCol>
                <a:gridCol w="3200615">
                  <a:extLst>
                    <a:ext uri="{9D8B030D-6E8A-4147-A177-3AD203B41FA5}">
                      <a16:colId xmlns:a16="http://schemas.microsoft.com/office/drawing/2014/main" val="20003"/>
                    </a:ext>
                  </a:extLst>
                </a:gridCol>
              </a:tblGrid>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a:solidFill>
                            <a:srgbClr val="000000"/>
                          </a:solidFill>
                          <a:effectLst/>
                          <a:latin typeface="Arial Narrow"/>
                          <a:ea typeface="Calibri"/>
                          <a:cs typeface="Arial Narrow"/>
                        </a:rPr>
                        <a:t>Hospitality Information Technology Association (HITA)</a:t>
                      </a:r>
                      <a:endParaRPr lang="en-AU" sz="1800" i="0" dirty="0">
                        <a:effectLst/>
                        <a:latin typeface="Arial Narrow"/>
                        <a:ea typeface="Calibri"/>
                        <a:cs typeface="Arial Narrow"/>
                      </a:endParaRPr>
                    </a:p>
                    <a:p>
                      <a:pPr>
                        <a:spcBef>
                          <a:spcPts val="400"/>
                        </a:spcBef>
                        <a:spcAft>
                          <a:spcPts val="0"/>
                        </a:spcAft>
                      </a:pPr>
                      <a:r>
                        <a:rPr lang="en-US" sz="1800" i="0" dirty="0" err="1">
                          <a:solidFill>
                            <a:srgbClr val="000000"/>
                          </a:solidFill>
                          <a:effectLst/>
                          <a:latin typeface="Arial Narrow"/>
                          <a:ea typeface="Calibri"/>
                          <a:cs typeface="Arial Narrow"/>
                        </a:rPr>
                        <a:t>www.ihita.org</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a:solidFill>
                            <a:srgbClr val="000000"/>
                          </a:solidFill>
                          <a:effectLst/>
                          <a:latin typeface="Arial Narrow"/>
                          <a:ea typeface="Calibri"/>
                          <a:cs typeface="Arial Narrow"/>
                        </a:rPr>
                        <a:t>Hotel Electronic Distribution Network Association (HEDNA)</a:t>
                      </a:r>
                      <a:endParaRPr lang="en-AU" sz="1800" i="0" dirty="0">
                        <a:effectLst/>
                        <a:latin typeface="Arial Narrow"/>
                        <a:ea typeface="Calibri"/>
                        <a:cs typeface="Arial Narrow"/>
                      </a:endParaRPr>
                    </a:p>
                    <a:p>
                      <a:pPr>
                        <a:spcBef>
                          <a:spcPts val="400"/>
                        </a:spcBef>
                        <a:spcAft>
                          <a:spcPts val="0"/>
                        </a:spcAft>
                      </a:pPr>
                      <a:r>
                        <a:rPr lang="en-US" sz="1800" i="0" dirty="0" err="1">
                          <a:solidFill>
                            <a:srgbClr val="000000"/>
                          </a:solidFill>
                          <a:effectLst/>
                          <a:latin typeface="Arial Narrow"/>
                          <a:ea typeface="Calibri"/>
                          <a:cs typeface="Arial Narrow"/>
                        </a:rPr>
                        <a:t>www.hedna.org</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err="1">
                          <a:solidFill>
                            <a:srgbClr val="000000"/>
                          </a:solidFill>
                          <a:effectLst/>
                          <a:latin typeface="Arial Narrow"/>
                          <a:ea typeface="Calibri"/>
                          <a:cs typeface="Arial Narrow"/>
                        </a:rPr>
                        <a:t>Booking.com</a:t>
                      </a:r>
                      <a:endParaRPr lang="en-AU" sz="1800" i="0" dirty="0">
                        <a:effectLst/>
                        <a:latin typeface="Arial Narrow"/>
                        <a:ea typeface="Calibri"/>
                        <a:cs typeface="Arial Narrow"/>
                      </a:endParaRPr>
                    </a:p>
                    <a:p>
                      <a:pPr>
                        <a:spcBef>
                          <a:spcPts val="400"/>
                        </a:spcBef>
                        <a:spcAft>
                          <a:spcPts val="0"/>
                        </a:spcAft>
                      </a:pPr>
                      <a:r>
                        <a:rPr lang="en-US" sz="1800" i="0" dirty="0" err="1">
                          <a:solidFill>
                            <a:srgbClr val="000000"/>
                          </a:solidFill>
                          <a:effectLst/>
                          <a:latin typeface="Arial Narrow"/>
                          <a:ea typeface="Calibri"/>
                          <a:cs typeface="Arial Narrow"/>
                        </a:rPr>
                        <a:t>www.booking.com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err="1">
                          <a:solidFill>
                            <a:srgbClr val="000000"/>
                          </a:solidFill>
                          <a:effectLst/>
                          <a:latin typeface="Arial Narrow"/>
                          <a:ea typeface="Calibri"/>
                          <a:cs typeface="Arial Narrow"/>
                        </a:rPr>
                        <a:t>WebRezPro</a:t>
                      </a:r>
                      <a:endParaRPr lang="en-AU" sz="1800" i="0" dirty="0">
                        <a:effectLst/>
                        <a:latin typeface="Arial Narrow"/>
                        <a:ea typeface="Calibri"/>
                        <a:cs typeface="Arial Narrow"/>
                      </a:endParaRPr>
                    </a:p>
                    <a:p>
                      <a:pPr>
                        <a:spcBef>
                          <a:spcPts val="400"/>
                        </a:spcBef>
                        <a:spcAft>
                          <a:spcPts val="0"/>
                        </a:spcAft>
                      </a:pPr>
                      <a:r>
                        <a:rPr lang="en-US" sz="1800" i="0" dirty="0" err="1">
                          <a:solidFill>
                            <a:srgbClr val="000000"/>
                          </a:solidFill>
                          <a:effectLst/>
                          <a:latin typeface="Arial Narrow"/>
                          <a:ea typeface="Calibri"/>
                          <a:cs typeface="Arial Narrow"/>
                        </a:rPr>
                        <a:t>www.webrezpro.com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8880">
                <a:tc>
                  <a:txBody>
                    <a:bodyPr/>
                    <a:lstStyle/>
                    <a:p>
                      <a:pPr algn="ctr">
                        <a:spcBef>
                          <a:spcPts val="400"/>
                        </a:spcBef>
                        <a:spcAft>
                          <a:spcPts val="0"/>
                        </a:spcAft>
                      </a:pPr>
                      <a:endParaRPr lang="en-US" sz="36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a:solidFill>
                            <a:srgbClr val="000000"/>
                          </a:solidFill>
                          <a:effectLst/>
                          <a:latin typeface="Arial Narrow"/>
                          <a:ea typeface="Calibri"/>
                          <a:cs typeface="Arial Narrow"/>
                        </a:rPr>
                        <a:t>Pegasus Solutions</a:t>
                      </a:r>
                      <a:endParaRPr lang="en-AU" sz="1800" i="0" dirty="0">
                        <a:effectLst/>
                        <a:latin typeface="Arial Narrow"/>
                        <a:ea typeface="Calibri"/>
                        <a:cs typeface="Arial Narrow"/>
                      </a:endParaRPr>
                    </a:p>
                    <a:p>
                      <a:pPr>
                        <a:spcBef>
                          <a:spcPts val="400"/>
                        </a:spcBef>
                        <a:spcAft>
                          <a:spcPts val="0"/>
                        </a:spcAft>
                      </a:pPr>
                      <a:r>
                        <a:rPr lang="en-US" sz="1800" i="0" dirty="0" err="1">
                          <a:solidFill>
                            <a:srgbClr val="000000"/>
                          </a:solidFill>
                          <a:effectLst/>
                          <a:latin typeface="Arial Narrow"/>
                          <a:ea typeface="Calibri"/>
                          <a:cs typeface="Arial Narrow"/>
                        </a:rPr>
                        <a:t>www.pegasus.io</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i="0" dirty="0" err="1">
                          <a:solidFill>
                            <a:srgbClr val="000000"/>
                          </a:solidFill>
                          <a:effectLst/>
                          <a:latin typeface="Arial Narrow"/>
                          <a:ea typeface="Calibri"/>
                          <a:cs typeface="Arial Narrow"/>
                        </a:rPr>
                        <a:t>Silverbyte</a:t>
                      </a:r>
                      <a:r>
                        <a:rPr lang="en-US" sz="1800" b="1" i="0" dirty="0">
                          <a:solidFill>
                            <a:srgbClr val="000000"/>
                          </a:solidFill>
                          <a:effectLst/>
                          <a:latin typeface="Arial Narrow"/>
                          <a:ea typeface="Calibri"/>
                          <a:cs typeface="Arial Narrow"/>
                        </a:rPr>
                        <a:t> Systems</a:t>
                      </a:r>
                      <a:endParaRPr lang="en-AU" sz="1800" i="0" dirty="0">
                        <a:effectLst/>
                        <a:latin typeface="Arial Narrow"/>
                        <a:ea typeface="Calibri"/>
                        <a:cs typeface="Arial Narrow"/>
                      </a:endParaRPr>
                    </a:p>
                    <a:p>
                      <a:pPr>
                        <a:spcBef>
                          <a:spcPts val="400"/>
                        </a:spcBef>
                        <a:spcAft>
                          <a:spcPts val="0"/>
                        </a:spcAft>
                      </a:pPr>
                      <a:r>
                        <a:rPr lang="en-US" sz="1800" i="0" dirty="0" err="1">
                          <a:solidFill>
                            <a:srgbClr val="000000"/>
                          </a:solidFill>
                          <a:effectLst/>
                          <a:latin typeface="Arial Narrow"/>
                          <a:ea typeface="Calibri"/>
                          <a:cs typeface="Arial Narrow"/>
                        </a:rPr>
                        <a:t>www.silverbyte.com</a:t>
                      </a:r>
                      <a:endParaRPr lang="en-AU" sz="18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5" name="Picture 4" descr="CH9 Booking-com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31" y="2951019"/>
            <a:ext cx="1008000" cy="1008000"/>
          </a:xfrm>
          <a:prstGeom prst="rect">
            <a:avLst/>
          </a:prstGeom>
        </p:spPr>
      </p:pic>
      <p:pic>
        <p:nvPicPr>
          <p:cNvPr id="7" name="Picture 6" descr="CH9 HEDNA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568" y="1725975"/>
            <a:ext cx="1008000" cy="1008000"/>
          </a:xfrm>
          <a:prstGeom prst="rect">
            <a:avLst/>
          </a:prstGeom>
        </p:spPr>
      </p:pic>
      <p:pic>
        <p:nvPicPr>
          <p:cNvPr id="8" name="Picture 7" descr="CH9 Webrezpro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1568" y="2938191"/>
            <a:ext cx="1008000" cy="1008000"/>
          </a:xfrm>
          <a:prstGeom prst="rect">
            <a:avLst/>
          </a:prstGeom>
        </p:spPr>
      </p:pic>
      <p:pic>
        <p:nvPicPr>
          <p:cNvPr id="9" name="Picture 8" descr="CH9 Sliverbyte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1568" y="4150407"/>
            <a:ext cx="1008000" cy="1008000"/>
          </a:xfrm>
          <a:prstGeom prst="rect">
            <a:avLst/>
          </a:prstGeom>
        </p:spPr>
      </p:pic>
      <p:pic>
        <p:nvPicPr>
          <p:cNvPr id="12" name="Picture 11">
            <a:extLst>
              <a:ext uri="{FF2B5EF4-FFF2-40B4-BE49-F238E27FC236}">
                <a16:creationId xmlns:a16="http://schemas.microsoft.com/office/drawing/2014/main" id="{62487CA3-0D15-1F4F-B267-9D20531E64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931" y="1725975"/>
            <a:ext cx="1008000" cy="1008000"/>
          </a:xfrm>
          <a:prstGeom prst="rect">
            <a:avLst/>
          </a:prstGeom>
        </p:spPr>
      </p:pic>
      <p:pic>
        <p:nvPicPr>
          <p:cNvPr id="14" name="Picture 13">
            <a:extLst>
              <a:ext uri="{FF2B5EF4-FFF2-40B4-BE49-F238E27FC236}">
                <a16:creationId xmlns:a16="http://schemas.microsoft.com/office/drawing/2014/main" id="{B47B87CF-F20B-3D42-AE84-6E49D8A2B7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931" y="4089169"/>
            <a:ext cx="1008000" cy="1008000"/>
          </a:xfrm>
          <a:prstGeom prst="rect">
            <a:avLst/>
          </a:prstGeom>
        </p:spPr>
      </p:pic>
    </p:spTree>
    <p:extLst>
      <p:ext uri="{BB962C8B-B14F-4D97-AF65-F5344CB8AC3E}">
        <p14:creationId xmlns:p14="http://schemas.microsoft.com/office/powerpoint/2010/main" val="205346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Accor Hotels</a:t>
            </a:r>
          </a:p>
        </p:txBody>
      </p:sp>
      <p:sp>
        <p:nvSpPr>
          <p:cNvPr id="5" name="Text Placeholder 4"/>
          <p:cNvSpPr>
            <a:spLocks noGrp="1"/>
          </p:cNvSpPr>
          <p:nvPr>
            <p:ph type="body" sz="quarter" idx="10"/>
          </p:nvPr>
        </p:nvSpPr>
        <p:spPr>
          <a:xfrm>
            <a:off x="363595" y="1614115"/>
            <a:ext cx="8382840" cy="4818958"/>
          </a:xfrm>
        </p:spPr>
        <p:txBody>
          <a:bodyPr>
            <a:normAutofit fontScale="62500" lnSpcReduction="20000"/>
          </a:bodyPr>
          <a:lstStyle/>
          <a:p>
            <a:pPr lvl="1"/>
            <a:r>
              <a:rPr lang="en-US" dirty="0"/>
              <a:t>A leading lodging company headquartered in Issy-les-</a:t>
            </a:r>
            <a:r>
              <a:rPr lang="en-US" dirty="0" err="1"/>
              <a:t>Moulineaux</a:t>
            </a:r>
            <a:r>
              <a:rPr lang="en-US" dirty="0"/>
              <a:t>, France, with over 3,700 properties in 95 countries with 250,000 employees. </a:t>
            </a:r>
          </a:p>
          <a:p>
            <a:pPr lvl="1"/>
            <a:r>
              <a:rPr lang="en-AU" dirty="0"/>
              <a:t>Digital development strategy:</a:t>
            </a:r>
          </a:p>
          <a:p>
            <a:pPr lvl="2"/>
            <a:r>
              <a:rPr lang="en-AU" dirty="0"/>
              <a:t>designing and implementing an innovative content marketing strategy</a:t>
            </a:r>
          </a:p>
          <a:p>
            <a:pPr lvl="2"/>
            <a:r>
              <a:rPr lang="en-AU" dirty="0"/>
              <a:t>incorporating e-reputation as a core business objective</a:t>
            </a:r>
          </a:p>
          <a:p>
            <a:pPr lvl="2"/>
            <a:r>
              <a:rPr lang="en-AU" dirty="0"/>
              <a:t>creating and/or adapting organizational structures</a:t>
            </a:r>
          </a:p>
          <a:p>
            <a:pPr lvl="1"/>
            <a:r>
              <a:rPr lang="en-AU" dirty="0"/>
              <a:t>TARS online booking platform handles 329 million annual visits and is available in 18 languages</a:t>
            </a:r>
          </a:p>
          <a:p>
            <a:pPr lvl="1"/>
            <a:r>
              <a:rPr lang="en-AU" dirty="0"/>
              <a:t>MobileFirst app</a:t>
            </a:r>
          </a:p>
          <a:p>
            <a:pPr lvl="2"/>
            <a:r>
              <a:rPr lang="en-AU" dirty="0"/>
              <a:t>view hotel details </a:t>
            </a:r>
          </a:p>
          <a:p>
            <a:pPr lvl="2"/>
            <a:r>
              <a:rPr lang="en-AU" dirty="0"/>
              <a:t>book rooms </a:t>
            </a:r>
          </a:p>
          <a:p>
            <a:pPr lvl="2"/>
            <a:r>
              <a:rPr lang="en-AU" dirty="0"/>
              <a:t>modify bookings</a:t>
            </a:r>
          </a:p>
          <a:p>
            <a:pPr lvl="2"/>
            <a:r>
              <a:rPr lang="en-AU" dirty="0"/>
              <a:t>online payment and online check-in</a:t>
            </a:r>
          </a:p>
          <a:p>
            <a:pPr lvl="2"/>
            <a:r>
              <a:rPr lang="en-AU" dirty="0"/>
              <a:t>communicate with individual properties </a:t>
            </a:r>
          </a:p>
          <a:p>
            <a:pPr lvl="2"/>
            <a:r>
              <a:rPr lang="en-AU" dirty="0"/>
              <a:t>city guides and other supplementary information</a:t>
            </a:r>
          </a:p>
          <a:p>
            <a:pPr lvl="1"/>
            <a:r>
              <a:rPr lang="en-US" dirty="0"/>
              <a:t>Accor’s Revenue Management System (RMS) evaluates demand fluctuations and changes in rates of competitors and other accommodations options such as </a:t>
            </a:r>
            <a:r>
              <a:rPr lang="en-US" dirty="0" err="1"/>
              <a:t>AirBnB</a:t>
            </a:r>
            <a:r>
              <a:rPr lang="en-AU" dirty="0"/>
              <a:t> </a:t>
            </a:r>
          </a:p>
        </p:txBody>
      </p:sp>
      <p:sp>
        <p:nvSpPr>
          <p:cNvPr id="2" name="Slide Number Placeholder 1"/>
          <p:cNvSpPr>
            <a:spLocks noGrp="1"/>
          </p:cNvSpPr>
          <p:nvPr>
            <p:ph type="sldNum" sz="quarter" idx="11"/>
          </p:nvPr>
        </p:nvSpPr>
        <p:spPr/>
        <p:txBody>
          <a:bodyPr/>
          <a:lstStyle/>
          <a:p>
            <a:fld id="{FA145648-7FE8-402D-88EC-E9CFE9DCEB83}" type="slidenum">
              <a:rPr lang="en-AU" smtClean="0"/>
              <a:pPr/>
              <a:t>22</a:t>
            </a:fld>
            <a:endParaRPr lang="en-AU" dirty="0"/>
          </a:p>
        </p:txBody>
      </p:sp>
    </p:spTree>
    <p:extLst>
      <p:ext uri="{BB962C8B-B14F-4D97-AF65-F5344CB8AC3E}">
        <p14:creationId xmlns:p14="http://schemas.microsoft.com/office/powerpoint/2010/main" val="138703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9 Learning Objectives</a:t>
            </a:r>
          </a:p>
        </p:txBody>
      </p:sp>
      <p:sp>
        <p:nvSpPr>
          <p:cNvPr id="3" name="Text Placeholder 2"/>
          <p:cNvSpPr>
            <a:spLocks noGrp="1"/>
          </p:cNvSpPr>
          <p:nvPr>
            <p:ph type="body" sz="quarter" idx="10"/>
          </p:nvPr>
        </p:nvSpPr>
        <p:spPr>
          <a:xfrm>
            <a:off x="363595" y="1614115"/>
            <a:ext cx="8382840" cy="4948050"/>
          </a:xfrm>
        </p:spPr>
        <p:txBody>
          <a:bodyPr>
            <a:normAutofit fontScale="92500" lnSpcReduction="10000"/>
          </a:bodyPr>
          <a:lstStyle/>
          <a:p>
            <a:r>
              <a:rPr lang="en-US" dirty="0"/>
              <a:t>After studying this chapter you should be able to:</a:t>
            </a:r>
            <a:endParaRPr lang="en-AU" dirty="0"/>
          </a:p>
          <a:p>
            <a:pPr lvl="1"/>
            <a:r>
              <a:rPr lang="en-US" dirty="0"/>
              <a:t>Understand the nature of the hospitality industry and its unique </a:t>
            </a:r>
            <a:r>
              <a:rPr lang="en-US" b="1" dirty="0"/>
              <a:t>applications of IT</a:t>
            </a:r>
            <a:endParaRPr lang="en-AU" b="1" dirty="0"/>
          </a:p>
          <a:p>
            <a:pPr lvl="1"/>
            <a:r>
              <a:rPr lang="en-US" dirty="0"/>
              <a:t>Be able to explain how a hotel’s </a:t>
            </a:r>
            <a:r>
              <a:rPr lang="en-US" b="1" dirty="0"/>
              <a:t>property management system </a:t>
            </a:r>
            <a:r>
              <a:rPr lang="en-US" dirty="0"/>
              <a:t>works and connects to other systems in the hotel</a:t>
            </a:r>
            <a:endParaRPr lang="en-AU" dirty="0"/>
          </a:p>
          <a:p>
            <a:pPr lvl="1"/>
            <a:r>
              <a:rPr lang="en-US" dirty="0"/>
              <a:t>Know the ways a hotel can service its guests better with </a:t>
            </a:r>
            <a:r>
              <a:rPr lang="en-US" b="1" dirty="0"/>
              <a:t>IT applications </a:t>
            </a:r>
            <a:r>
              <a:rPr lang="en-US" dirty="0"/>
              <a:t>throughout the </a:t>
            </a:r>
            <a:r>
              <a:rPr lang="en-US" b="1" dirty="0"/>
              <a:t>hotel</a:t>
            </a:r>
            <a:endParaRPr lang="en-AU" b="1" dirty="0"/>
          </a:p>
          <a:p>
            <a:pPr lvl="1"/>
            <a:r>
              <a:rPr lang="en-US" dirty="0"/>
              <a:t>Know how </a:t>
            </a:r>
            <a:r>
              <a:rPr lang="en-US" b="1" dirty="0"/>
              <a:t>restaurants</a:t>
            </a:r>
            <a:r>
              <a:rPr lang="en-US" dirty="0"/>
              <a:t> can use IT for improved operations</a:t>
            </a:r>
            <a:endParaRPr lang="en-AU" dirty="0"/>
          </a:p>
          <a:p>
            <a:pPr lvl="1"/>
            <a:r>
              <a:rPr lang="en-US" dirty="0"/>
              <a:t>Understand how a hotel or restaurant can use IT for improved management and decision-making</a:t>
            </a:r>
            <a:endParaRPr lang="en-AU" dirty="0"/>
          </a:p>
          <a:p>
            <a:pPr lvl="0"/>
            <a:endParaRPr lang="en-AU" dirty="0"/>
          </a:p>
        </p:txBody>
      </p:sp>
    </p:spTree>
    <p:extLst>
      <p:ext uri="{BB962C8B-B14F-4D97-AF65-F5344CB8AC3E}">
        <p14:creationId xmlns:p14="http://schemas.microsoft.com/office/powerpoint/2010/main" val="219467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Autofit/>
          </a:bodyPr>
          <a:lstStyle/>
          <a:p>
            <a:pPr lvl="1"/>
            <a:r>
              <a:rPr lang="en-US" dirty="0"/>
              <a:t>Front office and back office systems</a:t>
            </a:r>
          </a:p>
          <a:p>
            <a:pPr lvl="1"/>
            <a:r>
              <a:rPr lang="en-US" dirty="0"/>
              <a:t>Decision support system (DSS)</a:t>
            </a:r>
          </a:p>
          <a:p>
            <a:pPr lvl="1"/>
            <a:r>
              <a:rPr lang="en-US" dirty="0"/>
              <a:t>Electronic locking systems</a:t>
            </a:r>
          </a:p>
          <a:p>
            <a:pPr lvl="1"/>
            <a:r>
              <a:rPr lang="en-US" dirty="0"/>
              <a:t>Energy management system (EMS) </a:t>
            </a:r>
          </a:p>
          <a:p>
            <a:pPr lvl="1"/>
            <a:r>
              <a:rPr lang="en-US" dirty="0"/>
              <a:t>Expert information system (EIS) </a:t>
            </a:r>
          </a:p>
          <a:p>
            <a:pPr lvl="1"/>
            <a:r>
              <a:rPr lang="en-US" dirty="0"/>
              <a:t>Point-of-sale (POS) </a:t>
            </a:r>
          </a:p>
          <a:p>
            <a:pPr lvl="1"/>
            <a:r>
              <a:rPr lang="en-US" dirty="0"/>
              <a:t>Property management system (PMS)</a:t>
            </a:r>
          </a:p>
          <a:p>
            <a:pPr lvl="1"/>
            <a:r>
              <a:rPr lang="en-US" dirty="0"/>
              <a:t>Revenue management system (RMS)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dirty="0"/>
          </a:p>
        </p:txBody>
      </p:sp>
    </p:spTree>
    <p:extLst>
      <p:ext uri="{BB962C8B-B14F-4D97-AF65-F5344CB8AC3E}">
        <p14:creationId xmlns:p14="http://schemas.microsoft.com/office/powerpoint/2010/main" val="91854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IT Applications in Hospitality</a:t>
            </a:r>
          </a:p>
        </p:txBody>
      </p:sp>
      <p:sp>
        <p:nvSpPr>
          <p:cNvPr id="3" name="Text Placeholder 2"/>
          <p:cNvSpPr>
            <a:spLocks noGrp="1"/>
          </p:cNvSpPr>
          <p:nvPr>
            <p:ph type="body" sz="quarter" idx="11"/>
          </p:nvPr>
        </p:nvSpPr>
        <p:spPr>
          <a:xfrm>
            <a:off x="444857" y="1656678"/>
            <a:ext cx="8301578" cy="4680197"/>
          </a:xfrm>
        </p:spPr>
        <p:txBody>
          <a:bodyPr>
            <a:noAutofit/>
          </a:bodyPr>
          <a:lstStyle/>
          <a:p>
            <a:pPr lvl="1"/>
            <a:r>
              <a:rPr lang="en-US" sz="2200" b="1" dirty="0"/>
              <a:t>Front-office applications: </a:t>
            </a:r>
            <a:r>
              <a:rPr lang="en-US" sz="2200" dirty="0"/>
              <a:t>reservation system, check-in/check-out, room status and housekeeping, in-house guest information and guest accounting</a:t>
            </a:r>
          </a:p>
          <a:p>
            <a:pPr lvl="1"/>
            <a:r>
              <a:rPr lang="en-US" sz="2200" b="1" dirty="0"/>
              <a:t>Back office applications: </a:t>
            </a:r>
            <a:r>
              <a:rPr lang="en-US" sz="2200" dirty="0"/>
              <a:t>personnel, purchasing, accounting, inventory, sales and catering and financial reports and statistics</a:t>
            </a:r>
          </a:p>
          <a:p>
            <a:pPr lvl="1"/>
            <a:r>
              <a:rPr lang="en-US" sz="2200" b="1" dirty="0"/>
              <a:t>Guest-related interface applications: </a:t>
            </a:r>
            <a:r>
              <a:rPr lang="en-US" sz="2200" dirty="0"/>
              <a:t>call-accounting, electronic locking, energy management, guest-operated devices and auxiliary guest services</a:t>
            </a:r>
          </a:p>
          <a:p>
            <a:pPr lvl="1"/>
            <a:r>
              <a:rPr lang="en-US" sz="2200" b="1" dirty="0"/>
              <a:t>Restaurant and banquet management systems: </a:t>
            </a:r>
            <a:r>
              <a:rPr lang="en-US" sz="2200" dirty="0"/>
              <a:t>menu management, recipe management, sales analysis and forecasting, menu-item pricing and cost control</a:t>
            </a:r>
          </a:p>
        </p:txBody>
      </p:sp>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dirty="0"/>
          </a:p>
        </p:txBody>
      </p:sp>
    </p:spTree>
    <p:extLst>
      <p:ext uri="{BB962C8B-B14F-4D97-AF65-F5344CB8AC3E}">
        <p14:creationId xmlns:p14="http://schemas.microsoft.com/office/powerpoint/2010/main" val="304082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Property Management System (PMS)</a:t>
            </a:r>
          </a:p>
        </p:txBody>
      </p:sp>
      <p:sp>
        <p:nvSpPr>
          <p:cNvPr id="3" name="Text Placeholder 2"/>
          <p:cNvSpPr>
            <a:spLocks noGrp="1"/>
          </p:cNvSpPr>
          <p:nvPr>
            <p:ph type="body" sz="quarter" idx="11"/>
          </p:nvPr>
        </p:nvSpPr>
        <p:spPr/>
        <p:txBody>
          <a:bodyPr>
            <a:normAutofit/>
          </a:bodyPr>
          <a:lstStyle/>
          <a:p>
            <a:pPr lvl="1">
              <a:lnSpc>
                <a:spcPct val="110000"/>
              </a:lnSpc>
            </a:pPr>
            <a:r>
              <a:rPr lang="en-US" dirty="0"/>
              <a:t>Handles the core functions of information processing for an accommodation property and is the hub for all interconnectivity with other systems in the hotel</a:t>
            </a:r>
            <a:r>
              <a:rPr lang="en-AU" dirty="0"/>
              <a:t> </a:t>
            </a:r>
          </a:p>
          <a:p>
            <a:pPr lvl="1">
              <a:lnSpc>
                <a:spcPct val="110000"/>
              </a:lnSpc>
            </a:pPr>
            <a:r>
              <a:rPr lang="en-AU" dirty="0"/>
              <a:t>Major functions:</a:t>
            </a:r>
          </a:p>
          <a:p>
            <a:pPr lvl="2">
              <a:lnSpc>
                <a:spcPct val="110000"/>
              </a:lnSpc>
            </a:pPr>
            <a:r>
              <a:rPr lang="en-AU" dirty="0"/>
              <a:t>Reservations Management</a:t>
            </a:r>
          </a:p>
          <a:p>
            <a:pPr lvl="2">
              <a:lnSpc>
                <a:spcPct val="110000"/>
              </a:lnSpc>
            </a:pPr>
            <a:r>
              <a:rPr lang="en-AU" dirty="0"/>
              <a:t>Guest Folio and Billing</a:t>
            </a:r>
          </a:p>
          <a:p>
            <a:pPr lvl="2">
              <a:lnSpc>
                <a:spcPct val="110000"/>
              </a:lnSpc>
            </a:pPr>
            <a:r>
              <a:rPr lang="en-US" dirty="0"/>
              <a:t>Room Management</a:t>
            </a:r>
          </a:p>
          <a:p>
            <a:pPr lvl="2">
              <a:lnSpc>
                <a:spcPct val="110000"/>
              </a:lnSpc>
            </a:pPr>
            <a:r>
              <a:rPr lang="en-US" dirty="0"/>
              <a:t>Specialized PMS Functions</a:t>
            </a:r>
          </a:p>
          <a:p>
            <a:pPr lvl="2">
              <a:lnSpc>
                <a:spcPct val="110000"/>
              </a:lnSpc>
            </a:pPr>
            <a:r>
              <a:rPr lang="en-US" dirty="0"/>
              <a:t>Back Office Applications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6</a:t>
            </a:fld>
            <a:endParaRPr lang="en-AU"/>
          </a:p>
        </p:txBody>
      </p:sp>
    </p:spTree>
    <p:extLst>
      <p:ext uri="{BB962C8B-B14F-4D97-AF65-F5344CB8AC3E}">
        <p14:creationId xmlns:p14="http://schemas.microsoft.com/office/powerpoint/2010/main" val="2032851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6BB719-32CB-3446-A467-AC50976533E1}"/>
              </a:ext>
            </a:extLst>
          </p:cNvPr>
          <p:cNvSpPr>
            <a:spLocks noGrp="1"/>
          </p:cNvSpPr>
          <p:nvPr>
            <p:ph type="sldNum" sz="quarter" idx="12"/>
          </p:nvPr>
        </p:nvSpPr>
        <p:spPr/>
        <p:txBody>
          <a:bodyPr/>
          <a:lstStyle/>
          <a:p>
            <a:fld id="{FA145648-7FE8-402D-88EC-E9CFE9DCEB83}" type="slidenum">
              <a:rPr lang="en-AU" smtClean="0"/>
              <a:pPr/>
              <a:t>7</a:t>
            </a:fld>
            <a:endParaRPr lang="en-AU"/>
          </a:p>
        </p:txBody>
      </p:sp>
      <p:sp>
        <p:nvSpPr>
          <p:cNvPr id="8" name="Title 3">
            <a:extLst>
              <a:ext uri="{FF2B5EF4-FFF2-40B4-BE49-F238E27FC236}">
                <a16:creationId xmlns:a16="http://schemas.microsoft.com/office/drawing/2014/main" id="{7E98D5E9-B58B-AB48-A692-D2E2534B094F}"/>
              </a:ext>
            </a:extLst>
          </p:cNvPr>
          <p:cNvSpPr>
            <a:spLocks noGrp="1"/>
          </p:cNvSpPr>
          <p:nvPr>
            <p:ph type="title"/>
          </p:nvPr>
        </p:nvSpPr>
        <p:spPr>
          <a:xfrm>
            <a:off x="833843" y="5801455"/>
            <a:ext cx="7830457" cy="442818"/>
          </a:xfrm>
        </p:spPr>
        <p:txBody>
          <a:bodyPr/>
          <a:lstStyle/>
          <a:p>
            <a:pPr algn="ctr"/>
            <a:r>
              <a:rPr lang="en-AU" sz="2400" dirty="0"/>
              <a:t>Figure 9.1 </a:t>
            </a:r>
            <a:r>
              <a:rPr lang="en-US" sz="2400" b="0" dirty="0"/>
              <a:t>The DHISCO switch</a:t>
            </a:r>
          </a:p>
        </p:txBody>
      </p:sp>
      <p:pic>
        <p:nvPicPr>
          <p:cNvPr id="10" name="Picture 9">
            <a:extLst>
              <a:ext uri="{FF2B5EF4-FFF2-40B4-BE49-F238E27FC236}">
                <a16:creationId xmlns:a16="http://schemas.microsoft.com/office/drawing/2014/main" id="{FD593798-A9A6-944F-B8A4-09B7491520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651" y="835136"/>
            <a:ext cx="7136842" cy="4834143"/>
          </a:xfrm>
          <a:prstGeom prst="rect">
            <a:avLst/>
          </a:prstGeom>
        </p:spPr>
      </p:pic>
    </p:spTree>
    <p:extLst>
      <p:ext uri="{BB962C8B-B14F-4D97-AF65-F5344CB8AC3E}">
        <p14:creationId xmlns:p14="http://schemas.microsoft.com/office/powerpoint/2010/main" val="348808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Hotel Websites</a:t>
            </a:r>
          </a:p>
        </p:txBody>
      </p:sp>
      <p:sp>
        <p:nvSpPr>
          <p:cNvPr id="3" name="Text Placeholder 2"/>
          <p:cNvSpPr>
            <a:spLocks noGrp="1"/>
          </p:cNvSpPr>
          <p:nvPr>
            <p:ph type="body" sz="quarter" idx="11"/>
          </p:nvPr>
        </p:nvSpPr>
        <p:spPr/>
        <p:txBody>
          <a:bodyPr>
            <a:normAutofit fontScale="92500" lnSpcReduction="10000"/>
          </a:bodyPr>
          <a:lstStyle/>
          <a:p>
            <a:pPr lvl="1"/>
            <a:r>
              <a:rPr lang="en-US" dirty="0"/>
              <a:t>Generate direct sales and provide greater control over inventory than other electronic booking channels</a:t>
            </a:r>
          </a:p>
          <a:p>
            <a:pPr lvl="1"/>
            <a:r>
              <a:rPr lang="en-US" dirty="0"/>
              <a:t>Avoid commissions </a:t>
            </a:r>
          </a:p>
          <a:p>
            <a:pPr lvl="1"/>
            <a:r>
              <a:rPr lang="en-US" dirty="0"/>
              <a:t>Features of successful hotel websites:</a:t>
            </a:r>
          </a:p>
          <a:p>
            <a:pPr lvl="2"/>
            <a:r>
              <a:rPr lang="en-US" dirty="0"/>
              <a:t>interactive and easily navigable</a:t>
            </a:r>
          </a:p>
          <a:p>
            <a:pPr lvl="2"/>
            <a:r>
              <a:rPr lang="en-US" dirty="0"/>
              <a:t>quality information</a:t>
            </a:r>
          </a:p>
          <a:p>
            <a:pPr lvl="2"/>
            <a:r>
              <a:rPr lang="en-US" dirty="0"/>
              <a:t>online booking capability</a:t>
            </a:r>
          </a:p>
          <a:p>
            <a:pPr lvl="2"/>
            <a:r>
              <a:rPr lang="en-US" dirty="0"/>
              <a:t>price comparison features </a:t>
            </a:r>
          </a:p>
          <a:p>
            <a:pPr lvl="2"/>
            <a:r>
              <a:rPr lang="en-US" dirty="0"/>
              <a:t>maps</a:t>
            </a:r>
          </a:p>
          <a:p>
            <a:pPr lvl="2"/>
            <a:r>
              <a:rPr lang="en-US" dirty="0"/>
              <a:t>multiple language support</a:t>
            </a:r>
          </a:p>
          <a:p>
            <a:pPr lvl="2"/>
            <a:r>
              <a:rPr lang="en-US" dirty="0"/>
              <a:t>links to local points of interest</a:t>
            </a:r>
          </a:p>
        </p:txBody>
      </p:sp>
      <p:sp>
        <p:nvSpPr>
          <p:cNvPr id="4" name="Slide Number Placeholder 3"/>
          <p:cNvSpPr>
            <a:spLocks noGrp="1"/>
          </p:cNvSpPr>
          <p:nvPr>
            <p:ph type="sldNum" sz="quarter" idx="12"/>
          </p:nvPr>
        </p:nvSpPr>
        <p:spPr/>
        <p:txBody>
          <a:bodyPr/>
          <a:lstStyle/>
          <a:p>
            <a:fld id="{FA145648-7FE8-402D-88EC-E9CFE9DCEB83}" type="slidenum">
              <a:rPr lang="en-AU" smtClean="0"/>
              <a:pPr/>
              <a:t>8</a:t>
            </a:fld>
            <a:endParaRPr lang="en-AU"/>
          </a:p>
        </p:txBody>
      </p:sp>
    </p:spTree>
    <p:extLst>
      <p:ext uri="{BB962C8B-B14F-4D97-AF65-F5344CB8AC3E}">
        <p14:creationId xmlns:p14="http://schemas.microsoft.com/office/powerpoint/2010/main" val="4207529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Hotel Reservations</a:t>
            </a:r>
          </a:p>
        </p:txBody>
      </p:sp>
      <p:sp>
        <p:nvSpPr>
          <p:cNvPr id="3" name="Text Placeholder 2"/>
          <p:cNvSpPr>
            <a:spLocks noGrp="1"/>
          </p:cNvSpPr>
          <p:nvPr>
            <p:ph type="body" sz="quarter" idx="11"/>
          </p:nvPr>
        </p:nvSpPr>
        <p:spPr/>
        <p:txBody>
          <a:bodyPr/>
          <a:lstStyle/>
          <a:p>
            <a:pPr lvl="1"/>
            <a:r>
              <a:rPr lang="en-US" dirty="0"/>
              <a:t>Online travel agents (OTAs)</a:t>
            </a:r>
          </a:p>
          <a:p>
            <a:pPr lvl="1"/>
            <a:r>
              <a:rPr lang="en-US" dirty="0"/>
              <a:t>Metasearch engines</a:t>
            </a:r>
          </a:p>
          <a:p>
            <a:pPr lvl="2"/>
            <a:r>
              <a:rPr lang="en-US" dirty="0"/>
              <a:t>Specialized accommodation search engines</a:t>
            </a:r>
          </a:p>
          <a:p>
            <a:pPr lvl="2"/>
            <a:r>
              <a:rPr lang="en-US" dirty="0"/>
              <a:t>TripAdvisor</a:t>
            </a:r>
          </a:p>
          <a:p>
            <a:pPr lvl="2"/>
            <a:r>
              <a:rPr lang="en-US" dirty="0"/>
              <a:t>Google Hotel Search</a:t>
            </a:r>
          </a:p>
          <a:p>
            <a:pPr lvl="1"/>
            <a:r>
              <a:rPr lang="en-US" dirty="0"/>
              <a:t>Channel managers</a:t>
            </a:r>
          </a:p>
          <a:p>
            <a:pPr lvl="1"/>
            <a:r>
              <a:rPr lang="en-US" dirty="0"/>
              <a:t>Mobile apps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9</a:t>
            </a:fld>
            <a:endParaRPr lang="en-AU"/>
          </a:p>
        </p:txBody>
      </p:sp>
    </p:spTree>
    <p:extLst>
      <p:ext uri="{BB962C8B-B14F-4D97-AF65-F5344CB8AC3E}">
        <p14:creationId xmlns:p14="http://schemas.microsoft.com/office/powerpoint/2010/main" val="1002702068"/>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TotalTime>
  <Words>1071</Words>
  <Application>Microsoft Office PowerPoint</Application>
  <PresentationFormat>On-screen Show (4:3)</PresentationFormat>
  <Paragraphs>208</Paragraphs>
  <Slides>22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·s²Ó©úÅé</vt:lpstr>
      <vt:lpstr>Arial</vt:lpstr>
      <vt:lpstr>Arial Narrow</vt:lpstr>
      <vt:lpstr>Calibri</vt:lpstr>
      <vt:lpstr>Gill Sans MT</vt:lpstr>
      <vt:lpstr>Myriad Pro</vt:lpstr>
      <vt:lpstr>Wingdings</vt:lpstr>
      <vt:lpstr>Zurich Cn BT</vt:lpstr>
      <vt:lpstr>Template</vt:lpstr>
      <vt:lpstr>PowerPoint Presentation</vt:lpstr>
      <vt:lpstr>Chapter 9</vt:lpstr>
      <vt:lpstr>Chapter 9 Learning Objectives</vt:lpstr>
      <vt:lpstr>Key Concepts</vt:lpstr>
      <vt:lpstr>Common IT Applications in Hospitality</vt:lpstr>
      <vt:lpstr>Property Management System (PMS)</vt:lpstr>
      <vt:lpstr>Figure 9.1 The DHISCO switch</vt:lpstr>
      <vt:lpstr>Hotel Websites</vt:lpstr>
      <vt:lpstr>Electronic Hotel Reservations</vt:lpstr>
      <vt:lpstr>Figure 9.2 Electronic Hotel Room Distribution</vt:lpstr>
      <vt:lpstr>Guest Applications</vt:lpstr>
      <vt:lpstr>Figure 9.3 Hardware Configuration for an ELS</vt:lpstr>
      <vt:lpstr>Hotel Communications</vt:lpstr>
      <vt:lpstr>Figure 9.4  Analog telephone switch PBX  (Source: Seattle Municipal Archives, 2008)</vt:lpstr>
      <vt:lpstr>Figure 9.5 Example of a Digital PBX System</vt:lpstr>
      <vt:lpstr>Energy Management System</vt:lpstr>
      <vt:lpstr>Figure 9.6 Property Management System (PMS) Interfaces </vt:lpstr>
      <vt:lpstr>Figure 9.7 Food Service IT Applications</vt:lpstr>
      <vt:lpstr>Discussion Questions</vt:lpstr>
      <vt:lpstr>Discussion Questions</vt:lpstr>
      <vt:lpstr>Useful Websites</vt:lpstr>
      <vt:lpstr>Case Study: Accor Hotels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Leigh-Ann Bard</cp:lastModifiedBy>
  <cp:revision>28</cp:revision>
  <dcterms:created xsi:type="dcterms:W3CDTF">2014-03-11T00:39:50Z</dcterms:created>
  <dcterms:modified xsi:type="dcterms:W3CDTF">2019-07-30T15:20:20Z</dcterms:modified>
</cp:coreProperties>
</file>