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9"/>
  </p:notesMasterIdLst>
  <p:sldIdLst>
    <p:sldId id="256" r:id="rId2"/>
    <p:sldId id="258" r:id="rId3"/>
    <p:sldId id="259" r:id="rId4"/>
    <p:sldId id="289" r:id="rId5"/>
    <p:sldId id="299" r:id="rId6"/>
    <p:sldId id="300" r:id="rId7"/>
    <p:sldId id="298" r:id="rId8"/>
    <p:sldId id="301" r:id="rId9"/>
    <p:sldId id="302" r:id="rId10"/>
    <p:sldId id="303" r:id="rId11"/>
    <p:sldId id="304" r:id="rId12"/>
    <p:sldId id="305" r:id="rId13"/>
    <p:sldId id="306" r:id="rId14"/>
    <p:sldId id="307" r:id="rId15"/>
    <p:sldId id="275" r:id="rId16"/>
    <p:sldId id="277"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7B892-0C60-0344-8B62-1DCABD90D92C}" type="doc">
      <dgm:prSet loTypeId="urn:microsoft.com/office/officeart/2005/8/layout/radial3" loCatId="" qsTypeId="urn:microsoft.com/office/officeart/2005/8/quickstyle/simple3" qsCatId="simple" csTypeId="urn:microsoft.com/office/officeart/2005/8/colors/colorful4" csCatId="colorful" phldr="1"/>
      <dgm:spPr/>
      <dgm:t>
        <a:bodyPr/>
        <a:lstStyle/>
        <a:p>
          <a:endParaRPr lang="en-US"/>
        </a:p>
      </dgm:t>
    </dgm:pt>
    <dgm:pt modelId="{A21F61EE-74A5-C948-B45E-2AF23BEC7166}">
      <dgm:prSet phldrT="[Text]"/>
      <dgm:spPr/>
      <dgm:t>
        <a:bodyPr/>
        <a:lstStyle/>
        <a:p>
          <a:r>
            <a:rPr lang="en-US" dirty="0"/>
            <a:t>Vehicle Technology</a:t>
          </a:r>
        </a:p>
      </dgm:t>
    </dgm:pt>
    <dgm:pt modelId="{CCFA97D1-38CE-FC41-AFD7-DF9FD0E5C954}" type="parTrans" cxnId="{D9965170-D837-3A40-B95B-929DEC7956DA}">
      <dgm:prSet/>
      <dgm:spPr/>
      <dgm:t>
        <a:bodyPr/>
        <a:lstStyle/>
        <a:p>
          <a:endParaRPr lang="en-US"/>
        </a:p>
      </dgm:t>
    </dgm:pt>
    <dgm:pt modelId="{576FDC0D-8E7E-E74D-9E3A-FD3EDF856981}" type="sibTrans" cxnId="{D9965170-D837-3A40-B95B-929DEC7956DA}">
      <dgm:prSet/>
      <dgm:spPr/>
      <dgm:t>
        <a:bodyPr/>
        <a:lstStyle/>
        <a:p>
          <a:endParaRPr lang="en-US"/>
        </a:p>
      </dgm:t>
    </dgm:pt>
    <dgm:pt modelId="{1F69B3C6-C39D-1F41-B94B-B09B9CBADB07}">
      <dgm:prSet phldrT="[Text]" custT="1"/>
      <dgm:spPr/>
      <dgm:t>
        <a:bodyPr/>
        <a:lstStyle/>
        <a:p>
          <a:r>
            <a:rPr lang="en-US" sz="2000" dirty="0"/>
            <a:t>Smart cars</a:t>
          </a:r>
        </a:p>
      </dgm:t>
    </dgm:pt>
    <dgm:pt modelId="{6AA60AA1-BDC7-7A4C-9AD4-BE7836AE4613}" type="parTrans" cxnId="{24E281B4-C96A-4543-9469-204BD534575D}">
      <dgm:prSet/>
      <dgm:spPr/>
      <dgm:t>
        <a:bodyPr/>
        <a:lstStyle/>
        <a:p>
          <a:endParaRPr lang="en-US"/>
        </a:p>
      </dgm:t>
    </dgm:pt>
    <dgm:pt modelId="{24353745-7B1B-D64D-9AA4-33BB983B4A86}" type="sibTrans" cxnId="{24E281B4-C96A-4543-9469-204BD534575D}">
      <dgm:prSet/>
      <dgm:spPr/>
      <dgm:t>
        <a:bodyPr/>
        <a:lstStyle/>
        <a:p>
          <a:endParaRPr lang="en-US"/>
        </a:p>
      </dgm:t>
    </dgm:pt>
    <dgm:pt modelId="{F952C8AA-AE62-9741-B275-7D865528FB13}">
      <dgm:prSet phldrT="[Text]" custT="1"/>
      <dgm:spPr/>
      <dgm:t>
        <a:bodyPr/>
        <a:lstStyle/>
        <a:p>
          <a:r>
            <a:rPr lang="en-US" sz="2000" dirty="0"/>
            <a:t>Connected cars</a:t>
          </a:r>
        </a:p>
      </dgm:t>
    </dgm:pt>
    <dgm:pt modelId="{ED0B7D85-9F51-1C43-BB0B-EF8EA79C6488}" type="parTrans" cxnId="{FFF460BB-45F0-6945-AC85-1A969F3996E5}">
      <dgm:prSet/>
      <dgm:spPr/>
      <dgm:t>
        <a:bodyPr/>
        <a:lstStyle/>
        <a:p>
          <a:endParaRPr lang="en-US"/>
        </a:p>
      </dgm:t>
    </dgm:pt>
    <dgm:pt modelId="{DE60DAC9-6FDF-D043-A544-84B4C7E3C80C}" type="sibTrans" cxnId="{FFF460BB-45F0-6945-AC85-1A969F3996E5}">
      <dgm:prSet/>
      <dgm:spPr/>
      <dgm:t>
        <a:bodyPr/>
        <a:lstStyle/>
        <a:p>
          <a:endParaRPr lang="en-US"/>
        </a:p>
      </dgm:t>
    </dgm:pt>
    <dgm:pt modelId="{FA7D9E8A-F7A8-9F4C-91BA-184BE0054C50}">
      <dgm:prSet phldrT="[Text]" custT="1"/>
      <dgm:spPr/>
      <dgm:t>
        <a:bodyPr/>
        <a:lstStyle/>
        <a:p>
          <a:r>
            <a:rPr lang="en-US" sz="2000" dirty="0"/>
            <a:t>Driverless cars</a:t>
          </a:r>
        </a:p>
      </dgm:t>
    </dgm:pt>
    <dgm:pt modelId="{36AD25FC-90A3-F646-AA5E-0DCDC111B579}" type="parTrans" cxnId="{BF2F4E12-0EE1-2945-AC54-B87CD4D6E5C1}">
      <dgm:prSet/>
      <dgm:spPr/>
      <dgm:t>
        <a:bodyPr/>
        <a:lstStyle/>
        <a:p>
          <a:endParaRPr lang="en-US"/>
        </a:p>
      </dgm:t>
    </dgm:pt>
    <dgm:pt modelId="{8C39552E-E83F-F74D-B346-8499C9F78593}" type="sibTrans" cxnId="{BF2F4E12-0EE1-2945-AC54-B87CD4D6E5C1}">
      <dgm:prSet/>
      <dgm:spPr/>
      <dgm:t>
        <a:bodyPr/>
        <a:lstStyle/>
        <a:p>
          <a:endParaRPr lang="en-US"/>
        </a:p>
      </dgm:t>
    </dgm:pt>
    <dgm:pt modelId="{B67A8971-2A06-704F-A4BC-82BF5DC89650}" type="pres">
      <dgm:prSet presAssocID="{4C17B892-0C60-0344-8B62-1DCABD90D92C}" presName="composite" presStyleCnt="0">
        <dgm:presLayoutVars>
          <dgm:chMax val="1"/>
          <dgm:dir/>
          <dgm:resizeHandles val="exact"/>
        </dgm:presLayoutVars>
      </dgm:prSet>
      <dgm:spPr/>
    </dgm:pt>
    <dgm:pt modelId="{904B2F2B-C1F3-9147-8F9B-DDFF9F388F3B}" type="pres">
      <dgm:prSet presAssocID="{4C17B892-0C60-0344-8B62-1DCABD90D92C}" presName="radial" presStyleCnt="0">
        <dgm:presLayoutVars>
          <dgm:animLvl val="ctr"/>
        </dgm:presLayoutVars>
      </dgm:prSet>
      <dgm:spPr/>
    </dgm:pt>
    <dgm:pt modelId="{7F73BC74-0F08-8944-8CC5-423DA1D0F242}" type="pres">
      <dgm:prSet presAssocID="{A21F61EE-74A5-C948-B45E-2AF23BEC7166}" presName="centerShape" presStyleLbl="vennNode1" presStyleIdx="0" presStyleCnt="4"/>
      <dgm:spPr/>
    </dgm:pt>
    <dgm:pt modelId="{9854674E-03C9-EA42-A83C-DE60690C4CDC}" type="pres">
      <dgm:prSet presAssocID="{1F69B3C6-C39D-1F41-B94B-B09B9CBADB07}" presName="node" presStyleLbl="vennNode1" presStyleIdx="1" presStyleCnt="4" custScaleX="121178" custScaleY="121178">
        <dgm:presLayoutVars>
          <dgm:bulletEnabled val="1"/>
        </dgm:presLayoutVars>
      </dgm:prSet>
      <dgm:spPr/>
    </dgm:pt>
    <dgm:pt modelId="{77696305-6EBE-DE46-B337-3BACAFD69832}" type="pres">
      <dgm:prSet presAssocID="{F952C8AA-AE62-9741-B275-7D865528FB13}" presName="node" presStyleLbl="vennNode1" presStyleIdx="2" presStyleCnt="4" custScaleX="121178" custScaleY="121178">
        <dgm:presLayoutVars>
          <dgm:bulletEnabled val="1"/>
        </dgm:presLayoutVars>
      </dgm:prSet>
      <dgm:spPr/>
    </dgm:pt>
    <dgm:pt modelId="{346D61D2-11A4-8C43-9EEB-7A2BB40111E8}" type="pres">
      <dgm:prSet presAssocID="{FA7D9E8A-F7A8-9F4C-91BA-184BE0054C50}" presName="node" presStyleLbl="vennNode1" presStyleIdx="3" presStyleCnt="4" custScaleX="121178" custScaleY="121178">
        <dgm:presLayoutVars>
          <dgm:bulletEnabled val="1"/>
        </dgm:presLayoutVars>
      </dgm:prSet>
      <dgm:spPr/>
    </dgm:pt>
  </dgm:ptLst>
  <dgm:cxnLst>
    <dgm:cxn modelId="{BF2F4E12-0EE1-2945-AC54-B87CD4D6E5C1}" srcId="{A21F61EE-74A5-C948-B45E-2AF23BEC7166}" destId="{FA7D9E8A-F7A8-9F4C-91BA-184BE0054C50}" srcOrd="2" destOrd="0" parTransId="{36AD25FC-90A3-F646-AA5E-0DCDC111B579}" sibTransId="{8C39552E-E83F-F74D-B346-8499C9F78593}"/>
    <dgm:cxn modelId="{0E70362F-AE09-184D-BBFB-F5907228D143}" type="presOf" srcId="{4C17B892-0C60-0344-8B62-1DCABD90D92C}" destId="{B67A8971-2A06-704F-A4BC-82BF5DC89650}" srcOrd="0" destOrd="0" presId="urn:microsoft.com/office/officeart/2005/8/layout/radial3"/>
    <dgm:cxn modelId="{AD9FFF4C-5C0C-A446-AC9B-7947A0426703}" type="presOf" srcId="{F952C8AA-AE62-9741-B275-7D865528FB13}" destId="{77696305-6EBE-DE46-B337-3BACAFD69832}" srcOrd="0" destOrd="0" presId="urn:microsoft.com/office/officeart/2005/8/layout/radial3"/>
    <dgm:cxn modelId="{D9965170-D837-3A40-B95B-929DEC7956DA}" srcId="{4C17B892-0C60-0344-8B62-1DCABD90D92C}" destId="{A21F61EE-74A5-C948-B45E-2AF23BEC7166}" srcOrd="0" destOrd="0" parTransId="{CCFA97D1-38CE-FC41-AFD7-DF9FD0E5C954}" sibTransId="{576FDC0D-8E7E-E74D-9E3A-FD3EDF856981}"/>
    <dgm:cxn modelId="{E40B3FB2-B612-C041-9505-9F81369BC787}" type="presOf" srcId="{1F69B3C6-C39D-1F41-B94B-B09B9CBADB07}" destId="{9854674E-03C9-EA42-A83C-DE60690C4CDC}" srcOrd="0" destOrd="0" presId="urn:microsoft.com/office/officeart/2005/8/layout/radial3"/>
    <dgm:cxn modelId="{C668E0B2-DA53-6D43-BCB2-FDD4C8C58F99}" type="presOf" srcId="{A21F61EE-74A5-C948-B45E-2AF23BEC7166}" destId="{7F73BC74-0F08-8944-8CC5-423DA1D0F242}" srcOrd="0" destOrd="0" presId="urn:microsoft.com/office/officeart/2005/8/layout/radial3"/>
    <dgm:cxn modelId="{24E281B4-C96A-4543-9469-204BD534575D}" srcId="{A21F61EE-74A5-C948-B45E-2AF23BEC7166}" destId="{1F69B3C6-C39D-1F41-B94B-B09B9CBADB07}" srcOrd="0" destOrd="0" parTransId="{6AA60AA1-BDC7-7A4C-9AD4-BE7836AE4613}" sibTransId="{24353745-7B1B-D64D-9AA4-33BB983B4A86}"/>
    <dgm:cxn modelId="{FFF460BB-45F0-6945-AC85-1A969F3996E5}" srcId="{A21F61EE-74A5-C948-B45E-2AF23BEC7166}" destId="{F952C8AA-AE62-9741-B275-7D865528FB13}" srcOrd="1" destOrd="0" parTransId="{ED0B7D85-9F51-1C43-BB0B-EF8EA79C6488}" sibTransId="{DE60DAC9-6FDF-D043-A544-84B4C7E3C80C}"/>
    <dgm:cxn modelId="{7524A3EE-025B-5044-8ABB-DB52A6EDA2D7}" type="presOf" srcId="{FA7D9E8A-F7A8-9F4C-91BA-184BE0054C50}" destId="{346D61D2-11A4-8C43-9EEB-7A2BB40111E8}" srcOrd="0" destOrd="0" presId="urn:microsoft.com/office/officeart/2005/8/layout/radial3"/>
    <dgm:cxn modelId="{E9636385-7338-C44E-A55E-0A8C2C552671}" type="presParOf" srcId="{B67A8971-2A06-704F-A4BC-82BF5DC89650}" destId="{904B2F2B-C1F3-9147-8F9B-DDFF9F388F3B}" srcOrd="0" destOrd="0" presId="urn:microsoft.com/office/officeart/2005/8/layout/radial3"/>
    <dgm:cxn modelId="{5E436828-915D-0B45-BBDB-02476189F518}" type="presParOf" srcId="{904B2F2B-C1F3-9147-8F9B-DDFF9F388F3B}" destId="{7F73BC74-0F08-8944-8CC5-423DA1D0F242}" srcOrd="0" destOrd="0" presId="urn:microsoft.com/office/officeart/2005/8/layout/radial3"/>
    <dgm:cxn modelId="{23502187-A9E5-1340-A90A-F7B12FCB33A6}" type="presParOf" srcId="{904B2F2B-C1F3-9147-8F9B-DDFF9F388F3B}" destId="{9854674E-03C9-EA42-A83C-DE60690C4CDC}" srcOrd="1" destOrd="0" presId="urn:microsoft.com/office/officeart/2005/8/layout/radial3"/>
    <dgm:cxn modelId="{B326AAB3-1C6A-4247-BE91-96A0A95B206B}" type="presParOf" srcId="{904B2F2B-C1F3-9147-8F9B-DDFF9F388F3B}" destId="{77696305-6EBE-DE46-B337-3BACAFD69832}" srcOrd="2" destOrd="0" presId="urn:microsoft.com/office/officeart/2005/8/layout/radial3"/>
    <dgm:cxn modelId="{543D4B6D-A4DA-EA49-B6A4-3E106FDB0692}" type="presParOf" srcId="{904B2F2B-C1F3-9147-8F9B-DDFF9F388F3B}" destId="{346D61D2-11A4-8C43-9EEB-7A2BB40111E8}"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3BC74-0F08-8944-8CC5-423DA1D0F242}">
      <dsp:nvSpPr>
        <dsp:cNvPr id="0" name=""/>
        <dsp:cNvSpPr/>
      </dsp:nvSpPr>
      <dsp:spPr>
        <a:xfrm>
          <a:off x="2373883" y="1502191"/>
          <a:ext cx="3151633" cy="3151633"/>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Vehicle Technology</a:t>
          </a:r>
        </a:p>
      </dsp:txBody>
      <dsp:txXfrm>
        <a:off x="2835429" y="1963737"/>
        <a:ext cx="2228541" cy="2228541"/>
      </dsp:txXfrm>
    </dsp:sp>
    <dsp:sp modelId="{9854674E-03C9-EA42-A83C-DE60690C4CDC}">
      <dsp:nvSpPr>
        <dsp:cNvPr id="0" name=""/>
        <dsp:cNvSpPr/>
      </dsp:nvSpPr>
      <dsp:spPr>
        <a:xfrm>
          <a:off x="2994928" y="72803"/>
          <a:ext cx="1909543" cy="1909543"/>
        </a:xfrm>
        <a:prstGeom prst="ellipse">
          <a:avLst/>
        </a:prstGeom>
        <a:gradFill rotWithShape="0">
          <a:gsLst>
            <a:gs pos="0">
              <a:schemeClr val="accent4">
                <a:alpha val="50000"/>
                <a:hueOff val="-1070112"/>
                <a:satOff val="13230"/>
                <a:lumOff val="-4313"/>
                <a:alphaOff val="0"/>
                <a:tint val="50000"/>
                <a:satMod val="300000"/>
              </a:schemeClr>
            </a:gs>
            <a:gs pos="35000">
              <a:schemeClr val="accent4">
                <a:alpha val="50000"/>
                <a:hueOff val="-1070112"/>
                <a:satOff val="13230"/>
                <a:lumOff val="-4313"/>
                <a:alphaOff val="0"/>
                <a:tint val="37000"/>
                <a:satMod val="300000"/>
              </a:schemeClr>
            </a:gs>
            <a:gs pos="100000">
              <a:schemeClr val="accent4">
                <a:alpha val="50000"/>
                <a:hueOff val="-1070112"/>
                <a:satOff val="13230"/>
                <a:lumOff val="-431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Smart cars</a:t>
          </a:r>
        </a:p>
      </dsp:txBody>
      <dsp:txXfrm>
        <a:off x="3274574" y="352449"/>
        <a:ext cx="1350251" cy="1350251"/>
      </dsp:txXfrm>
    </dsp:sp>
    <dsp:sp modelId="{77696305-6EBE-DE46-B337-3BACAFD69832}">
      <dsp:nvSpPr>
        <dsp:cNvPr id="0" name=""/>
        <dsp:cNvSpPr/>
      </dsp:nvSpPr>
      <dsp:spPr>
        <a:xfrm>
          <a:off x="4770654" y="3148452"/>
          <a:ext cx="1909543" cy="1909543"/>
        </a:xfrm>
        <a:prstGeom prst="ellipse">
          <a:avLst/>
        </a:prstGeom>
        <a:gradFill rotWithShape="0">
          <a:gsLst>
            <a:gs pos="0">
              <a:schemeClr val="accent4">
                <a:alpha val="50000"/>
                <a:hueOff val="-2140224"/>
                <a:satOff val="26460"/>
                <a:lumOff val="-8626"/>
                <a:alphaOff val="0"/>
                <a:tint val="50000"/>
                <a:satMod val="300000"/>
              </a:schemeClr>
            </a:gs>
            <a:gs pos="35000">
              <a:schemeClr val="accent4">
                <a:alpha val="50000"/>
                <a:hueOff val="-2140224"/>
                <a:satOff val="26460"/>
                <a:lumOff val="-8626"/>
                <a:alphaOff val="0"/>
                <a:tint val="37000"/>
                <a:satMod val="300000"/>
              </a:schemeClr>
            </a:gs>
            <a:gs pos="100000">
              <a:schemeClr val="accent4">
                <a:alpha val="50000"/>
                <a:hueOff val="-2140224"/>
                <a:satOff val="26460"/>
                <a:lumOff val="-862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Connected cars</a:t>
          </a:r>
        </a:p>
      </dsp:txBody>
      <dsp:txXfrm>
        <a:off x="5050300" y="3428098"/>
        <a:ext cx="1350251" cy="1350251"/>
      </dsp:txXfrm>
    </dsp:sp>
    <dsp:sp modelId="{346D61D2-11A4-8C43-9EEB-7A2BB40111E8}">
      <dsp:nvSpPr>
        <dsp:cNvPr id="0" name=""/>
        <dsp:cNvSpPr/>
      </dsp:nvSpPr>
      <dsp:spPr>
        <a:xfrm>
          <a:off x="1219201" y="3148452"/>
          <a:ext cx="1909543" cy="1909543"/>
        </a:xfrm>
        <a:prstGeom prst="ellipse">
          <a:avLst/>
        </a:prstGeom>
        <a:gradFill rotWithShape="0">
          <a:gsLst>
            <a:gs pos="0">
              <a:schemeClr val="accent4">
                <a:alpha val="50000"/>
                <a:hueOff val="-3210336"/>
                <a:satOff val="39690"/>
                <a:lumOff val="-12939"/>
                <a:alphaOff val="0"/>
                <a:tint val="50000"/>
                <a:satMod val="300000"/>
              </a:schemeClr>
            </a:gs>
            <a:gs pos="35000">
              <a:schemeClr val="accent4">
                <a:alpha val="50000"/>
                <a:hueOff val="-3210336"/>
                <a:satOff val="39690"/>
                <a:lumOff val="-12939"/>
                <a:alphaOff val="0"/>
                <a:tint val="37000"/>
                <a:satMod val="300000"/>
              </a:schemeClr>
            </a:gs>
            <a:gs pos="100000">
              <a:schemeClr val="accent4">
                <a:alpha val="50000"/>
                <a:hueOff val="-3210336"/>
                <a:satOff val="39690"/>
                <a:lumOff val="-12939"/>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Driverless cars</a:t>
          </a:r>
        </a:p>
      </dsp:txBody>
      <dsp:txXfrm>
        <a:off x="1498847" y="3428098"/>
        <a:ext cx="1350251" cy="13502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66A82E-4851-A343-962A-9B93C1A328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EED62818-88EA-F243-99CC-C32621E1D9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1" name="Content Placeholder 10"/>
          <p:cNvSpPr>
            <a:spLocks noGrp="1"/>
          </p:cNvSpPr>
          <p:nvPr>
            <p:ph sz="quarter" idx="11" hasCustomPrompt="1"/>
          </p:nvPr>
        </p:nvSpPr>
        <p:spPr>
          <a:xfrm>
            <a:off x="710413" y="1788056"/>
            <a:ext cx="7799332" cy="4295244"/>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711199" y="1232519"/>
            <a:ext cx="7799919"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5234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00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145648-7FE8-402D-88EC-E9CFE9DCEB83}" type="slidenum">
              <a:rPr lang="en-AU" smtClean="0"/>
              <a:pPr/>
              <a:t>10</a:t>
            </a:fld>
            <a:endParaRPr lang="en-AU"/>
          </a:p>
        </p:txBody>
      </p:sp>
      <p:graphicFrame>
        <p:nvGraphicFramePr>
          <p:cNvPr id="5" name="Diagram 4"/>
          <p:cNvGraphicFramePr/>
          <p:nvPr>
            <p:extLst/>
          </p:nvPr>
        </p:nvGraphicFramePr>
        <p:xfrm>
          <a:off x="698500" y="927100"/>
          <a:ext cx="7899400"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5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Rentals &amp; Taxis</a:t>
            </a:r>
          </a:p>
        </p:txBody>
      </p:sp>
      <p:sp>
        <p:nvSpPr>
          <p:cNvPr id="3" name="Text Placeholder 2"/>
          <p:cNvSpPr>
            <a:spLocks noGrp="1"/>
          </p:cNvSpPr>
          <p:nvPr>
            <p:ph type="body" sz="quarter" idx="11"/>
          </p:nvPr>
        </p:nvSpPr>
        <p:spPr/>
        <p:txBody>
          <a:bodyPr/>
          <a:lstStyle/>
          <a:p>
            <a:r>
              <a:rPr lang="en-US" dirty="0"/>
              <a:t>IT Applications</a:t>
            </a:r>
          </a:p>
          <a:p>
            <a:pPr lvl="1"/>
            <a:r>
              <a:rPr lang="en-US" dirty="0"/>
              <a:t>Reservation Systems</a:t>
            </a:r>
          </a:p>
          <a:p>
            <a:pPr lvl="1"/>
            <a:r>
              <a:rPr lang="en-US" dirty="0"/>
              <a:t>Vehicle Inventory Control</a:t>
            </a:r>
          </a:p>
          <a:p>
            <a:pPr lvl="1"/>
            <a:r>
              <a:rPr lang="en-US" dirty="0"/>
              <a:t>Car and bicycle sharing systems</a:t>
            </a:r>
          </a:p>
          <a:p>
            <a:pPr lvl="1"/>
            <a:r>
              <a:rPr lang="en-US" dirty="0"/>
              <a:t>Ride-sharing systems</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11</a:t>
            </a:fld>
            <a:endParaRPr lang="en-AU"/>
          </a:p>
        </p:txBody>
      </p:sp>
    </p:spTree>
    <p:extLst>
      <p:ext uri="{BB962C8B-B14F-4D97-AF65-F5344CB8AC3E}">
        <p14:creationId xmlns:p14="http://schemas.microsoft.com/office/powerpoint/2010/main" val="295349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Rail Transport</a:t>
            </a:r>
          </a:p>
        </p:txBody>
      </p:sp>
      <p:sp>
        <p:nvSpPr>
          <p:cNvPr id="3" name="Text Placeholder 2"/>
          <p:cNvSpPr>
            <a:spLocks noGrp="1"/>
          </p:cNvSpPr>
          <p:nvPr>
            <p:ph type="body" sz="quarter" idx="11"/>
          </p:nvPr>
        </p:nvSpPr>
        <p:spPr/>
        <p:txBody>
          <a:bodyPr/>
          <a:lstStyle/>
          <a:p>
            <a:r>
              <a:rPr lang="en-US" dirty="0"/>
              <a:t>IT Applications</a:t>
            </a:r>
          </a:p>
          <a:p>
            <a:pPr lvl="1"/>
            <a:r>
              <a:rPr lang="en-US" dirty="0"/>
              <a:t>Web-based computer reservation systems</a:t>
            </a:r>
          </a:p>
          <a:p>
            <a:pPr lvl="1"/>
            <a:r>
              <a:rPr lang="en-US" dirty="0"/>
              <a:t>GDS connectivity</a:t>
            </a:r>
          </a:p>
          <a:p>
            <a:pPr lvl="1"/>
            <a:r>
              <a:rPr lang="en-US" dirty="0"/>
              <a:t>Smartphone apps</a:t>
            </a:r>
          </a:p>
          <a:p>
            <a:pPr lvl="1"/>
            <a:r>
              <a:rPr lang="en-US" dirty="0"/>
              <a:t>Smart cards</a:t>
            </a:r>
          </a:p>
          <a:p>
            <a:pPr lvl="1"/>
            <a:r>
              <a:rPr lang="en-US" dirty="0"/>
              <a:t>Electronic ticketing systems</a:t>
            </a:r>
          </a:p>
          <a:p>
            <a:pPr lvl="1"/>
            <a:r>
              <a:rPr lang="en-US" dirty="0"/>
              <a:t>Departure control systems</a:t>
            </a:r>
          </a:p>
          <a:p>
            <a:pPr lvl="1"/>
            <a:r>
              <a:rPr lang="en-US" dirty="0"/>
              <a:t>Inter-modal booking systems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12</a:t>
            </a:fld>
            <a:endParaRPr lang="en-AU"/>
          </a:p>
        </p:txBody>
      </p:sp>
    </p:spTree>
    <p:extLst>
      <p:ext uri="{BB962C8B-B14F-4D97-AF65-F5344CB8AC3E}">
        <p14:creationId xmlns:p14="http://schemas.microsoft.com/office/powerpoint/2010/main" val="137037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Transport</a:t>
            </a:r>
          </a:p>
        </p:txBody>
      </p:sp>
      <p:sp>
        <p:nvSpPr>
          <p:cNvPr id="3" name="Text Placeholder 2"/>
          <p:cNvSpPr>
            <a:spLocks noGrp="1"/>
          </p:cNvSpPr>
          <p:nvPr>
            <p:ph type="body" sz="quarter" idx="11"/>
          </p:nvPr>
        </p:nvSpPr>
        <p:spPr/>
        <p:txBody>
          <a:bodyPr>
            <a:normAutofit lnSpcReduction="10000"/>
          </a:bodyPr>
          <a:lstStyle/>
          <a:p>
            <a:r>
              <a:rPr lang="en-US" dirty="0"/>
              <a:t>IT Applications</a:t>
            </a:r>
          </a:p>
          <a:p>
            <a:pPr lvl="1"/>
            <a:r>
              <a:rPr lang="en-US" dirty="0"/>
              <a:t>Computerized reservation systems</a:t>
            </a:r>
          </a:p>
          <a:p>
            <a:pPr lvl="1"/>
            <a:r>
              <a:rPr lang="en-US" dirty="0"/>
              <a:t>Cruise booking systems (e.g. </a:t>
            </a:r>
            <a:r>
              <a:rPr lang="en-US" dirty="0" err="1"/>
              <a:t>CruiseMatch</a:t>
            </a:r>
            <a:r>
              <a:rPr lang="en-US" dirty="0"/>
              <a:t>)</a:t>
            </a:r>
          </a:p>
          <a:p>
            <a:pPr lvl="1"/>
            <a:r>
              <a:rPr lang="en-US" dirty="0"/>
              <a:t>Electronic ticketing systems</a:t>
            </a:r>
          </a:p>
          <a:p>
            <a:pPr lvl="1"/>
            <a:r>
              <a:rPr lang="en-US" dirty="0"/>
              <a:t>Guest technologies (smart cards, on board navigation, mobile apps, entertainment, tablets)</a:t>
            </a:r>
          </a:p>
          <a:p>
            <a:pPr lvl="1"/>
            <a:r>
              <a:rPr lang="en-US" dirty="0"/>
              <a:t>Global Navigation Systems and Maritime Distress and Safety Systems </a:t>
            </a:r>
          </a:p>
          <a:p>
            <a:pPr lvl="1"/>
            <a:r>
              <a:rPr lang="en-US" dirty="0"/>
              <a:t>Point of sale systems</a:t>
            </a:r>
          </a:p>
          <a:p>
            <a:pPr lvl="1"/>
            <a:r>
              <a:rPr lang="en-US" dirty="0"/>
              <a:t>Inventory control systems</a:t>
            </a:r>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13</a:t>
            </a:fld>
            <a:endParaRPr lang="en-AU"/>
          </a:p>
        </p:txBody>
      </p:sp>
    </p:spTree>
    <p:extLst>
      <p:ext uri="{BB962C8B-B14F-4D97-AF65-F5344CB8AC3E}">
        <p14:creationId xmlns:p14="http://schemas.microsoft.com/office/powerpoint/2010/main" val="24032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Public Transport Systems</a:t>
            </a:r>
          </a:p>
        </p:txBody>
      </p:sp>
      <p:sp>
        <p:nvSpPr>
          <p:cNvPr id="3" name="Text Placeholder 2"/>
          <p:cNvSpPr>
            <a:spLocks noGrp="1"/>
          </p:cNvSpPr>
          <p:nvPr>
            <p:ph type="body" sz="quarter" idx="11"/>
          </p:nvPr>
        </p:nvSpPr>
        <p:spPr/>
        <p:txBody>
          <a:bodyPr/>
          <a:lstStyle/>
          <a:p>
            <a:r>
              <a:rPr lang="en-US" dirty="0"/>
              <a:t>IT Applications</a:t>
            </a:r>
          </a:p>
          <a:p>
            <a:pPr lvl="1"/>
            <a:r>
              <a:rPr lang="en-US" dirty="0"/>
              <a:t>Intermodal systems</a:t>
            </a:r>
          </a:p>
          <a:p>
            <a:pPr lvl="1"/>
            <a:r>
              <a:rPr lang="en-US" dirty="0"/>
              <a:t>Smart cards and contactless ticketing using RFID or NFC (e.g. London’s Oyster Card)</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14</a:t>
            </a:fld>
            <a:endParaRPr lang="en-AU"/>
          </a:p>
        </p:txBody>
      </p:sp>
    </p:spTree>
    <p:extLst>
      <p:ext uri="{BB962C8B-B14F-4D97-AF65-F5344CB8AC3E}">
        <p14:creationId xmlns:p14="http://schemas.microsoft.com/office/powerpoint/2010/main" val="354781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a:pPr>
            <a:r>
              <a:rPr lang="en-AU" sz="2000" dirty="0"/>
              <a:t>Which of the transport developments discussed in this chapter are most important for tourists (as opposed to residents)? Why?</a:t>
            </a:r>
          </a:p>
          <a:p>
            <a:pPr marL="457200" lvl="0" indent="-457200">
              <a:buClr>
                <a:schemeClr val="tx1"/>
              </a:buClr>
              <a:buFont typeface="+mj-lt"/>
              <a:buAutoNum type="arabicPeriod"/>
            </a:pPr>
            <a:r>
              <a:rPr lang="en-AU" sz="2000" dirty="0"/>
              <a:t>Explain what is meant by collaborative mobility. Describe different modalities for this type of transport. Are there any disadvantages that would prevent you from using this type of transport as a tourist? What are its benefits?</a:t>
            </a:r>
          </a:p>
          <a:p>
            <a:pPr marL="457200" lvl="0" indent="-457200">
              <a:buClr>
                <a:schemeClr val="tx1"/>
              </a:buClr>
              <a:buFont typeface="+mj-lt"/>
              <a:buAutoNum type="arabicPeriod"/>
            </a:pPr>
            <a:r>
              <a:rPr lang="en-AU" sz="2000" dirty="0"/>
              <a:t>Research the various national rail networks other than those in Europe. What type of IT applications are they using? How easy is it for passengers to make cross-border reservations in that part of the world.</a:t>
            </a:r>
          </a:p>
          <a:p>
            <a:pPr marL="457200" lvl="0" indent="-457200">
              <a:buClr>
                <a:schemeClr val="tx1"/>
              </a:buClr>
              <a:buFont typeface="+mj-lt"/>
              <a:buAutoNum type="arabicPeriod"/>
            </a:pPr>
            <a:r>
              <a:rPr lang="en-AU" sz="2000" dirty="0"/>
              <a:t>Spend some time researching driverless cars more. What do you see as the real advantages? How relevant are these advantages to tourists? Are there some types of tourists for which they would not be relevant?</a:t>
            </a:r>
          </a:p>
        </p:txBody>
      </p:sp>
      <p:sp>
        <p:nvSpPr>
          <p:cNvPr id="2" name="Slide Number Placeholder 1"/>
          <p:cNvSpPr>
            <a:spLocks noGrp="1"/>
          </p:cNvSpPr>
          <p:nvPr>
            <p:ph type="sldNum" sz="quarter" idx="11"/>
          </p:nvPr>
        </p:nvSpPr>
        <p:spPr/>
        <p:txBody>
          <a:bodyPr/>
          <a:lstStyle/>
          <a:p>
            <a:fld id="{FA145648-7FE8-402D-88EC-E9CFE9DCEB83}" type="slidenum">
              <a:rPr lang="en-AU" smtClean="0"/>
              <a:pPr/>
              <a:t>15</a:t>
            </a:fld>
            <a:endParaRPr lang="en-AU"/>
          </a:p>
        </p:txBody>
      </p:sp>
    </p:spTree>
    <p:extLst>
      <p:ext uri="{BB962C8B-B14F-4D97-AF65-F5344CB8AC3E}">
        <p14:creationId xmlns:p14="http://schemas.microsoft.com/office/powerpoint/2010/main" val="1131899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16</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3274175133"/>
              </p:ext>
            </p:extLst>
          </p:nvPr>
        </p:nvGraphicFramePr>
        <p:xfrm>
          <a:off x="723900" y="1828798"/>
          <a:ext cx="7952739" cy="4795520"/>
        </p:xfrm>
        <a:graphic>
          <a:graphicData uri="http://schemas.openxmlformats.org/drawingml/2006/table">
            <a:tbl>
              <a:tblPr>
                <a:tableStyleId>{912C8C85-51F0-491E-9774-3900AFEF0FD7}</a:tableStyleId>
              </a:tblPr>
              <a:tblGrid>
                <a:gridCol w="1143000">
                  <a:extLst>
                    <a:ext uri="{9D8B030D-6E8A-4147-A177-3AD203B41FA5}">
                      <a16:colId xmlns:a16="http://schemas.microsoft.com/office/drawing/2014/main" val="20000"/>
                    </a:ext>
                  </a:extLst>
                </a:gridCol>
                <a:gridCol w="2591940">
                  <a:extLst>
                    <a:ext uri="{9D8B030D-6E8A-4147-A177-3AD203B41FA5}">
                      <a16:colId xmlns:a16="http://schemas.microsoft.com/office/drawing/2014/main" val="20001"/>
                    </a:ext>
                  </a:extLst>
                </a:gridCol>
                <a:gridCol w="1189024">
                  <a:extLst>
                    <a:ext uri="{9D8B030D-6E8A-4147-A177-3AD203B41FA5}">
                      <a16:colId xmlns:a16="http://schemas.microsoft.com/office/drawing/2014/main" val="20002"/>
                    </a:ext>
                  </a:extLst>
                </a:gridCol>
                <a:gridCol w="3028775">
                  <a:extLst>
                    <a:ext uri="{9D8B030D-6E8A-4147-A177-3AD203B41FA5}">
                      <a16:colId xmlns:a16="http://schemas.microsoft.com/office/drawing/2014/main" val="20003"/>
                    </a:ext>
                  </a:extLst>
                </a:gridCol>
              </a:tblGrid>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Arial Narrow"/>
                          <a:ea typeface="Calibri"/>
                          <a:cs typeface="Arial Narrow"/>
                        </a:rPr>
                        <a:t>Intelligent Transportation Society of America</a:t>
                      </a:r>
                      <a:endParaRPr lang="en-AU" sz="180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www.itsa.org</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Arial Narrow"/>
                          <a:ea typeface="Calibri"/>
                          <a:cs typeface="Arial Narrow"/>
                        </a:rPr>
                        <a:t>Intelligent Transport Systems Australia</a:t>
                      </a:r>
                      <a:endParaRPr lang="en-AU" sz="1800" dirty="0">
                        <a:effectLst/>
                        <a:latin typeface="Arial Narrow"/>
                        <a:ea typeface="Calibri"/>
                        <a:cs typeface="Arial Narrow"/>
                      </a:endParaRPr>
                    </a:p>
                    <a:p>
                      <a:pPr>
                        <a:spcBef>
                          <a:spcPts val="400"/>
                        </a:spcBef>
                        <a:spcAft>
                          <a:spcPts val="0"/>
                        </a:spcAft>
                      </a:pPr>
                      <a:r>
                        <a:rPr lang="en-US" sz="1800" dirty="0" err="1">
                          <a:effectLst/>
                          <a:latin typeface="Arial Narrow"/>
                          <a:ea typeface="Calibri"/>
                          <a:cs typeface="Arial Narrow"/>
                        </a:rPr>
                        <a:t>www.its-australia.com.au</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err="1">
                          <a:effectLst/>
                          <a:latin typeface="Arial Narrow"/>
                          <a:ea typeface="Calibri"/>
                          <a:cs typeface="Arial Narrow"/>
                        </a:rPr>
                        <a:t>CruiseMatch</a:t>
                      </a:r>
                      <a:endParaRPr lang="en-AU" sz="180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www.cruisematch.com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Arial Narrow"/>
                          <a:ea typeface="Calibri"/>
                          <a:cs typeface="Arial Narrow"/>
                        </a:rPr>
                        <a:t>Intelligent Transportation Systems Society</a:t>
                      </a:r>
                      <a:endParaRPr lang="en-AU" sz="180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www.sites.ieee.org</a:t>
                      </a:r>
                      <a:r>
                        <a:rPr lang="en-US" sz="1800" i="0" dirty="0">
                          <a:effectLst/>
                          <a:latin typeface="Arial Narrow"/>
                          <a:ea typeface="Calibri"/>
                          <a:cs typeface="Arial Narrow"/>
                        </a:rPr>
                        <a:t>/</a:t>
                      </a:r>
                      <a:r>
                        <a:rPr lang="en-US" sz="1800" i="0" dirty="0" err="1">
                          <a:effectLst/>
                          <a:latin typeface="Arial Narrow"/>
                          <a:ea typeface="Calibri"/>
                          <a:cs typeface="Arial Narrow"/>
                        </a:rPr>
                        <a:t>itss</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Arial Narrow"/>
                          <a:ea typeface="Calibri"/>
                          <a:cs typeface="Arial Narrow"/>
                        </a:rPr>
                        <a:t>US Dept of Transportation ITS Joint Program</a:t>
                      </a:r>
                    </a:p>
                    <a:p>
                      <a:pPr>
                        <a:spcBef>
                          <a:spcPts val="400"/>
                        </a:spcBef>
                        <a:spcAft>
                          <a:spcPts val="0"/>
                        </a:spcAft>
                      </a:pPr>
                      <a:r>
                        <a:rPr lang="en-US" sz="1800" i="0" dirty="0" err="1">
                          <a:effectLst/>
                          <a:latin typeface="Arial Narrow"/>
                          <a:ea typeface="Calibri"/>
                          <a:cs typeface="Arial Narrow"/>
                        </a:rPr>
                        <a:t>www.its.dot.gov</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AU" sz="1800" b="1" dirty="0">
                          <a:effectLst/>
                          <a:latin typeface="Arial Narrow"/>
                          <a:ea typeface="Calibri"/>
                          <a:cs typeface="Arial Narrow"/>
                        </a:rPr>
                        <a:t>Waymo</a:t>
                      </a:r>
                      <a:endParaRPr lang="en-AU" sz="180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waymo.com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effectLst/>
                          <a:latin typeface="Arial Narrow"/>
                          <a:ea typeface="Calibri"/>
                          <a:cs typeface="Arial Narrow"/>
                        </a:rPr>
                        <a:t>ERTICO</a:t>
                      </a:r>
                      <a:endParaRPr lang="en-AU" sz="1800" dirty="0">
                        <a:effectLst/>
                        <a:latin typeface="Arial Narrow"/>
                        <a:ea typeface="Calibri"/>
                        <a:cs typeface="Arial Narrow"/>
                      </a:endParaRPr>
                    </a:p>
                    <a:p>
                      <a:pPr>
                        <a:spcBef>
                          <a:spcPts val="400"/>
                        </a:spcBef>
                        <a:spcAft>
                          <a:spcPts val="0"/>
                        </a:spcAft>
                      </a:pPr>
                      <a:r>
                        <a:rPr lang="en-US" sz="1800" i="0" dirty="0" err="1">
                          <a:effectLst/>
                          <a:latin typeface="Arial Narrow"/>
                          <a:ea typeface="Calibri"/>
                          <a:cs typeface="Arial Narrow"/>
                        </a:rPr>
                        <a:t>www.ertico.com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13" name="Picture 12" descr="Ch8 US ITS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71" y="1925399"/>
            <a:ext cx="1008000" cy="1008000"/>
          </a:xfrm>
          <a:prstGeom prst="rect">
            <a:avLst/>
          </a:prstGeom>
        </p:spPr>
      </p:pic>
      <p:pic>
        <p:nvPicPr>
          <p:cNvPr id="15" name="Picture 14" descr="CH8 Cruisematch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71" y="3133419"/>
            <a:ext cx="1008000" cy="1008000"/>
          </a:xfrm>
          <a:prstGeom prst="rect">
            <a:avLst/>
          </a:prstGeom>
        </p:spPr>
      </p:pic>
      <p:pic>
        <p:nvPicPr>
          <p:cNvPr id="16" name="Picture 15" descr="Ch8 US ITS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71" y="4341439"/>
            <a:ext cx="1008000" cy="1008000"/>
          </a:xfrm>
          <a:prstGeom prst="rect">
            <a:avLst/>
          </a:prstGeom>
        </p:spPr>
      </p:pic>
      <p:pic>
        <p:nvPicPr>
          <p:cNvPr id="17" name="Picture 16" descr="CH8 ERTICO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71" y="5549458"/>
            <a:ext cx="1008000" cy="1008000"/>
          </a:xfrm>
          <a:prstGeom prst="rect">
            <a:avLst/>
          </a:prstGeom>
        </p:spPr>
      </p:pic>
      <p:pic>
        <p:nvPicPr>
          <p:cNvPr id="18" name="Picture 17" descr="Ch8 ITSAustralia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817" y="1920013"/>
            <a:ext cx="1008000" cy="1008000"/>
          </a:xfrm>
          <a:prstGeom prst="rect">
            <a:avLst/>
          </a:prstGeom>
        </p:spPr>
      </p:pic>
      <p:pic>
        <p:nvPicPr>
          <p:cNvPr id="19" name="Picture 18" descr="CH8 ITSS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817" y="3129828"/>
            <a:ext cx="1008000" cy="1008000"/>
          </a:xfrm>
          <a:prstGeom prst="rect">
            <a:avLst/>
          </a:prstGeom>
        </p:spPr>
      </p:pic>
      <p:pic>
        <p:nvPicPr>
          <p:cNvPr id="5" name="Picture 4">
            <a:extLst>
              <a:ext uri="{FF2B5EF4-FFF2-40B4-BE49-F238E27FC236}">
                <a16:creationId xmlns:a16="http://schemas.microsoft.com/office/drawing/2014/main" id="{115F51F7-F90F-7949-9D09-F48EDD43A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4817" y="4339643"/>
            <a:ext cx="1008000" cy="1008000"/>
          </a:xfrm>
          <a:prstGeom prst="rect">
            <a:avLst/>
          </a:prstGeom>
        </p:spPr>
      </p:pic>
    </p:spTree>
    <p:extLst>
      <p:ext uri="{BB962C8B-B14F-4D97-AF65-F5344CB8AC3E}">
        <p14:creationId xmlns:p14="http://schemas.microsoft.com/office/powerpoint/2010/main" val="376895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Zurich’s Transport System</a:t>
            </a:r>
          </a:p>
        </p:txBody>
      </p:sp>
      <p:sp>
        <p:nvSpPr>
          <p:cNvPr id="5" name="Text Placeholder 4"/>
          <p:cNvSpPr>
            <a:spLocks noGrp="1"/>
          </p:cNvSpPr>
          <p:nvPr>
            <p:ph type="body" sz="quarter" idx="10"/>
          </p:nvPr>
        </p:nvSpPr>
        <p:spPr/>
        <p:txBody>
          <a:bodyPr>
            <a:normAutofit fontScale="77500" lnSpcReduction="20000"/>
          </a:bodyPr>
          <a:lstStyle/>
          <a:p>
            <a:pPr lvl="1"/>
            <a:r>
              <a:rPr lang="en-AU" dirty="0"/>
              <a:t>Intelligent Transport System</a:t>
            </a:r>
          </a:p>
          <a:p>
            <a:pPr lvl="1"/>
            <a:r>
              <a:rPr lang="en-AU" dirty="0"/>
              <a:t>Consolidated ticketing for 313 trams, 80 trolleybuses and 261 urban buses</a:t>
            </a:r>
          </a:p>
          <a:p>
            <a:pPr lvl="1"/>
            <a:r>
              <a:rPr lang="en-AU" dirty="0"/>
              <a:t>50% trips by scheduled public transport;12% by bicycle or walking</a:t>
            </a:r>
          </a:p>
          <a:p>
            <a:pPr lvl="1"/>
            <a:r>
              <a:rPr lang="en-AU" dirty="0"/>
              <a:t>ITS Applications</a:t>
            </a:r>
          </a:p>
          <a:p>
            <a:pPr lvl="2"/>
            <a:r>
              <a:rPr lang="en-AU" dirty="0"/>
              <a:t>Operations Management including incident management</a:t>
            </a:r>
          </a:p>
          <a:p>
            <a:pPr lvl="2"/>
            <a:r>
              <a:rPr lang="en-AU" dirty="0"/>
              <a:t>Traffic signal priority for public transport and pedestrians</a:t>
            </a:r>
          </a:p>
          <a:p>
            <a:pPr lvl="2"/>
            <a:r>
              <a:rPr lang="en-AU" dirty="0"/>
              <a:t>Real-time passenger information pre-trip, at stations and in vehicles</a:t>
            </a:r>
          </a:p>
          <a:p>
            <a:pPr lvl="2"/>
            <a:r>
              <a:rPr lang="en-AU" dirty="0"/>
              <a:t>Automated vehicle location</a:t>
            </a:r>
          </a:p>
          <a:p>
            <a:pPr lvl="2"/>
            <a:r>
              <a:rPr lang="en-AU" dirty="0"/>
              <a:t>Electronic fare collection (smart cards)</a:t>
            </a:r>
          </a:p>
          <a:p>
            <a:pPr lvl="2"/>
            <a:r>
              <a:rPr lang="en-AU" dirty="0"/>
              <a:t>Automated passenger counting</a:t>
            </a:r>
          </a:p>
          <a:p>
            <a:pPr lvl="2"/>
            <a:r>
              <a:rPr lang="en-AU" dirty="0"/>
              <a:t>Timetabling</a:t>
            </a:r>
          </a:p>
          <a:p>
            <a:pPr lvl="2"/>
            <a:r>
              <a:rPr lang="en-AU" dirty="0"/>
              <a:t>Vehicle and driver scheduling</a:t>
            </a:r>
          </a:p>
          <a:p>
            <a:pPr lvl="1"/>
            <a:endParaRPr lang="en-AU"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17</a:t>
            </a:fld>
            <a:endParaRPr lang="en-AU" dirty="0"/>
          </a:p>
        </p:txBody>
      </p:sp>
      <p:pic>
        <p:nvPicPr>
          <p:cNvPr id="1026" name="Picture 2" descr="Image result for zurich transport">
            <a:extLst>
              <a:ext uri="{FF2B5EF4-FFF2-40B4-BE49-F238E27FC236}">
                <a16:creationId xmlns:a16="http://schemas.microsoft.com/office/drawing/2014/main" id="{689D0596-1BAF-6645-ACF3-23A341821A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587"/>
          <a:stretch/>
        </p:blipFill>
        <p:spPr bwMode="auto">
          <a:xfrm>
            <a:off x="5399345" y="4658061"/>
            <a:ext cx="3744655" cy="219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9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8</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Surface Transport and </a:t>
            </a:r>
            <a:br>
              <a:rPr lang="en-US" sz="3200" dirty="0"/>
            </a:br>
            <a:r>
              <a:rPr lang="en-US" sz="3200" dirty="0"/>
              <a:t>Information Technology</a:t>
            </a:r>
          </a:p>
        </p:txBody>
      </p:sp>
    </p:spTree>
    <p:extLst>
      <p:ext uri="{BB962C8B-B14F-4D97-AF65-F5344CB8AC3E}">
        <p14:creationId xmlns:p14="http://schemas.microsoft.com/office/powerpoint/2010/main" val="122874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8 Learning Objectives</a:t>
            </a:r>
          </a:p>
        </p:txBody>
      </p:sp>
      <p:sp>
        <p:nvSpPr>
          <p:cNvPr id="3" name="Text Placeholder 2"/>
          <p:cNvSpPr>
            <a:spLocks noGrp="1"/>
          </p:cNvSpPr>
          <p:nvPr>
            <p:ph type="body" sz="quarter" idx="10"/>
          </p:nvPr>
        </p:nvSpPr>
        <p:spPr>
          <a:xfrm>
            <a:off x="599440" y="1782762"/>
            <a:ext cx="8163559" cy="4884737"/>
          </a:xfrm>
        </p:spPr>
        <p:txBody>
          <a:bodyPr>
            <a:normAutofit/>
          </a:bodyPr>
          <a:lstStyle/>
          <a:p>
            <a:pPr>
              <a:lnSpc>
                <a:spcPct val="110000"/>
              </a:lnSpc>
            </a:pPr>
            <a:r>
              <a:rPr lang="en-US" dirty="0"/>
              <a:t>After studying this chapter you should be able to:</a:t>
            </a:r>
            <a:endParaRPr lang="en-AU" dirty="0"/>
          </a:p>
          <a:p>
            <a:pPr marL="514350" lvl="0" indent="-514350">
              <a:lnSpc>
                <a:spcPct val="110000"/>
              </a:lnSpc>
              <a:buClr>
                <a:schemeClr val="tx1">
                  <a:lumMod val="75000"/>
                  <a:lumOff val="25000"/>
                </a:schemeClr>
              </a:buClr>
              <a:buFont typeface="+mj-lt"/>
              <a:buAutoNum type="arabicPeriod"/>
            </a:pPr>
            <a:r>
              <a:rPr lang="en-AU" sz="2400" dirty="0"/>
              <a:t>Explain the components an </a:t>
            </a:r>
            <a:r>
              <a:rPr lang="en-AU" sz="2400" b="1" dirty="0"/>
              <a:t>Intelligent Transportation System (ITS</a:t>
            </a:r>
            <a:r>
              <a:rPr lang="en-AU" sz="2400" dirty="0"/>
              <a:t>) and how they are applied to surface transport</a:t>
            </a:r>
          </a:p>
          <a:p>
            <a:pPr marL="514350" lvl="0" indent="-514350">
              <a:lnSpc>
                <a:spcPct val="110000"/>
              </a:lnSpc>
              <a:buClr>
                <a:schemeClr val="tx1">
                  <a:lumMod val="75000"/>
                  <a:lumOff val="25000"/>
                </a:schemeClr>
              </a:buClr>
              <a:buFont typeface="+mj-lt"/>
              <a:buAutoNum type="arabicPeriod"/>
            </a:pPr>
            <a:r>
              <a:rPr lang="en-AU" sz="2400" dirty="0"/>
              <a:t>Describe the different IT </a:t>
            </a:r>
            <a:r>
              <a:rPr lang="en-AU" sz="2400" b="1" dirty="0"/>
              <a:t>applications</a:t>
            </a:r>
            <a:r>
              <a:rPr lang="en-AU" sz="2400" dirty="0"/>
              <a:t> in road, rail and water transport</a:t>
            </a:r>
          </a:p>
          <a:p>
            <a:pPr marL="514350" lvl="0" indent="-514350">
              <a:lnSpc>
                <a:spcPct val="110000"/>
              </a:lnSpc>
              <a:buClr>
                <a:schemeClr val="tx1">
                  <a:lumMod val="75000"/>
                  <a:lumOff val="25000"/>
                </a:schemeClr>
              </a:buClr>
              <a:buFont typeface="+mj-lt"/>
              <a:buAutoNum type="arabicPeriod"/>
            </a:pPr>
            <a:r>
              <a:rPr lang="en-AU" sz="2400" dirty="0"/>
              <a:t>Evaluate how technology facilitates the connection of systems in </a:t>
            </a:r>
            <a:r>
              <a:rPr lang="en-AU" sz="2400" b="1" dirty="0"/>
              <a:t>intermodal transport</a:t>
            </a:r>
          </a:p>
        </p:txBody>
      </p:sp>
    </p:spTree>
    <p:extLst>
      <p:ext uri="{BB962C8B-B14F-4D97-AF65-F5344CB8AC3E}">
        <p14:creationId xmlns:p14="http://schemas.microsoft.com/office/powerpoint/2010/main" val="372880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Autofit/>
          </a:bodyPr>
          <a:lstStyle/>
          <a:p>
            <a:pPr lvl="1"/>
            <a:r>
              <a:rPr lang="en-US" sz="2400" dirty="0"/>
              <a:t>Automated traffic management system (ATMS)</a:t>
            </a:r>
          </a:p>
          <a:p>
            <a:pPr lvl="1"/>
            <a:r>
              <a:rPr lang="en-US" sz="2400" dirty="0"/>
              <a:t>Automated vehicle location (AVL)</a:t>
            </a:r>
          </a:p>
          <a:p>
            <a:pPr lvl="1"/>
            <a:r>
              <a:rPr lang="en-US" sz="2400" dirty="0"/>
              <a:t>Car/bike sharing</a:t>
            </a:r>
          </a:p>
          <a:p>
            <a:pPr lvl="1"/>
            <a:r>
              <a:rPr lang="en-US" sz="2400" dirty="0"/>
              <a:t>Driverless cars</a:t>
            </a:r>
          </a:p>
          <a:p>
            <a:pPr lvl="1"/>
            <a:r>
              <a:rPr lang="en-US" sz="2400" dirty="0"/>
              <a:t>e-tolls and electronic road pricing (ERP)</a:t>
            </a:r>
          </a:p>
          <a:p>
            <a:pPr lvl="1"/>
            <a:r>
              <a:rPr lang="en-US" sz="2400" dirty="0"/>
              <a:t>Geographic Information System (GIS)</a:t>
            </a:r>
          </a:p>
          <a:p>
            <a:pPr lvl="1"/>
            <a:r>
              <a:rPr lang="en-US" sz="2400" dirty="0"/>
              <a:t>Intelligent transport system (ITS)</a:t>
            </a:r>
          </a:p>
          <a:p>
            <a:pPr lvl="1"/>
            <a:r>
              <a:rPr lang="en-US" sz="2400" dirty="0"/>
              <a:t>Smart cars</a:t>
            </a:r>
          </a:p>
          <a:p>
            <a:pPr lvl="1"/>
            <a:r>
              <a:rPr lang="en-US" sz="2400" dirty="0"/>
              <a:t>Vehicle information &amp; communication system (VICS)</a:t>
            </a:r>
          </a:p>
          <a:p>
            <a:pPr lvl="1"/>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dirty="0"/>
          </a:p>
        </p:txBody>
      </p:sp>
    </p:spTree>
    <p:extLst>
      <p:ext uri="{BB962C8B-B14F-4D97-AF65-F5344CB8AC3E}">
        <p14:creationId xmlns:p14="http://schemas.microsoft.com/office/powerpoint/2010/main" val="28375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Intelligent Transport Systems (ITSs)</a:t>
            </a:r>
          </a:p>
        </p:txBody>
      </p:sp>
      <p:sp>
        <p:nvSpPr>
          <p:cNvPr id="3" name="Text Placeholder 2"/>
          <p:cNvSpPr>
            <a:spLocks noGrp="1"/>
          </p:cNvSpPr>
          <p:nvPr>
            <p:ph type="body" sz="quarter" idx="11"/>
          </p:nvPr>
        </p:nvSpPr>
        <p:spPr>
          <a:xfrm>
            <a:off x="680721" y="1783079"/>
            <a:ext cx="7829868" cy="4541521"/>
          </a:xfrm>
        </p:spPr>
        <p:txBody>
          <a:bodyPr>
            <a:normAutofit fontScale="92500" lnSpcReduction="10000"/>
          </a:bodyPr>
          <a:lstStyle/>
          <a:p>
            <a:pPr lvl="1">
              <a:lnSpc>
                <a:spcPct val="110000"/>
              </a:lnSpc>
            </a:pPr>
            <a:r>
              <a:rPr lang="en-US" sz="2400" dirty="0"/>
              <a:t>A broad range of information and communications technologies that improve the safety, efficiency, and performance of the transport system</a:t>
            </a:r>
          </a:p>
          <a:p>
            <a:pPr lvl="1">
              <a:lnSpc>
                <a:spcPct val="110000"/>
              </a:lnSpc>
            </a:pPr>
            <a:r>
              <a:rPr lang="en-US" sz="2400" dirty="0"/>
              <a:t>ITSs can help reduce congestion, improve mobility, save lives and optimize our existing infrastructure</a:t>
            </a:r>
          </a:p>
          <a:p>
            <a:pPr lvl="1">
              <a:lnSpc>
                <a:spcPct val="110000"/>
              </a:lnSpc>
            </a:pPr>
            <a:r>
              <a:rPr lang="en-US" sz="2400" dirty="0"/>
              <a:t>Industry Insight: Qatar’s ITS</a:t>
            </a:r>
          </a:p>
          <a:p>
            <a:pPr lvl="2">
              <a:lnSpc>
                <a:spcPct val="110000"/>
              </a:lnSpc>
            </a:pPr>
            <a:r>
              <a:rPr lang="en-US" sz="2000" dirty="0"/>
              <a:t>tunnel management systems</a:t>
            </a:r>
          </a:p>
          <a:p>
            <a:pPr lvl="2">
              <a:lnSpc>
                <a:spcPct val="110000"/>
              </a:lnSpc>
            </a:pPr>
            <a:r>
              <a:rPr lang="en-US" sz="2000" dirty="0"/>
              <a:t>incident detection and weather sensors</a:t>
            </a:r>
          </a:p>
          <a:p>
            <a:pPr lvl="2">
              <a:lnSpc>
                <a:spcPct val="110000"/>
              </a:lnSpc>
            </a:pPr>
            <a:r>
              <a:rPr lang="en-US" sz="2000" dirty="0"/>
              <a:t>lane and speed control signs</a:t>
            </a:r>
          </a:p>
          <a:p>
            <a:pPr lvl="2">
              <a:lnSpc>
                <a:spcPct val="110000"/>
              </a:lnSpc>
            </a:pPr>
            <a:r>
              <a:rPr lang="en-US" sz="2000" dirty="0"/>
              <a:t>connected vehicles and car-sharing systems </a:t>
            </a:r>
          </a:p>
          <a:p>
            <a:pPr lvl="2">
              <a:lnSpc>
                <a:spcPct val="110000"/>
              </a:lnSpc>
            </a:pPr>
            <a:r>
              <a:rPr lang="en-US" sz="2000" dirty="0"/>
              <a:t>automated payment mechanisms </a:t>
            </a:r>
          </a:p>
          <a:p>
            <a:pPr lvl="2">
              <a:lnSpc>
                <a:spcPct val="110000"/>
              </a:lnSpc>
            </a:pPr>
            <a:r>
              <a:rPr lang="en-US" sz="2000" dirty="0"/>
              <a:t>intelligent parking management</a:t>
            </a:r>
          </a:p>
        </p:txBody>
      </p:sp>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a:p>
        </p:txBody>
      </p:sp>
    </p:spTree>
    <p:extLst>
      <p:ext uri="{BB962C8B-B14F-4D97-AF65-F5344CB8AC3E}">
        <p14:creationId xmlns:p14="http://schemas.microsoft.com/office/powerpoint/2010/main" val="213119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Benefits</a:t>
            </a:r>
          </a:p>
        </p:txBody>
      </p:sp>
      <p:sp>
        <p:nvSpPr>
          <p:cNvPr id="3" name="Text Placeholder 2"/>
          <p:cNvSpPr>
            <a:spLocks noGrp="1"/>
          </p:cNvSpPr>
          <p:nvPr>
            <p:ph type="body" sz="quarter" idx="11"/>
          </p:nvPr>
        </p:nvSpPr>
        <p:spPr/>
        <p:txBody>
          <a:bodyPr>
            <a:noAutofit/>
          </a:bodyPr>
          <a:lstStyle/>
          <a:p>
            <a:pPr lvl="1"/>
            <a:r>
              <a:rPr lang="en-US" sz="2000" dirty="0"/>
              <a:t>Detecting hazards and informing drivers before they are visible</a:t>
            </a:r>
            <a:endParaRPr lang="en-AU" sz="2000" dirty="0"/>
          </a:p>
          <a:p>
            <a:pPr lvl="1"/>
            <a:r>
              <a:rPr lang="en-US" sz="2000" dirty="0"/>
              <a:t>Keeping vehicles at a safe distance </a:t>
            </a:r>
          </a:p>
          <a:p>
            <a:pPr lvl="1"/>
            <a:r>
              <a:rPr lang="en-US" sz="2000" dirty="0"/>
              <a:t>Allowing vehicles to communicate with infrastructure </a:t>
            </a:r>
          </a:p>
          <a:p>
            <a:pPr lvl="1"/>
            <a:r>
              <a:rPr lang="en-US" sz="2000" dirty="0"/>
              <a:t>Route planning and warnings of congestion and accidents</a:t>
            </a:r>
            <a:endParaRPr lang="en-AU" sz="2000" dirty="0"/>
          </a:p>
          <a:p>
            <a:pPr lvl="1"/>
            <a:r>
              <a:rPr lang="en-US" sz="2000" dirty="0"/>
              <a:t>Keeping drivers informed of the local speed limit</a:t>
            </a:r>
            <a:endParaRPr lang="en-AU" sz="2000" dirty="0"/>
          </a:p>
          <a:p>
            <a:pPr lvl="1"/>
            <a:r>
              <a:rPr lang="en-US" sz="2000" dirty="0"/>
              <a:t>Monitoring drivers for signs of fatigue </a:t>
            </a:r>
          </a:p>
          <a:p>
            <a:pPr lvl="1"/>
            <a:r>
              <a:rPr lang="en-US" sz="2000" dirty="0"/>
              <a:t>Real time service information for public transport users </a:t>
            </a:r>
          </a:p>
          <a:p>
            <a:pPr lvl="1"/>
            <a:r>
              <a:rPr lang="en-US" sz="2000" dirty="0"/>
              <a:t>Smart and seamless ticketing solutions</a:t>
            </a:r>
            <a:endParaRPr lang="en-AU" sz="2000" dirty="0"/>
          </a:p>
          <a:p>
            <a:pPr lvl="1"/>
            <a:r>
              <a:rPr lang="en-US" sz="2000" dirty="0"/>
              <a:t>Integrating public transport into traffic management systems</a:t>
            </a:r>
          </a:p>
          <a:p>
            <a:pPr lvl="1"/>
            <a:r>
              <a:rPr lang="en-US" sz="2000" dirty="0"/>
              <a:t>Improved efficiency has obvious benefits for the environment</a:t>
            </a:r>
            <a:endParaRPr lang="en-AU" sz="2000" dirty="0"/>
          </a:p>
          <a:p>
            <a:pPr lvl="1"/>
            <a:r>
              <a:rPr lang="en-US" sz="2000" dirty="0"/>
              <a:t>Reliable real-time travel and traffic information</a:t>
            </a:r>
          </a:p>
        </p:txBody>
      </p:sp>
      <p:sp>
        <p:nvSpPr>
          <p:cNvPr id="4" name="Slide Number Placeholder 3"/>
          <p:cNvSpPr>
            <a:spLocks noGrp="1"/>
          </p:cNvSpPr>
          <p:nvPr>
            <p:ph type="sldNum" sz="quarter" idx="12"/>
          </p:nvPr>
        </p:nvSpPr>
        <p:spPr/>
        <p:txBody>
          <a:bodyPr/>
          <a:lstStyle/>
          <a:p>
            <a:fld id="{FA145648-7FE8-402D-88EC-E9CFE9DCEB83}" type="slidenum">
              <a:rPr lang="en-AU" smtClean="0"/>
              <a:pPr/>
              <a:t>6</a:t>
            </a:fld>
            <a:endParaRPr lang="en-AU"/>
          </a:p>
        </p:txBody>
      </p:sp>
    </p:spTree>
    <p:extLst>
      <p:ext uri="{BB962C8B-B14F-4D97-AF65-F5344CB8AC3E}">
        <p14:creationId xmlns:p14="http://schemas.microsoft.com/office/powerpoint/2010/main" val="16968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gure 8-1.jpg"/>
          <p:cNvPicPr>
            <a:picLocks noGrp="1" noChangeAspect="1"/>
          </p:cNvPicPr>
          <p:nvPr>
            <p:ph sz="quarter" idx="11"/>
          </p:nvPr>
        </p:nvPicPr>
        <p:blipFill rotWithShape="1">
          <a:blip r:embed="rId2" cstate="print">
            <a:extLst>
              <a:ext uri="{28A0092B-C50C-407E-A947-70E740481C1C}">
                <a14:useLocalDpi xmlns:a14="http://schemas.microsoft.com/office/drawing/2010/main" val="0"/>
              </a:ext>
            </a:extLst>
          </a:blip>
          <a:srcRect l="1248" t="201" r="1385" b="145"/>
          <a:stretch/>
        </p:blipFill>
        <p:spPr>
          <a:xfrm>
            <a:off x="0" y="0"/>
            <a:ext cx="9152692" cy="6858000"/>
          </a:xfrm>
        </p:spPr>
      </p:pic>
      <p:sp>
        <p:nvSpPr>
          <p:cNvPr id="4" name="Slide Number Placeholder 3"/>
          <p:cNvSpPr>
            <a:spLocks noGrp="1"/>
          </p:cNvSpPr>
          <p:nvPr>
            <p:ph type="sldNum" sz="quarter" idx="12"/>
          </p:nvPr>
        </p:nvSpPr>
        <p:spPr/>
        <p:txBody>
          <a:bodyPr/>
          <a:lstStyle/>
          <a:p>
            <a:fld id="{FA145648-7FE8-402D-88EC-E9CFE9DCEB83}" type="slidenum">
              <a:rPr lang="en-AU" smtClean="0"/>
              <a:pPr/>
              <a:t>7</a:t>
            </a:fld>
            <a:endParaRPr lang="en-AU"/>
          </a:p>
        </p:txBody>
      </p:sp>
      <p:sp>
        <p:nvSpPr>
          <p:cNvPr id="8" name="Rectangle 7"/>
          <p:cNvSpPr/>
          <p:nvPr/>
        </p:nvSpPr>
        <p:spPr bwMode="white">
          <a:xfrm>
            <a:off x="4381500" y="235635"/>
            <a:ext cx="4572000" cy="261610"/>
          </a:xfrm>
          <a:prstGeom prst="rect">
            <a:avLst/>
          </a:prstGeom>
        </p:spPr>
        <p:txBody>
          <a:bodyPr>
            <a:spAutoFit/>
          </a:bodyPr>
          <a:lstStyle/>
          <a:p>
            <a:r>
              <a:rPr lang="en-US" sz="1100" dirty="0">
                <a:solidFill>
                  <a:schemeClr val="bg1"/>
                </a:solidFill>
              </a:rPr>
              <a:t>Source: European Telecommunications Standards Institute (2012)</a:t>
            </a:r>
          </a:p>
        </p:txBody>
      </p:sp>
    </p:spTree>
    <p:extLst>
      <p:ext uri="{BB962C8B-B14F-4D97-AF65-F5344CB8AC3E}">
        <p14:creationId xmlns:p14="http://schemas.microsoft.com/office/powerpoint/2010/main" val="274298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26111"/>
          <a:stretch/>
        </p:blipFill>
        <p:spPr>
          <a:xfrm flipH="1">
            <a:off x="0" y="1968500"/>
            <a:ext cx="9144000" cy="4889500"/>
          </a:xfrm>
          <a:prstGeom prst="rect">
            <a:avLst/>
          </a:prstGeom>
        </p:spPr>
      </p:pic>
      <p:sp>
        <p:nvSpPr>
          <p:cNvPr id="2" name="Rectangle 1"/>
          <p:cNvSpPr/>
          <p:nvPr/>
        </p:nvSpPr>
        <p:spPr>
          <a:xfrm>
            <a:off x="0" y="1968500"/>
            <a:ext cx="5803900" cy="685800"/>
          </a:xfrm>
          <a:prstGeom prst="rect">
            <a:avLst/>
          </a:prstGeom>
          <a:gradFill flip="none" rotWithShape="1">
            <a:gsLst>
              <a:gs pos="0">
                <a:schemeClr val="bg1"/>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Information Transfer in ITSs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8</a:t>
            </a:fld>
            <a:endParaRPr lang="en-AU"/>
          </a:p>
        </p:txBody>
      </p:sp>
      <p:pic>
        <p:nvPicPr>
          <p:cNvPr id="19" name="Picture 18"/>
          <p:cNvPicPr>
            <a:picLocks noChangeAspect="1"/>
          </p:cNvPicPr>
          <p:nvPr/>
        </p:nvPicPr>
        <p:blipFill>
          <a:blip r:embed="rId3"/>
          <a:stretch>
            <a:fillRect/>
          </a:stretch>
        </p:blipFill>
        <p:spPr>
          <a:xfrm>
            <a:off x="3017416" y="1829220"/>
            <a:ext cx="640184" cy="557883"/>
          </a:xfrm>
          <a:prstGeom prst="rect">
            <a:avLst/>
          </a:prstGeom>
          <a:scene3d>
            <a:camera prst="isometricOffAxis1Right"/>
            <a:lightRig rig="threePt" dir="t"/>
          </a:scene3d>
        </p:spPr>
      </p:pic>
      <p:pic>
        <p:nvPicPr>
          <p:cNvPr id="21" name="Picture 20"/>
          <p:cNvPicPr>
            <a:picLocks noChangeAspect="1"/>
          </p:cNvPicPr>
          <p:nvPr/>
        </p:nvPicPr>
        <p:blipFill>
          <a:blip r:embed="rId3"/>
          <a:stretch>
            <a:fillRect/>
          </a:stretch>
        </p:blipFill>
        <p:spPr>
          <a:xfrm rot="17100000">
            <a:off x="5630387" y="3083366"/>
            <a:ext cx="801302" cy="698287"/>
          </a:xfrm>
          <a:prstGeom prst="rect">
            <a:avLst/>
          </a:prstGeom>
          <a:scene3d>
            <a:camera prst="isometricLeftDown"/>
            <a:lightRig rig="threePt" dir="t"/>
          </a:scene3d>
        </p:spPr>
      </p:pic>
      <p:pic>
        <p:nvPicPr>
          <p:cNvPr id="22" name="Picture 21"/>
          <p:cNvPicPr>
            <a:picLocks noChangeAspect="1"/>
          </p:cNvPicPr>
          <p:nvPr/>
        </p:nvPicPr>
        <p:blipFill>
          <a:blip r:embed="rId3"/>
          <a:stretch>
            <a:fillRect/>
          </a:stretch>
        </p:blipFill>
        <p:spPr>
          <a:xfrm rot="7018952">
            <a:off x="4928089" y="2922575"/>
            <a:ext cx="661684" cy="576618"/>
          </a:xfrm>
          <a:prstGeom prst="rect">
            <a:avLst/>
          </a:prstGeom>
          <a:scene3d>
            <a:camera prst="isometricLeftDown"/>
            <a:lightRig rig="threePt" dir="t"/>
          </a:scene3d>
        </p:spPr>
      </p:pic>
      <p:pic>
        <p:nvPicPr>
          <p:cNvPr id="9" name="Picture 8"/>
          <p:cNvPicPr>
            <a:picLocks noChangeAspect="1"/>
          </p:cNvPicPr>
          <p:nvPr/>
        </p:nvPicPr>
        <p:blipFill>
          <a:blip r:embed="rId4"/>
          <a:stretch>
            <a:fillRect/>
          </a:stretch>
        </p:blipFill>
        <p:spPr>
          <a:xfrm rot="21290492">
            <a:off x="3577526" y="2461345"/>
            <a:ext cx="1792752" cy="831389"/>
          </a:xfrm>
          <a:prstGeom prst="rect">
            <a:avLst/>
          </a:prstGeom>
        </p:spPr>
      </p:pic>
      <p:pic>
        <p:nvPicPr>
          <p:cNvPr id="23" name="Picture 22"/>
          <p:cNvPicPr>
            <a:picLocks noChangeAspect="1"/>
          </p:cNvPicPr>
          <p:nvPr/>
        </p:nvPicPr>
        <p:blipFill>
          <a:blip r:embed="rId3"/>
          <a:stretch>
            <a:fillRect/>
          </a:stretch>
        </p:blipFill>
        <p:spPr>
          <a:xfrm>
            <a:off x="7665616" y="4650431"/>
            <a:ext cx="1148184" cy="1000573"/>
          </a:xfrm>
          <a:prstGeom prst="rect">
            <a:avLst/>
          </a:prstGeom>
          <a:scene3d>
            <a:camera prst="isometricOffAxis2Left"/>
            <a:lightRig rig="threePt" dir="t"/>
          </a:scene3d>
        </p:spPr>
      </p:pic>
      <p:sp>
        <p:nvSpPr>
          <p:cNvPr id="27" name="Freeform 26"/>
          <p:cNvSpPr/>
          <p:nvPr/>
        </p:nvSpPr>
        <p:spPr>
          <a:xfrm>
            <a:off x="3314700" y="3225800"/>
            <a:ext cx="901700" cy="596900"/>
          </a:xfrm>
          <a:custGeom>
            <a:avLst/>
            <a:gdLst>
              <a:gd name="connsiteX0" fmla="*/ 1143000 w 1155700"/>
              <a:gd name="connsiteY0" fmla="*/ 0 h 596900"/>
              <a:gd name="connsiteX1" fmla="*/ 1155700 w 1155700"/>
              <a:gd name="connsiteY1" fmla="*/ 584200 h 596900"/>
              <a:gd name="connsiteX2" fmla="*/ 0 w 1155700"/>
              <a:gd name="connsiteY2" fmla="*/ 596900 h 596900"/>
            </a:gdLst>
            <a:ahLst/>
            <a:cxnLst>
              <a:cxn ang="0">
                <a:pos x="connsiteX0" y="connsiteY0"/>
              </a:cxn>
              <a:cxn ang="0">
                <a:pos x="connsiteX1" y="connsiteY1"/>
              </a:cxn>
              <a:cxn ang="0">
                <a:pos x="connsiteX2" y="connsiteY2"/>
              </a:cxn>
            </a:cxnLst>
            <a:rect l="l" t="t" r="r" b="b"/>
            <a:pathLst>
              <a:path w="1155700" h="596900">
                <a:moveTo>
                  <a:pt x="1143000" y="0"/>
                </a:moveTo>
                <a:lnTo>
                  <a:pt x="1155700" y="584200"/>
                </a:lnTo>
                <a:lnTo>
                  <a:pt x="0" y="59690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8" name="Freeform 27"/>
          <p:cNvSpPr/>
          <p:nvPr/>
        </p:nvSpPr>
        <p:spPr>
          <a:xfrm>
            <a:off x="4419600" y="3594100"/>
            <a:ext cx="1155700" cy="1016000"/>
          </a:xfrm>
          <a:custGeom>
            <a:avLst/>
            <a:gdLst>
              <a:gd name="connsiteX0" fmla="*/ 1143000 w 1155700"/>
              <a:gd name="connsiteY0" fmla="*/ 0 h 596900"/>
              <a:gd name="connsiteX1" fmla="*/ 1155700 w 1155700"/>
              <a:gd name="connsiteY1" fmla="*/ 584200 h 596900"/>
              <a:gd name="connsiteX2" fmla="*/ 0 w 1155700"/>
              <a:gd name="connsiteY2" fmla="*/ 596900 h 596900"/>
            </a:gdLst>
            <a:ahLst/>
            <a:cxnLst>
              <a:cxn ang="0">
                <a:pos x="connsiteX0" y="connsiteY0"/>
              </a:cxn>
              <a:cxn ang="0">
                <a:pos x="connsiteX1" y="connsiteY1"/>
              </a:cxn>
              <a:cxn ang="0">
                <a:pos x="connsiteX2" y="connsiteY2"/>
              </a:cxn>
            </a:cxnLst>
            <a:rect l="l" t="t" r="r" b="b"/>
            <a:pathLst>
              <a:path w="1155700" h="596900">
                <a:moveTo>
                  <a:pt x="1143000" y="0"/>
                </a:moveTo>
                <a:lnTo>
                  <a:pt x="1155700" y="584200"/>
                </a:lnTo>
                <a:lnTo>
                  <a:pt x="0" y="59690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0" name="TextBox 29"/>
          <p:cNvSpPr txBox="1"/>
          <p:nvPr/>
        </p:nvSpPr>
        <p:spPr>
          <a:xfrm>
            <a:off x="596900" y="3556000"/>
            <a:ext cx="2716008" cy="461665"/>
          </a:xfrm>
          <a:prstGeom prst="rect">
            <a:avLst/>
          </a:prstGeom>
          <a:noFill/>
        </p:spPr>
        <p:txBody>
          <a:bodyPr wrap="none" rtlCol="0">
            <a:spAutoFit/>
          </a:bodyPr>
          <a:lstStyle/>
          <a:p>
            <a:r>
              <a:rPr lang="en-US" sz="2400" dirty="0"/>
              <a:t>In-vehicle systems</a:t>
            </a:r>
          </a:p>
        </p:txBody>
      </p:sp>
      <p:sp>
        <p:nvSpPr>
          <p:cNvPr id="31" name="TextBox 30"/>
          <p:cNvSpPr txBox="1"/>
          <p:nvPr/>
        </p:nvSpPr>
        <p:spPr>
          <a:xfrm>
            <a:off x="673100" y="4356100"/>
            <a:ext cx="3810959" cy="461665"/>
          </a:xfrm>
          <a:prstGeom prst="rect">
            <a:avLst/>
          </a:prstGeom>
          <a:noFill/>
        </p:spPr>
        <p:txBody>
          <a:bodyPr wrap="none" rtlCol="0">
            <a:spAutoFit/>
          </a:bodyPr>
          <a:lstStyle/>
          <a:p>
            <a:r>
              <a:rPr lang="en-US" sz="2400" dirty="0"/>
              <a:t>Vehicle-to-vehicle systems</a:t>
            </a:r>
          </a:p>
        </p:txBody>
      </p:sp>
      <p:sp>
        <p:nvSpPr>
          <p:cNvPr id="32" name="TextBox 31"/>
          <p:cNvSpPr txBox="1"/>
          <p:nvPr/>
        </p:nvSpPr>
        <p:spPr>
          <a:xfrm>
            <a:off x="1066800" y="5140960"/>
            <a:ext cx="4648929" cy="461665"/>
          </a:xfrm>
          <a:prstGeom prst="rect">
            <a:avLst/>
          </a:prstGeom>
          <a:noFill/>
        </p:spPr>
        <p:txBody>
          <a:bodyPr wrap="none" rtlCol="0">
            <a:spAutoFit/>
          </a:bodyPr>
          <a:lstStyle/>
          <a:p>
            <a:r>
              <a:rPr lang="en-US" sz="2400" dirty="0"/>
              <a:t>Vehicle-to-infrastructure systems</a:t>
            </a:r>
          </a:p>
        </p:txBody>
      </p:sp>
      <p:cxnSp>
        <p:nvCxnSpPr>
          <p:cNvPr id="34" name="Straight Connector 33"/>
          <p:cNvCxnSpPr>
            <a:stCxn id="26" idx="2"/>
          </p:cNvCxnSpPr>
          <p:nvPr/>
        </p:nvCxnSpPr>
        <p:spPr>
          <a:xfrm flipH="1" flipV="1">
            <a:off x="5659120" y="5394960"/>
            <a:ext cx="1876668" cy="258"/>
          </a:xfrm>
          <a:prstGeom prst="line">
            <a:avLst/>
          </a:prstGeom>
        </p:spPr>
        <p:style>
          <a:lnRef idx="3">
            <a:schemeClr val="accent3"/>
          </a:lnRef>
          <a:fillRef idx="0">
            <a:schemeClr val="accent3"/>
          </a:fillRef>
          <a:effectRef idx="2">
            <a:schemeClr val="accent3"/>
          </a:effectRef>
          <a:fontRef idx="minor">
            <a:schemeClr val="tx1"/>
          </a:fontRef>
        </p:style>
      </p:cxnSp>
      <p:sp>
        <p:nvSpPr>
          <p:cNvPr id="24" name="Oval 23"/>
          <p:cNvSpPr/>
          <p:nvPr/>
        </p:nvSpPr>
        <p:spPr>
          <a:xfrm>
            <a:off x="5364088" y="3140968"/>
            <a:ext cx="469900" cy="469900"/>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a:r>
              <a:rPr lang="en-US" b="1" dirty="0"/>
              <a:t>2</a:t>
            </a:r>
          </a:p>
        </p:txBody>
      </p:sp>
      <p:sp>
        <p:nvSpPr>
          <p:cNvPr id="25" name="Oval 24"/>
          <p:cNvSpPr/>
          <p:nvPr/>
        </p:nvSpPr>
        <p:spPr>
          <a:xfrm>
            <a:off x="3967088" y="2861568"/>
            <a:ext cx="469900" cy="469900"/>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a:r>
              <a:rPr lang="en-US" b="1" dirty="0"/>
              <a:t>1</a:t>
            </a:r>
          </a:p>
        </p:txBody>
      </p:sp>
      <p:sp>
        <p:nvSpPr>
          <p:cNvPr id="26" name="Oval 25"/>
          <p:cNvSpPr/>
          <p:nvPr/>
        </p:nvSpPr>
        <p:spPr>
          <a:xfrm>
            <a:off x="7535788" y="5160268"/>
            <a:ext cx="469900" cy="469900"/>
          </a:xfrm>
          <a:prstGeom prst="ellipse">
            <a:avLst/>
          </a:prstGeom>
          <a:ln/>
        </p:spPr>
        <p:style>
          <a:lnRef idx="0">
            <a:schemeClr val="accent3"/>
          </a:lnRef>
          <a:fillRef idx="3">
            <a:schemeClr val="accent3"/>
          </a:fillRef>
          <a:effectRef idx="3">
            <a:schemeClr val="accent3"/>
          </a:effectRef>
          <a:fontRef idx="minor">
            <a:schemeClr val="lt1"/>
          </a:fontRef>
        </p:style>
        <p:txBody>
          <a:bodyPr lIns="0" tIns="0" rIns="0" bIns="0" rtlCol="0" anchor="ctr" anchorCtr="1"/>
          <a:lstStyle/>
          <a:p>
            <a:pPr algn="ctr"/>
            <a:r>
              <a:rPr lang="en-US" b="1" dirty="0"/>
              <a:t>3</a:t>
            </a:r>
          </a:p>
        </p:txBody>
      </p:sp>
      <p:pic>
        <p:nvPicPr>
          <p:cNvPr id="37" name="Picture 36"/>
          <p:cNvPicPr>
            <a:picLocks noChangeAspect="1"/>
          </p:cNvPicPr>
          <p:nvPr/>
        </p:nvPicPr>
        <p:blipFill>
          <a:blip r:embed="rId3"/>
          <a:stretch>
            <a:fillRect/>
          </a:stretch>
        </p:blipFill>
        <p:spPr>
          <a:xfrm rot="8362752">
            <a:off x="7468089" y="3748075"/>
            <a:ext cx="661684" cy="576618"/>
          </a:xfrm>
          <a:prstGeom prst="rect">
            <a:avLst/>
          </a:prstGeom>
          <a:scene3d>
            <a:camera prst="isometricLeftDown"/>
            <a:lightRig rig="threePt" dir="t"/>
          </a:scene3d>
        </p:spPr>
      </p:pic>
      <p:pic>
        <p:nvPicPr>
          <p:cNvPr id="14" name="Picture 13"/>
          <p:cNvPicPr>
            <a:picLocks noChangeAspect="1"/>
          </p:cNvPicPr>
          <p:nvPr/>
        </p:nvPicPr>
        <p:blipFill>
          <a:blip r:embed="rId5"/>
          <a:stretch>
            <a:fillRect/>
          </a:stretch>
        </p:blipFill>
        <p:spPr>
          <a:xfrm flipH="1">
            <a:off x="6108699" y="3015315"/>
            <a:ext cx="2057400" cy="10149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5251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Applications</a:t>
            </a:r>
          </a:p>
        </p:txBody>
      </p:sp>
      <p:sp>
        <p:nvSpPr>
          <p:cNvPr id="3" name="Text Placeholder 2"/>
          <p:cNvSpPr>
            <a:spLocks noGrp="1"/>
          </p:cNvSpPr>
          <p:nvPr>
            <p:ph type="body" sz="quarter" idx="11"/>
          </p:nvPr>
        </p:nvSpPr>
        <p:spPr>
          <a:xfrm>
            <a:off x="680721" y="1783079"/>
            <a:ext cx="7829868" cy="4592321"/>
          </a:xfrm>
        </p:spPr>
        <p:txBody>
          <a:bodyPr>
            <a:normAutofit lnSpcReduction="10000"/>
          </a:bodyPr>
          <a:lstStyle/>
          <a:p>
            <a:pPr lvl="1">
              <a:lnSpc>
                <a:spcPct val="110000"/>
              </a:lnSpc>
            </a:pPr>
            <a:r>
              <a:rPr lang="en-US" sz="2400" b="1" dirty="0"/>
              <a:t>Automated Traffic Management Systems (ATMSs):</a:t>
            </a:r>
            <a:r>
              <a:rPr lang="en-US" sz="2400" dirty="0"/>
              <a:t> manage the flow of road traffic using a variety of technologies. </a:t>
            </a:r>
          </a:p>
          <a:p>
            <a:pPr lvl="1">
              <a:lnSpc>
                <a:spcPct val="110000"/>
              </a:lnSpc>
            </a:pPr>
            <a:r>
              <a:rPr lang="en-US" sz="2400" b="1" dirty="0"/>
              <a:t>e-tolls: </a:t>
            </a:r>
            <a:r>
              <a:rPr lang="en-US" sz="2400" dirty="0"/>
              <a:t>electronic toll booths deduct toll payments without stopping</a:t>
            </a:r>
          </a:p>
          <a:p>
            <a:pPr lvl="1">
              <a:lnSpc>
                <a:spcPct val="110000"/>
              </a:lnSpc>
            </a:pPr>
            <a:r>
              <a:rPr lang="en-US" sz="2400" b="1" dirty="0"/>
              <a:t>Electronic Road Pricing (ERP):</a:t>
            </a:r>
            <a:r>
              <a:rPr lang="en-US" sz="2400" dirty="0"/>
              <a:t> requires drivers to pay different tolls at different times</a:t>
            </a:r>
          </a:p>
          <a:p>
            <a:pPr lvl="1">
              <a:lnSpc>
                <a:spcPct val="110000"/>
              </a:lnSpc>
            </a:pPr>
            <a:r>
              <a:rPr lang="en-US" sz="2400" b="1" dirty="0"/>
              <a:t>Traveler Information Systems: </a:t>
            </a:r>
            <a:r>
              <a:rPr lang="en-US" sz="2400" dirty="0"/>
              <a:t>provide online, real-time information on road conditions</a:t>
            </a:r>
          </a:p>
          <a:p>
            <a:pPr lvl="1">
              <a:lnSpc>
                <a:spcPct val="110000"/>
              </a:lnSpc>
            </a:pPr>
            <a:r>
              <a:rPr lang="en-US" sz="2400" b="1" dirty="0"/>
              <a:t>Route guidance system: </a:t>
            </a:r>
            <a:r>
              <a:rPr lang="en-US" sz="2400" dirty="0"/>
              <a:t>helps a driver navigate the best routes to a given location</a:t>
            </a:r>
          </a:p>
        </p:txBody>
      </p:sp>
      <p:sp>
        <p:nvSpPr>
          <p:cNvPr id="4" name="Slide Number Placeholder 3"/>
          <p:cNvSpPr>
            <a:spLocks noGrp="1"/>
          </p:cNvSpPr>
          <p:nvPr>
            <p:ph type="sldNum" sz="quarter" idx="12"/>
          </p:nvPr>
        </p:nvSpPr>
        <p:spPr/>
        <p:txBody>
          <a:bodyPr/>
          <a:lstStyle/>
          <a:p>
            <a:fld id="{FA145648-7FE8-402D-88EC-E9CFE9DCEB83}" type="slidenum">
              <a:rPr lang="en-AU" smtClean="0"/>
              <a:pPr/>
              <a:t>9</a:t>
            </a:fld>
            <a:endParaRPr lang="en-AU"/>
          </a:p>
        </p:txBody>
      </p:sp>
    </p:spTree>
    <p:extLst>
      <p:ext uri="{BB962C8B-B14F-4D97-AF65-F5344CB8AC3E}">
        <p14:creationId xmlns:p14="http://schemas.microsoft.com/office/powerpoint/2010/main" val="1226907545"/>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TotalTime>
  <Words>784</Words>
  <Application>Microsoft Office PowerPoint</Application>
  <PresentationFormat>On-screen Show (4:3)</PresentationFormat>
  <Paragraphs>134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Gill Sans MT</vt:lpstr>
      <vt:lpstr>Myriad Pro</vt:lpstr>
      <vt:lpstr>Wingdings</vt:lpstr>
      <vt:lpstr>Template</vt:lpstr>
      <vt:lpstr>PowerPoint Presentation</vt:lpstr>
      <vt:lpstr>Chapter 8</vt:lpstr>
      <vt:lpstr>Chapter 8 Learning Objectives</vt:lpstr>
      <vt:lpstr>Key Concepts</vt:lpstr>
      <vt:lpstr>Intelligent Transport Systems (ITSs)</vt:lpstr>
      <vt:lpstr>ITS Benefits</vt:lpstr>
      <vt:lpstr>PowerPoint Presentation</vt:lpstr>
      <vt:lpstr>Information Transfer in ITSs</vt:lpstr>
      <vt:lpstr>ITS Applications</vt:lpstr>
      <vt:lpstr>PowerPoint Presentation</vt:lpstr>
      <vt:lpstr>Vehicle Rentals &amp; Taxis</vt:lpstr>
      <vt:lpstr>Rail Transport</vt:lpstr>
      <vt:lpstr>Water Transport</vt:lpstr>
      <vt:lpstr>Integrated Public Transport Systems</vt:lpstr>
      <vt:lpstr>Discussion Questions</vt:lpstr>
      <vt:lpstr>Useful Websites</vt:lpstr>
      <vt:lpstr>Case Study: Zurich’s Transport System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27</cp:revision>
  <dcterms:created xsi:type="dcterms:W3CDTF">2014-03-11T00:39:50Z</dcterms:created>
  <dcterms:modified xsi:type="dcterms:W3CDTF">2019-07-30T15:18:54Z</dcterms:modified>
</cp:coreProperties>
</file>