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sldIdLst>
    <p:sldId id="272" r:id="rId2"/>
    <p:sldId id="273" r:id="rId3"/>
    <p:sldId id="274" r:id="rId4"/>
    <p:sldId id="280" r:id="rId5"/>
    <p:sldId id="281" r:id="rId6"/>
    <p:sldId id="283" r:id="rId7"/>
    <p:sldId id="282" r:id="rId8"/>
    <p:sldId id="286" r:id="rId9"/>
    <p:sldId id="297" r:id="rId10"/>
    <p:sldId id="296" r:id="rId11"/>
    <p:sldId id="287" r:id="rId12"/>
    <p:sldId id="289" r:id="rId13"/>
    <p:sldId id="290" r:id="rId14"/>
    <p:sldId id="292" r:id="rId15"/>
    <p:sldId id="275" r:id="rId16"/>
    <p:sldId id="298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9"/>
    <p:restoredTop sz="94097" autoAdjust="0"/>
  </p:normalViewPr>
  <p:slideViewPr>
    <p:cSldViewPr snapToGrid="0">
      <p:cViewPr varScale="1">
        <p:scale>
          <a:sx n="76" d="100"/>
          <a:sy n="76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97FF6-2148-A34E-866F-0A8AE825A5C2}" type="doc">
      <dgm:prSet loTypeId="urn:microsoft.com/office/officeart/2005/8/layout/cycle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266DD4-9A1E-0743-B255-6C9452C65E15}">
      <dgm:prSet phldrT="[Text]"/>
      <dgm:spPr/>
      <dgm:t>
        <a:bodyPr/>
        <a:lstStyle/>
        <a:p>
          <a:r>
            <a:rPr lang="en-US" dirty="0">
              <a:latin typeface="Arial Narrow"/>
              <a:cs typeface="Arial Narrow"/>
            </a:rPr>
            <a:t>Inspiration</a:t>
          </a:r>
        </a:p>
      </dgm:t>
    </dgm:pt>
    <dgm:pt modelId="{D7D4833F-8C97-FC44-8ACD-B4A51868AD6E}" type="parTrans" cxnId="{026A7E34-8201-9C4E-B2DD-0C04951CB8B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3CAB657-BBBA-8642-B731-A6B8010BE02A}" type="sibTrans" cxnId="{026A7E34-8201-9C4E-B2DD-0C04951CB8B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89C8C140-8842-0647-B2F9-04A43FFD2522}">
      <dgm:prSet phldrT="[Text]"/>
      <dgm:spPr/>
      <dgm:t>
        <a:bodyPr/>
        <a:lstStyle/>
        <a:p>
          <a:r>
            <a:rPr lang="en-US" dirty="0">
              <a:latin typeface="Arial Narrow"/>
              <a:cs typeface="Arial Narrow"/>
            </a:rPr>
            <a:t>Transaction</a:t>
          </a:r>
        </a:p>
      </dgm:t>
    </dgm:pt>
    <dgm:pt modelId="{BE42C10F-B803-9643-BAC2-18B906210DBC}" type="parTrans" cxnId="{FF30939A-F4E9-794D-8731-188BC452455A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AD2DF649-8045-C742-A7A7-2A9E478AF6ED}" type="sibTrans" cxnId="{FF30939A-F4E9-794D-8731-188BC452455A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92AEE6C-12B4-1D46-97EE-7842006728B9}">
      <dgm:prSet phldrT="[Text]"/>
      <dgm:spPr/>
      <dgm:t>
        <a:bodyPr/>
        <a:lstStyle/>
        <a:p>
          <a:r>
            <a:rPr lang="en-US" dirty="0">
              <a:latin typeface="Arial Narrow"/>
              <a:cs typeface="Arial Narrow"/>
            </a:rPr>
            <a:t>Experience</a:t>
          </a:r>
        </a:p>
      </dgm:t>
    </dgm:pt>
    <dgm:pt modelId="{8BBBA791-885E-9F46-BCBA-4A125E1004B6}" type="parTrans" cxnId="{79610AAF-7E01-5146-B3CF-F4F8D9A43A77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B445A6C-7B16-744C-8706-8BAFE9F40267}" type="sibTrans" cxnId="{79610AAF-7E01-5146-B3CF-F4F8D9A43A77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7811DDDC-3028-954A-9CA1-12A89C957FBC}">
      <dgm:prSet phldrT="[Text]"/>
      <dgm:spPr/>
      <dgm:t>
        <a:bodyPr/>
        <a:lstStyle/>
        <a:p>
          <a:r>
            <a:rPr lang="en-US" dirty="0">
              <a:latin typeface="Arial Narrow"/>
              <a:cs typeface="Arial Narrow"/>
            </a:rPr>
            <a:t>Reflection</a:t>
          </a:r>
        </a:p>
      </dgm:t>
    </dgm:pt>
    <dgm:pt modelId="{3ABFD3D9-F9B7-214A-ADF1-913A6E4502A2}" type="parTrans" cxnId="{48ABD825-B58B-5E4C-A93E-9C6CA45753F4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3F4FE92-27CE-7043-9D5A-8139EF888BF5}" type="sibTrans" cxnId="{48ABD825-B58B-5E4C-A93E-9C6CA45753F4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2D0A1BC-E8B6-B041-A911-9F59F41D9936}" type="pres">
      <dgm:prSet presAssocID="{BFA97FF6-2148-A34E-866F-0A8AE825A5C2}" presName="Name0" presStyleCnt="0">
        <dgm:presLayoutVars>
          <dgm:dir/>
          <dgm:resizeHandles val="exact"/>
        </dgm:presLayoutVars>
      </dgm:prSet>
      <dgm:spPr/>
    </dgm:pt>
    <dgm:pt modelId="{DF875385-2A4B-BD42-A813-DDAC3AA3EC8B}" type="pres">
      <dgm:prSet presAssocID="{BFA97FF6-2148-A34E-866F-0A8AE825A5C2}" presName="cycle" presStyleCnt="0"/>
      <dgm:spPr/>
    </dgm:pt>
    <dgm:pt modelId="{42144C8D-7D7A-CD4F-ABC6-C5795E389E40}" type="pres">
      <dgm:prSet presAssocID="{46266DD4-9A1E-0743-B255-6C9452C65E15}" presName="nodeFirstNode" presStyleLbl="node1" presStyleIdx="0" presStyleCnt="4" custScaleX="35813" custScaleY="26292" custRadScaleRad="119657">
        <dgm:presLayoutVars>
          <dgm:bulletEnabled val="1"/>
        </dgm:presLayoutVars>
      </dgm:prSet>
      <dgm:spPr/>
    </dgm:pt>
    <dgm:pt modelId="{5A163DB7-3EFF-324C-AD70-E2E6A049D891}" type="pres">
      <dgm:prSet presAssocID="{13CAB657-BBBA-8642-B731-A6B8010BE02A}" presName="sibTransFirstNode" presStyleLbl="bgShp" presStyleIdx="0" presStyleCnt="1" custScaleX="135377"/>
      <dgm:spPr/>
    </dgm:pt>
    <dgm:pt modelId="{1FE59BAB-6CF9-C44D-A978-BDCD96C070CF}" type="pres">
      <dgm:prSet presAssocID="{89C8C140-8842-0647-B2F9-04A43FFD2522}" presName="nodeFollowingNodes" presStyleLbl="node1" presStyleIdx="1" presStyleCnt="4" custScaleX="35813" custScaleY="26292" custRadScaleRad="175823" custRadScaleInc="8575">
        <dgm:presLayoutVars>
          <dgm:bulletEnabled val="1"/>
        </dgm:presLayoutVars>
      </dgm:prSet>
      <dgm:spPr/>
    </dgm:pt>
    <dgm:pt modelId="{77ACB720-56FD-924C-BC99-3582BA123E16}" type="pres">
      <dgm:prSet presAssocID="{992AEE6C-12B4-1D46-97EE-7842006728B9}" presName="nodeFollowingNodes" presStyleLbl="node1" presStyleIdx="2" presStyleCnt="4" custScaleX="35813" custScaleY="26292" custRadScaleRad="127269">
        <dgm:presLayoutVars>
          <dgm:bulletEnabled val="1"/>
        </dgm:presLayoutVars>
      </dgm:prSet>
      <dgm:spPr/>
    </dgm:pt>
    <dgm:pt modelId="{4D26C9D0-605A-9642-960A-7B103C8E2385}" type="pres">
      <dgm:prSet presAssocID="{7811DDDC-3028-954A-9CA1-12A89C957FBC}" presName="nodeFollowingNodes" presStyleLbl="node1" presStyleIdx="3" presStyleCnt="4" custScaleX="35813" custScaleY="26292" custRadScaleRad="176089" custRadScaleInc="-5703">
        <dgm:presLayoutVars>
          <dgm:bulletEnabled val="1"/>
        </dgm:presLayoutVars>
      </dgm:prSet>
      <dgm:spPr/>
    </dgm:pt>
  </dgm:ptLst>
  <dgm:cxnLst>
    <dgm:cxn modelId="{424A110D-4F47-1447-B69D-37F9292D7D67}" type="presOf" srcId="{7811DDDC-3028-954A-9CA1-12A89C957FBC}" destId="{4D26C9D0-605A-9642-960A-7B103C8E2385}" srcOrd="0" destOrd="0" presId="urn:microsoft.com/office/officeart/2005/8/layout/cycle3"/>
    <dgm:cxn modelId="{CFC30214-A3E0-4C4D-9A16-E148B42F761D}" type="presOf" srcId="{BFA97FF6-2148-A34E-866F-0A8AE825A5C2}" destId="{D2D0A1BC-E8B6-B041-A911-9F59F41D9936}" srcOrd="0" destOrd="0" presId="urn:microsoft.com/office/officeart/2005/8/layout/cycle3"/>
    <dgm:cxn modelId="{9F71801C-26EE-584F-89C6-0EBEE56DEFF9}" type="presOf" srcId="{13CAB657-BBBA-8642-B731-A6B8010BE02A}" destId="{5A163DB7-3EFF-324C-AD70-E2E6A049D891}" srcOrd="0" destOrd="0" presId="urn:microsoft.com/office/officeart/2005/8/layout/cycle3"/>
    <dgm:cxn modelId="{48ABD825-B58B-5E4C-A93E-9C6CA45753F4}" srcId="{BFA97FF6-2148-A34E-866F-0A8AE825A5C2}" destId="{7811DDDC-3028-954A-9CA1-12A89C957FBC}" srcOrd="3" destOrd="0" parTransId="{3ABFD3D9-F9B7-214A-ADF1-913A6E4502A2}" sibTransId="{13F4FE92-27CE-7043-9D5A-8139EF888BF5}"/>
    <dgm:cxn modelId="{026A7E34-8201-9C4E-B2DD-0C04951CB8B6}" srcId="{BFA97FF6-2148-A34E-866F-0A8AE825A5C2}" destId="{46266DD4-9A1E-0743-B255-6C9452C65E15}" srcOrd="0" destOrd="0" parTransId="{D7D4833F-8C97-FC44-8ACD-B4A51868AD6E}" sibTransId="{13CAB657-BBBA-8642-B731-A6B8010BE02A}"/>
    <dgm:cxn modelId="{FF30939A-F4E9-794D-8731-188BC452455A}" srcId="{BFA97FF6-2148-A34E-866F-0A8AE825A5C2}" destId="{89C8C140-8842-0647-B2F9-04A43FFD2522}" srcOrd="1" destOrd="0" parTransId="{BE42C10F-B803-9643-BAC2-18B906210DBC}" sibTransId="{AD2DF649-8045-C742-A7A7-2A9E478AF6ED}"/>
    <dgm:cxn modelId="{197253A7-DD1A-054B-811C-C4C86151A566}" type="presOf" srcId="{89C8C140-8842-0647-B2F9-04A43FFD2522}" destId="{1FE59BAB-6CF9-C44D-A978-BDCD96C070CF}" srcOrd="0" destOrd="0" presId="urn:microsoft.com/office/officeart/2005/8/layout/cycle3"/>
    <dgm:cxn modelId="{79610AAF-7E01-5146-B3CF-F4F8D9A43A77}" srcId="{BFA97FF6-2148-A34E-866F-0A8AE825A5C2}" destId="{992AEE6C-12B4-1D46-97EE-7842006728B9}" srcOrd="2" destOrd="0" parTransId="{8BBBA791-885E-9F46-BCBA-4A125E1004B6}" sibTransId="{DB445A6C-7B16-744C-8706-8BAFE9F40267}"/>
    <dgm:cxn modelId="{EC373CC4-F674-8E47-AA43-B1075A67A9C6}" type="presOf" srcId="{46266DD4-9A1E-0743-B255-6C9452C65E15}" destId="{42144C8D-7D7A-CD4F-ABC6-C5795E389E40}" srcOrd="0" destOrd="0" presId="urn:microsoft.com/office/officeart/2005/8/layout/cycle3"/>
    <dgm:cxn modelId="{99DCFCE3-0D07-FE4E-8C68-DD60FC01486D}" type="presOf" srcId="{992AEE6C-12B4-1D46-97EE-7842006728B9}" destId="{77ACB720-56FD-924C-BC99-3582BA123E16}" srcOrd="0" destOrd="0" presId="urn:microsoft.com/office/officeart/2005/8/layout/cycle3"/>
    <dgm:cxn modelId="{63DDE5BD-CBE7-9A44-BDD4-F0E8E9338933}" type="presParOf" srcId="{D2D0A1BC-E8B6-B041-A911-9F59F41D9936}" destId="{DF875385-2A4B-BD42-A813-DDAC3AA3EC8B}" srcOrd="0" destOrd="0" presId="urn:microsoft.com/office/officeart/2005/8/layout/cycle3"/>
    <dgm:cxn modelId="{85FE2133-CE9C-F746-BC87-AE389172BA03}" type="presParOf" srcId="{DF875385-2A4B-BD42-A813-DDAC3AA3EC8B}" destId="{42144C8D-7D7A-CD4F-ABC6-C5795E389E40}" srcOrd="0" destOrd="0" presId="urn:microsoft.com/office/officeart/2005/8/layout/cycle3"/>
    <dgm:cxn modelId="{F1FCA4E1-9FBC-5149-A32A-E4F3A4AB5532}" type="presParOf" srcId="{DF875385-2A4B-BD42-A813-DDAC3AA3EC8B}" destId="{5A163DB7-3EFF-324C-AD70-E2E6A049D891}" srcOrd="1" destOrd="0" presId="urn:microsoft.com/office/officeart/2005/8/layout/cycle3"/>
    <dgm:cxn modelId="{BB8E8AC1-8E6E-CC41-B3EA-BC3B8DFCAEF0}" type="presParOf" srcId="{DF875385-2A4B-BD42-A813-DDAC3AA3EC8B}" destId="{1FE59BAB-6CF9-C44D-A978-BDCD96C070CF}" srcOrd="2" destOrd="0" presId="urn:microsoft.com/office/officeart/2005/8/layout/cycle3"/>
    <dgm:cxn modelId="{7CF47CF6-0B2A-BB4B-BBB4-F5CF3885E7B7}" type="presParOf" srcId="{DF875385-2A4B-BD42-A813-DDAC3AA3EC8B}" destId="{77ACB720-56FD-924C-BC99-3582BA123E16}" srcOrd="3" destOrd="0" presId="urn:microsoft.com/office/officeart/2005/8/layout/cycle3"/>
    <dgm:cxn modelId="{92F1A608-F2DB-1548-8DA2-50516927EA37}" type="presParOf" srcId="{DF875385-2A4B-BD42-A813-DDAC3AA3EC8B}" destId="{4D26C9D0-605A-9642-960A-7B103C8E238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3DB7-3EFF-324C-AD70-E2E6A049D891}">
      <dsp:nvSpPr>
        <dsp:cNvPr id="0" name=""/>
        <dsp:cNvSpPr/>
      </dsp:nvSpPr>
      <dsp:spPr>
        <a:xfrm>
          <a:off x="817914" y="163968"/>
          <a:ext cx="7121246" cy="5260307"/>
        </a:xfrm>
        <a:prstGeom prst="circularArrow">
          <a:avLst>
            <a:gd name="adj1" fmla="val 4668"/>
            <a:gd name="adj2" fmla="val 272909"/>
            <a:gd name="adj3" fmla="val 14928665"/>
            <a:gd name="adj4" fmla="val 1674938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144C8D-7D7A-CD4F-ABC6-C5795E389E40}">
      <dsp:nvSpPr>
        <dsp:cNvPr id="0" name=""/>
        <dsp:cNvSpPr/>
      </dsp:nvSpPr>
      <dsp:spPr>
        <a:xfrm>
          <a:off x="3756816" y="268660"/>
          <a:ext cx="1243442" cy="456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 Narrow"/>
              <a:cs typeface="Arial Narrow"/>
            </a:rPr>
            <a:t>Inspiration</a:t>
          </a:r>
        </a:p>
      </dsp:txBody>
      <dsp:txXfrm>
        <a:off x="3779097" y="290941"/>
        <a:ext cx="1198880" cy="411872"/>
      </dsp:txXfrm>
    </dsp:sp>
    <dsp:sp modelId="{1FE59BAB-6CF9-C44D-A978-BDCD96C070CF}">
      <dsp:nvSpPr>
        <dsp:cNvPr id="0" name=""/>
        <dsp:cNvSpPr/>
      </dsp:nvSpPr>
      <dsp:spPr>
        <a:xfrm>
          <a:off x="7058498" y="2885903"/>
          <a:ext cx="1243442" cy="456434"/>
        </a:xfrm>
        <a:prstGeom prst="roundRect">
          <a:avLst/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tint val="50000"/>
                <a:satMod val="300000"/>
              </a:schemeClr>
            </a:gs>
            <a:gs pos="35000">
              <a:schemeClr val="accent4">
                <a:hueOff val="-1070112"/>
                <a:satOff val="13230"/>
                <a:lumOff val="-4313"/>
                <a:alphaOff val="0"/>
                <a:tint val="37000"/>
                <a:satMod val="30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 Narrow"/>
              <a:cs typeface="Arial Narrow"/>
            </a:rPr>
            <a:t>Transaction</a:t>
          </a:r>
        </a:p>
      </dsp:txBody>
      <dsp:txXfrm>
        <a:off x="7080779" y="2908184"/>
        <a:ext cx="1198880" cy="411872"/>
      </dsp:txXfrm>
    </dsp:sp>
    <dsp:sp modelId="{77ACB720-56FD-924C-BC99-3582BA123E16}">
      <dsp:nvSpPr>
        <dsp:cNvPr id="0" name=""/>
        <dsp:cNvSpPr/>
      </dsp:nvSpPr>
      <dsp:spPr>
        <a:xfrm>
          <a:off x="3756816" y="4932598"/>
          <a:ext cx="1243442" cy="456434"/>
        </a:xfrm>
        <a:prstGeom prst="roundRect">
          <a:avLst/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tint val="50000"/>
                <a:satMod val="300000"/>
              </a:schemeClr>
            </a:gs>
            <a:gs pos="35000">
              <a:schemeClr val="accent4">
                <a:hueOff val="-2140224"/>
                <a:satOff val="26460"/>
                <a:lumOff val="-8626"/>
                <a:alphaOff val="0"/>
                <a:tint val="37000"/>
                <a:satMod val="30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 Narrow"/>
              <a:cs typeface="Arial Narrow"/>
            </a:rPr>
            <a:t>Experience</a:t>
          </a:r>
        </a:p>
      </dsp:txBody>
      <dsp:txXfrm>
        <a:off x="3779097" y="4954879"/>
        <a:ext cx="1198880" cy="411872"/>
      </dsp:txXfrm>
    </dsp:sp>
    <dsp:sp modelId="{4D26C9D0-605A-9642-960A-7B103C8E2385}">
      <dsp:nvSpPr>
        <dsp:cNvPr id="0" name=""/>
        <dsp:cNvSpPr/>
      </dsp:nvSpPr>
      <dsp:spPr>
        <a:xfrm>
          <a:off x="439384" y="2766897"/>
          <a:ext cx="1243442" cy="456434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50000"/>
                <a:satMod val="300000"/>
              </a:schemeClr>
            </a:gs>
            <a:gs pos="35000">
              <a:schemeClr val="accent4">
                <a:hueOff val="-3210336"/>
                <a:satOff val="39690"/>
                <a:lumOff val="-12939"/>
                <a:alphaOff val="0"/>
                <a:tint val="37000"/>
                <a:satMod val="30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 Narrow"/>
              <a:cs typeface="Arial Narrow"/>
            </a:rPr>
            <a:t>Reflection</a:t>
          </a:r>
        </a:p>
      </dsp:txBody>
      <dsp:txXfrm>
        <a:off x="461665" y="2789178"/>
        <a:ext cx="1198880" cy="411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5AEBB-F9A0-F446-B7F9-8CB01B54BBB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5459-ABF1-0A40-83D5-6B3D4ED5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1E1D85-C45F-8947-AA4E-B45867EDC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0" y="1359521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 Edition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Tourism Information Technology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378988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PIERRE J. BENCKENDORFF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ZHENG XIANG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PAULINE J. SHELDON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87D376-6618-284C-8563-B2B014897252}"/>
              </a:ext>
            </a:extLst>
          </p:cNvPr>
          <p:cNvGrpSpPr/>
          <p:nvPr userDrawn="1"/>
        </p:nvGrpSpPr>
        <p:grpSpPr>
          <a:xfrm>
            <a:off x="0" y="347312"/>
            <a:ext cx="9144000" cy="371679"/>
            <a:chOff x="0" y="454274"/>
            <a:chExt cx="9144000" cy="37167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3A39C1-539A-4844-9373-2FB274ECC1D3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01FA3E-B282-D642-A5CD-5BAD957140DB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CE02F52-CD02-9A4D-B35C-D0DA4D456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0" y="5356351"/>
            <a:ext cx="1543026" cy="4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42383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39" y="5167768"/>
            <a:ext cx="1036126" cy="637263"/>
          </a:xfrm>
          <a:prstGeom prst="rect">
            <a:avLst/>
          </a:prstGeom>
        </p:spPr>
      </p:pic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39" y="5167768"/>
            <a:ext cx="1036126" cy="637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0" y="1369146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 Edition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Tourism Information Technology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378988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PIERRE J. BENCKENDORFF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ZHENG XIANG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PAULINE J. SHELDON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0" y="5356351"/>
            <a:ext cx="1543026" cy="4486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87D376-6618-284C-8563-B2B014897252}"/>
              </a:ext>
            </a:extLst>
          </p:cNvPr>
          <p:cNvGrpSpPr/>
          <p:nvPr userDrawn="1"/>
        </p:nvGrpSpPr>
        <p:grpSpPr>
          <a:xfrm>
            <a:off x="0" y="347312"/>
            <a:ext cx="9144000" cy="371679"/>
            <a:chOff x="0" y="454274"/>
            <a:chExt cx="9144000" cy="37167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3A39C1-539A-4844-9373-2FB274ECC1D3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01FA3E-B282-D642-A5CD-5BAD957140DB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85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2981" y="1057231"/>
            <a:ext cx="8383472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95" y="1614115"/>
            <a:ext cx="8382840" cy="4466010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AF5DB-225F-4D4A-B519-DBA6B5B2B816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EE957-31DA-0648-BF40-62F67DB95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9B00F-983B-3644-A615-203F9BD79770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4857" y="1036319"/>
            <a:ext cx="8302186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8301560" cy="4513028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1330" y="1006561"/>
            <a:ext cx="8289240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723" y="1531089"/>
            <a:ext cx="8289240" cy="4580152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7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663EDB-0F4B-874E-B5B2-9B5932299787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99E86-7C51-F248-A551-2C88B5197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28CE2-FB86-E442-9187-C4DEB3A4AF67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566" y="5667375"/>
            <a:ext cx="8272712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73723" y="1571049"/>
            <a:ext cx="8272712" cy="40963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3099" y="976939"/>
            <a:ext cx="8273336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60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9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2322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783045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3789679" cy="4328161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59300" y="1765300"/>
            <a:ext cx="3924300" cy="4343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245" y="998746"/>
            <a:ext cx="8311190" cy="50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44" y="1637970"/>
            <a:ext cx="8311192" cy="44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12835" y="61869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36C62-D323-BD4D-9344-498F53C8BE04}"/>
              </a:ext>
            </a:extLst>
          </p:cNvPr>
          <p:cNvGrpSpPr/>
          <p:nvPr userDrawn="1"/>
        </p:nvGrpSpPr>
        <p:grpSpPr>
          <a:xfrm>
            <a:off x="0" y="344582"/>
            <a:ext cx="9144000" cy="371679"/>
            <a:chOff x="0" y="454274"/>
            <a:chExt cx="9144000" cy="3716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F13DA4-EC38-A44B-8CE5-53DE5D0A3684}"/>
                </a:ext>
              </a:extLst>
            </p:cNvPr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E96AC-2E5D-C54D-88AA-C1CB471060D0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1EF03-59B1-5545-BF62-7743E3B9BC2E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4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8" r:id="rId2"/>
    <p:sldLayoutId id="2147483669" r:id="rId3"/>
    <p:sldLayoutId id="2147483670" r:id="rId4"/>
    <p:sldLayoutId id="2147483676" r:id="rId5"/>
    <p:sldLayoutId id="2147483671" r:id="rId6"/>
    <p:sldLayoutId id="2147483672" r:id="rId7"/>
    <p:sldLayoutId id="2147483673" r:id="rId8"/>
    <p:sldLayoutId id="2147483677" r:id="rId9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3200" b="1" baseline="0" dirty="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None/>
        <a:defRPr sz="28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"/>
        <a:defRPr sz="2800">
          <a:solidFill>
            <a:schemeClr val="tx1"/>
          </a:solidFill>
          <a:latin typeface="Gill Sans MT" panose="020B0502020104020203" pitchFamily="34" charset="77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"/>
        <a:defRPr sz="2400">
          <a:solidFill>
            <a:schemeClr val="tx1"/>
          </a:solidFill>
          <a:latin typeface="Gill Sans MT" panose="020B0502020104020203" pitchFamily="34" charset="77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Gill Sans MT" panose="020B0502020104020203" pitchFamily="34" charset="77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Gill Sans MT" panose="020B0502020104020203" pitchFamily="34" charset="77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90000"/>
        <a:buFont typeface="Arial"/>
        <a:buChar char="•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22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1401-4EAE-B340-BDEF-00B89D9E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035925" algn="r"/>
              </a:tabLst>
            </a:pPr>
            <a:r>
              <a:rPr lang="en-US" dirty="0"/>
              <a:t>Diffusion of Innovations Theory 	</a:t>
            </a:r>
            <a:r>
              <a:rPr lang="en-US" sz="1800" b="0" dirty="0"/>
              <a:t>Rogers, 1962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98B4-288C-2845-B54B-B19A95707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Innovators: </a:t>
            </a:r>
            <a:r>
              <a:rPr lang="en-US" dirty="0"/>
              <a:t>eager to try new ideas and prepared to take risks such as adopting technologies that may fail.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Early adopters: </a:t>
            </a:r>
            <a:r>
              <a:rPr lang="en-US" dirty="0"/>
              <a:t>opinion leaders who embrace change but are not as obsessive as innovators.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Early majority: </a:t>
            </a:r>
            <a:r>
              <a:rPr lang="en-US" dirty="0"/>
              <a:t>tend to adopt new innovations before the average person but will thoroughly research a new innovation before deciding to adopt.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Late majority: </a:t>
            </a:r>
            <a:r>
              <a:rPr lang="en-US" dirty="0"/>
              <a:t>will only adopt an innovation after the majority have tried it and adoption may be the result of economic necessity or social pressure.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Laggards: </a:t>
            </a:r>
            <a:r>
              <a:rPr lang="en-US" dirty="0"/>
              <a:t>traditionalists and are the last to adopt an innovation because they are skeptical of change.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6D321-5E99-B34C-9780-A33C536F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84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681298" y="1423873"/>
            <a:ext cx="910873" cy="41906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79341" y="1423873"/>
            <a:ext cx="1449697" cy="41906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90454" y="1423873"/>
            <a:ext cx="1988621" cy="41906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978979" y="1423873"/>
            <a:ext cx="1090578" cy="41906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077555" y="1868050"/>
            <a:ext cx="1603744" cy="3746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51895" y="1423873"/>
            <a:ext cx="1616575" cy="41906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16200000">
            <a:off x="-1368308" y="3349834"/>
            <a:ext cx="4549268" cy="28800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901895" y="5619751"/>
            <a:ext cx="7708705" cy="27941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23900" y="5558628"/>
            <a:ext cx="360000" cy="356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61329" y="2021977"/>
            <a:ext cx="6833488" cy="2886532"/>
          </a:xfrm>
          <a:custGeom>
            <a:avLst/>
            <a:gdLst>
              <a:gd name="connsiteX0" fmla="*/ 0 w 6667500"/>
              <a:gd name="connsiteY0" fmla="*/ 2753172 h 2753172"/>
              <a:gd name="connsiteX1" fmla="*/ 571500 w 6667500"/>
              <a:gd name="connsiteY1" fmla="*/ 2664272 h 2753172"/>
              <a:gd name="connsiteX2" fmla="*/ 1003300 w 6667500"/>
              <a:gd name="connsiteY2" fmla="*/ 2257872 h 2753172"/>
              <a:gd name="connsiteX3" fmla="*/ 1263650 w 6667500"/>
              <a:gd name="connsiteY3" fmla="*/ 1514922 h 2753172"/>
              <a:gd name="connsiteX4" fmla="*/ 1498600 w 6667500"/>
              <a:gd name="connsiteY4" fmla="*/ 619572 h 2753172"/>
              <a:gd name="connsiteX5" fmla="*/ 1885950 w 6667500"/>
              <a:gd name="connsiteY5" fmla="*/ 22672 h 2753172"/>
              <a:gd name="connsiteX6" fmla="*/ 2127250 w 6667500"/>
              <a:gd name="connsiteY6" fmla="*/ 276672 h 2753172"/>
              <a:gd name="connsiteX7" fmla="*/ 2432050 w 6667500"/>
              <a:gd name="connsiteY7" fmla="*/ 1654622 h 2753172"/>
              <a:gd name="connsiteX8" fmla="*/ 2590800 w 6667500"/>
              <a:gd name="connsiteY8" fmla="*/ 2010222 h 2753172"/>
              <a:gd name="connsiteX9" fmla="*/ 3378200 w 6667500"/>
              <a:gd name="connsiteY9" fmla="*/ 2105472 h 2753172"/>
              <a:gd name="connsiteX10" fmla="*/ 4368800 w 6667500"/>
              <a:gd name="connsiteY10" fmla="*/ 1610172 h 2753172"/>
              <a:gd name="connsiteX11" fmla="*/ 5143500 w 6667500"/>
              <a:gd name="connsiteY11" fmla="*/ 1349822 h 2753172"/>
              <a:gd name="connsiteX12" fmla="*/ 5753100 w 6667500"/>
              <a:gd name="connsiteY12" fmla="*/ 1210122 h 2753172"/>
              <a:gd name="connsiteX13" fmla="*/ 6667500 w 6667500"/>
              <a:gd name="connsiteY13" fmla="*/ 1146622 h 2753172"/>
              <a:gd name="connsiteX0" fmla="*/ 0 w 6667500"/>
              <a:gd name="connsiteY0" fmla="*/ 2753172 h 2753172"/>
              <a:gd name="connsiteX1" fmla="*/ 685800 w 6667500"/>
              <a:gd name="connsiteY1" fmla="*/ 2613472 h 2753172"/>
              <a:gd name="connsiteX2" fmla="*/ 1003300 w 6667500"/>
              <a:gd name="connsiteY2" fmla="*/ 2257872 h 2753172"/>
              <a:gd name="connsiteX3" fmla="*/ 1263650 w 6667500"/>
              <a:gd name="connsiteY3" fmla="*/ 1514922 h 2753172"/>
              <a:gd name="connsiteX4" fmla="*/ 1498600 w 6667500"/>
              <a:gd name="connsiteY4" fmla="*/ 619572 h 2753172"/>
              <a:gd name="connsiteX5" fmla="*/ 1885950 w 6667500"/>
              <a:gd name="connsiteY5" fmla="*/ 22672 h 2753172"/>
              <a:gd name="connsiteX6" fmla="*/ 2127250 w 6667500"/>
              <a:gd name="connsiteY6" fmla="*/ 276672 h 2753172"/>
              <a:gd name="connsiteX7" fmla="*/ 2432050 w 6667500"/>
              <a:gd name="connsiteY7" fmla="*/ 1654622 h 2753172"/>
              <a:gd name="connsiteX8" fmla="*/ 2590800 w 6667500"/>
              <a:gd name="connsiteY8" fmla="*/ 2010222 h 2753172"/>
              <a:gd name="connsiteX9" fmla="*/ 3378200 w 6667500"/>
              <a:gd name="connsiteY9" fmla="*/ 2105472 h 2753172"/>
              <a:gd name="connsiteX10" fmla="*/ 4368800 w 6667500"/>
              <a:gd name="connsiteY10" fmla="*/ 1610172 h 2753172"/>
              <a:gd name="connsiteX11" fmla="*/ 5143500 w 6667500"/>
              <a:gd name="connsiteY11" fmla="*/ 1349822 h 2753172"/>
              <a:gd name="connsiteX12" fmla="*/ 5753100 w 6667500"/>
              <a:gd name="connsiteY12" fmla="*/ 1210122 h 2753172"/>
              <a:gd name="connsiteX13" fmla="*/ 6667500 w 6667500"/>
              <a:gd name="connsiteY13" fmla="*/ 1146622 h 2753172"/>
              <a:gd name="connsiteX0" fmla="*/ 0 w 6667500"/>
              <a:gd name="connsiteY0" fmla="*/ 2706041 h 2706041"/>
              <a:gd name="connsiteX1" fmla="*/ 685800 w 6667500"/>
              <a:gd name="connsiteY1" fmla="*/ 2566341 h 2706041"/>
              <a:gd name="connsiteX2" fmla="*/ 1003300 w 6667500"/>
              <a:gd name="connsiteY2" fmla="*/ 2210741 h 2706041"/>
              <a:gd name="connsiteX3" fmla="*/ 1263650 w 6667500"/>
              <a:gd name="connsiteY3" fmla="*/ 1467791 h 2706041"/>
              <a:gd name="connsiteX4" fmla="*/ 1498600 w 6667500"/>
              <a:gd name="connsiteY4" fmla="*/ 572441 h 2706041"/>
              <a:gd name="connsiteX5" fmla="*/ 1733550 w 6667500"/>
              <a:gd name="connsiteY5" fmla="*/ 32691 h 2706041"/>
              <a:gd name="connsiteX6" fmla="*/ 2127250 w 6667500"/>
              <a:gd name="connsiteY6" fmla="*/ 229541 h 2706041"/>
              <a:gd name="connsiteX7" fmla="*/ 2432050 w 6667500"/>
              <a:gd name="connsiteY7" fmla="*/ 1607491 h 2706041"/>
              <a:gd name="connsiteX8" fmla="*/ 2590800 w 6667500"/>
              <a:gd name="connsiteY8" fmla="*/ 1963091 h 2706041"/>
              <a:gd name="connsiteX9" fmla="*/ 3378200 w 6667500"/>
              <a:gd name="connsiteY9" fmla="*/ 2058341 h 2706041"/>
              <a:gd name="connsiteX10" fmla="*/ 4368800 w 6667500"/>
              <a:gd name="connsiteY10" fmla="*/ 1563041 h 2706041"/>
              <a:gd name="connsiteX11" fmla="*/ 5143500 w 6667500"/>
              <a:gd name="connsiteY11" fmla="*/ 1302691 h 2706041"/>
              <a:gd name="connsiteX12" fmla="*/ 5753100 w 6667500"/>
              <a:gd name="connsiteY12" fmla="*/ 1162991 h 2706041"/>
              <a:gd name="connsiteX13" fmla="*/ 6667500 w 6667500"/>
              <a:gd name="connsiteY13" fmla="*/ 1099491 h 2706041"/>
              <a:gd name="connsiteX0" fmla="*/ 0 w 6667500"/>
              <a:gd name="connsiteY0" fmla="*/ 2729006 h 2729006"/>
              <a:gd name="connsiteX1" fmla="*/ 685800 w 6667500"/>
              <a:gd name="connsiteY1" fmla="*/ 2589306 h 2729006"/>
              <a:gd name="connsiteX2" fmla="*/ 1003300 w 6667500"/>
              <a:gd name="connsiteY2" fmla="*/ 2233706 h 2729006"/>
              <a:gd name="connsiteX3" fmla="*/ 1263650 w 6667500"/>
              <a:gd name="connsiteY3" fmla="*/ 1490756 h 2729006"/>
              <a:gd name="connsiteX4" fmla="*/ 1498600 w 6667500"/>
              <a:gd name="connsiteY4" fmla="*/ 595406 h 2729006"/>
              <a:gd name="connsiteX5" fmla="*/ 1733550 w 6667500"/>
              <a:gd name="connsiteY5" fmla="*/ 55656 h 2729006"/>
              <a:gd name="connsiteX6" fmla="*/ 2114550 w 6667500"/>
              <a:gd name="connsiteY6" fmla="*/ 195356 h 2729006"/>
              <a:gd name="connsiteX7" fmla="*/ 2432050 w 6667500"/>
              <a:gd name="connsiteY7" fmla="*/ 1630456 h 2729006"/>
              <a:gd name="connsiteX8" fmla="*/ 2590800 w 6667500"/>
              <a:gd name="connsiteY8" fmla="*/ 1986056 h 2729006"/>
              <a:gd name="connsiteX9" fmla="*/ 3378200 w 6667500"/>
              <a:gd name="connsiteY9" fmla="*/ 2081306 h 2729006"/>
              <a:gd name="connsiteX10" fmla="*/ 4368800 w 6667500"/>
              <a:gd name="connsiteY10" fmla="*/ 1586006 h 2729006"/>
              <a:gd name="connsiteX11" fmla="*/ 5143500 w 6667500"/>
              <a:gd name="connsiteY11" fmla="*/ 1325656 h 2729006"/>
              <a:gd name="connsiteX12" fmla="*/ 5753100 w 6667500"/>
              <a:gd name="connsiteY12" fmla="*/ 1185956 h 2729006"/>
              <a:gd name="connsiteX13" fmla="*/ 6667500 w 6667500"/>
              <a:gd name="connsiteY13" fmla="*/ 1122456 h 2729006"/>
              <a:gd name="connsiteX0" fmla="*/ 0 w 6667500"/>
              <a:gd name="connsiteY0" fmla="*/ 2741609 h 2741609"/>
              <a:gd name="connsiteX1" fmla="*/ 685800 w 6667500"/>
              <a:gd name="connsiteY1" fmla="*/ 2601909 h 2741609"/>
              <a:gd name="connsiteX2" fmla="*/ 1003300 w 6667500"/>
              <a:gd name="connsiteY2" fmla="*/ 2246309 h 2741609"/>
              <a:gd name="connsiteX3" fmla="*/ 1263650 w 6667500"/>
              <a:gd name="connsiteY3" fmla="*/ 1503359 h 2741609"/>
              <a:gd name="connsiteX4" fmla="*/ 1498600 w 6667500"/>
              <a:gd name="connsiteY4" fmla="*/ 608009 h 2741609"/>
              <a:gd name="connsiteX5" fmla="*/ 1733550 w 6667500"/>
              <a:gd name="connsiteY5" fmla="*/ 68259 h 2741609"/>
              <a:gd name="connsiteX6" fmla="*/ 2082800 w 6667500"/>
              <a:gd name="connsiteY6" fmla="*/ 182559 h 2741609"/>
              <a:gd name="connsiteX7" fmla="*/ 2432050 w 6667500"/>
              <a:gd name="connsiteY7" fmla="*/ 1643059 h 2741609"/>
              <a:gd name="connsiteX8" fmla="*/ 2590800 w 6667500"/>
              <a:gd name="connsiteY8" fmla="*/ 1998659 h 2741609"/>
              <a:gd name="connsiteX9" fmla="*/ 3378200 w 6667500"/>
              <a:gd name="connsiteY9" fmla="*/ 2093909 h 2741609"/>
              <a:gd name="connsiteX10" fmla="*/ 4368800 w 6667500"/>
              <a:gd name="connsiteY10" fmla="*/ 1598609 h 2741609"/>
              <a:gd name="connsiteX11" fmla="*/ 5143500 w 6667500"/>
              <a:gd name="connsiteY11" fmla="*/ 1338259 h 2741609"/>
              <a:gd name="connsiteX12" fmla="*/ 5753100 w 6667500"/>
              <a:gd name="connsiteY12" fmla="*/ 1198559 h 2741609"/>
              <a:gd name="connsiteX13" fmla="*/ 6667500 w 6667500"/>
              <a:gd name="connsiteY13" fmla="*/ 1135059 h 2741609"/>
              <a:gd name="connsiteX0" fmla="*/ 0 w 6667500"/>
              <a:gd name="connsiteY0" fmla="*/ 2723483 h 2723483"/>
              <a:gd name="connsiteX1" fmla="*/ 685800 w 6667500"/>
              <a:gd name="connsiteY1" fmla="*/ 2583783 h 2723483"/>
              <a:gd name="connsiteX2" fmla="*/ 1003300 w 6667500"/>
              <a:gd name="connsiteY2" fmla="*/ 2228183 h 2723483"/>
              <a:gd name="connsiteX3" fmla="*/ 1263650 w 6667500"/>
              <a:gd name="connsiteY3" fmla="*/ 1485233 h 2723483"/>
              <a:gd name="connsiteX4" fmla="*/ 1498600 w 6667500"/>
              <a:gd name="connsiteY4" fmla="*/ 589883 h 2723483"/>
              <a:gd name="connsiteX5" fmla="*/ 1708150 w 6667500"/>
              <a:gd name="connsiteY5" fmla="*/ 81883 h 2723483"/>
              <a:gd name="connsiteX6" fmla="*/ 2082800 w 6667500"/>
              <a:gd name="connsiteY6" fmla="*/ 164433 h 2723483"/>
              <a:gd name="connsiteX7" fmla="*/ 2432050 w 6667500"/>
              <a:gd name="connsiteY7" fmla="*/ 1624933 h 2723483"/>
              <a:gd name="connsiteX8" fmla="*/ 2590800 w 6667500"/>
              <a:gd name="connsiteY8" fmla="*/ 1980533 h 2723483"/>
              <a:gd name="connsiteX9" fmla="*/ 3378200 w 6667500"/>
              <a:gd name="connsiteY9" fmla="*/ 2075783 h 2723483"/>
              <a:gd name="connsiteX10" fmla="*/ 4368800 w 6667500"/>
              <a:gd name="connsiteY10" fmla="*/ 1580483 h 2723483"/>
              <a:gd name="connsiteX11" fmla="*/ 5143500 w 6667500"/>
              <a:gd name="connsiteY11" fmla="*/ 1320133 h 2723483"/>
              <a:gd name="connsiteX12" fmla="*/ 5753100 w 6667500"/>
              <a:gd name="connsiteY12" fmla="*/ 1180433 h 2723483"/>
              <a:gd name="connsiteX13" fmla="*/ 6667500 w 6667500"/>
              <a:gd name="connsiteY13" fmla="*/ 1116933 h 2723483"/>
              <a:gd name="connsiteX0" fmla="*/ 0 w 6667500"/>
              <a:gd name="connsiteY0" fmla="*/ 2726953 h 2726953"/>
              <a:gd name="connsiteX1" fmla="*/ 685800 w 6667500"/>
              <a:gd name="connsiteY1" fmla="*/ 2587253 h 2726953"/>
              <a:gd name="connsiteX2" fmla="*/ 1003300 w 6667500"/>
              <a:gd name="connsiteY2" fmla="*/ 2231653 h 2726953"/>
              <a:gd name="connsiteX3" fmla="*/ 1263650 w 6667500"/>
              <a:gd name="connsiteY3" fmla="*/ 1488703 h 2726953"/>
              <a:gd name="connsiteX4" fmla="*/ 1498600 w 6667500"/>
              <a:gd name="connsiteY4" fmla="*/ 593353 h 2726953"/>
              <a:gd name="connsiteX5" fmla="*/ 1733550 w 6667500"/>
              <a:gd name="connsiteY5" fmla="*/ 79003 h 2726953"/>
              <a:gd name="connsiteX6" fmla="*/ 2082800 w 6667500"/>
              <a:gd name="connsiteY6" fmla="*/ 167903 h 2726953"/>
              <a:gd name="connsiteX7" fmla="*/ 2432050 w 6667500"/>
              <a:gd name="connsiteY7" fmla="*/ 1628403 h 2726953"/>
              <a:gd name="connsiteX8" fmla="*/ 2590800 w 6667500"/>
              <a:gd name="connsiteY8" fmla="*/ 1984003 h 2726953"/>
              <a:gd name="connsiteX9" fmla="*/ 3378200 w 6667500"/>
              <a:gd name="connsiteY9" fmla="*/ 2079253 h 2726953"/>
              <a:gd name="connsiteX10" fmla="*/ 4368800 w 6667500"/>
              <a:gd name="connsiteY10" fmla="*/ 1583953 h 2726953"/>
              <a:gd name="connsiteX11" fmla="*/ 5143500 w 6667500"/>
              <a:gd name="connsiteY11" fmla="*/ 1323603 h 2726953"/>
              <a:gd name="connsiteX12" fmla="*/ 5753100 w 6667500"/>
              <a:gd name="connsiteY12" fmla="*/ 1183903 h 2726953"/>
              <a:gd name="connsiteX13" fmla="*/ 6667500 w 6667500"/>
              <a:gd name="connsiteY13" fmla="*/ 1120403 h 2726953"/>
              <a:gd name="connsiteX0" fmla="*/ 0 w 6667500"/>
              <a:gd name="connsiteY0" fmla="*/ 2730625 h 2730625"/>
              <a:gd name="connsiteX1" fmla="*/ 685800 w 6667500"/>
              <a:gd name="connsiteY1" fmla="*/ 2590925 h 2730625"/>
              <a:gd name="connsiteX2" fmla="*/ 1003300 w 6667500"/>
              <a:gd name="connsiteY2" fmla="*/ 2235325 h 2730625"/>
              <a:gd name="connsiteX3" fmla="*/ 1263650 w 6667500"/>
              <a:gd name="connsiteY3" fmla="*/ 1492375 h 2730625"/>
              <a:gd name="connsiteX4" fmla="*/ 1498600 w 6667500"/>
              <a:gd name="connsiteY4" fmla="*/ 597025 h 2730625"/>
              <a:gd name="connsiteX5" fmla="*/ 1733550 w 6667500"/>
              <a:gd name="connsiteY5" fmla="*/ 82675 h 2730625"/>
              <a:gd name="connsiteX6" fmla="*/ 2101850 w 6667500"/>
              <a:gd name="connsiteY6" fmla="*/ 165225 h 2730625"/>
              <a:gd name="connsiteX7" fmla="*/ 2432050 w 6667500"/>
              <a:gd name="connsiteY7" fmla="*/ 1632075 h 2730625"/>
              <a:gd name="connsiteX8" fmla="*/ 2590800 w 6667500"/>
              <a:gd name="connsiteY8" fmla="*/ 1987675 h 2730625"/>
              <a:gd name="connsiteX9" fmla="*/ 3378200 w 6667500"/>
              <a:gd name="connsiteY9" fmla="*/ 2082925 h 2730625"/>
              <a:gd name="connsiteX10" fmla="*/ 4368800 w 6667500"/>
              <a:gd name="connsiteY10" fmla="*/ 1587625 h 2730625"/>
              <a:gd name="connsiteX11" fmla="*/ 5143500 w 6667500"/>
              <a:gd name="connsiteY11" fmla="*/ 1327275 h 2730625"/>
              <a:gd name="connsiteX12" fmla="*/ 5753100 w 6667500"/>
              <a:gd name="connsiteY12" fmla="*/ 1187575 h 2730625"/>
              <a:gd name="connsiteX13" fmla="*/ 6667500 w 6667500"/>
              <a:gd name="connsiteY13" fmla="*/ 1124075 h 2730625"/>
              <a:gd name="connsiteX0" fmla="*/ 0 w 6667500"/>
              <a:gd name="connsiteY0" fmla="*/ 2730625 h 2730625"/>
              <a:gd name="connsiteX1" fmla="*/ 685800 w 6667500"/>
              <a:gd name="connsiteY1" fmla="*/ 2590925 h 2730625"/>
              <a:gd name="connsiteX2" fmla="*/ 1003300 w 6667500"/>
              <a:gd name="connsiteY2" fmla="*/ 2235325 h 2730625"/>
              <a:gd name="connsiteX3" fmla="*/ 1263650 w 6667500"/>
              <a:gd name="connsiteY3" fmla="*/ 1492375 h 2730625"/>
              <a:gd name="connsiteX4" fmla="*/ 1498600 w 6667500"/>
              <a:gd name="connsiteY4" fmla="*/ 597025 h 2730625"/>
              <a:gd name="connsiteX5" fmla="*/ 1733550 w 6667500"/>
              <a:gd name="connsiteY5" fmla="*/ 82675 h 2730625"/>
              <a:gd name="connsiteX6" fmla="*/ 2082800 w 6667500"/>
              <a:gd name="connsiteY6" fmla="*/ 165225 h 2730625"/>
              <a:gd name="connsiteX7" fmla="*/ 2432050 w 6667500"/>
              <a:gd name="connsiteY7" fmla="*/ 1632075 h 2730625"/>
              <a:gd name="connsiteX8" fmla="*/ 2590800 w 6667500"/>
              <a:gd name="connsiteY8" fmla="*/ 1987675 h 2730625"/>
              <a:gd name="connsiteX9" fmla="*/ 3378200 w 6667500"/>
              <a:gd name="connsiteY9" fmla="*/ 2082925 h 2730625"/>
              <a:gd name="connsiteX10" fmla="*/ 4368800 w 6667500"/>
              <a:gd name="connsiteY10" fmla="*/ 1587625 h 2730625"/>
              <a:gd name="connsiteX11" fmla="*/ 5143500 w 6667500"/>
              <a:gd name="connsiteY11" fmla="*/ 1327275 h 2730625"/>
              <a:gd name="connsiteX12" fmla="*/ 5753100 w 6667500"/>
              <a:gd name="connsiteY12" fmla="*/ 1187575 h 2730625"/>
              <a:gd name="connsiteX13" fmla="*/ 6667500 w 6667500"/>
              <a:gd name="connsiteY13" fmla="*/ 1124075 h 2730625"/>
              <a:gd name="connsiteX0" fmla="*/ 0 w 6667500"/>
              <a:gd name="connsiteY0" fmla="*/ 2732352 h 2732352"/>
              <a:gd name="connsiteX1" fmla="*/ 685800 w 6667500"/>
              <a:gd name="connsiteY1" fmla="*/ 2592652 h 2732352"/>
              <a:gd name="connsiteX2" fmla="*/ 1003300 w 6667500"/>
              <a:gd name="connsiteY2" fmla="*/ 2237052 h 2732352"/>
              <a:gd name="connsiteX3" fmla="*/ 1263650 w 6667500"/>
              <a:gd name="connsiteY3" fmla="*/ 1494102 h 2732352"/>
              <a:gd name="connsiteX4" fmla="*/ 1498600 w 6667500"/>
              <a:gd name="connsiteY4" fmla="*/ 598752 h 2732352"/>
              <a:gd name="connsiteX5" fmla="*/ 1717675 w 6667500"/>
              <a:gd name="connsiteY5" fmla="*/ 81227 h 2732352"/>
              <a:gd name="connsiteX6" fmla="*/ 2082800 w 6667500"/>
              <a:gd name="connsiteY6" fmla="*/ 166952 h 2732352"/>
              <a:gd name="connsiteX7" fmla="*/ 2432050 w 6667500"/>
              <a:gd name="connsiteY7" fmla="*/ 1633802 h 2732352"/>
              <a:gd name="connsiteX8" fmla="*/ 2590800 w 6667500"/>
              <a:gd name="connsiteY8" fmla="*/ 1989402 h 2732352"/>
              <a:gd name="connsiteX9" fmla="*/ 3378200 w 6667500"/>
              <a:gd name="connsiteY9" fmla="*/ 2084652 h 2732352"/>
              <a:gd name="connsiteX10" fmla="*/ 4368800 w 6667500"/>
              <a:gd name="connsiteY10" fmla="*/ 1589352 h 2732352"/>
              <a:gd name="connsiteX11" fmla="*/ 5143500 w 6667500"/>
              <a:gd name="connsiteY11" fmla="*/ 1329002 h 2732352"/>
              <a:gd name="connsiteX12" fmla="*/ 5753100 w 6667500"/>
              <a:gd name="connsiteY12" fmla="*/ 1189302 h 2732352"/>
              <a:gd name="connsiteX13" fmla="*/ 6667500 w 6667500"/>
              <a:gd name="connsiteY13" fmla="*/ 1125802 h 2732352"/>
              <a:gd name="connsiteX0" fmla="*/ 0 w 6667500"/>
              <a:gd name="connsiteY0" fmla="*/ 2734097 h 2734097"/>
              <a:gd name="connsiteX1" fmla="*/ 685800 w 6667500"/>
              <a:gd name="connsiteY1" fmla="*/ 2594397 h 2734097"/>
              <a:gd name="connsiteX2" fmla="*/ 1003300 w 6667500"/>
              <a:gd name="connsiteY2" fmla="*/ 2238797 h 2734097"/>
              <a:gd name="connsiteX3" fmla="*/ 1263650 w 6667500"/>
              <a:gd name="connsiteY3" fmla="*/ 1495847 h 2734097"/>
              <a:gd name="connsiteX4" fmla="*/ 1498600 w 6667500"/>
              <a:gd name="connsiteY4" fmla="*/ 600497 h 2734097"/>
              <a:gd name="connsiteX5" fmla="*/ 1736725 w 6667500"/>
              <a:gd name="connsiteY5" fmla="*/ 79797 h 2734097"/>
              <a:gd name="connsiteX6" fmla="*/ 2082800 w 6667500"/>
              <a:gd name="connsiteY6" fmla="*/ 168697 h 2734097"/>
              <a:gd name="connsiteX7" fmla="*/ 2432050 w 6667500"/>
              <a:gd name="connsiteY7" fmla="*/ 1635547 h 2734097"/>
              <a:gd name="connsiteX8" fmla="*/ 2590800 w 6667500"/>
              <a:gd name="connsiteY8" fmla="*/ 1991147 h 2734097"/>
              <a:gd name="connsiteX9" fmla="*/ 3378200 w 6667500"/>
              <a:gd name="connsiteY9" fmla="*/ 2086397 h 2734097"/>
              <a:gd name="connsiteX10" fmla="*/ 4368800 w 6667500"/>
              <a:gd name="connsiteY10" fmla="*/ 1591097 h 2734097"/>
              <a:gd name="connsiteX11" fmla="*/ 5143500 w 6667500"/>
              <a:gd name="connsiteY11" fmla="*/ 1330747 h 2734097"/>
              <a:gd name="connsiteX12" fmla="*/ 5753100 w 6667500"/>
              <a:gd name="connsiteY12" fmla="*/ 1191047 h 2734097"/>
              <a:gd name="connsiteX13" fmla="*/ 6667500 w 6667500"/>
              <a:gd name="connsiteY13" fmla="*/ 1127547 h 2734097"/>
              <a:gd name="connsiteX0" fmla="*/ 0 w 6667500"/>
              <a:gd name="connsiteY0" fmla="*/ 2746106 h 2746106"/>
              <a:gd name="connsiteX1" fmla="*/ 685800 w 6667500"/>
              <a:gd name="connsiteY1" fmla="*/ 2606406 h 2746106"/>
              <a:gd name="connsiteX2" fmla="*/ 1003300 w 6667500"/>
              <a:gd name="connsiteY2" fmla="*/ 2250806 h 2746106"/>
              <a:gd name="connsiteX3" fmla="*/ 1263650 w 6667500"/>
              <a:gd name="connsiteY3" fmla="*/ 1507856 h 2746106"/>
              <a:gd name="connsiteX4" fmla="*/ 1498600 w 6667500"/>
              <a:gd name="connsiteY4" fmla="*/ 612506 h 2746106"/>
              <a:gd name="connsiteX5" fmla="*/ 1736725 w 6667500"/>
              <a:gd name="connsiteY5" fmla="*/ 91806 h 2746106"/>
              <a:gd name="connsiteX6" fmla="*/ 2082800 w 6667500"/>
              <a:gd name="connsiteY6" fmla="*/ 180706 h 2746106"/>
              <a:gd name="connsiteX7" fmla="*/ 2432050 w 6667500"/>
              <a:gd name="connsiteY7" fmla="*/ 1647556 h 2746106"/>
              <a:gd name="connsiteX8" fmla="*/ 2590800 w 6667500"/>
              <a:gd name="connsiteY8" fmla="*/ 2003156 h 2746106"/>
              <a:gd name="connsiteX9" fmla="*/ 3378200 w 6667500"/>
              <a:gd name="connsiteY9" fmla="*/ 2098406 h 2746106"/>
              <a:gd name="connsiteX10" fmla="*/ 4368800 w 6667500"/>
              <a:gd name="connsiteY10" fmla="*/ 1603106 h 2746106"/>
              <a:gd name="connsiteX11" fmla="*/ 5143500 w 6667500"/>
              <a:gd name="connsiteY11" fmla="*/ 1342756 h 2746106"/>
              <a:gd name="connsiteX12" fmla="*/ 5753100 w 6667500"/>
              <a:gd name="connsiteY12" fmla="*/ 1203056 h 2746106"/>
              <a:gd name="connsiteX13" fmla="*/ 6667500 w 6667500"/>
              <a:gd name="connsiteY13" fmla="*/ 1139556 h 2746106"/>
              <a:gd name="connsiteX0" fmla="*/ 0 w 6667500"/>
              <a:gd name="connsiteY0" fmla="*/ 2736457 h 2736457"/>
              <a:gd name="connsiteX1" fmla="*/ 685800 w 6667500"/>
              <a:gd name="connsiteY1" fmla="*/ 2596757 h 2736457"/>
              <a:gd name="connsiteX2" fmla="*/ 1003300 w 6667500"/>
              <a:gd name="connsiteY2" fmla="*/ 2241157 h 2736457"/>
              <a:gd name="connsiteX3" fmla="*/ 1263650 w 6667500"/>
              <a:gd name="connsiteY3" fmla="*/ 1498207 h 2736457"/>
              <a:gd name="connsiteX4" fmla="*/ 1498600 w 6667500"/>
              <a:gd name="connsiteY4" fmla="*/ 602857 h 2736457"/>
              <a:gd name="connsiteX5" fmla="*/ 1736725 w 6667500"/>
              <a:gd name="connsiteY5" fmla="*/ 82157 h 2736457"/>
              <a:gd name="connsiteX6" fmla="*/ 2082800 w 6667500"/>
              <a:gd name="connsiteY6" fmla="*/ 171057 h 2736457"/>
              <a:gd name="connsiteX7" fmla="*/ 2432050 w 6667500"/>
              <a:gd name="connsiteY7" fmla="*/ 1637907 h 2736457"/>
              <a:gd name="connsiteX8" fmla="*/ 2590800 w 6667500"/>
              <a:gd name="connsiteY8" fmla="*/ 1993507 h 2736457"/>
              <a:gd name="connsiteX9" fmla="*/ 3378200 w 6667500"/>
              <a:gd name="connsiteY9" fmla="*/ 2088757 h 2736457"/>
              <a:gd name="connsiteX10" fmla="*/ 4368800 w 6667500"/>
              <a:gd name="connsiteY10" fmla="*/ 1593457 h 2736457"/>
              <a:gd name="connsiteX11" fmla="*/ 5143500 w 6667500"/>
              <a:gd name="connsiteY11" fmla="*/ 1333107 h 2736457"/>
              <a:gd name="connsiteX12" fmla="*/ 5753100 w 6667500"/>
              <a:gd name="connsiteY12" fmla="*/ 1193407 h 2736457"/>
              <a:gd name="connsiteX13" fmla="*/ 6667500 w 6667500"/>
              <a:gd name="connsiteY13" fmla="*/ 1129907 h 2736457"/>
              <a:gd name="connsiteX0" fmla="*/ 0 w 6667500"/>
              <a:gd name="connsiteY0" fmla="*/ 2738241 h 2738241"/>
              <a:gd name="connsiteX1" fmla="*/ 685800 w 6667500"/>
              <a:gd name="connsiteY1" fmla="*/ 2598541 h 2738241"/>
              <a:gd name="connsiteX2" fmla="*/ 1003300 w 6667500"/>
              <a:gd name="connsiteY2" fmla="*/ 2242941 h 2738241"/>
              <a:gd name="connsiteX3" fmla="*/ 1263650 w 6667500"/>
              <a:gd name="connsiteY3" fmla="*/ 1499991 h 2738241"/>
              <a:gd name="connsiteX4" fmla="*/ 1498600 w 6667500"/>
              <a:gd name="connsiteY4" fmla="*/ 604641 h 2738241"/>
              <a:gd name="connsiteX5" fmla="*/ 1730375 w 6667500"/>
              <a:gd name="connsiteY5" fmla="*/ 80766 h 2738241"/>
              <a:gd name="connsiteX6" fmla="*/ 2082800 w 6667500"/>
              <a:gd name="connsiteY6" fmla="*/ 172841 h 2738241"/>
              <a:gd name="connsiteX7" fmla="*/ 2432050 w 6667500"/>
              <a:gd name="connsiteY7" fmla="*/ 1639691 h 2738241"/>
              <a:gd name="connsiteX8" fmla="*/ 2590800 w 6667500"/>
              <a:gd name="connsiteY8" fmla="*/ 1995291 h 2738241"/>
              <a:gd name="connsiteX9" fmla="*/ 3378200 w 6667500"/>
              <a:gd name="connsiteY9" fmla="*/ 2090541 h 2738241"/>
              <a:gd name="connsiteX10" fmla="*/ 4368800 w 6667500"/>
              <a:gd name="connsiteY10" fmla="*/ 1595241 h 2738241"/>
              <a:gd name="connsiteX11" fmla="*/ 5143500 w 6667500"/>
              <a:gd name="connsiteY11" fmla="*/ 1334891 h 2738241"/>
              <a:gd name="connsiteX12" fmla="*/ 5753100 w 6667500"/>
              <a:gd name="connsiteY12" fmla="*/ 1195191 h 2738241"/>
              <a:gd name="connsiteX13" fmla="*/ 6667500 w 6667500"/>
              <a:gd name="connsiteY13" fmla="*/ 1131691 h 2738241"/>
              <a:gd name="connsiteX0" fmla="*/ 0 w 6667500"/>
              <a:gd name="connsiteY0" fmla="*/ 2735665 h 2735665"/>
              <a:gd name="connsiteX1" fmla="*/ 685800 w 6667500"/>
              <a:gd name="connsiteY1" fmla="*/ 2595965 h 2735665"/>
              <a:gd name="connsiteX2" fmla="*/ 1003300 w 6667500"/>
              <a:gd name="connsiteY2" fmla="*/ 2240365 h 2735665"/>
              <a:gd name="connsiteX3" fmla="*/ 1263650 w 6667500"/>
              <a:gd name="connsiteY3" fmla="*/ 1497415 h 2735665"/>
              <a:gd name="connsiteX4" fmla="*/ 1492250 w 6667500"/>
              <a:gd name="connsiteY4" fmla="*/ 598890 h 2735665"/>
              <a:gd name="connsiteX5" fmla="*/ 1730375 w 6667500"/>
              <a:gd name="connsiteY5" fmla="*/ 78190 h 2735665"/>
              <a:gd name="connsiteX6" fmla="*/ 2082800 w 6667500"/>
              <a:gd name="connsiteY6" fmla="*/ 170265 h 2735665"/>
              <a:gd name="connsiteX7" fmla="*/ 2432050 w 6667500"/>
              <a:gd name="connsiteY7" fmla="*/ 1637115 h 2735665"/>
              <a:gd name="connsiteX8" fmla="*/ 2590800 w 6667500"/>
              <a:gd name="connsiteY8" fmla="*/ 1992715 h 2735665"/>
              <a:gd name="connsiteX9" fmla="*/ 3378200 w 6667500"/>
              <a:gd name="connsiteY9" fmla="*/ 2087965 h 2735665"/>
              <a:gd name="connsiteX10" fmla="*/ 4368800 w 6667500"/>
              <a:gd name="connsiteY10" fmla="*/ 1592665 h 2735665"/>
              <a:gd name="connsiteX11" fmla="*/ 5143500 w 6667500"/>
              <a:gd name="connsiteY11" fmla="*/ 1332315 h 2735665"/>
              <a:gd name="connsiteX12" fmla="*/ 5753100 w 6667500"/>
              <a:gd name="connsiteY12" fmla="*/ 1192615 h 2735665"/>
              <a:gd name="connsiteX13" fmla="*/ 6667500 w 6667500"/>
              <a:gd name="connsiteY13" fmla="*/ 1129115 h 2735665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101850 w 6667500"/>
              <a:gd name="connsiteY6" fmla="*/ 174477 h 2730352"/>
              <a:gd name="connsiteX7" fmla="*/ 2432050 w 6667500"/>
              <a:gd name="connsiteY7" fmla="*/ 1631802 h 2730352"/>
              <a:gd name="connsiteX8" fmla="*/ 2590800 w 6667500"/>
              <a:gd name="connsiteY8" fmla="*/ 198740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590800 w 6667500"/>
              <a:gd name="connsiteY8" fmla="*/ 198740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657475 w 6667500"/>
              <a:gd name="connsiteY8" fmla="*/ 204455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720975 w 6667500"/>
              <a:gd name="connsiteY8" fmla="*/ 2098527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768600 w 6667500"/>
              <a:gd name="connsiteY8" fmla="*/ 2117577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68800 w 6667500"/>
              <a:gd name="connsiteY10" fmla="*/ 15873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78325 w 6667500"/>
              <a:gd name="connsiteY10" fmla="*/ 1603227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378200 w 6667500"/>
              <a:gd name="connsiteY9" fmla="*/ 208265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425825 w 6667500"/>
              <a:gd name="connsiteY9" fmla="*/ 20636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00350 w 6667500"/>
              <a:gd name="connsiteY8" fmla="*/ 2133452 h 2730352"/>
              <a:gd name="connsiteX9" fmla="*/ 3438525 w 6667500"/>
              <a:gd name="connsiteY9" fmla="*/ 20509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71975 w 6667500"/>
              <a:gd name="connsiteY10" fmla="*/ 1600052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43500 w 6667500"/>
              <a:gd name="connsiteY11" fmla="*/ 1327002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94300 w 6667500"/>
              <a:gd name="connsiteY11" fmla="*/ 1305836 h 2730352"/>
              <a:gd name="connsiteX12" fmla="*/ 5753100 w 6667500"/>
              <a:gd name="connsiteY12" fmla="*/ 1187302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94300 w 6667500"/>
              <a:gd name="connsiteY11" fmla="*/ 1305836 h 2730352"/>
              <a:gd name="connsiteX12" fmla="*/ 5842000 w 6667500"/>
              <a:gd name="connsiteY12" fmla="*/ 1157669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94300 w 6667500"/>
              <a:gd name="connsiteY11" fmla="*/ 1305836 h 2730352"/>
              <a:gd name="connsiteX12" fmla="*/ 5825067 w 6667500"/>
              <a:gd name="connsiteY12" fmla="*/ 1170369 h 2730352"/>
              <a:gd name="connsiteX13" fmla="*/ 6667500 w 6667500"/>
              <a:gd name="connsiteY13" fmla="*/ 1123802 h 2730352"/>
              <a:gd name="connsiteX0" fmla="*/ 0 w 6667500"/>
              <a:gd name="connsiteY0" fmla="*/ 2730352 h 2730352"/>
              <a:gd name="connsiteX1" fmla="*/ 685800 w 6667500"/>
              <a:gd name="connsiteY1" fmla="*/ 2590652 h 2730352"/>
              <a:gd name="connsiteX2" fmla="*/ 1003300 w 6667500"/>
              <a:gd name="connsiteY2" fmla="*/ 2235052 h 2730352"/>
              <a:gd name="connsiteX3" fmla="*/ 1263650 w 6667500"/>
              <a:gd name="connsiteY3" fmla="*/ 1492102 h 2730352"/>
              <a:gd name="connsiteX4" fmla="*/ 1492250 w 6667500"/>
              <a:gd name="connsiteY4" fmla="*/ 593577 h 2730352"/>
              <a:gd name="connsiteX5" fmla="*/ 1730375 w 6667500"/>
              <a:gd name="connsiteY5" fmla="*/ 72877 h 2730352"/>
              <a:gd name="connsiteX6" fmla="*/ 2089150 w 6667500"/>
              <a:gd name="connsiteY6" fmla="*/ 174477 h 2730352"/>
              <a:gd name="connsiteX7" fmla="*/ 2432050 w 6667500"/>
              <a:gd name="connsiteY7" fmla="*/ 1631802 h 2730352"/>
              <a:gd name="connsiteX8" fmla="*/ 2867025 w 6667500"/>
              <a:gd name="connsiteY8" fmla="*/ 2149327 h 2730352"/>
              <a:gd name="connsiteX9" fmla="*/ 3438525 w 6667500"/>
              <a:gd name="connsiteY9" fmla="*/ 2050902 h 2730352"/>
              <a:gd name="connsiteX10" fmla="*/ 4380441 w 6667500"/>
              <a:gd name="connsiteY10" fmla="*/ 1608519 h 2730352"/>
              <a:gd name="connsiteX11" fmla="*/ 5194300 w 6667500"/>
              <a:gd name="connsiteY11" fmla="*/ 1305836 h 2730352"/>
              <a:gd name="connsiteX12" fmla="*/ 5833534 w 6667500"/>
              <a:gd name="connsiteY12" fmla="*/ 1161902 h 2730352"/>
              <a:gd name="connsiteX13" fmla="*/ 6667500 w 6667500"/>
              <a:gd name="connsiteY13" fmla="*/ 1123802 h 27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7500" h="2730352">
                <a:moveTo>
                  <a:pt x="0" y="2730352"/>
                </a:moveTo>
                <a:cubicBezTo>
                  <a:pt x="202141" y="2727177"/>
                  <a:pt x="518583" y="2673202"/>
                  <a:pt x="685800" y="2590652"/>
                </a:cubicBezTo>
                <a:cubicBezTo>
                  <a:pt x="853017" y="2508102"/>
                  <a:pt x="906992" y="2418144"/>
                  <a:pt x="1003300" y="2235052"/>
                </a:cubicBezTo>
                <a:cubicBezTo>
                  <a:pt x="1099608" y="2051960"/>
                  <a:pt x="1182158" y="1765681"/>
                  <a:pt x="1263650" y="1492102"/>
                </a:cubicBezTo>
                <a:cubicBezTo>
                  <a:pt x="1345142" y="1218523"/>
                  <a:pt x="1414463" y="830114"/>
                  <a:pt x="1492250" y="593577"/>
                </a:cubicBezTo>
                <a:cubicBezTo>
                  <a:pt x="1570037" y="357040"/>
                  <a:pt x="1630892" y="142727"/>
                  <a:pt x="1730375" y="72877"/>
                </a:cubicBezTo>
                <a:cubicBezTo>
                  <a:pt x="1829858" y="3027"/>
                  <a:pt x="1972204" y="-85344"/>
                  <a:pt x="2089150" y="174477"/>
                </a:cubicBezTo>
                <a:cubicBezTo>
                  <a:pt x="2206096" y="434298"/>
                  <a:pt x="2302404" y="1302660"/>
                  <a:pt x="2432050" y="1631802"/>
                </a:cubicBezTo>
                <a:cubicBezTo>
                  <a:pt x="2561696" y="1960944"/>
                  <a:pt x="2638954" y="2079477"/>
                  <a:pt x="2867025" y="2149327"/>
                </a:cubicBezTo>
                <a:cubicBezTo>
                  <a:pt x="3095096" y="2219177"/>
                  <a:pt x="3186289" y="2141037"/>
                  <a:pt x="3438525" y="2050902"/>
                </a:cubicBezTo>
                <a:cubicBezTo>
                  <a:pt x="3690761" y="1960767"/>
                  <a:pt x="4087812" y="1732697"/>
                  <a:pt x="4380441" y="1608519"/>
                </a:cubicBezTo>
                <a:cubicBezTo>
                  <a:pt x="4673070" y="1484341"/>
                  <a:pt x="4952118" y="1380272"/>
                  <a:pt x="5194300" y="1305836"/>
                </a:cubicBezTo>
                <a:cubicBezTo>
                  <a:pt x="5436482" y="1231400"/>
                  <a:pt x="5588001" y="1192241"/>
                  <a:pt x="5833534" y="1161902"/>
                </a:cubicBezTo>
                <a:cubicBezTo>
                  <a:pt x="6079067" y="1131563"/>
                  <a:pt x="6127750" y="1113219"/>
                  <a:pt x="6667500" y="1123802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8807" y="4218202"/>
            <a:ext cx="1181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Startup firms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99638" y="2277382"/>
            <a:ext cx="2206469" cy="31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EXPECTATIONS/VISIBILITY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0424" y="5599531"/>
            <a:ext cx="53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TIME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6573" y="4910914"/>
            <a:ext cx="1072023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 Narrow"/>
                <a:cs typeface="Arial Narrow"/>
              </a:rPr>
              <a:t>Peak of Inflated Expectations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8769" y="4992530"/>
            <a:ext cx="130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Trough of Disillusionment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1361" y="4992530"/>
            <a:ext cx="130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Slope of Enlightenment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5148" y="4992530"/>
            <a:ext cx="130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arrow"/>
                <a:cs typeface="Arial Narrow"/>
              </a:rPr>
              <a:t>Plateau of Productivity</a:t>
            </a:r>
          </a:p>
        </p:txBody>
      </p:sp>
      <p:sp>
        <p:nvSpPr>
          <p:cNvPr id="4" name="Oval 3"/>
          <p:cNvSpPr/>
          <p:nvPr/>
        </p:nvSpPr>
        <p:spPr>
          <a:xfrm>
            <a:off x="1788484" y="4757463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10643" y="4327816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53395" y="3713556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54270" y="3374538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80037" y="2793844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69912" y="2197710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185554" y="1964760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21715" y="2078885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83936" y="3197980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43384" y="3804185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37467" y="4102923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86391" y="3398305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59730" y="3317475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42451" y="3153001"/>
            <a:ext cx="110637" cy="114125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6310" y="4595014"/>
            <a:ext cx="441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/>
                <a:cs typeface="Arial Narrow"/>
              </a:rPr>
              <a:t>R&amp;D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126" y="3538337"/>
            <a:ext cx="1347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1st generation products (expensive)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7271" y="3269501"/>
            <a:ext cx="162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‘Innovators’ adopt products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0910" y="2694173"/>
            <a:ext cx="1220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Mass media hype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88262" y="1524833"/>
            <a:ext cx="1110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/>
                <a:cs typeface="Arial Narrow"/>
              </a:rPr>
              <a:t>‘Early adopters’ adopt products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93309" y="1980367"/>
            <a:ext cx="118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/>
                <a:cs typeface="Arial Narrow"/>
              </a:rPr>
              <a:t>Negative publicity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62033" y="3030680"/>
            <a:ext cx="1129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/>
                <a:cs typeface="Arial Narrow"/>
              </a:rPr>
              <a:t>Supplier failure/consolidation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37677" y="3647389"/>
            <a:ext cx="1110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/>
                <a:cs typeface="Arial Narrow"/>
              </a:rPr>
              <a:t>New rounds of venture capital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48105" y="4051242"/>
            <a:ext cx="1174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/>
                <a:cs typeface="Arial Narrow"/>
              </a:rPr>
              <a:t>2nd generation products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90312" y="2518507"/>
            <a:ext cx="1491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‘Early majority’ start to adopt product triggering high growth phase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13713" y="3017253"/>
            <a:ext cx="1625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New paradigms and practices become accepted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63109" y="5013408"/>
            <a:ext cx="1072023" cy="48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 Narrow"/>
                <a:cs typeface="Arial Narrow"/>
              </a:rPr>
              <a:t>Technology Trigger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4762" y="2094682"/>
            <a:ext cx="1506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 Narrow"/>
                <a:cs typeface="Arial Narrow"/>
              </a:rPr>
              <a:t>Supplier proliferation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90312" y="3412640"/>
            <a:ext cx="981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/>
                <a:cs typeface="Arial Narrow"/>
              </a:rPr>
              <a:t>3rd generation products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6061" y="6020419"/>
            <a:ext cx="7830457" cy="442818"/>
          </a:xfrm>
        </p:spPr>
        <p:txBody>
          <a:bodyPr/>
          <a:lstStyle/>
          <a:p>
            <a:pPr algn="ctr"/>
            <a:r>
              <a:rPr lang="en-US" sz="2000" dirty="0"/>
              <a:t>FIGURE 2.4 </a:t>
            </a:r>
            <a:r>
              <a:rPr lang="en-US" sz="2000" b="0" dirty="0"/>
              <a:t>Gartner Hype Cycle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697680" y="6437868"/>
            <a:ext cx="2260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/>
                <a:cs typeface="Arial Narrow"/>
              </a:rPr>
              <a:t>Adapted from </a:t>
            </a:r>
            <a:r>
              <a:rPr lang="en-US" sz="1400" dirty="0" err="1">
                <a:latin typeface="Arial Narrow"/>
                <a:cs typeface="Arial Narrow"/>
              </a:rPr>
              <a:t>Tarkovskiy</a:t>
            </a:r>
            <a:r>
              <a:rPr lang="en-US" sz="1400" dirty="0">
                <a:latin typeface="Arial Narrow"/>
                <a:cs typeface="Arial Narrow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77208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Digital Tourist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581375"/>
            <a:ext cx="7829868" cy="4442907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Technology Use and Acceptance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Demographics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Trip Characteristics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Psychographics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UTAUT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 of IT in the Travel Process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Information Search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Trip Planning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Purchase</a:t>
            </a:r>
            <a:endParaRPr lang="en-AU" dirty="0"/>
          </a:p>
          <a:p>
            <a:pPr lvl="1">
              <a:lnSpc>
                <a:spcPct val="120000"/>
              </a:lnSpc>
            </a:pPr>
            <a:r>
              <a:rPr lang="en-AU" dirty="0"/>
              <a:t>Methods for Understanding the Digital Tourist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tech and high touch travelers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13</a:t>
            </a:fld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8500" y="2120900"/>
          <a:ext cx="7708900" cy="28130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Everyday life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 tech</a:t>
                      </a:r>
                      <a:endParaRPr lang="en-A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 touch </a:t>
                      </a:r>
                      <a:endParaRPr lang="en-A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25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Travel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 tech</a:t>
                      </a:r>
                      <a:endParaRPr lang="en-A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Spillovers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Opportunity Seekers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High touch</a:t>
                      </a:r>
                      <a:endParaRPr lang="en-A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Compensators</a:t>
                      </a:r>
                      <a:endParaRPr lang="en-A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Luddites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Digital Tourist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14</a:t>
            </a:fld>
            <a:endParaRPr lang="en-AU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6B26A0-EFD9-6540-8300-CBA5320D7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05546"/>
              </p:ext>
            </p:extLst>
          </p:nvPr>
        </p:nvGraphicFramePr>
        <p:xfrm>
          <a:off x="540812" y="1675617"/>
          <a:ext cx="8158314" cy="3083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438">
                  <a:extLst>
                    <a:ext uri="{9D8B030D-6E8A-4147-A177-3AD203B41FA5}">
                      <a16:colId xmlns:a16="http://schemas.microsoft.com/office/drawing/2014/main" val="3901146221"/>
                    </a:ext>
                  </a:extLst>
                </a:gridCol>
                <a:gridCol w="2719438">
                  <a:extLst>
                    <a:ext uri="{9D8B030D-6E8A-4147-A177-3AD203B41FA5}">
                      <a16:colId xmlns:a16="http://schemas.microsoft.com/office/drawing/2014/main" val="3793659062"/>
                    </a:ext>
                  </a:extLst>
                </a:gridCol>
                <a:gridCol w="2719438">
                  <a:extLst>
                    <a:ext uri="{9D8B030D-6E8A-4147-A177-3AD203B41FA5}">
                      <a16:colId xmlns:a16="http://schemas.microsoft.com/office/drawing/2014/main" val="974766653"/>
                    </a:ext>
                  </a:extLst>
                </a:gridCol>
              </a:tblGrid>
              <a:tr h="497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85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Quantitative sources</a:t>
                      </a:r>
                      <a:endParaRPr lang="en-AU" sz="1800" b="1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Semi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85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Mixed-methods sources</a:t>
                      </a:r>
                      <a:endParaRPr lang="en-AU" sz="1800" b="1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Semibold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85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Qualitative sources</a:t>
                      </a:r>
                      <a:endParaRPr lang="en-AU" sz="1800" b="1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Semibold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72974"/>
                  </a:ext>
                </a:extLst>
              </a:tr>
              <a:tr h="2586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Traditional surveys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Online surveys/polls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Web analytics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Experiments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Visitor tracking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Biometrics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Content analysis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Sentiment analysis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Data mining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 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Interviews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Focus groups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ill Sans MT" panose="020B0502020104020203" pitchFamily="34" charset="77"/>
                        </a:rPr>
                        <a:t>Netnography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Observation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Prototyping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90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2981" y="1782762"/>
            <a:ext cx="8383471" cy="491013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In 2007 the World Economic Forum released three scenarios of digital ecosystems, which are summarized in the following YouTube video: </a:t>
            </a:r>
            <a:r>
              <a:rPr lang="en-AU" sz="2400" b="1" dirty="0"/>
              <a:t>http://</a:t>
            </a:r>
            <a:r>
              <a:rPr lang="en-AU" sz="2400" b="1" dirty="0" err="1"/>
              <a:t>youtu.be</a:t>
            </a:r>
            <a:r>
              <a:rPr lang="en-AU" sz="2400" b="1" dirty="0"/>
              <a:t>/jnrAtXt3uu4/. </a:t>
            </a:r>
            <a:r>
              <a:rPr lang="en-AU" sz="2400" dirty="0"/>
              <a:t>Considering IT developments since 2007, which one has been the most accurate? Justify your answer and discuss the implications for IT and tourism.</a:t>
            </a:r>
          </a:p>
          <a:p>
            <a:pPr marL="514350" lvl="0" indent="-5143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Speak to someone who works for a company in the hospitality or tourism sector regarding their adoption and use of a specific, important technology. According to Rogers’ </a:t>
            </a:r>
            <a:r>
              <a:rPr lang="en-AU" sz="2400" b="1" dirty="0"/>
              <a:t>Diffusion of Innovation Theory</a:t>
            </a:r>
            <a:r>
              <a:rPr lang="en-AU" sz="2400" dirty="0"/>
              <a:t>, which category (i.e., innovator, early </a:t>
            </a:r>
            <a:r>
              <a:rPr lang="en-AU" sz="2400" dirty="0" err="1"/>
              <a:t>adoptor</a:t>
            </a:r>
            <a:r>
              <a:rPr lang="en-AU" sz="2400" dirty="0"/>
              <a:t>, early majority, late majority, and laggard) do you think they belong to? Why?</a:t>
            </a:r>
          </a:p>
        </p:txBody>
      </p:sp>
    </p:spTree>
    <p:extLst>
      <p:ext uri="{BB962C8B-B14F-4D97-AF65-F5344CB8AC3E}">
        <p14:creationId xmlns:p14="http://schemas.microsoft.com/office/powerpoint/2010/main" val="237418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2981" y="1782762"/>
            <a:ext cx="8383471" cy="49101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en-AU" sz="2400" dirty="0"/>
              <a:t>Conduct your own research about the major </a:t>
            </a:r>
            <a:r>
              <a:rPr lang="en-AU" sz="2400" b="1" dirty="0"/>
              <a:t>generational cohorts</a:t>
            </a:r>
            <a:r>
              <a:rPr lang="en-AU" sz="2400" dirty="0"/>
              <a:t> alive today (Baby Boomers, Gen X, Gen Y and Gen Z). Do they differ in how they use technologies? Are older consumers as likely to use IT for travel purposes as younger consumers?</a:t>
            </a:r>
          </a:p>
          <a:p>
            <a:pPr marL="514350" lvl="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en-AU" sz="2400" dirty="0"/>
              <a:t>Provide examples of how the use of technology can deliver both </a:t>
            </a:r>
            <a:r>
              <a:rPr lang="en-AU" sz="2400" b="1" dirty="0"/>
              <a:t>high-tech</a:t>
            </a:r>
            <a:r>
              <a:rPr lang="en-AU" sz="2400" dirty="0"/>
              <a:t> and </a:t>
            </a:r>
            <a:r>
              <a:rPr lang="en-AU" sz="2400" b="1" dirty="0"/>
              <a:t>high-touch</a:t>
            </a:r>
            <a:r>
              <a:rPr lang="en-AU" sz="2400" dirty="0"/>
              <a:t> outcomes.</a:t>
            </a:r>
          </a:p>
          <a:p>
            <a:pPr marL="514350" lvl="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en-AU" sz="2400" dirty="0"/>
              <a:t>What are the key elements of the </a:t>
            </a:r>
            <a:r>
              <a:rPr lang="en-AU" sz="2400" b="1" dirty="0"/>
              <a:t>TAM</a:t>
            </a:r>
            <a:r>
              <a:rPr lang="en-AU" sz="2400" dirty="0"/>
              <a:t>? Provide your own tourism and technology example to illustrate the various components of this model.</a:t>
            </a:r>
          </a:p>
          <a:p>
            <a:pPr marL="514350" lvl="0" indent="-51435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en-AU" sz="2400" dirty="0"/>
              <a:t>In this chapter we used </a:t>
            </a:r>
            <a:r>
              <a:rPr lang="en-AU" sz="2400" dirty="0" err="1"/>
              <a:t>AirBnB</a:t>
            </a:r>
            <a:r>
              <a:rPr lang="en-AU" sz="2400" dirty="0"/>
              <a:t> to illustrate the concept of </a:t>
            </a:r>
            <a:r>
              <a:rPr lang="en-AU" sz="2400" b="1" dirty="0"/>
              <a:t>disruptive innovation</a:t>
            </a:r>
            <a:r>
              <a:rPr lang="en-AU" sz="2400" dirty="0"/>
              <a:t>. Identify another example of disruptive innovation in tourism and use Christensen et al.’s model of low-market/new-market footholds to justify your example.</a:t>
            </a:r>
          </a:p>
        </p:txBody>
      </p:sp>
    </p:spTree>
    <p:extLst>
      <p:ext uri="{BB962C8B-B14F-4D97-AF65-F5344CB8AC3E}">
        <p14:creationId xmlns:p14="http://schemas.microsoft.com/office/powerpoint/2010/main" val="373071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17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61490"/>
              </p:ext>
            </p:extLst>
          </p:nvPr>
        </p:nvGraphicFramePr>
        <p:xfrm>
          <a:off x="723900" y="1656678"/>
          <a:ext cx="7823200" cy="4442908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072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American Society of Travel Agents (ASTA)</a:t>
                      </a:r>
                      <a:r>
                        <a:rPr lang="en-US" sz="18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US" sz="18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80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www.asta.org</a:t>
                      </a:r>
                      <a:endParaRPr lang="en-AU" sz="18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72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Inspirock</a:t>
                      </a:r>
                      <a:b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</a:br>
                      <a:r>
                        <a:rPr lang="en-US" sz="1800" dirty="0" err="1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www.inspirock.com</a:t>
                      </a: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72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World Economic Forum Digital Ecosystems</a:t>
                      </a:r>
                      <a:b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</a:br>
                      <a:r>
                        <a:rPr lang="en-US" sz="1800" spc="-35" dirty="0" err="1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www.weforum.org</a:t>
                      </a:r>
                      <a:r>
                        <a:rPr lang="en-US" sz="1800" spc="-35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/reports</a:t>
                      </a:r>
                      <a:r>
                        <a:rPr lang="en-US" sz="1800" spc="-35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/digital-ecosystem-convergence-between-it-telecoms-media-and-entertainment-scenarios-2015</a:t>
                      </a: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2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35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Our World in Data: Technological Progress</a:t>
                      </a:r>
                      <a:endParaRPr lang="en-AU" sz="1800" b="1" dirty="0">
                        <a:effectLst/>
                        <a:latin typeface="+mn-lt"/>
                        <a:ea typeface="SimSun" panose="02010600030101010101" pitchFamily="2" charset="-122"/>
                        <a:cs typeface="MyriadPro-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35" dirty="0" err="1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ourworldindata.org</a:t>
                      </a:r>
                      <a:r>
                        <a:rPr lang="en-US" sz="1800" spc="-35" dirty="0">
                          <a:effectLst/>
                          <a:latin typeface="+mn-lt"/>
                          <a:ea typeface="SimSun" panose="02010600030101010101" pitchFamily="2" charset="-122"/>
                          <a:cs typeface="MyriadPro-Light"/>
                        </a:rPr>
                        <a:t>/technological-progress</a:t>
                      </a: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  <a:cs typeface="MyriadPro-Ligh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234881"/>
                  </a:ext>
                </a:extLst>
              </a:tr>
            </a:tbl>
          </a:graphicData>
        </a:graphic>
      </p:graphicFrame>
      <p:pic>
        <p:nvPicPr>
          <p:cNvPr id="3" name="Picture 2" descr="Ch2 ASTA Q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90700"/>
            <a:ext cx="864000" cy="864000"/>
          </a:xfrm>
          <a:prstGeom prst="rect">
            <a:avLst/>
          </a:prstGeom>
        </p:spPr>
      </p:pic>
      <p:pic>
        <p:nvPicPr>
          <p:cNvPr id="6" name="Picture 5" descr="CH2 WEF Q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59619"/>
            <a:ext cx="864000" cy="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A0E3D-F5E8-BF4B-95E1-26670AF03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7890"/>
            <a:ext cx="858539" cy="858539"/>
          </a:xfrm>
          <a:prstGeom prst="rect">
            <a:avLst/>
          </a:prstGeom>
        </p:spPr>
      </p:pic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1A98B3A-AD66-3A41-9641-C09B755B1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9" y="4891348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19" y="955032"/>
            <a:ext cx="8383472" cy="442818"/>
          </a:xfrm>
        </p:spPr>
        <p:txBody>
          <a:bodyPr/>
          <a:lstStyle/>
          <a:p>
            <a:r>
              <a:rPr lang="en-US" sz="2800" dirty="0"/>
              <a:t>Case Study</a:t>
            </a:r>
            <a:r>
              <a:rPr lang="en-US" sz="2800" b="0" dirty="0"/>
              <a:t> Airbnb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819" y="1397850"/>
            <a:ext cx="8464027" cy="5187473"/>
          </a:xfrm>
        </p:spPr>
        <p:txBody>
          <a:bodyPr>
            <a:noAutofit/>
          </a:bodyPr>
          <a:lstStyle/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Problems with hotels: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/>
              <a:t>Hotel chains build brand around consistency and standardization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/>
              <a:t>Standardization creates sterile and impersonal experiences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/>
              <a:t>Hotels are expensive to own and manage</a:t>
            </a:r>
          </a:p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The solution? 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1800" dirty="0"/>
              <a:t>Provide accommodation that is not standardized and requires no investment in real estate or workers. </a:t>
            </a:r>
            <a:endParaRPr lang="en-US" sz="1600" dirty="0"/>
          </a:p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/>
              <a:t>Founded </a:t>
            </a:r>
            <a:r>
              <a:rPr lang="en-US" sz="2400" dirty="0"/>
              <a:t>in 2008 … by mid-2012 bookings reached 10 million nights and by 2018 more than 4 million properties were listed in 191 countries</a:t>
            </a:r>
            <a:endParaRPr lang="en-US" sz="1800" dirty="0"/>
          </a:p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/>
              <a:t>Disruptive innovation</a:t>
            </a:r>
            <a:endParaRPr lang="en-AU" sz="2400" dirty="0"/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1800" dirty="0"/>
              <a:t>New technologies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1800" dirty="0"/>
              <a:t>New business models</a:t>
            </a:r>
          </a:p>
          <a:p>
            <a:pPr lvl="2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1800" dirty="0"/>
              <a:t>New value chains</a:t>
            </a:r>
          </a:p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/>
          </a:p>
          <a:p>
            <a:pPr lvl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990238F-1A17-6443-AFDE-F65CA7A8E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5" y="4769263"/>
            <a:ext cx="3724836" cy="2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7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63" y="2110852"/>
            <a:ext cx="7199855" cy="442818"/>
          </a:xfrm>
        </p:spPr>
        <p:txBody>
          <a:bodyPr/>
          <a:lstStyle/>
          <a:p>
            <a:pPr algn="ctr"/>
            <a:r>
              <a:rPr lang="en-US" sz="3600" dirty="0"/>
              <a:t>Chapter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4575" y="2661096"/>
            <a:ext cx="7199313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Digital Tourism Landscape</a:t>
            </a:r>
          </a:p>
        </p:txBody>
      </p:sp>
    </p:spTree>
    <p:extLst>
      <p:ext uri="{BB962C8B-B14F-4D97-AF65-F5344CB8AC3E}">
        <p14:creationId xmlns:p14="http://schemas.microsoft.com/office/powerpoint/2010/main" val="279486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2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9527" y="1624406"/>
            <a:ext cx="8538561" cy="50430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After studying this chapter you should be able to: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Describe the general concept of the </a:t>
            </a:r>
            <a:r>
              <a:rPr lang="en-US" sz="2200" b="1" dirty="0"/>
              <a:t>digital tourism landscape</a:t>
            </a:r>
            <a:r>
              <a:rPr lang="en-US" sz="2200" dirty="0"/>
              <a:t>;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Explain and evaluate the components and functions of information technology in tourism using a </a:t>
            </a:r>
            <a:r>
              <a:rPr lang="en-US" sz="2200" b="1" dirty="0"/>
              <a:t>digital tourism ecosystem </a:t>
            </a:r>
            <a:r>
              <a:rPr lang="en-US" sz="2200" dirty="0"/>
              <a:t>perspective;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Analyze the </a:t>
            </a:r>
            <a:r>
              <a:rPr lang="en-US" sz="2200" b="1" dirty="0"/>
              <a:t>drivers of innovation </a:t>
            </a:r>
            <a:r>
              <a:rPr lang="en-US" sz="2200" dirty="0"/>
              <a:t>and technological change in the digital tourism landscape;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Define and provide examples of </a:t>
            </a:r>
            <a:r>
              <a:rPr lang="en-US" sz="2200" b="1" dirty="0"/>
              <a:t>disruptive innovation</a:t>
            </a:r>
            <a:r>
              <a:rPr lang="en-US" sz="2200" dirty="0"/>
              <a:t>;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Apply </a:t>
            </a:r>
            <a:r>
              <a:rPr lang="en-US" sz="2200" b="1" dirty="0"/>
              <a:t>behavioral perspectives </a:t>
            </a:r>
            <a:r>
              <a:rPr lang="en-US" sz="2200" dirty="0"/>
              <a:t>to explain how travelers adopt, use and respond to information technologies in tourism settings; and</a:t>
            </a:r>
            <a:endParaRPr lang="en-AU" sz="2200" dirty="0"/>
          </a:p>
          <a:p>
            <a:pPr marL="447675" lvl="0" indent="-447675">
              <a:buClr>
                <a:schemeClr val="accent6"/>
              </a:buClr>
              <a:buFont typeface="+mj-lt"/>
              <a:buAutoNum type="arabicPeriod"/>
            </a:pPr>
            <a:r>
              <a:rPr lang="en-US" sz="2200" dirty="0"/>
              <a:t>Explain the role of information technology in tourists’ </a:t>
            </a:r>
            <a:r>
              <a:rPr lang="en-US" sz="2200" b="1" dirty="0"/>
              <a:t>decision-making</a:t>
            </a:r>
            <a:r>
              <a:rPr lang="en-US" sz="2200" dirty="0"/>
              <a:t> processes. 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77706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0" y="1783079"/>
            <a:ext cx="8044179" cy="4328161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Digital tourism ecosystem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Diffusion of innovations theory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Hype cycle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Technological innovation theory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Disruptive innovation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Technology acceptance model (TAM)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High-tech / high-touch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26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/>
          </p:nvPr>
        </p:nvGraphicFramePr>
        <p:xfrm>
          <a:off x="106225" y="775642"/>
          <a:ext cx="8757075" cy="551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6915" y="6173952"/>
            <a:ext cx="7830457" cy="442818"/>
          </a:xfrm>
        </p:spPr>
        <p:txBody>
          <a:bodyPr/>
          <a:lstStyle/>
          <a:p>
            <a:pPr algn="ctr"/>
            <a:r>
              <a:rPr lang="en-US" sz="2000" dirty="0"/>
              <a:t>FIGURE 2.1 </a:t>
            </a:r>
            <a:r>
              <a:rPr lang="en-US" sz="2000" b="0" dirty="0"/>
              <a:t>The Digital Tourism Ecosystem</a:t>
            </a:r>
          </a:p>
        </p:txBody>
      </p:sp>
      <p:sp>
        <p:nvSpPr>
          <p:cNvPr id="15" name="Hexagon 14"/>
          <p:cNvSpPr/>
          <p:nvPr/>
        </p:nvSpPr>
        <p:spPr>
          <a:xfrm>
            <a:off x="3661136" y="1645261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/>
                <a:cs typeface="Arial Narrow"/>
              </a:rPr>
              <a:t>Entities </a:t>
            </a:r>
            <a:endParaRPr lang="en-US" sz="1200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/>
                <a:cs typeface="Arial Narrow"/>
              </a:rPr>
              <a:t>Suppliers, Travelers, Intermediaries, Governments, DMOs</a:t>
            </a:r>
          </a:p>
        </p:txBody>
      </p:sp>
      <p:sp>
        <p:nvSpPr>
          <p:cNvPr id="17" name="Hexagon 16"/>
          <p:cNvSpPr/>
          <p:nvPr/>
        </p:nvSpPr>
        <p:spPr>
          <a:xfrm>
            <a:off x="2320041" y="2392278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/>
                <a:cs typeface="Arial Narrow"/>
              </a:rPr>
              <a:t>Connections </a:t>
            </a:r>
            <a:r>
              <a:rPr lang="en-US" sz="1200" dirty="0">
                <a:latin typeface="Arial Narrow"/>
                <a:cs typeface="Arial Narrow"/>
              </a:rPr>
              <a:t>Broadband, Mobile, WiFi, NFC, BLE, GPS, Broadcasting, Protocols, Standards</a:t>
            </a:r>
          </a:p>
        </p:txBody>
      </p:sp>
      <p:sp>
        <p:nvSpPr>
          <p:cNvPr id="20" name="Hexagon 19"/>
          <p:cNvSpPr/>
          <p:nvPr/>
        </p:nvSpPr>
        <p:spPr>
          <a:xfrm>
            <a:off x="5012368" y="2401915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/>
                <a:cs typeface="Arial Narrow"/>
              </a:rPr>
              <a:t>Devices </a:t>
            </a:r>
            <a:r>
              <a:rPr lang="en-US" sz="1200" dirty="0">
                <a:latin typeface="Arial Narrow"/>
                <a:cs typeface="Arial Narrow"/>
              </a:rPr>
              <a:t>Desktops, Smart Devices, Mobile Devices, Digital Kiosks</a:t>
            </a:r>
          </a:p>
        </p:txBody>
      </p:sp>
      <p:sp>
        <p:nvSpPr>
          <p:cNvPr id="16" name="Hexagon 15"/>
          <p:cNvSpPr/>
          <p:nvPr/>
        </p:nvSpPr>
        <p:spPr>
          <a:xfrm>
            <a:off x="3672927" y="3135703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/>
                <a:cs typeface="Arial Narrow"/>
              </a:rPr>
              <a:t>Communities </a:t>
            </a:r>
            <a:r>
              <a:rPr lang="en-US" sz="1200" dirty="0">
                <a:latin typeface="Arial Narrow"/>
                <a:cs typeface="Arial Narrow"/>
              </a:rPr>
              <a:t>Social Networks Blogs, Reviews, Forums, Wikis, Local Experts, Media Sharing</a:t>
            </a:r>
          </a:p>
        </p:txBody>
      </p:sp>
      <p:sp>
        <p:nvSpPr>
          <p:cNvPr id="19" name="Hexagon 18"/>
          <p:cNvSpPr/>
          <p:nvPr/>
        </p:nvSpPr>
        <p:spPr>
          <a:xfrm>
            <a:off x="5029400" y="3877510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/>
                <a:cs typeface="Arial Narrow"/>
              </a:rPr>
              <a:t>Touch Points </a:t>
            </a:r>
            <a:r>
              <a:rPr lang="en-US" sz="1200" dirty="0">
                <a:latin typeface="Arial Narrow"/>
                <a:cs typeface="Arial Narrow"/>
              </a:rPr>
              <a:t>Websites, Search, Engines, Mobile Apps, Email, Telephone, Face-to-face</a:t>
            </a:r>
          </a:p>
        </p:txBody>
      </p:sp>
      <p:sp>
        <p:nvSpPr>
          <p:cNvPr id="18" name="Hexagon 17"/>
          <p:cNvSpPr/>
          <p:nvPr/>
        </p:nvSpPr>
        <p:spPr>
          <a:xfrm>
            <a:off x="2314344" y="3878811"/>
            <a:ext cx="1716456" cy="147970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/>
                <a:cs typeface="Arial Narrow"/>
              </a:rPr>
              <a:t>Content</a:t>
            </a:r>
            <a:endParaRPr lang="en-US" sz="1200" b="1" dirty="0">
              <a:latin typeface="Arial Narrow"/>
              <a:cs typeface="Arial Narrow"/>
            </a:endParaRP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Rich Media, Maps, Navigation, Transactions, Dynamic Content, User Generated Content</a:t>
            </a:r>
          </a:p>
        </p:txBody>
      </p:sp>
    </p:spTree>
    <p:extLst>
      <p:ext uri="{BB962C8B-B14F-4D97-AF65-F5344CB8AC3E}">
        <p14:creationId xmlns:p14="http://schemas.microsoft.com/office/powerpoint/2010/main" val="22866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20" y="1232519"/>
            <a:ext cx="7561798" cy="442818"/>
          </a:xfrm>
        </p:spPr>
        <p:txBody>
          <a:bodyPr/>
          <a:lstStyle/>
          <a:p>
            <a:r>
              <a:rPr lang="en-US" dirty="0"/>
              <a:t>Digital Tourism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9359" y="1783079"/>
            <a:ext cx="7561229" cy="4656418"/>
          </a:xfrm>
        </p:spPr>
        <p:txBody>
          <a:bodyPr>
            <a:normAutofit fontScale="85000" lnSpcReduction="20000"/>
          </a:bodyPr>
          <a:lstStyle/>
          <a:p>
            <a:pPr marL="1587" lvl="1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Digital Technological Environment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Devices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Connections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Touch Points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Roles of Entities and Communities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Catalyzers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Dictators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Milkers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Niche Players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84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90" y="1232519"/>
            <a:ext cx="7574628" cy="442818"/>
          </a:xfrm>
        </p:spPr>
        <p:txBody>
          <a:bodyPr/>
          <a:lstStyle/>
          <a:p>
            <a:r>
              <a:rPr lang="en-US" dirty="0"/>
              <a:t>Digital Tourism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6529" y="1783079"/>
            <a:ext cx="7574059" cy="4328161"/>
          </a:xfrm>
        </p:spPr>
        <p:txBody>
          <a:bodyPr>
            <a:normAutofit fontScale="92500" lnSpcReduction="10000"/>
          </a:bodyPr>
          <a:lstStyle/>
          <a:p>
            <a:pPr indent="-376238">
              <a:lnSpc>
                <a:spcPct val="110000"/>
              </a:lnSpc>
            </a:pPr>
            <a:r>
              <a:rPr lang="en-US" b="1">
                <a:solidFill>
                  <a:schemeClr val="accent6"/>
                </a:solidFill>
              </a:rPr>
              <a:t>Ecosystem Functions</a:t>
            </a:r>
          </a:p>
          <a:p>
            <a:pPr lvl="1">
              <a:lnSpc>
                <a:spcPct val="110000"/>
              </a:lnSpc>
            </a:pPr>
            <a:r>
              <a:rPr lang="en-US"/>
              <a:t>Inspiration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Transaction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Experience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Reflection</a:t>
            </a:r>
          </a:p>
          <a:p>
            <a:pPr indent="-376238">
              <a:lnSpc>
                <a:spcPct val="110000"/>
              </a:lnSpc>
            </a:pPr>
            <a:r>
              <a:rPr lang="en-US" b="1" dirty="0">
                <a:solidFill>
                  <a:schemeClr val="accent6"/>
                </a:solidFill>
              </a:rPr>
              <a:t>Ecosystem Health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Productivity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Robustness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Diversity</a:t>
            </a:r>
          </a:p>
          <a:p>
            <a:pPr marL="1587" lvl="1" indent="0">
              <a:lnSpc>
                <a:spcPct val="11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51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4771B7D-D2D5-E24B-BE32-30A176FF15A5}"/>
              </a:ext>
            </a:extLst>
          </p:cNvPr>
          <p:cNvCxnSpPr/>
          <p:nvPr/>
        </p:nvCxnSpPr>
        <p:spPr>
          <a:xfrm>
            <a:off x="3849922" y="1165712"/>
            <a:ext cx="0" cy="424319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581D37-069A-D748-A40C-47E84D6452C4}"/>
              </a:ext>
            </a:extLst>
          </p:cNvPr>
          <p:cNvCxnSpPr/>
          <p:nvPr/>
        </p:nvCxnSpPr>
        <p:spPr>
          <a:xfrm>
            <a:off x="5437062" y="1165712"/>
            <a:ext cx="0" cy="424319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8D1EA73-8221-E246-A0D0-AE2EC6D1C951}"/>
              </a:ext>
            </a:extLst>
          </p:cNvPr>
          <p:cNvCxnSpPr/>
          <p:nvPr/>
        </p:nvCxnSpPr>
        <p:spPr>
          <a:xfrm>
            <a:off x="6848934" y="1165712"/>
            <a:ext cx="0" cy="4243199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3E693A4-AFE0-894A-9CE6-2DCD9F2CCC60}"/>
              </a:ext>
            </a:extLst>
          </p:cNvPr>
          <p:cNvGrpSpPr/>
          <p:nvPr/>
        </p:nvGrpSpPr>
        <p:grpSpPr>
          <a:xfrm>
            <a:off x="1298329" y="2167274"/>
            <a:ext cx="6969110" cy="3147506"/>
            <a:chOff x="1298329" y="1704698"/>
            <a:chExt cx="6969110" cy="3610082"/>
          </a:xfrm>
        </p:grpSpPr>
        <p:sp>
          <p:nvSpPr>
            <p:cNvPr id="4" name="Freeform 3"/>
            <p:cNvSpPr/>
            <p:nvPr/>
          </p:nvSpPr>
          <p:spPr>
            <a:xfrm>
              <a:off x="1298329" y="4530501"/>
              <a:ext cx="2935394" cy="784279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88012" y="4060232"/>
              <a:ext cx="2665887" cy="1154377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66067" y="3728567"/>
              <a:ext cx="2451409" cy="1263098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84802" y="3271165"/>
              <a:ext cx="2251043" cy="1479325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16081" y="2616269"/>
              <a:ext cx="1988591" cy="1914232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10256" y="1704698"/>
              <a:ext cx="1757183" cy="2505229"/>
            </a:xfrm>
            <a:custGeom>
              <a:avLst/>
              <a:gdLst>
                <a:gd name="connsiteX0" fmla="*/ 0 w 1937801"/>
                <a:gd name="connsiteY0" fmla="*/ 1469128 h 1469289"/>
                <a:gd name="connsiteX1" fmla="*/ 602289 w 1937801"/>
                <a:gd name="connsiteY1" fmla="*/ 1272718 h 1469289"/>
                <a:gd name="connsiteX2" fmla="*/ 1191486 w 1937801"/>
                <a:gd name="connsiteY2" fmla="*/ 277571 h 1469289"/>
                <a:gd name="connsiteX3" fmla="*/ 1440258 w 1937801"/>
                <a:gd name="connsiteY3" fmla="*/ 41878 h 1469289"/>
                <a:gd name="connsiteX4" fmla="*/ 1715216 w 1937801"/>
                <a:gd name="connsiteY4" fmla="*/ 15690 h 1469289"/>
                <a:gd name="connsiteX5" fmla="*/ 1937801 w 1937801"/>
                <a:gd name="connsiteY5" fmla="*/ 212101 h 1469289"/>
                <a:gd name="connsiteX6" fmla="*/ 1937801 w 1937801"/>
                <a:gd name="connsiteY6" fmla="*/ 212101 h 1469289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1755 h 1471916"/>
                <a:gd name="connsiteX1" fmla="*/ 602289 w 1937801"/>
                <a:gd name="connsiteY1" fmla="*/ 1275345 h 1471916"/>
                <a:gd name="connsiteX2" fmla="*/ 1191486 w 1937801"/>
                <a:gd name="connsiteY2" fmla="*/ 280198 h 1471916"/>
                <a:gd name="connsiteX3" fmla="*/ 1440258 w 1937801"/>
                <a:gd name="connsiteY3" fmla="*/ 38155 h 1471916"/>
                <a:gd name="connsiteX4" fmla="*/ 1715216 w 1937801"/>
                <a:gd name="connsiteY4" fmla="*/ 18317 h 1471916"/>
                <a:gd name="connsiteX5" fmla="*/ 1937801 w 1937801"/>
                <a:gd name="connsiteY5" fmla="*/ 214728 h 1471916"/>
                <a:gd name="connsiteX6" fmla="*/ 1937801 w 1937801"/>
                <a:gd name="connsiteY6" fmla="*/ 214728 h 1471916"/>
                <a:gd name="connsiteX0" fmla="*/ 0 w 1937801"/>
                <a:gd name="connsiteY0" fmla="*/ 1470825 h 1470986"/>
                <a:gd name="connsiteX1" fmla="*/ 602289 w 1937801"/>
                <a:gd name="connsiteY1" fmla="*/ 1274415 h 1470986"/>
                <a:gd name="connsiteX2" fmla="*/ 1191486 w 1937801"/>
                <a:gd name="connsiteY2" fmla="*/ 279268 h 1470986"/>
                <a:gd name="connsiteX3" fmla="*/ 1440258 w 1937801"/>
                <a:gd name="connsiteY3" fmla="*/ 37225 h 1470986"/>
                <a:gd name="connsiteX4" fmla="*/ 1715216 w 1937801"/>
                <a:gd name="connsiteY4" fmla="*/ 17387 h 1470986"/>
                <a:gd name="connsiteX5" fmla="*/ 1937801 w 1937801"/>
                <a:gd name="connsiteY5" fmla="*/ 213798 h 1470986"/>
                <a:gd name="connsiteX6" fmla="*/ 1937801 w 1937801"/>
                <a:gd name="connsiteY6" fmla="*/ 213798 h 147098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73685 h 1473846"/>
                <a:gd name="connsiteX1" fmla="*/ 602289 w 1937801"/>
                <a:gd name="connsiteY1" fmla="*/ 1277275 h 1473846"/>
                <a:gd name="connsiteX2" fmla="*/ 1191486 w 1937801"/>
                <a:gd name="connsiteY2" fmla="*/ 282128 h 1473846"/>
                <a:gd name="connsiteX3" fmla="*/ 1440258 w 1937801"/>
                <a:gd name="connsiteY3" fmla="*/ 33735 h 1473846"/>
                <a:gd name="connsiteX4" fmla="*/ 1715216 w 1937801"/>
                <a:gd name="connsiteY4" fmla="*/ 20247 h 1473846"/>
                <a:gd name="connsiteX5" fmla="*/ 1937801 w 1937801"/>
                <a:gd name="connsiteY5" fmla="*/ 216658 h 1473846"/>
                <a:gd name="connsiteX6" fmla="*/ 1937801 w 1937801"/>
                <a:gd name="connsiteY6" fmla="*/ 216658 h 1473846"/>
                <a:gd name="connsiteX0" fmla="*/ 0 w 1937801"/>
                <a:gd name="connsiteY0" fmla="*/ 1469895 h 1470056"/>
                <a:gd name="connsiteX1" fmla="*/ 602289 w 1937801"/>
                <a:gd name="connsiteY1" fmla="*/ 1273485 h 1470056"/>
                <a:gd name="connsiteX2" fmla="*/ 1191486 w 1937801"/>
                <a:gd name="connsiteY2" fmla="*/ 278338 h 1470056"/>
                <a:gd name="connsiteX3" fmla="*/ 1440258 w 1937801"/>
                <a:gd name="connsiteY3" fmla="*/ 29945 h 1470056"/>
                <a:gd name="connsiteX4" fmla="*/ 1715216 w 1937801"/>
                <a:gd name="connsiteY4" fmla="*/ 16457 h 1470056"/>
                <a:gd name="connsiteX5" fmla="*/ 1937801 w 1937801"/>
                <a:gd name="connsiteY5" fmla="*/ 212868 h 1470056"/>
                <a:gd name="connsiteX6" fmla="*/ 1937801 w 1937801"/>
                <a:gd name="connsiteY6" fmla="*/ 212868 h 1470056"/>
                <a:gd name="connsiteX0" fmla="*/ 0 w 1937801"/>
                <a:gd name="connsiteY0" fmla="*/ 1479682 h 1479843"/>
                <a:gd name="connsiteX1" fmla="*/ 602289 w 1937801"/>
                <a:gd name="connsiteY1" fmla="*/ 1283272 h 1479843"/>
                <a:gd name="connsiteX2" fmla="*/ 1191486 w 1937801"/>
                <a:gd name="connsiteY2" fmla="*/ 288125 h 1479843"/>
                <a:gd name="connsiteX3" fmla="*/ 1440258 w 1937801"/>
                <a:gd name="connsiteY3" fmla="*/ 39732 h 1479843"/>
                <a:gd name="connsiteX4" fmla="*/ 1715216 w 1937801"/>
                <a:gd name="connsiteY4" fmla="*/ 26244 h 1479843"/>
                <a:gd name="connsiteX5" fmla="*/ 1937801 w 1937801"/>
                <a:gd name="connsiteY5" fmla="*/ 222655 h 1479843"/>
                <a:gd name="connsiteX6" fmla="*/ 1937801 w 1937801"/>
                <a:gd name="connsiteY6" fmla="*/ 222655 h 1479843"/>
                <a:gd name="connsiteX0" fmla="*/ 0 w 1937801"/>
                <a:gd name="connsiteY0" fmla="*/ 1483118 h 1483279"/>
                <a:gd name="connsiteX1" fmla="*/ 602289 w 1937801"/>
                <a:gd name="connsiteY1" fmla="*/ 1286708 h 1483279"/>
                <a:gd name="connsiteX2" fmla="*/ 1191486 w 1937801"/>
                <a:gd name="connsiteY2" fmla="*/ 291561 h 1483279"/>
                <a:gd name="connsiteX3" fmla="*/ 1440258 w 1937801"/>
                <a:gd name="connsiteY3" fmla="*/ 43168 h 1483279"/>
                <a:gd name="connsiteX4" fmla="*/ 1715216 w 1937801"/>
                <a:gd name="connsiteY4" fmla="*/ 29680 h 1483279"/>
                <a:gd name="connsiteX5" fmla="*/ 1937801 w 1937801"/>
                <a:gd name="connsiteY5" fmla="*/ 226091 h 1483279"/>
                <a:gd name="connsiteX6" fmla="*/ 1937801 w 1937801"/>
                <a:gd name="connsiteY6" fmla="*/ 226091 h 1483279"/>
                <a:gd name="connsiteX0" fmla="*/ 0 w 1937801"/>
                <a:gd name="connsiteY0" fmla="*/ 1480496 h 1480657"/>
                <a:gd name="connsiteX1" fmla="*/ 602289 w 1937801"/>
                <a:gd name="connsiteY1" fmla="*/ 1284086 h 1480657"/>
                <a:gd name="connsiteX2" fmla="*/ 1191486 w 1937801"/>
                <a:gd name="connsiteY2" fmla="*/ 288939 h 1480657"/>
                <a:gd name="connsiteX3" fmla="*/ 1440258 w 1937801"/>
                <a:gd name="connsiteY3" fmla="*/ 40546 h 1480657"/>
                <a:gd name="connsiteX4" fmla="*/ 1715216 w 1937801"/>
                <a:gd name="connsiteY4" fmla="*/ 27058 h 1480657"/>
                <a:gd name="connsiteX5" fmla="*/ 1937801 w 1937801"/>
                <a:gd name="connsiteY5" fmla="*/ 223469 h 1480657"/>
                <a:gd name="connsiteX6" fmla="*/ 1937801 w 1937801"/>
                <a:gd name="connsiteY6" fmla="*/ 223469 h 1480657"/>
                <a:gd name="connsiteX0" fmla="*/ 0 w 1937801"/>
                <a:gd name="connsiteY0" fmla="*/ 1473633 h 1473794"/>
                <a:gd name="connsiteX1" fmla="*/ 602289 w 1937801"/>
                <a:gd name="connsiteY1" fmla="*/ 1277223 h 1473794"/>
                <a:gd name="connsiteX2" fmla="*/ 1191486 w 1937801"/>
                <a:gd name="connsiteY2" fmla="*/ 282076 h 1473794"/>
                <a:gd name="connsiteX3" fmla="*/ 1437083 w 1937801"/>
                <a:gd name="connsiteY3" fmla="*/ 27333 h 1473794"/>
                <a:gd name="connsiteX4" fmla="*/ 1715216 w 1937801"/>
                <a:gd name="connsiteY4" fmla="*/ 20195 h 1473794"/>
                <a:gd name="connsiteX5" fmla="*/ 1937801 w 1937801"/>
                <a:gd name="connsiteY5" fmla="*/ 216606 h 1473794"/>
                <a:gd name="connsiteX6" fmla="*/ 1937801 w 1937801"/>
                <a:gd name="connsiteY6" fmla="*/ 216606 h 1473794"/>
                <a:gd name="connsiteX0" fmla="*/ 0 w 1937801"/>
                <a:gd name="connsiteY0" fmla="*/ 1475783 h 1475944"/>
                <a:gd name="connsiteX1" fmla="*/ 602289 w 1937801"/>
                <a:gd name="connsiteY1" fmla="*/ 1279373 h 1475944"/>
                <a:gd name="connsiteX2" fmla="*/ 1191486 w 1937801"/>
                <a:gd name="connsiteY2" fmla="*/ 284226 h 1475944"/>
                <a:gd name="connsiteX3" fmla="*/ 1437083 w 1937801"/>
                <a:gd name="connsiteY3" fmla="*/ 29483 h 1475944"/>
                <a:gd name="connsiteX4" fmla="*/ 1715216 w 1937801"/>
                <a:gd name="connsiteY4" fmla="*/ 22345 h 1475944"/>
                <a:gd name="connsiteX5" fmla="*/ 1937801 w 1937801"/>
                <a:gd name="connsiteY5" fmla="*/ 218756 h 1475944"/>
                <a:gd name="connsiteX6" fmla="*/ 1937801 w 1937801"/>
                <a:gd name="connsiteY6" fmla="*/ 218756 h 1475944"/>
                <a:gd name="connsiteX0" fmla="*/ 0 w 1734042"/>
                <a:gd name="connsiteY0" fmla="*/ 1475783 h 1475944"/>
                <a:gd name="connsiteX1" fmla="*/ 398530 w 1734042"/>
                <a:gd name="connsiteY1" fmla="*/ 1279373 h 1475944"/>
                <a:gd name="connsiteX2" fmla="*/ 987727 w 1734042"/>
                <a:gd name="connsiteY2" fmla="*/ 284226 h 1475944"/>
                <a:gd name="connsiteX3" fmla="*/ 1233324 w 1734042"/>
                <a:gd name="connsiteY3" fmla="*/ 29483 h 1475944"/>
                <a:gd name="connsiteX4" fmla="*/ 1511457 w 1734042"/>
                <a:gd name="connsiteY4" fmla="*/ 22345 h 1475944"/>
                <a:gd name="connsiteX5" fmla="*/ 1734042 w 1734042"/>
                <a:gd name="connsiteY5" fmla="*/ 218756 h 1475944"/>
                <a:gd name="connsiteX6" fmla="*/ 1734042 w 1734042"/>
                <a:gd name="connsiteY6" fmla="*/ 218756 h 1475944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734042"/>
                <a:gd name="connsiteY0" fmla="*/ 1475783 h 1475783"/>
                <a:gd name="connsiteX1" fmla="*/ 398530 w 1734042"/>
                <a:gd name="connsiteY1" fmla="*/ 1279373 h 1475783"/>
                <a:gd name="connsiteX2" fmla="*/ 987727 w 1734042"/>
                <a:gd name="connsiteY2" fmla="*/ 284226 h 1475783"/>
                <a:gd name="connsiteX3" fmla="*/ 1233324 w 1734042"/>
                <a:gd name="connsiteY3" fmla="*/ 29483 h 1475783"/>
                <a:gd name="connsiteX4" fmla="*/ 1511457 w 1734042"/>
                <a:gd name="connsiteY4" fmla="*/ 22345 h 1475783"/>
                <a:gd name="connsiteX5" fmla="*/ 1734042 w 1734042"/>
                <a:gd name="connsiteY5" fmla="*/ 218756 h 1475783"/>
                <a:gd name="connsiteX6" fmla="*/ 1734042 w 1734042"/>
                <a:gd name="connsiteY6" fmla="*/ 218756 h 1475783"/>
                <a:gd name="connsiteX0" fmla="*/ 0 w 1902412"/>
                <a:gd name="connsiteY0" fmla="*/ 1475783 h 1475783"/>
                <a:gd name="connsiteX1" fmla="*/ 398530 w 1902412"/>
                <a:gd name="connsiteY1" fmla="*/ 1279373 h 1475783"/>
                <a:gd name="connsiteX2" fmla="*/ 987727 w 1902412"/>
                <a:gd name="connsiteY2" fmla="*/ 284226 h 1475783"/>
                <a:gd name="connsiteX3" fmla="*/ 1233324 w 1902412"/>
                <a:gd name="connsiteY3" fmla="*/ 29483 h 1475783"/>
                <a:gd name="connsiteX4" fmla="*/ 1511457 w 1902412"/>
                <a:gd name="connsiteY4" fmla="*/ 22345 h 1475783"/>
                <a:gd name="connsiteX5" fmla="*/ 1734042 w 1902412"/>
                <a:gd name="connsiteY5" fmla="*/ 218756 h 1475783"/>
                <a:gd name="connsiteX6" fmla="*/ 1902412 w 1902412"/>
                <a:gd name="connsiteY6" fmla="*/ 417359 h 1475783"/>
                <a:gd name="connsiteX0" fmla="*/ 0 w 1902412"/>
                <a:gd name="connsiteY0" fmla="*/ 1462276 h 1462276"/>
                <a:gd name="connsiteX1" fmla="*/ 398530 w 1902412"/>
                <a:gd name="connsiteY1" fmla="*/ 1265866 h 1462276"/>
                <a:gd name="connsiteX2" fmla="*/ 987727 w 1902412"/>
                <a:gd name="connsiteY2" fmla="*/ 270719 h 1462276"/>
                <a:gd name="connsiteX3" fmla="*/ 1233324 w 1902412"/>
                <a:gd name="connsiteY3" fmla="*/ 15976 h 1462276"/>
                <a:gd name="connsiteX4" fmla="*/ 1570614 w 1902412"/>
                <a:gd name="connsiteY4" fmla="*/ 46076 h 1462276"/>
                <a:gd name="connsiteX5" fmla="*/ 1734042 w 1902412"/>
                <a:gd name="connsiteY5" fmla="*/ 205249 h 1462276"/>
                <a:gd name="connsiteX6" fmla="*/ 1902412 w 1902412"/>
                <a:gd name="connsiteY6" fmla="*/ 403852 h 1462276"/>
                <a:gd name="connsiteX0" fmla="*/ 0 w 1902412"/>
                <a:gd name="connsiteY0" fmla="*/ 1474681 h 1474681"/>
                <a:gd name="connsiteX1" fmla="*/ 398530 w 1902412"/>
                <a:gd name="connsiteY1" fmla="*/ 1278271 h 1474681"/>
                <a:gd name="connsiteX2" fmla="*/ 987727 w 1902412"/>
                <a:gd name="connsiteY2" fmla="*/ 283124 h 1474681"/>
                <a:gd name="connsiteX3" fmla="*/ 1233324 w 1902412"/>
                <a:gd name="connsiteY3" fmla="*/ 28381 h 1474681"/>
                <a:gd name="connsiteX4" fmla="*/ 1563788 w 1902412"/>
                <a:gd name="connsiteY4" fmla="*/ 27449 h 1474681"/>
                <a:gd name="connsiteX5" fmla="*/ 1734042 w 1902412"/>
                <a:gd name="connsiteY5" fmla="*/ 217654 h 1474681"/>
                <a:gd name="connsiteX6" fmla="*/ 1902412 w 1902412"/>
                <a:gd name="connsiteY6" fmla="*/ 416257 h 1474681"/>
                <a:gd name="connsiteX0" fmla="*/ 0 w 1902412"/>
                <a:gd name="connsiteY0" fmla="*/ 1468862 h 1468862"/>
                <a:gd name="connsiteX1" fmla="*/ 398530 w 1902412"/>
                <a:gd name="connsiteY1" fmla="*/ 1272452 h 1468862"/>
                <a:gd name="connsiteX2" fmla="*/ 987727 w 1902412"/>
                <a:gd name="connsiteY2" fmla="*/ 277305 h 1468862"/>
                <a:gd name="connsiteX3" fmla="*/ 1233324 w 1902412"/>
                <a:gd name="connsiteY3" fmla="*/ 22562 h 1468862"/>
                <a:gd name="connsiteX4" fmla="*/ 1556962 w 1902412"/>
                <a:gd name="connsiteY4" fmla="*/ 34043 h 1468862"/>
                <a:gd name="connsiteX5" fmla="*/ 1734042 w 1902412"/>
                <a:gd name="connsiteY5" fmla="*/ 211835 h 1468862"/>
                <a:gd name="connsiteX6" fmla="*/ 1902412 w 1902412"/>
                <a:gd name="connsiteY6" fmla="*/ 410438 h 1468862"/>
                <a:gd name="connsiteX0" fmla="*/ 0 w 1902412"/>
                <a:gd name="connsiteY0" fmla="*/ 1472670 h 1472670"/>
                <a:gd name="connsiteX1" fmla="*/ 398530 w 1902412"/>
                <a:gd name="connsiteY1" fmla="*/ 1276260 h 1472670"/>
                <a:gd name="connsiteX2" fmla="*/ 987727 w 1902412"/>
                <a:gd name="connsiteY2" fmla="*/ 281113 h 1472670"/>
                <a:gd name="connsiteX3" fmla="*/ 1233324 w 1902412"/>
                <a:gd name="connsiteY3" fmla="*/ 26370 h 1472670"/>
                <a:gd name="connsiteX4" fmla="*/ 1556962 w 1902412"/>
                <a:gd name="connsiteY4" fmla="*/ 37851 h 1472670"/>
                <a:gd name="connsiteX5" fmla="*/ 1734042 w 1902412"/>
                <a:gd name="connsiteY5" fmla="*/ 215643 h 1472670"/>
                <a:gd name="connsiteX6" fmla="*/ 1902412 w 1902412"/>
                <a:gd name="connsiteY6" fmla="*/ 414246 h 1472670"/>
                <a:gd name="connsiteX0" fmla="*/ 0 w 1902412"/>
                <a:gd name="connsiteY0" fmla="*/ 1476953 h 1476953"/>
                <a:gd name="connsiteX1" fmla="*/ 398530 w 1902412"/>
                <a:gd name="connsiteY1" fmla="*/ 1280543 h 1476953"/>
                <a:gd name="connsiteX2" fmla="*/ 987727 w 1902412"/>
                <a:gd name="connsiteY2" fmla="*/ 285396 h 1476953"/>
                <a:gd name="connsiteX3" fmla="*/ 1233324 w 1902412"/>
                <a:gd name="connsiteY3" fmla="*/ 30653 h 1476953"/>
                <a:gd name="connsiteX4" fmla="*/ 1556962 w 1902412"/>
                <a:gd name="connsiteY4" fmla="*/ 42134 h 1476953"/>
                <a:gd name="connsiteX5" fmla="*/ 1734042 w 1902412"/>
                <a:gd name="connsiteY5" fmla="*/ 219926 h 1476953"/>
                <a:gd name="connsiteX6" fmla="*/ 1902412 w 1902412"/>
                <a:gd name="connsiteY6" fmla="*/ 418529 h 1476953"/>
                <a:gd name="connsiteX0" fmla="*/ 0 w 1902412"/>
                <a:gd name="connsiteY0" fmla="*/ 1468280 h 1468280"/>
                <a:gd name="connsiteX1" fmla="*/ 398530 w 1902412"/>
                <a:gd name="connsiteY1" fmla="*/ 1271870 h 1468280"/>
                <a:gd name="connsiteX2" fmla="*/ 987727 w 1902412"/>
                <a:gd name="connsiteY2" fmla="*/ 276723 h 1468280"/>
                <a:gd name="connsiteX3" fmla="*/ 1233324 w 1902412"/>
                <a:gd name="connsiteY3" fmla="*/ 21980 h 1468280"/>
                <a:gd name="connsiteX4" fmla="*/ 1556962 w 1902412"/>
                <a:gd name="connsiteY4" fmla="*/ 33461 h 1468280"/>
                <a:gd name="connsiteX5" fmla="*/ 1729491 w 1902412"/>
                <a:gd name="connsiteY5" fmla="*/ 198841 h 1468280"/>
                <a:gd name="connsiteX6" fmla="*/ 1902412 w 1902412"/>
                <a:gd name="connsiteY6" fmla="*/ 409856 h 146828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74050 h 1474050"/>
                <a:gd name="connsiteX1" fmla="*/ 398530 w 1902412"/>
                <a:gd name="connsiteY1" fmla="*/ 1277640 h 1474050"/>
                <a:gd name="connsiteX2" fmla="*/ 987727 w 1902412"/>
                <a:gd name="connsiteY2" fmla="*/ 282493 h 1474050"/>
                <a:gd name="connsiteX3" fmla="*/ 1233324 w 1902412"/>
                <a:gd name="connsiteY3" fmla="*/ 27750 h 1474050"/>
                <a:gd name="connsiteX4" fmla="*/ 1556962 w 1902412"/>
                <a:gd name="connsiteY4" fmla="*/ 39231 h 1474050"/>
                <a:gd name="connsiteX5" fmla="*/ 1729491 w 1902412"/>
                <a:gd name="connsiteY5" fmla="*/ 204611 h 1474050"/>
                <a:gd name="connsiteX6" fmla="*/ 1902412 w 1902412"/>
                <a:gd name="connsiteY6" fmla="*/ 415626 h 1474050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902412"/>
                <a:gd name="connsiteY0" fmla="*/ 1467994 h 1467994"/>
                <a:gd name="connsiteX1" fmla="*/ 398530 w 1902412"/>
                <a:gd name="connsiteY1" fmla="*/ 1271584 h 1467994"/>
                <a:gd name="connsiteX2" fmla="*/ 987727 w 1902412"/>
                <a:gd name="connsiteY2" fmla="*/ 276437 h 1467994"/>
                <a:gd name="connsiteX3" fmla="*/ 1233324 w 1902412"/>
                <a:gd name="connsiteY3" fmla="*/ 21694 h 1467994"/>
                <a:gd name="connsiteX4" fmla="*/ 1556962 w 1902412"/>
                <a:gd name="connsiteY4" fmla="*/ 33175 h 1467994"/>
                <a:gd name="connsiteX5" fmla="*/ 1736317 w 1902412"/>
                <a:gd name="connsiteY5" fmla="*/ 192349 h 1467994"/>
                <a:gd name="connsiteX6" fmla="*/ 1902412 w 1902412"/>
                <a:gd name="connsiteY6" fmla="*/ 409570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994 h 1467994"/>
                <a:gd name="connsiteX1" fmla="*/ 398530 w 1893311"/>
                <a:gd name="connsiteY1" fmla="*/ 1271584 h 1467994"/>
                <a:gd name="connsiteX2" fmla="*/ 987727 w 1893311"/>
                <a:gd name="connsiteY2" fmla="*/ 276437 h 1467994"/>
                <a:gd name="connsiteX3" fmla="*/ 1233324 w 1893311"/>
                <a:gd name="connsiteY3" fmla="*/ 21694 h 1467994"/>
                <a:gd name="connsiteX4" fmla="*/ 1556962 w 1893311"/>
                <a:gd name="connsiteY4" fmla="*/ 33175 h 1467994"/>
                <a:gd name="connsiteX5" fmla="*/ 1736317 w 1893311"/>
                <a:gd name="connsiteY5" fmla="*/ 192349 h 1467994"/>
                <a:gd name="connsiteX6" fmla="*/ 1893311 w 1893311"/>
                <a:gd name="connsiteY6" fmla="*/ 428189 h 1467994"/>
                <a:gd name="connsiteX0" fmla="*/ 0 w 1893311"/>
                <a:gd name="connsiteY0" fmla="*/ 1467439 h 1467439"/>
                <a:gd name="connsiteX1" fmla="*/ 398530 w 1893311"/>
                <a:gd name="connsiteY1" fmla="*/ 1271029 h 1467439"/>
                <a:gd name="connsiteX2" fmla="*/ 987727 w 1893311"/>
                <a:gd name="connsiteY2" fmla="*/ 275882 h 1467439"/>
                <a:gd name="connsiteX3" fmla="*/ 1233324 w 1893311"/>
                <a:gd name="connsiteY3" fmla="*/ 21139 h 1467439"/>
                <a:gd name="connsiteX4" fmla="*/ 1556962 w 1893311"/>
                <a:gd name="connsiteY4" fmla="*/ 32620 h 1467439"/>
                <a:gd name="connsiteX5" fmla="*/ 1736317 w 1893311"/>
                <a:gd name="connsiteY5" fmla="*/ 179381 h 1467439"/>
                <a:gd name="connsiteX6" fmla="*/ 1893311 w 1893311"/>
                <a:gd name="connsiteY6" fmla="*/ 427634 h 1467439"/>
                <a:gd name="connsiteX0" fmla="*/ 0 w 1893311"/>
                <a:gd name="connsiteY0" fmla="*/ 1487855 h 1487855"/>
                <a:gd name="connsiteX1" fmla="*/ 398530 w 1893311"/>
                <a:gd name="connsiteY1" fmla="*/ 1291445 h 1487855"/>
                <a:gd name="connsiteX2" fmla="*/ 987727 w 1893311"/>
                <a:gd name="connsiteY2" fmla="*/ 296298 h 1487855"/>
                <a:gd name="connsiteX3" fmla="*/ 1233324 w 1893311"/>
                <a:gd name="connsiteY3" fmla="*/ 41555 h 1487855"/>
                <a:gd name="connsiteX4" fmla="*/ 1497805 w 1893311"/>
                <a:gd name="connsiteY4" fmla="*/ 15797 h 1487855"/>
                <a:gd name="connsiteX5" fmla="*/ 1736317 w 1893311"/>
                <a:gd name="connsiteY5" fmla="*/ 199797 h 1487855"/>
                <a:gd name="connsiteX6" fmla="*/ 1893311 w 1893311"/>
                <a:gd name="connsiteY6" fmla="*/ 448050 h 1487855"/>
                <a:gd name="connsiteX0" fmla="*/ 0 w 1893311"/>
                <a:gd name="connsiteY0" fmla="*/ 1490592 h 1490592"/>
                <a:gd name="connsiteX1" fmla="*/ 398530 w 1893311"/>
                <a:gd name="connsiteY1" fmla="*/ 1294182 h 1490592"/>
                <a:gd name="connsiteX2" fmla="*/ 987727 w 1893311"/>
                <a:gd name="connsiteY2" fmla="*/ 299035 h 1490592"/>
                <a:gd name="connsiteX3" fmla="*/ 1235599 w 1893311"/>
                <a:gd name="connsiteY3" fmla="*/ 38085 h 1490592"/>
                <a:gd name="connsiteX4" fmla="*/ 1497805 w 1893311"/>
                <a:gd name="connsiteY4" fmla="*/ 18534 h 1490592"/>
                <a:gd name="connsiteX5" fmla="*/ 1736317 w 1893311"/>
                <a:gd name="connsiteY5" fmla="*/ 202534 h 1490592"/>
                <a:gd name="connsiteX6" fmla="*/ 1893311 w 1893311"/>
                <a:gd name="connsiteY6" fmla="*/ 450787 h 1490592"/>
                <a:gd name="connsiteX0" fmla="*/ 0 w 1893311"/>
                <a:gd name="connsiteY0" fmla="*/ 1490160 h 1490160"/>
                <a:gd name="connsiteX1" fmla="*/ 398530 w 1893311"/>
                <a:gd name="connsiteY1" fmla="*/ 1293750 h 1490160"/>
                <a:gd name="connsiteX2" fmla="*/ 987727 w 1893311"/>
                <a:gd name="connsiteY2" fmla="*/ 298603 h 1490160"/>
                <a:gd name="connsiteX3" fmla="*/ 1235599 w 1893311"/>
                <a:gd name="connsiteY3" fmla="*/ 37653 h 1490160"/>
                <a:gd name="connsiteX4" fmla="*/ 1497805 w 1893311"/>
                <a:gd name="connsiteY4" fmla="*/ 18102 h 1490160"/>
                <a:gd name="connsiteX5" fmla="*/ 1731767 w 1893311"/>
                <a:gd name="connsiteY5" fmla="*/ 195895 h 1490160"/>
                <a:gd name="connsiteX6" fmla="*/ 1893311 w 1893311"/>
                <a:gd name="connsiteY6" fmla="*/ 450355 h 149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311" h="1490160">
                  <a:moveTo>
                    <a:pt x="0" y="1490160"/>
                  </a:moveTo>
                  <a:cubicBezTo>
                    <a:pt x="166723" y="1482784"/>
                    <a:pt x="233909" y="1492343"/>
                    <a:pt x="398530" y="1293750"/>
                  </a:cubicBezTo>
                  <a:cubicBezTo>
                    <a:pt x="563151" y="1095157"/>
                    <a:pt x="848216" y="507952"/>
                    <a:pt x="987727" y="298603"/>
                  </a:cubicBezTo>
                  <a:cubicBezTo>
                    <a:pt x="1127238" y="89254"/>
                    <a:pt x="1150586" y="84403"/>
                    <a:pt x="1235599" y="37653"/>
                  </a:cubicBezTo>
                  <a:cubicBezTo>
                    <a:pt x="1320612" y="-9097"/>
                    <a:pt x="1415110" y="-8272"/>
                    <a:pt x="1497805" y="18102"/>
                  </a:cubicBezTo>
                  <a:cubicBezTo>
                    <a:pt x="1580500" y="44476"/>
                    <a:pt x="1665849" y="123853"/>
                    <a:pt x="1731767" y="195895"/>
                  </a:cubicBezTo>
                  <a:cubicBezTo>
                    <a:pt x="1797685" y="267937"/>
                    <a:pt x="1837190" y="328298"/>
                    <a:pt x="1893311" y="450355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 Narrow"/>
                <a:cs typeface="Arial Narrow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561" y="5868019"/>
            <a:ext cx="7830457" cy="442818"/>
          </a:xfrm>
        </p:spPr>
        <p:txBody>
          <a:bodyPr/>
          <a:lstStyle/>
          <a:p>
            <a:pPr algn="ctr"/>
            <a:r>
              <a:rPr lang="en-US" sz="2000" dirty="0"/>
              <a:t>FIGURE 2.2 </a:t>
            </a:r>
            <a:r>
              <a:rPr lang="en-US" sz="2000" b="0" dirty="0"/>
              <a:t>Waves of IT Adoption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0323" y="6376285"/>
            <a:ext cx="315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  <a:cs typeface="Arial Narrow"/>
              </a:rPr>
              <a:t>Source: Schumpeter (1934), Perez (2002)</a:t>
            </a:r>
          </a:p>
        </p:txBody>
      </p:sp>
      <p:sp>
        <p:nvSpPr>
          <p:cNvPr id="38" name="Right Arrow 37"/>
          <p:cNvSpPr/>
          <p:nvPr/>
        </p:nvSpPr>
        <p:spPr>
          <a:xfrm rot="16200000">
            <a:off x="-1101608" y="3235534"/>
            <a:ext cx="4549268" cy="28800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155895" y="5505451"/>
            <a:ext cx="7324425" cy="27941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77900" y="5455086"/>
            <a:ext cx="360000" cy="356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6798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1780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3788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1840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1744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1900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8736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1950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6599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1990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5519" y="5488732"/>
            <a:ext cx="51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2020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90068" y="1657861"/>
            <a:ext cx="1337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PERFORMANCE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0832" y="5484155"/>
            <a:ext cx="53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TIME</a:t>
            </a: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F6A567-604C-8848-B8F1-B49524DC8892}"/>
              </a:ext>
            </a:extLst>
          </p:cNvPr>
          <p:cNvSpPr txBox="1"/>
          <p:nvPr/>
        </p:nvSpPr>
        <p:spPr>
          <a:xfrm>
            <a:off x="4965314" y="3372981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1400" b="1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Electricity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2F0FEC-06AB-A645-A0CF-E727203A832D}"/>
              </a:ext>
            </a:extLst>
          </p:cNvPr>
          <p:cNvSpPr txBox="1"/>
          <p:nvPr/>
        </p:nvSpPr>
        <p:spPr>
          <a:xfrm>
            <a:off x="3918896" y="3715520"/>
            <a:ext cx="1000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1400" b="1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Steam Power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22BE16-13C3-4C4F-8AED-C3B0F038C378}"/>
              </a:ext>
            </a:extLst>
          </p:cNvPr>
          <p:cNvSpPr txBox="1"/>
          <p:nvPr/>
        </p:nvSpPr>
        <p:spPr>
          <a:xfrm>
            <a:off x="5667951" y="2975703"/>
            <a:ext cx="85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b="1" dirty="0">
              <a:latin typeface="Avenir Next Condensed" panose="020B0506020202020204" pitchFamily="34" charset="0"/>
              <a:cs typeface="Arial Narrow"/>
            </a:endParaRPr>
          </a:p>
          <a:p>
            <a:pPr algn="ctr"/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Electronics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5897AA-9F61-9A4D-84F6-46E3B2A7EEBB}"/>
              </a:ext>
            </a:extLst>
          </p:cNvPr>
          <p:cNvSpPr txBox="1"/>
          <p:nvPr/>
        </p:nvSpPr>
        <p:spPr>
          <a:xfrm>
            <a:off x="6550963" y="2223377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1400" b="1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Digital </a:t>
            </a:r>
            <a:br>
              <a:rPr lang="en-US" sz="1400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Networks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6315C6-DC4C-5F46-975C-76955FFA9E2D}"/>
              </a:ext>
            </a:extLst>
          </p:cNvPr>
          <p:cNvSpPr txBox="1"/>
          <p:nvPr/>
        </p:nvSpPr>
        <p:spPr>
          <a:xfrm>
            <a:off x="7315542" y="1449944"/>
            <a:ext cx="931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400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Artificial</a:t>
            </a:r>
            <a:br>
              <a:rPr lang="en-US" sz="1400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Intelligence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1DF9B4-C0E2-5241-8158-170D8051E9A5}"/>
              </a:ext>
            </a:extLst>
          </p:cNvPr>
          <p:cNvSpPr txBox="1"/>
          <p:nvPr/>
        </p:nvSpPr>
        <p:spPr>
          <a:xfrm>
            <a:off x="2653414" y="4093151"/>
            <a:ext cx="11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1400" b="1" dirty="0">
                <a:latin typeface="Avenir Next Condensed" panose="020B0506020202020204" pitchFamily="34" charset="0"/>
                <a:cs typeface="Arial Narrow"/>
              </a:rPr>
            </a:br>
            <a:r>
              <a:rPr lang="en-US" sz="1400" dirty="0">
                <a:latin typeface="Avenir Next Condensed" panose="020B0506020202020204" pitchFamily="34" charset="0"/>
                <a:cs typeface="Arial Narrow"/>
              </a:rPr>
              <a:t>Mechanization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A6A4A32-0004-5140-B1E8-731C3E19297D}"/>
              </a:ext>
            </a:extLst>
          </p:cNvPr>
          <p:cNvSpPr txBox="1"/>
          <p:nvPr/>
        </p:nvSpPr>
        <p:spPr>
          <a:xfrm>
            <a:off x="2010670" y="1142936"/>
            <a:ext cx="121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INDUSTRIAL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REVOLUTION</a:t>
            </a:r>
            <a:endParaRPr lang="en-US" sz="1600" dirty="0">
              <a:solidFill>
                <a:schemeClr val="accent6"/>
              </a:solidFill>
              <a:latin typeface="Avenir Next Condensed" panose="020B0506020202020204" pitchFamily="34" charset="0"/>
              <a:cs typeface="Arial Narrow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FA673F-A46F-0145-8CBD-C8188FF073BC}"/>
              </a:ext>
            </a:extLst>
          </p:cNvPr>
          <p:cNvSpPr txBox="1"/>
          <p:nvPr/>
        </p:nvSpPr>
        <p:spPr>
          <a:xfrm>
            <a:off x="4045277" y="1142936"/>
            <a:ext cx="121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ELECTRIC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REVOLUTION</a:t>
            </a:r>
            <a:endParaRPr lang="en-US" sz="1600" dirty="0">
              <a:solidFill>
                <a:schemeClr val="accent6"/>
              </a:solidFill>
              <a:latin typeface="Avenir Next Condensed" panose="020B0506020202020204" pitchFamily="34" charset="0"/>
              <a:cs typeface="Arial Narrow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1F7FE1-20F5-AD49-871C-50A193FAEAAE}"/>
              </a:ext>
            </a:extLst>
          </p:cNvPr>
          <p:cNvSpPr txBox="1"/>
          <p:nvPr/>
        </p:nvSpPr>
        <p:spPr>
          <a:xfrm>
            <a:off x="5564905" y="1142936"/>
            <a:ext cx="121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DIGITAL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REVOLUTION</a:t>
            </a:r>
            <a:endParaRPr lang="en-US" sz="1600" dirty="0">
              <a:solidFill>
                <a:schemeClr val="accent6"/>
              </a:solidFill>
              <a:latin typeface="Avenir Next Condensed" panose="020B0506020202020204" pitchFamily="34" charset="0"/>
              <a:cs typeface="Arial Narrow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65DC1A-42E7-604A-8B12-EC88BDDE7627}"/>
              </a:ext>
            </a:extLst>
          </p:cNvPr>
          <p:cNvSpPr txBox="1"/>
          <p:nvPr/>
        </p:nvSpPr>
        <p:spPr>
          <a:xfrm>
            <a:off x="6984717" y="1142936"/>
            <a:ext cx="121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FOURTH</a:t>
            </a:r>
            <a:b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</a:br>
            <a:r>
              <a:rPr lang="en-US" sz="1600" b="1" dirty="0">
                <a:solidFill>
                  <a:schemeClr val="accent6"/>
                </a:solidFill>
                <a:latin typeface="Avenir Next Condensed" panose="020B0506020202020204" pitchFamily="34" charset="0"/>
                <a:cs typeface="Arial Narrow"/>
              </a:rPr>
              <a:t>REVOLUTION</a:t>
            </a:r>
            <a:endParaRPr lang="en-US" sz="1600" dirty="0">
              <a:solidFill>
                <a:schemeClr val="accent6"/>
              </a:solidFill>
              <a:latin typeface="Avenir Next Condensed" panose="020B0506020202020204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004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1F5BC9C-D8F0-064F-A715-59C750F65A94}"/>
              </a:ext>
            </a:extLst>
          </p:cNvPr>
          <p:cNvCxnSpPr>
            <a:cxnSpLocks/>
          </p:cNvCxnSpPr>
          <p:nvPr/>
        </p:nvCxnSpPr>
        <p:spPr>
          <a:xfrm>
            <a:off x="508598" y="5290914"/>
            <a:ext cx="8382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909E093-8F5B-0F4C-93BD-344B9FEF598A}"/>
              </a:ext>
            </a:extLst>
          </p:cNvPr>
          <p:cNvCxnSpPr>
            <a:cxnSpLocks/>
          </p:cNvCxnSpPr>
          <p:nvPr/>
        </p:nvCxnSpPr>
        <p:spPr>
          <a:xfrm>
            <a:off x="508598" y="3724158"/>
            <a:ext cx="8382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966F37-24EF-FF42-B8CF-2645D011CC7C}"/>
              </a:ext>
            </a:extLst>
          </p:cNvPr>
          <p:cNvCxnSpPr>
            <a:cxnSpLocks/>
          </p:cNvCxnSpPr>
          <p:nvPr/>
        </p:nvCxnSpPr>
        <p:spPr>
          <a:xfrm>
            <a:off x="508598" y="2100112"/>
            <a:ext cx="83820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350079" y="5537461"/>
            <a:ext cx="8653439" cy="27941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39787" y="5487096"/>
            <a:ext cx="355249" cy="356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561" y="5868019"/>
            <a:ext cx="7830457" cy="442818"/>
          </a:xfrm>
        </p:spPr>
        <p:txBody>
          <a:bodyPr/>
          <a:lstStyle/>
          <a:p>
            <a:pPr algn="ctr"/>
            <a:r>
              <a:rPr lang="en-US" sz="2000" dirty="0"/>
              <a:t>FIGURE 2.3 </a:t>
            </a:r>
            <a:r>
              <a:rPr lang="en-US" sz="2000" b="0" dirty="0"/>
              <a:t>Important Developments on the Internet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30739" y="6393991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  <a:cs typeface="Arial Narrow"/>
              </a:rPr>
              <a:t>Adapted from Xiang et al, 2015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05D07-232E-D64B-A847-4F592BE27751}"/>
              </a:ext>
            </a:extLst>
          </p:cNvPr>
          <p:cNvSpPr/>
          <p:nvPr/>
        </p:nvSpPr>
        <p:spPr>
          <a:xfrm>
            <a:off x="7353982" y="1642619"/>
            <a:ext cx="159623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Internet &amp; Technology Developments</a:t>
            </a:r>
            <a:endParaRPr lang="zh-CN" altLang="en-US" sz="1100" b="1" dirty="0">
              <a:solidFill>
                <a:schemeClr val="accent6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BB8CC3-F9C3-CF45-8C79-8BC1798FA332}"/>
              </a:ext>
            </a:extLst>
          </p:cNvPr>
          <p:cNvSpPr/>
          <p:nvPr/>
        </p:nvSpPr>
        <p:spPr>
          <a:xfrm>
            <a:off x="7434349" y="3179800"/>
            <a:ext cx="155188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altLang="zh-CN" sz="11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</a:br>
            <a:r>
              <a:rPr lang="en-US" altLang="zh-CN" sz="11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eCommerce &amp; Social Media Developments</a:t>
            </a:r>
            <a:endParaRPr lang="zh-CN" altLang="en-US" sz="1100" b="1" dirty="0">
              <a:solidFill>
                <a:schemeClr val="accent6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D381BA-E8B9-DF4D-8452-F71BAF9FB3CA}"/>
              </a:ext>
            </a:extLst>
          </p:cNvPr>
          <p:cNvSpPr/>
          <p:nvPr/>
        </p:nvSpPr>
        <p:spPr>
          <a:xfrm>
            <a:off x="7568534" y="4806413"/>
            <a:ext cx="13548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Tourism &amp; Hospitality Industry</a:t>
            </a:r>
            <a:endParaRPr lang="zh-CN" altLang="en-US" sz="1100" b="1" dirty="0">
              <a:solidFill>
                <a:schemeClr val="accent6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6A8D09-9D47-1F42-A128-E51414B9F401}"/>
              </a:ext>
            </a:extLst>
          </p:cNvPr>
          <p:cNvSpPr/>
          <p:nvPr/>
        </p:nvSpPr>
        <p:spPr>
          <a:xfrm>
            <a:off x="2010989" y="2585190"/>
            <a:ext cx="8828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Dot.com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 bubble</a:t>
            </a:r>
            <a:endParaRPr lang="zh-CN" alt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F4D9B6-01FC-4E4D-AB3B-9AF2A6A2E260}"/>
              </a:ext>
            </a:extLst>
          </p:cNvPr>
          <p:cNvSpPr/>
          <p:nvPr/>
        </p:nvSpPr>
        <p:spPr>
          <a:xfrm>
            <a:off x="849884" y="3167226"/>
            <a:ext cx="580173" cy="25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eBay, Amazon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0176C8-C3AE-F246-B81C-26760E004765}"/>
              </a:ext>
            </a:extLst>
          </p:cNvPr>
          <p:cNvSpPr/>
          <p:nvPr/>
        </p:nvSpPr>
        <p:spPr>
          <a:xfrm>
            <a:off x="2265408" y="3179800"/>
            <a:ext cx="971489" cy="336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PayPal</a:t>
            </a:r>
            <a:endParaRPr lang="zh-CN" alt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FD2792-BFF8-7945-90C7-4C2FFE9B7B05}"/>
              </a:ext>
            </a:extLst>
          </p:cNvPr>
          <p:cNvSpPr/>
          <p:nvPr/>
        </p:nvSpPr>
        <p:spPr>
          <a:xfrm>
            <a:off x="5329532" y="2893359"/>
            <a:ext cx="79284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Facebook 1bn users</a:t>
            </a:r>
            <a:endParaRPr lang="zh-CN" alt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  <a:p>
            <a:pPr algn="ctr"/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4A101E-7408-D544-B994-1B74A282F808}"/>
              </a:ext>
            </a:extLst>
          </p:cNvPr>
          <p:cNvSpPr/>
          <p:nvPr/>
        </p:nvSpPr>
        <p:spPr>
          <a:xfrm>
            <a:off x="2911809" y="2337933"/>
            <a:ext cx="721896" cy="848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Del.icio.us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, LinkedIn, WordPress, Alipay, Taobao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0DA3F0-A093-554C-9198-96936E50F00D}"/>
              </a:ext>
            </a:extLst>
          </p:cNvPr>
          <p:cNvSpPr/>
          <p:nvPr/>
        </p:nvSpPr>
        <p:spPr>
          <a:xfrm>
            <a:off x="495036" y="1163459"/>
            <a:ext cx="805117" cy="26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WebCrawler, Netscape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B65FC5-F922-F44B-A7D9-D381D6B1434E}"/>
              </a:ext>
            </a:extLst>
          </p:cNvPr>
          <p:cNvSpPr/>
          <p:nvPr/>
        </p:nvSpPr>
        <p:spPr>
          <a:xfrm>
            <a:off x="956950" y="3935632"/>
            <a:ext cx="880496" cy="71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Expedia,</a:t>
            </a:r>
            <a:b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Travelocity,</a:t>
            </a:r>
          </a:p>
          <a:p>
            <a:pPr algn="ctr"/>
            <a:r>
              <a:rPr lang="en-US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Booking.com</a:t>
            </a:r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,</a:t>
            </a:r>
            <a:b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ITA Software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C06750-5227-1F46-BDFE-7E255ADB7DAA}"/>
              </a:ext>
            </a:extLst>
          </p:cNvPr>
          <p:cNvSpPr/>
          <p:nvPr/>
        </p:nvSpPr>
        <p:spPr>
          <a:xfrm>
            <a:off x="3113773" y="4719222"/>
            <a:ext cx="749604" cy="25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Kayak, HomeAway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EFA9CF-1066-044C-B1E8-D921A7D95B2A}"/>
              </a:ext>
            </a:extLst>
          </p:cNvPr>
          <p:cNvSpPr/>
          <p:nvPr/>
        </p:nvSpPr>
        <p:spPr>
          <a:xfrm>
            <a:off x="2085271" y="3970431"/>
            <a:ext cx="768495" cy="259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TripAdvisor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EF2B34-6694-194D-AC80-03629D38A337}"/>
              </a:ext>
            </a:extLst>
          </p:cNvPr>
          <p:cNvSpPr/>
          <p:nvPr/>
        </p:nvSpPr>
        <p:spPr>
          <a:xfrm>
            <a:off x="4873012" y="420706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HotelTonight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C3FA9C-BF0A-9149-9F59-DB983A10CFBC}"/>
              </a:ext>
            </a:extLst>
          </p:cNvPr>
          <p:cNvSpPr/>
          <p:nvPr/>
        </p:nvSpPr>
        <p:spPr>
          <a:xfrm>
            <a:off x="3487812" y="2569204"/>
            <a:ext cx="64065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YouTube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Reddit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F1FDCC-384A-9A44-91AE-68A0BB36F745}"/>
              </a:ext>
            </a:extLst>
          </p:cNvPr>
          <p:cNvSpPr/>
          <p:nvPr/>
        </p:nvSpPr>
        <p:spPr>
          <a:xfrm>
            <a:off x="5387100" y="4602225"/>
            <a:ext cx="76010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Roomkey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, Priceline buys Kayak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89429B-B113-6748-9E4E-5285584ACA9F}"/>
              </a:ext>
            </a:extLst>
          </p:cNvPr>
          <p:cNvSpPr/>
          <p:nvPr/>
        </p:nvSpPr>
        <p:spPr>
          <a:xfrm>
            <a:off x="3380274" y="4199860"/>
            <a:ext cx="8901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Priceline buys</a:t>
            </a:r>
            <a:b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TravelWeb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 &amp; </a:t>
            </a: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Booking.com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573C49-400B-AC42-A660-863E153770D6}"/>
              </a:ext>
            </a:extLst>
          </p:cNvPr>
          <p:cNvSpPr/>
          <p:nvPr/>
        </p:nvSpPr>
        <p:spPr>
          <a:xfrm>
            <a:off x="1857715" y="1494086"/>
            <a:ext cx="64845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Web 2.0 coined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1CB8D2-6401-3546-BF55-0C7C008EC049}"/>
              </a:ext>
            </a:extLst>
          </p:cNvPr>
          <p:cNvSpPr/>
          <p:nvPr/>
        </p:nvSpPr>
        <p:spPr>
          <a:xfrm>
            <a:off x="6139347" y="2644492"/>
            <a:ext cx="77817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Apple App Store 40bn downloads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CBAF2-840A-234D-9B7F-392537EA017C}"/>
              </a:ext>
            </a:extLst>
          </p:cNvPr>
          <p:cNvSpPr/>
          <p:nvPr/>
        </p:nvSpPr>
        <p:spPr>
          <a:xfrm>
            <a:off x="3799913" y="3073234"/>
            <a:ext cx="568729" cy="369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Twitter, </a:t>
            </a: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YouKu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, Spotify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2BC551-56B2-B24E-ACDF-51EDB42B4E5C}"/>
              </a:ext>
            </a:extLst>
          </p:cNvPr>
          <p:cNvSpPr/>
          <p:nvPr/>
        </p:nvSpPr>
        <p:spPr>
          <a:xfrm>
            <a:off x="4991906" y="1223284"/>
            <a:ext cx="88722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Google</a:t>
            </a:r>
            <a:b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Images, Siri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7FEA56-4385-8E44-9C56-2CF75FD48F6F}"/>
              </a:ext>
            </a:extLst>
          </p:cNvPr>
          <p:cNvSpPr/>
          <p:nvPr/>
        </p:nvSpPr>
        <p:spPr>
          <a:xfrm>
            <a:off x="5787454" y="1485961"/>
            <a:ext cx="85056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Google Glass, Amazon Echo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AF706C-895F-7043-A6C0-45AD80C7ECA6}"/>
              </a:ext>
            </a:extLst>
          </p:cNvPr>
          <p:cNvSpPr/>
          <p:nvPr/>
        </p:nvSpPr>
        <p:spPr>
          <a:xfrm>
            <a:off x="4017266" y="2664966"/>
            <a:ext cx="72937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Amazon Cloud (EC2)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32875B-1CDE-5047-985B-6069DAE62955}"/>
              </a:ext>
            </a:extLst>
          </p:cNvPr>
          <p:cNvSpPr/>
          <p:nvPr/>
        </p:nvSpPr>
        <p:spPr>
          <a:xfrm>
            <a:off x="4084277" y="1669740"/>
            <a:ext cx="557704" cy="184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iPhone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A552B-19B4-834F-87D0-3A0C1D4BECA5}"/>
              </a:ext>
            </a:extLst>
          </p:cNvPr>
          <p:cNvSpPr/>
          <p:nvPr/>
        </p:nvSpPr>
        <p:spPr>
          <a:xfrm>
            <a:off x="5981343" y="4053079"/>
            <a:ext cx="106324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Expedia buys Travelocity, Orbitz, HomeAway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DCD062-C72C-754D-8DB1-F7BF5A104E94}"/>
              </a:ext>
            </a:extLst>
          </p:cNvPr>
          <p:cNvSpPr/>
          <p:nvPr/>
        </p:nvSpPr>
        <p:spPr>
          <a:xfrm>
            <a:off x="4399873" y="4704810"/>
            <a:ext cx="558417" cy="186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Airbnb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196EB8-2817-0046-BFD7-B839163C566F}"/>
              </a:ext>
            </a:extLst>
          </p:cNvPr>
          <p:cNvSpPr/>
          <p:nvPr/>
        </p:nvSpPr>
        <p:spPr>
          <a:xfrm>
            <a:off x="4517833" y="2945779"/>
            <a:ext cx="718445" cy="51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Uber, Weibo, WhatsApp, Quora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67A5F4-0564-484E-94ED-82D60A211112}"/>
              </a:ext>
            </a:extLst>
          </p:cNvPr>
          <p:cNvSpPr/>
          <p:nvPr/>
        </p:nvSpPr>
        <p:spPr>
          <a:xfrm>
            <a:off x="6562482" y="4665434"/>
            <a:ext cx="93559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Priceline buys OpenTable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ED6669-F957-0049-9F9E-482A7EC878F4}"/>
              </a:ext>
            </a:extLst>
          </p:cNvPr>
          <p:cNvSpPr/>
          <p:nvPr/>
        </p:nvSpPr>
        <p:spPr>
          <a:xfrm>
            <a:off x="3546731" y="1333760"/>
            <a:ext cx="57200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.travel</a:t>
            </a:r>
            <a:b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domain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D820EE-19C2-4346-A1C9-E40A7FBF37E4}"/>
              </a:ext>
            </a:extLst>
          </p:cNvPr>
          <p:cNvSpPr txBox="1"/>
          <p:nvPr/>
        </p:nvSpPr>
        <p:spPr>
          <a:xfrm>
            <a:off x="803373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1995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B2D69D-EAE8-FB40-A09D-C94499431E62}"/>
              </a:ext>
            </a:extLst>
          </p:cNvPr>
          <p:cNvSpPr txBox="1"/>
          <p:nvPr/>
        </p:nvSpPr>
        <p:spPr>
          <a:xfrm>
            <a:off x="2159178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2000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E0DDF8-C75C-C648-920E-A0E27D6EFA03}"/>
              </a:ext>
            </a:extLst>
          </p:cNvPr>
          <p:cNvSpPr txBox="1"/>
          <p:nvPr/>
        </p:nvSpPr>
        <p:spPr>
          <a:xfrm>
            <a:off x="3514983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2005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C3F4270-34BD-A847-A881-58D660EE6226}"/>
              </a:ext>
            </a:extLst>
          </p:cNvPr>
          <p:cNvSpPr txBox="1"/>
          <p:nvPr/>
        </p:nvSpPr>
        <p:spPr>
          <a:xfrm>
            <a:off x="4870788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2010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14BBE6-3DB8-B04E-8D8D-7B44FAA016AC}"/>
              </a:ext>
            </a:extLst>
          </p:cNvPr>
          <p:cNvSpPr txBox="1"/>
          <p:nvPr/>
        </p:nvSpPr>
        <p:spPr>
          <a:xfrm>
            <a:off x="6226593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2015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57D999-6453-9347-8F4B-1D8333C4677C}"/>
              </a:ext>
            </a:extLst>
          </p:cNvPr>
          <p:cNvSpPr txBox="1"/>
          <p:nvPr/>
        </p:nvSpPr>
        <p:spPr>
          <a:xfrm>
            <a:off x="8314992" y="5502079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TIME</a:t>
            </a:r>
            <a:endParaRPr lang="en-US" dirty="0">
              <a:solidFill>
                <a:schemeClr val="bg1"/>
              </a:solidFill>
              <a:latin typeface="Avenir Next Condensed" panose="020B0506020202020204" pitchFamily="34" charset="0"/>
              <a:cs typeface="Arial Narrow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8128FC-9EDB-8445-921B-87C5A0B60142}"/>
              </a:ext>
            </a:extLst>
          </p:cNvPr>
          <p:cNvCxnSpPr>
            <a:cxnSpLocks/>
          </p:cNvCxnSpPr>
          <p:nvPr/>
        </p:nvCxnSpPr>
        <p:spPr>
          <a:xfrm>
            <a:off x="1388165" y="4684582"/>
            <a:ext cx="0" cy="61268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C496C39-3C67-F24B-B67D-F27DCC48247D}"/>
              </a:ext>
            </a:extLst>
          </p:cNvPr>
          <p:cNvCxnSpPr>
            <a:cxnSpLocks/>
          </p:cNvCxnSpPr>
          <p:nvPr/>
        </p:nvCxnSpPr>
        <p:spPr>
          <a:xfrm>
            <a:off x="2475684" y="4206392"/>
            <a:ext cx="0" cy="109087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891EAE-9E22-714C-A7DB-3516E0CE73AA}"/>
              </a:ext>
            </a:extLst>
          </p:cNvPr>
          <p:cNvCxnSpPr>
            <a:cxnSpLocks/>
          </p:cNvCxnSpPr>
          <p:nvPr/>
        </p:nvCxnSpPr>
        <p:spPr>
          <a:xfrm>
            <a:off x="3554709" y="5040545"/>
            <a:ext cx="0" cy="2567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BB39734-C969-E843-8166-47DDE8F0E144}"/>
              </a:ext>
            </a:extLst>
          </p:cNvPr>
          <p:cNvCxnSpPr>
            <a:cxnSpLocks/>
          </p:cNvCxnSpPr>
          <p:nvPr/>
        </p:nvCxnSpPr>
        <p:spPr>
          <a:xfrm>
            <a:off x="3825324" y="4697645"/>
            <a:ext cx="0" cy="5996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7588262-9FF6-6347-A5C9-28A6F7C5FCDB}"/>
              </a:ext>
            </a:extLst>
          </p:cNvPr>
          <p:cNvCxnSpPr/>
          <p:nvPr/>
        </p:nvCxnSpPr>
        <p:spPr>
          <a:xfrm>
            <a:off x="4653777" y="4888145"/>
            <a:ext cx="0" cy="4091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14E2281-BAC9-7544-8A36-FC9D05535BB3}"/>
              </a:ext>
            </a:extLst>
          </p:cNvPr>
          <p:cNvCxnSpPr>
            <a:cxnSpLocks/>
          </p:cNvCxnSpPr>
          <p:nvPr/>
        </p:nvCxnSpPr>
        <p:spPr>
          <a:xfrm>
            <a:off x="5440965" y="4535569"/>
            <a:ext cx="0" cy="76170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D5A202-E0EC-FC4C-8514-67C9107ACED9}"/>
              </a:ext>
            </a:extLst>
          </p:cNvPr>
          <p:cNvCxnSpPr>
            <a:cxnSpLocks/>
          </p:cNvCxnSpPr>
          <p:nvPr/>
        </p:nvCxnSpPr>
        <p:spPr>
          <a:xfrm>
            <a:off x="5735167" y="5040545"/>
            <a:ext cx="0" cy="2567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A137554-CCDA-A24D-B1B6-C356E5D5273B}"/>
              </a:ext>
            </a:extLst>
          </p:cNvPr>
          <p:cNvCxnSpPr>
            <a:cxnSpLocks/>
          </p:cNvCxnSpPr>
          <p:nvPr/>
        </p:nvCxnSpPr>
        <p:spPr>
          <a:xfrm>
            <a:off x="6512963" y="4550999"/>
            <a:ext cx="0" cy="74627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36AAF8A-D5F9-C142-9A36-0455858550AC}"/>
              </a:ext>
            </a:extLst>
          </p:cNvPr>
          <p:cNvCxnSpPr>
            <a:cxnSpLocks/>
          </p:cNvCxnSpPr>
          <p:nvPr/>
        </p:nvCxnSpPr>
        <p:spPr>
          <a:xfrm>
            <a:off x="7030279" y="5067108"/>
            <a:ext cx="0" cy="23016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39BC819-67B6-7247-B674-62F803B8C086}"/>
              </a:ext>
            </a:extLst>
          </p:cNvPr>
          <p:cNvCxnSpPr>
            <a:cxnSpLocks/>
          </p:cNvCxnSpPr>
          <p:nvPr/>
        </p:nvCxnSpPr>
        <p:spPr>
          <a:xfrm>
            <a:off x="1124828" y="3446500"/>
            <a:ext cx="0" cy="27328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CD6146-45D3-D547-9CD7-82BA0C53781C}"/>
              </a:ext>
            </a:extLst>
          </p:cNvPr>
          <p:cNvCxnSpPr>
            <a:cxnSpLocks/>
          </p:cNvCxnSpPr>
          <p:nvPr/>
        </p:nvCxnSpPr>
        <p:spPr>
          <a:xfrm>
            <a:off x="2457429" y="2899112"/>
            <a:ext cx="1" cy="81834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D012962-DA5F-C247-938C-D6297F32ACD1}"/>
              </a:ext>
            </a:extLst>
          </p:cNvPr>
          <p:cNvCxnSpPr>
            <a:cxnSpLocks/>
          </p:cNvCxnSpPr>
          <p:nvPr/>
        </p:nvCxnSpPr>
        <p:spPr>
          <a:xfrm>
            <a:off x="2730410" y="3459075"/>
            <a:ext cx="0" cy="25837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45629CE-2DD0-6741-88DC-9BF93177A6DE}"/>
              </a:ext>
            </a:extLst>
          </p:cNvPr>
          <p:cNvCxnSpPr>
            <a:cxnSpLocks/>
          </p:cNvCxnSpPr>
          <p:nvPr/>
        </p:nvCxnSpPr>
        <p:spPr>
          <a:xfrm>
            <a:off x="3267326" y="3201064"/>
            <a:ext cx="0" cy="51638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4D5CC57-6BAF-3349-9F8F-BE8610CD03AB}"/>
              </a:ext>
            </a:extLst>
          </p:cNvPr>
          <p:cNvCxnSpPr>
            <a:cxnSpLocks/>
          </p:cNvCxnSpPr>
          <p:nvPr/>
        </p:nvCxnSpPr>
        <p:spPr>
          <a:xfrm>
            <a:off x="3825324" y="2974006"/>
            <a:ext cx="0" cy="74344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B98E263-8279-3E4A-A6E0-88DB09E62F5C}"/>
              </a:ext>
            </a:extLst>
          </p:cNvPr>
          <p:cNvCxnSpPr>
            <a:cxnSpLocks/>
          </p:cNvCxnSpPr>
          <p:nvPr/>
        </p:nvCxnSpPr>
        <p:spPr>
          <a:xfrm>
            <a:off x="4089700" y="3515226"/>
            <a:ext cx="0" cy="2022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F284E9-8D39-6541-B8CD-9E67536E4A23}"/>
              </a:ext>
            </a:extLst>
          </p:cNvPr>
          <p:cNvCxnSpPr>
            <a:cxnSpLocks/>
          </p:cNvCxnSpPr>
          <p:nvPr/>
        </p:nvCxnSpPr>
        <p:spPr>
          <a:xfrm>
            <a:off x="4354406" y="3073234"/>
            <a:ext cx="0" cy="64421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676C55-3A85-954C-857C-5071C047DA0E}"/>
              </a:ext>
            </a:extLst>
          </p:cNvPr>
          <p:cNvCxnSpPr>
            <a:cxnSpLocks/>
          </p:cNvCxnSpPr>
          <p:nvPr/>
        </p:nvCxnSpPr>
        <p:spPr>
          <a:xfrm>
            <a:off x="4889690" y="3553293"/>
            <a:ext cx="0" cy="16415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9F821DC-FD42-0A4A-9F3C-117C1C9B992E}"/>
              </a:ext>
            </a:extLst>
          </p:cNvPr>
          <p:cNvCxnSpPr>
            <a:cxnSpLocks/>
          </p:cNvCxnSpPr>
          <p:nvPr/>
        </p:nvCxnSpPr>
        <p:spPr>
          <a:xfrm>
            <a:off x="5725242" y="3154296"/>
            <a:ext cx="0" cy="5654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BE3A9CF-3C11-1147-862F-937FD8FDDA74}"/>
              </a:ext>
            </a:extLst>
          </p:cNvPr>
          <p:cNvCxnSpPr>
            <a:cxnSpLocks/>
          </p:cNvCxnSpPr>
          <p:nvPr/>
        </p:nvCxnSpPr>
        <p:spPr>
          <a:xfrm>
            <a:off x="6528435" y="3104334"/>
            <a:ext cx="0" cy="61307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64BCDD1-1BDA-8549-8065-E45961C0ECE9}"/>
              </a:ext>
            </a:extLst>
          </p:cNvPr>
          <p:cNvCxnSpPr>
            <a:cxnSpLocks/>
          </p:cNvCxnSpPr>
          <p:nvPr/>
        </p:nvCxnSpPr>
        <p:spPr>
          <a:xfrm>
            <a:off x="6226593" y="1838119"/>
            <a:ext cx="0" cy="25948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4C39A63-461F-FE43-8FF3-C9C6BFC154CE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5435520" y="1604284"/>
            <a:ext cx="0" cy="49331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B36240-3B2F-E24E-9EC9-A7BC91108F8B}"/>
              </a:ext>
            </a:extLst>
          </p:cNvPr>
          <p:cNvCxnSpPr>
            <a:cxnSpLocks/>
          </p:cNvCxnSpPr>
          <p:nvPr/>
        </p:nvCxnSpPr>
        <p:spPr>
          <a:xfrm>
            <a:off x="4354406" y="1838119"/>
            <a:ext cx="0" cy="25019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6603FCD-4980-8444-945F-62C9736B5C9D}"/>
              </a:ext>
            </a:extLst>
          </p:cNvPr>
          <p:cNvCxnSpPr/>
          <p:nvPr/>
        </p:nvCxnSpPr>
        <p:spPr>
          <a:xfrm>
            <a:off x="3825324" y="1681582"/>
            <a:ext cx="0" cy="4091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285FA92-F3FE-8147-8A5E-E59FB3925C35}"/>
              </a:ext>
            </a:extLst>
          </p:cNvPr>
          <p:cNvCxnSpPr>
            <a:cxnSpLocks/>
          </p:cNvCxnSpPr>
          <p:nvPr/>
        </p:nvCxnSpPr>
        <p:spPr>
          <a:xfrm>
            <a:off x="2746731" y="1854686"/>
            <a:ext cx="0" cy="24851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FCAB7D-CFD8-5F44-8369-5F933FFFB02C}"/>
              </a:ext>
            </a:extLst>
          </p:cNvPr>
          <p:cNvCxnSpPr>
            <a:cxnSpLocks/>
          </p:cNvCxnSpPr>
          <p:nvPr/>
        </p:nvCxnSpPr>
        <p:spPr>
          <a:xfrm>
            <a:off x="2188766" y="1838119"/>
            <a:ext cx="0" cy="2619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3DF2D03-E99D-A243-AA49-D25FB53F6DF3}"/>
              </a:ext>
            </a:extLst>
          </p:cNvPr>
          <p:cNvCxnSpPr>
            <a:cxnSpLocks/>
          </p:cNvCxnSpPr>
          <p:nvPr/>
        </p:nvCxnSpPr>
        <p:spPr>
          <a:xfrm>
            <a:off x="1388165" y="1860499"/>
            <a:ext cx="0" cy="23311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564D7D-15F0-8642-920B-7E7057A61A32}"/>
              </a:ext>
            </a:extLst>
          </p:cNvPr>
          <p:cNvCxnSpPr>
            <a:cxnSpLocks/>
          </p:cNvCxnSpPr>
          <p:nvPr/>
        </p:nvCxnSpPr>
        <p:spPr>
          <a:xfrm>
            <a:off x="894012" y="1470440"/>
            <a:ext cx="0" cy="63276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F0207CC5-14CB-644C-858C-B81CE88D511C}"/>
              </a:ext>
            </a:extLst>
          </p:cNvPr>
          <p:cNvSpPr txBox="1"/>
          <p:nvPr/>
        </p:nvSpPr>
        <p:spPr>
          <a:xfrm>
            <a:off x="7582399" y="550207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Condensed" panose="020B0506020202020204" pitchFamily="34" charset="0"/>
                <a:cs typeface="Arial Narrow"/>
              </a:rPr>
              <a:t>2020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432C232-86A3-9B4F-8FF1-7E7DF7B76C8C}"/>
              </a:ext>
            </a:extLst>
          </p:cNvPr>
          <p:cNvCxnSpPr>
            <a:cxnSpLocks/>
          </p:cNvCxnSpPr>
          <p:nvPr/>
        </p:nvCxnSpPr>
        <p:spPr>
          <a:xfrm>
            <a:off x="1655954" y="5155845"/>
            <a:ext cx="0" cy="1414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4B337BD-CF5B-874B-B7D1-32045FED601F}"/>
              </a:ext>
            </a:extLst>
          </p:cNvPr>
          <p:cNvSpPr/>
          <p:nvPr/>
        </p:nvSpPr>
        <p:spPr>
          <a:xfrm>
            <a:off x="1272348" y="4924098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Priceline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6A397C-09DA-A148-B7A8-6AC9DF3C2D55}"/>
              </a:ext>
            </a:extLst>
          </p:cNvPr>
          <p:cNvCxnSpPr>
            <a:cxnSpLocks/>
          </p:cNvCxnSpPr>
          <p:nvPr/>
        </p:nvCxnSpPr>
        <p:spPr>
          <a:xfrm>
            <a:off x="2194805" y="4725754"/>
            <a:ext cx="0" cy="57151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2F3B63D-09C0-D64B-8A35-2FCBAC998B5C}"/>
              </a:ext>
            </a:extLst>
          </p:cNvPr>
          <p:cNvSpPr/>
          <p:nvPr/>
        </p:nvSpPr>
        <p:spPr>
          <a:xfrm>
            <a:off x="1797045" y="4324090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Ctrip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, </a:t>
            </a: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Farechase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 Metasearch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DAAB535-B2CB-EB4B-B9C2-53C2199A06F7}"/>
              </a:ext>
            </a:extLst>
          </p:cNvPr>
          <p:cNvCxnSpPr>
            <a:cxnSpLocks/>
          </p:cNvCxnSpPr>
          <p:nvPr/>
        </p:nvCxnSpPr>
        <p:spPr>
          <a:xfrm>
            <a:off x="2730410" y="4962980"/>
            <a:ext cx="0" cy="33429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F9B222-6911-2741-96C9-9E4874CFE07E}"/>
              </a:ext>
            </a:extLst>
          </p:cNvPr>
          <p:cNvSpPr/>
          <p:nvPr/>
        </p:nvSpPr>
        <p:spPr>
          <a:xfrm>
            <a:off x="2347206" y="4741785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Orbitz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0182319-2BEF-C642-BD71-19270010C39C}"/>
              </a:ext>
            </a:extLst>
          </p:cNvPr>
          <p:cNvCxnSpPr>
            <a:cxnSpLocks/>
          </p:cNvCxnSpPr>
          <p:nvPr/>
        </p:nvCxnSpPr>
        <p:spPr>
          <a:xfrm>
            <a:off x="885242" y="4846097"/>
            <a:ext cx="0" cy="45117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F8E1F06-459F-9143-9BFC-E7E3A8086F18}"/>
              </a:ext>
            </a:extLst>
          </p:cNvPr>
          <p:cNvSpPr/>
          <p:nvPr/>
        </p:nvSpPr>
        <p:spPr>
          <a:xfrm>
            <a:off x="495036" y="4600595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TravelWeb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9608925-DD0A-0244-9E8F-7217EBE46886}"/>
              </a:ext>
            </a:extLst>
          </p:cNvPr>
          <p:cNvCxnSpPr>
            <a:cxnSpLocks/>
          </p:cNvCxnSpPr>
          <p:nvPr/>
        </p:nvCxnSpPr>
        <p:spPr>
          <a:xfrm>
            <a:off x="1139971" y="5027482"/>
            <a:ext cx="0" cy="26978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E8459A8-B889-494D-916E-4C0D6FE239B4}"/>
              </a:ext>
            </a:extLst>
          </p:cNvPr>
          <p:cNvSpPr/>
          <p:nvPr/>
        </p:nvSpPr>
        <p:spPr>
          <a:xfrm>
            <a:off x="743232" y="4822662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Viator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96182E5-1ACD-5147-82CF-9EAE087296EF}"/>
              </a:ext>
            </a:extLst>
          </p:cNvPr>
          <p:cNvCxnSpPr>
            <a:cxnSpLocks/>
          </p:cNvCxnSpPr>
          <p:nvPr/>
        </p:nvCxnSpPr>
        <p:spPr>
          <a:xfrm>
            <a:off x="1930274" y="4965672"/>
            <a:ext cx="0" cy="33159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7F9DC3A-F546-7A4C-AD26-CB5E4DF189B7}"/>
              </a:ext>
            </a:extLst>
          </p:cNvPr>
          <p:cNvSpPr/>
          <p:nvPr/>
        </p:nvSpPr>
        <p:spPr>
          <a:xfrm>
            <a:off x="1520541" y="4750112"/>
            <a:ext cx="768495" cy="24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OpenTable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97DBCEC-0F6C-DA4C-AB7A-DB719C40995B}"/>
              </a:ext>
            </a:extLst>
          </p:cNvPr>
          <p:cNvSpPr/>
          <p:nvPr/>
        </p:nvSpPr>
        <p:spPr>
          <a:xfrm>
            <a:off x="1911549" y="3118590"/>
            <a:ext cx="580173" cy="25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Alibaba, Napster, Blogger, QQ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394456-8D62-7E43-A47A-0ACBB34AE7E0}"/>
              </a:ext>
            </a:extLst>
          </p:cNvPr>
          <p:cNvCxnSpPr>
            <a:cxnSpLocks/>
          </p:cNvCxnSpPr>
          <p:nvPr/>
        </p:nvCxnSpPr>
        <p:spPr>
          <a:xfrm>
            <a:off x="2189452" y="3553293"/>
            <a:ext cx="0" cy="16649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5BE62DD-38C2-124A-A6B9-5B518DD889B4}"/>
              </a:ext>
            </a:extLst>
          </p:cNvPr>
          <p:cNvCxnSpPr>
            <a:cxnSpLocks/>
          </p:cNvCxnSpPr>
          <p:nvPr/>
        </p:nvCxnSpPr>
        <p:spPr>
          <a:xfrm flipH="1">
            <a:off x="1928193" y="2813790"/>
            <a:ext cx="2081" cy="89946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C5AB08-2607-BC4A-A783-AB3277F4BDA7}"/>
              </a:ext>
            </a:extLst>
          </p:cNvPr>
          <p:cNvSpPr/>
          <p:nvPr/>
        </p:nvSpPr>
        <p:spPr>
          <a:xfrm>
            <a:off x="1634287" y="2599865"/>
            <a:ext cx="580173" cy="25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Tencent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1B1DBA4-6A8F-5C48-84ED-B37B89755318}"/>
              </a:ext>
            </a:extLst>
          </p:cNvPr>
          <p:cNvSpPr/>
          <p:nvPr/>
        </p:nvSpPr>
        <p:spPr>
          <a:xfrm>
            <a:off x="2403125" y="1546336"/>
            <a:ext cx="719219" cy="27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Wikipedia, iPod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D31DE19-7607-8249-8A3C-7AA2F6B92682}"/>
              </a:ext>
            </a:extLst>
          </p:cNvPr>
          <p:cNvCxnSpPr>
            <a:cxnSpLocks/>
          </p:cNvCxnSpPr>
          <p:nvPr/>
        </p:nvCxnSpPr>
        <p:spPr>
          <a:xfrm>
            <a:off x="3539591" y="3474481"/>
            <a:ext cx="0" cy="23783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B2A8A49-908B-8147-BD00-3CD405BBD61D}"/>
              </a:ext>
            </a:extLst>
          </p:cNvPr>
          <p:cNvSpPr/>
          <p:nvPr/>
        </p:nvSpPr>
        <p:spPr>
          <a:xfrm>
            <a:off x="3183045" y="3272906"/>
            <a:ext cx="721896" cy="23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Facebook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9C4A358-54D8-474A-9771-DD2955F18C16}"/>
              </a:ext>
            </a:extLst>
          </p:cNvPr>
          <p:cNvCxnSpPr>
            <a:cxnSpLocks/>
          </p:cNvCxnSpPr>
          <p:nvPr/>
        </p:nvCxnSpPr>
        <p:spPr>
          <a:xfrm>
            <a:off x="5439358" y="3583144"/>
            <a:ext cx="0" cy="134308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2E5DB-2202-C549-807E-BEE47FE12ADA}"/>
              </a:ext>
            </a:extLst>
          </p:cNvPr>
          <p:cNvSpPr/>
          <p:nvPr/>
        </p:nvSpPr>
        <p:spPr>
          <a:xfrm>
            <a:off x="5152506" y="3282272"/>
            <a:ext cx="590703" cy="200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WeChat, Twitch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9BFA415-6890-E145-92A8-83A06DD44CF0}"/>
              </a:ext>
            </a:extLst>
          </p:cNvPr>
          <p:cNvCxnSpPr>
            <a:cxnSpLocks/>
          </p:cNvCxnSpPr>
          <p:nvPr/>
        </p:nvCxnSpPr>
        <p:spPr>
          <a:xfrm>
            <a:off x="5161955" y="2974006"/>
            <a:ext cx="0" cy="74344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5E88912-6890-BB49-BDCF-713947331F9B}"/>
              </a:ext>
            </a:extLst>
          </p:cNvPr>
          <p:cNvSpPr/>
          <p:nvPr/>
        </p:nvSpPr>
        <p:spPr>
          <a:xfrm>
            <a:off x="4801977" y="2473345"/>
            <a:ext cx="701058" cy="49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Instagram, Pinterest, </a:t>
            </a: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iQiyi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5643EED-B396-1E40-B740-E935C68F3DE9}"/>
              </a:ext>
            </a:extLst>
          </p:cNvPr>
          <p:cNvSpPr/>
          <p:nvPr/>
        </p:nvSpPr>
        <p:spPr>
          <a:xfrm>
            <a:off x="2213904" y="1239001"/>
            <a:ext cx="471837" cy="248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Baidu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BC67ABF-4AAB-B44A-915A-C1B2D87774CE}"/>
              </a:ext>
            </a:extLst>
          </p:cNvPr>
          <p:cNvCxnSpPr>
            <a:cxnSpLocks/>
          </p:cNvCxnSpPr>
          <p:nvPr/>
        </p:nvCxnSpPr>
        <p:spPr>
          <a:xfrm>
            <a:off x="1666202" y="3308282"/>
            <a:ext cx="0" cy="40497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8DDE97-E7D8-C749-B33A-FB09EB265270}"/>
              </a:ext>
            </a:extLst>
          </p:cNvPr>
          <p:cNvSpPr/>
          <p:nvPr/>
        </p:nvSpPr>
        <p:spPr>
          <a:xfrm>
            <a:off x="1368833" y="3104334"/>
            <a:ext cx="580173" cy="25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Netflix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3E7EA79-6A9C-C74C-8D23-D16B19CE62A1}"/>
              </a:ext>
            </a:extLst>
          </p:cNvPr>
          <p:cNvCxnSpPr>
            <a:cxnSpLocks/>
          </p:cNvCxnSpPr>
          <p:nvPr/>
        </p:nvCxnSpPr>
        <p:spPr>
          <a:xfrm>
            <a:off x="6790426" y="3410871"/>
            <a:ext cx="0" cy="30653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8F14BD1-8CF9-BD4F-B5B5-66E0F04E261E}"/>
              </a:ext>
            </a:extLst>
          </p:cNvPr>
          <p:cNvSpPr/>
          <p:nvPr/>
        </p:nvSpPr>
        <p:spPr>
          <a:xfrm>
            <a:off x="6484744" y="3226729"/>
            <a:ext cx="590703" cy="200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Tik</a:t>
            </a: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 </a:t>
            </a:r>
            <a:r>
              <a:rPr lang="en-US" altLang="zh-CN" sz="900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Tok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C096CB9-8253-8D4F-8D44-EB4C28A65F8F}"/>
              </a:ext>
            </a:extLst>
          </p:cNvPr>
          <p:cNvCxnSpPr>
            <a:cxnSpLocks/>
          </p:cNvCxnSpPr>
          <p:nvPr/>
        </p:nvCxnSpPr>
        <p:spPr>
          <a:xfrm>
            <a:off x="625318" y="1886145"/>
            <a:ext cx="46" cy="21705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C2C6B4E-9D3E-3A4A-8EC9-C8A8D8B58C6F}"/>
              </a:ext>
            </a:extLst>
          </p:cNvPr>
          <p:cNvSpPr/>
          <p:nvPr/>
        </p:nvSpPr>
        <p:spPr>
          <a:xfrm>
            <a:off x="329675" y="1529954"/>
            <a:ext cx="58485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Mosaic</a:t>
            </a:r>
            <a:b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</a:br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Browser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4CE54B-108D-864C-8A52-B508F7307537}"/>
              </a:ext>
            </a:extLst>
          </p:cNvPr>
          <p:cNvSpPr/>
          <p:nvPr/>
        </p:nvSpPr>
        <p:spPr>
          <a:xfrm>
            <a:off x="1078091" y="1676461"/>
            <a:ext cx="584851" cy="21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Hotmail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EC681DC-5313-BF46-BA15-CE3B3B75E159}"/>
              </a:ext>
            </a:extLst>
          </p:cNvPr>
          <p:cNvCxnSpPr>
            <a:cxnSpLocks/>
          </p:cNvCxnSpPr>
          <p:nvPr/>
        </p:nvCxnSpPr>
        <p:spPr>
          <a:xfrm>
            <a:off x="1656730" y="1642619"/>
            <a:ext cx="0" cy="4509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C89416B-A304-E24F-AFF5-96FA2A96445A}"/>
              </a:ext>
            </a:extLst>
          </p:cNvPr>
          <p:cNvSpPr/>
          <p:nvPr/>
        </p:nvSpPr>
        <p:spPr>
          <a:xfrm>
            <a:off x="1343342" y="1314656"/>
            <a:ext cx="584851" cy="314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Google Search</a:t>
            </a:r>
            <a:endParaRPr lang="en-US" sz="900" dirty="0">
              <a:latin typeface="Avenir Next Condensed" panose="020B0506020202020204" pitchFamily="34" charset="0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51E803A-3701-1549-95C3-A8CDF7B26E25}"/>
              </a:ext>
            </a:extLst>
          </p:cNvPr>
          <p:cNvCxnSpPr>
            <a:cxnSpLocks/>
          </p:cNvCxnSpPr>
          <p:nvPr/>
        </p:nvCxnSpPr>
        <p:spPr>
          <a:xfrm>
            <a:off x="2468574" y="1448060"/>
            <a:ext cx="0" cy="65514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99C42ED-7455-3F43-A1AB-E32AC3B2C405}"/>
              </a:ext>
            </a:extLst>
          </p:cNvPr>
          <p:cNvCxnSpPr/>
          <p:nvPr/>
        </p:nvCxnSpPr>
        <p:spPr>
          <a:xfrm>
            <a:off x="3275818" y="1688327"/>
            <a:ext cx="0" cy="40912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992C819-7EE2-9642-908D-AF47EE1C24A7}"/>
              </a:ext>
            </a:extLst>
          </p:cNvPr>
          <p:cNvSpPr/>
          <p:nvPr/>
        </p:nvSpPr>
        <p:spPr>
          <a:xfrm>
            <a:off x="2903457" y="1516143"/>
            <a:ext cx="719219" cy="146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Skype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EE721C7-A9A4-B543-819B-4E10290BD8B2}"/>
              </a:ext>
            </a:extLst>
          </p:cNvPr>
          <p:cNvSpPr/>
          <p:nvPr/>
        </p:nvSpPr>
        <p:spPr>
          <a:xfrm>
            <a:off x="4895160" y="1669740"/>
            <a:ext cx="557704" cy="184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iPad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C17812B-6DC2-0245-A59A-010C28FBA242}"/>
              </a:ext>
            </a:extLst>
          </p:cNvPr>
          <p:cNvCxnSpPr>
            <a:cxnSpLocks/>
          </p:cNvCxnSpPr>
          <p:nvPr/>
        </p:nvCxnSpPr>
        <p:spPr>
          <a:xfrm>
            <a:off x="5165289" y="1838119"/>
            <a:ext cx="0" cy="25019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948B3C2-305A-E240-ADD7-EFFE59532698}"/>
              </a:ext>
            </a:extLst>
          </p:cNvPr>
          <p:cNvCxnSpPr>
            <a:cxnSpLocks/>
            <a:stCxn id="157" idx="2"/>
          </p:cNvCxnSpPr>
          <p:nvPr/>
        </p:nvCxnSpPr>
        <p:spPr>
          <a:xfrm flipH="1">
            <a:off x="6790186" y="1602817"/>
            <a:ext cx="204" cy="48328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39CDFE-608E-864A-877B-3746502EDC36}"/>
              </a:ext>
            </a:extLst>
          </p:cNvPr>
          <p:cNvSpPr/>
          <p:nvPr/>
        </p:nvSpPr>
        <p:spPr>
          <a:xfrm>
            <a:off x="6424902" y="1221817"/>
            <a:ext cx="73097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Oculus Rift, HoloLens</a:t>
            </a:r>
            <a:endParaRPr lang="en-US" sz="9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06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Custom 5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657797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1111</Words>
  <Application>Microsoft Office PowerPoint</Application>
  <PresentationFormat>On-screen Show (4:3)</PresentationFormat>
  <Paragraphs>244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黑体</vt:lpstr>
      <vt:lpstr>SimSun</vt:lpstr>
      <vt:lpstr>Arial</vt:lpstr>
      <vt:lpstr>Arial Narrow</vt:lpstr>
      <vt:lpstr>Avenir Next Condensed</vt:lpstr>
      <vt:lpstr>Calibri</vt:lpstr>
      <vt:lpstr>Gill Sans MT</vt:lpstr>
      <vt:lpstr>Myriad Pro</vt:lpstr>
      <vt:lpstr>MyriadPro-Light</vt:lpstr>
      <vt:lpstr>MyriadPro-Semibold</vt:lpstr>
      <vt:lpstr>Times New Roman</vt:lpstr>
      <vt:lpstr>Wingdings</vt:lpstr>
      <vt:lpstr>Template</vt:lpstr>
      <vt:lpstr>PowerPoint Presentation</vt:lpstr>
      <vt:lpstr>Chapter 2</vt:lpstr>
      <vt:lpstr>Chapter 2 Learning Objectives</vt:lpstr>
      <vt:lpstr>Key Concepts</vt:lpstr>
      <vt:lpstr>FIGURE 2.1 The Digital Tourism Ecosystem</vt:lpstr>
      <vt:lpstr>Digital Tourism Ecosystem</vt:lpstr>
      <vt:lpstr>Digital Tourism Ecosystem</vt:lpstr>
      <vt:lpstr>FIGURE 2.2 Waves of IT Adoption</vt:lpstr>
      <vt:lpstr>FIGURE 2.3 Important Developments on the Internet</vt:lpstr>
      <vt:lpstr>Diffusion of Innovations Theory  Rogers, 1962</vt:lpstr>
      <vt:lpstr>FIGURE 2.4 Gartner Hype Cycle</vt:lpstr>
      <vt:lpstr>Understanding the Digital Tourist</vt:lpstr>
      <vt:lpstr>High tech and high touch travelers </vt:lpstr>
      <vt:lpstr>Understanding the Digital Tourist</vt:lpstr>
      <vt:lpstr>Discussion Questions</vt:lpstr>
      <vt:lpstr>Discussion Questions</vt:lpstr>
      <vt:lpstr>Useful Websites</vt:lpstr>
      <vt:lpstr>Case Study Airbnb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uqpbenck</dc:creator>
  <cp:lastModifiedBy>Leigh-Ann Bard</cp:lastModifiedBy>
  <cp:revision>34</cp:revision>
  <dcterms:created xsi:type="dcterms:W3CDTF">2014-03-11T00:39:50Z</dcterms:created>
  <dcterms:modified xsi:type="dcterms:W3CDTF">2019-07-30T15:14:17Z</dcterms:modified>
</cp:coreProperties>
</file>