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1"/>
  </p:notesMasterIdLst>
  <p:sldIdLst>
    <p:sldId id="256" r:id="rId2"/>
    <p:sldId id="258" r:id="rId3"/>
    <p:sldId id="259" r:id="rId4"/>
    <p:sldId id="289" r:id="rId5"/>
    <p:sldId id="292" r:id="rId6"/>
    <p:sldId id="291" r:id="rId7"/>
    <p:sldId id="275" r:id="rId8"/>
    <p:sldId id="290" r:id="rId9"/>
    <p:sldId id="27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59"/>
    <p:restoredTop sz="94097" autoAdjust="0"/>
  </p:normalViewPr>
  <p:slideViewPr>
    <p:cSldViewPr snapToGrid="0">
      <p:cViewPr varScale="1">
        <p:scale>
          <a:sx n="76" d="100"/>
          <a:sy n="76" d="100"/>
        </p:scale>
        <p:origin x="15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25DC1-D3DC-3549-8C49-1BF7E5F37177}"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109C2-4237-B942-B5BB-CBA8C17BD41F}" type="slidenum">
              <a:rPr lang="en-US" smtClean="0"/>
              <a:t>‹#›</a:t>
            </a:fld>
            <a:endParaRPr lang="en-US"/>
          </a:p>
        </p:txBody>
      </p:sp>
    </p:spTree>
    <p:extLst>
      <p:ext uri="{BB962C8B-B14F-4D97-AF65-F5344CB8AC3E}">
        <p14:creationId xmlns:p14="http://schemas.microsoft.com/office/powerpoint/2010/main" val="257026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0009860-1AF5-3A4A-AC72-774E6BC6B1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668"/>
          <a:stretch/>
        </p:blipFill>
        <p:spPr>
          <a:xfrm>
            <a:off x="0" y="0"/>
            <a:ext cx="9144000" cy="6857999"/>
          </a:xfrm>
          <a:prstGeom prst="rect">
            <a:avLst/>
          </a:prstGeom>
        </p:spPr>
      </p:pic>
      <p:pic>
        <p:nvPicPr>
          <p:cNvPr id="16" name="Picture 15">
            <a:extLst>
              <a:ext uri="{FF2B5EF4-FFF2-40B4-BE49-F238E27FC236}">
                <a16:creationId xmlns:a16="http://schemas.microsoft.com/office/drawing/2014/main" id="{5255F830-F9DF-2F4C-919F-8FEF3A3136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58340" y="5356351"/>
            <a:ext cx="1543026" cy="448680"/>
          </a:xfrm>
          <a:prstGeom prst="rect">
            <a:avLst/>
          </a:prstGeom>
        </p:spPr>
      </p:pic>
      <p:sp>
        <p:nvSpPr>
          <p:cNvPr id="26" name="TextBox 25"/>
          <p:cNvSpPr txBox="1"/>
          <p:nvPr userDrawn="1"/>
        </p:nvSpPr>
        <p:spPr>
          <a:xfrm>
            <a:off x="0" y="1359521"/>
            <a:ext cx="8458200" cy="2185214"/>
          </a:xfrm>
          <a:prstGeom prst="rect">
            <a:avLst/>
          </a:prstGeom>
          <a:noFill/>
        </p:spPr>
        <p:txBody>
          <a:bodyPr wrap="square" rtlCol="0">
            <a:spAutoFit/>
          </a:bodyPr>
          <a:lstStyle/>
          <a:p>
            <a:pPr algn="r" fontAlgn="base">
              <a:spcBef>
                <a:spcPct val="0"/>
              </a:spcBef>
              <a:spcAft>
                <a:spcPct val="0"/>
              </a:spcAft>
            </a:pPr>
            <a:r>
              <a:rPr lang="en-US" sz="2800" dirty="0">
                <a:solidFill>
                  <a:schemeClr val="bg1"/>
                </a:solidFill>
                <a:latin typeface="Gill Sans MT" panose="020B0502020104020203" pitchFamily="34" charset="77"/>
                <a:cs typeface="Arial"/>
              </a:rPr>
              <a:t>3</a:t>
            </a:r>
            <a:r>
              <a:rPr lang="en-US" sz="2800" baseline="30000" dirty="0">
                <a:solidFill>
                  <a:schemeClr val="bg1"/>
                </a:solidFill>
                <a:latin typeface="Gill Sans MT" panose="020B0502020104020203" pitchFamily="34" charset="77"/>
                <a:cs typeface="Arial"/>
              </a:rPr>
              <a:t>rd</a:t>
            </a:r>
            <a:r>
              <a:rPr lang="en-US" sz="2800" dirty="0">
                <a:solidFill>
                  <a:schemeClr val="bg1"/>
                </a:solidFill>
                <a:latin typeface="Gill Sans MT" panose="020B0502020104020203" pitchFamily="34" charset="77"/>
                <a:cs typeface="Arial"/>
              </a:rPr>
              <a:t> Edition</a:t>
            </a:r>
          </a:p>
          <a:p>
            <a:pPr algn="r" fontAlgn="base">
              <a:spcBef>
                <a:spcPct val="0"/>
              </a:spcBef>
              <a:spcAft>
                <a:spcPct val="0"/>
              </a:spcAft>
            </a:pPr>
            <a:r>
              <a:rPr lang="en-US" sz="5400" dirty="0">
                <a:solidFill>
                  <a:schemeClr val="bg1"/>
                </a:solidFill>
                <a:latin typeface="Gill Sans MT" panose="020B0502020104020203" pitchFamily="34" charset="77"/>
                <a:cs typeface="Arial"/>
              </a:rPr>
              <a:t>Tourism Information Technology</a:t>
            </a:r>
          </a:p>
        </p:txBody>
      </p:sp>
      <p:sp>
        <p:nvSpPr>
          <p:cNvPr id="27" name="TextBox 26"/>
          <p:cNvSpPr txBox="1"/>
          <p:nvPr userDrawn="1"/>
        </p:nvSpPr>
        <p:spPr>
          <a:xfrm>
            <a:off x="0" y="3789883"/>
            <a:ext cx="8458200" cy="1200329"/>
          </a:xfrm>
          <a:prstGeom prst="rect">
            <a:avLst/>
          </a:prstGeom>
          <a:noFill/>
        </p:spPr>
        <p:txBody>
          <a:bodyPr wrap="square" rtlCol="0">
            <a:spAutoFit/>
          </a:bodyPr>
          <a:lstStyle/>
          <a:p>
            <a:pPr algn="r" fontAlgn="base">
              <a:spcBef>
                <a:spcPct val="0"/>
              </a:spcBef>
              <a:spcAft>
                <a:spcPct val="0"/>
              </a:spcAft>
            </a:pPr>
            <a:r>
              <a:rPr lang="nl-NL" sz="2400" dirty="0">
                <a:solidFill>
                  <a:schemeClr val="bg1"/>
                </a:solidFill>
                <a:latin typeface="Gill Sans MT" panose="020B0502020104020203" pitchFamily="34" charset="77"/>
                <a:cs typeface="Arial"/>
              </a:rPr>
              <a:t>PIERRE J. BENCKENDORFF</a:t>
            </a:r>
          </a:p>
          <a:p>
            <a:pPr algn="r" fontAlgn="base">
              <a:spcBef>
                <a:spcPct val="0"/>
              </a:spcBef>
              <a:spcAft>
                <a:spcPct val="0"/>
              </a:spcAft>
            </a:pPr>
            <a:r>
              <a:rPr lang="nl-NL" sz="2400" dirty="0">
                <a:solidFill>
                  <a:schemeClr val="bg1"/>
                </a:solidFill>
                <a:latin typeface="Gill Sans MT" panose="020B0502020104020203" pitchFamily="34" charset="77"/>
                <a:cs typeface="Arial"/>
              </a:rPr>
              <a:t>ZHENG XIANG</a:t>
            </a:r>
          </a:p>
          <a:p>
            <a:pPr algn="r" fontAlgn="base">
              <a:spcBef>
                <a:spcPct val="0"/>
              </a:spcBef>
              <a:spcAft>
                <a:spcPct val="0"/>
              </a:spcAft>
            </a:pPr>
            <a:r>
              <a:rPr lang="nl-NL" sz="2400" dirty="0">
                <a:solidFill>
                  <a:schemeClr val="bg1"/>
                </a:solidFill>
                <a:latin typeface="Gill Sans MT" panose="020B0502020104020203" pitchFamily="34" charset="77"/>
                <a:cs typeface="Arial"/>
              </a:rPr>
              <a:t>PAULINE J. SHELDON</a:t>
            </a:r>
          </a:p>
        </p:txBody>
      </p:sp>
      <p:sp>
        <p:nvSpPr>
          <p:cNvPr id="28" name="Rectangle 27"/>
          <p:cNvSpPr/>
          <p:nvPr userDrawn="1"/>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000" dirty="0">
                <a:solidFill>
                  <a:srgbClr val="000000"/>
                </a:solidFill>
                <a:latin typeface="Myriad Pro"/>
                <a:cs typeface="Myriad Pro"/>
              </a:rPr>
              <a:t>COMPLIMENTARY TEACHING MATERIALS</a:t>
            </a:r>
          </a:p>
        </p:txBody>
      </p:sp>
      <p:grpSp>
        <p:nvGrpSpPr>
          <p:cNvPr id="5" name="Group 4">
            <a:extLst>
              <a:ext uri="{FF2B5EF4-FFF2-40B4-BE49-F238E27FC236}">
                <a16:creationId xmlns:a16="http://schemas.microsoft.com/office/drawing/2014/main" id="{2B87D376-6618-284C-8563-B2B014897252}"/>
              </a:ext>
            </a:extLst>
          </p:cNvPr>
          <p:cNvGrpSpPr/>
          <p:nvPr userDrawn="1"/>
        </p:nvGrpSpPr>
        <p:grpSpPr>
          <a:xfrm>
            <a:off x="0" y="347312"/>
            <a:ext cx="9144000" cy="371679"/>
            <a:chOff x="0" y="454274"/>
            <a:chExt cx="9144000" cy="371679"/>
          </a:xfrm>
        </p:grpSpPr>
        <p:sp>
          <p:nvSpPr>
            <p:cNvPr id="25" name="Rectangle 24"/>
            <p:cNvSpPr/>
            <p:nvPr userDrawn="1"/>
          </p:nvSpPr>
          <p:spPr>
            <a:xfrm>
              <a:off x="0" y="454274"/>
              <a:ext cx="9144000" cy="371679"/>
            </a:xfrm>
            <a:prstGeom prst="rect">
              <a:avLst/>
            </a:prstGeom>
            <a:solidFill>
              <a:schemeClr val="tx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cxnSp>
          <p:nvCxnSpPr>
            <p:cNvPr id="4" name="Straight Connector 3">
              <a:extLst>
                <a:ext uri="{FF2B5EF4-FFF2-40B4-BE49-F238E27FC236}">
                  <a16:creationId xmlns:a16="http://schemas.microsoft.com/office/drawing/2014/main" id="{323A39C1-539A-4844-9373-2FB274ECC1D3}"/>
                </a:ext>
              </a:extLst>
            </p:cNvPr>
            <p:cNvCxnSpPr/>
            <p:nvPr userDrawn="1"/>
          </p:nvCxnSpPr>
          <p:spPr>
            <a:xfrm>
              <a:off x="0" y="45427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01FA3E-B282-D642-A5CD-5BAD957140DB}"/>
                </a:ext>
              </a:extLst>
            </p:cNvPr>
            <p:cNvCxnSpPr/>
            <p:nvPr userDrawn="1"/>
          </p:nvCxnSpPr>
          <p:spPr>
            <a:xfrm>
              <a:off x="0" y="8200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151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com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62981" y="1057231"/>
            <a:ext cx="8383472"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3" name="Text Placeholder 2"/>
          <p:cNvSpPr>
            <a:spLocks noGrp="1"/>
          </p:cNvSpPr>
          <p:nvPr>
            <p:ph type="body" sz="quarter" idx="10"/>
          </p:nvPr>
        </p:nvSpPr>
        <p:spPr>
          <a:xfrm>
            <a:off x="363595" y="1614115"/>
            <a:ext cx="8382840" cy="4466010"/>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16212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97AF5DB-225F-4D4A-B519-DBA6B5B2B816}"/>
              </a:ext>
            </a:extLst>
          </p:cNvPr>
          <p:cNvGrpSpPr/>
          <p:nvPr userDrawn="1"/>
        </p:nvGrpSpPr>
        <p:grpSpPr>
          <a:xfrm>
            <a:off x="0" y="5259788"/>
            <a:ext cx="1488558" cy="1598212"/>
            <a:chOff x="0" y="4229098"/>
            <a:chExt cx="2971802" cy="2628902"/>
          </a:xfrm>
        </p:grpSpPr>
        <p:pic>
          <p:nvPicPr>
            <p:cNvPr id="5" name="Picture 4">
              <a:extLst>
                <a:ext uri="{FF2B5EF4-FFF2-40B4-BE49-F238E27FC236}">
                  <a16:creationId xmlns:a16="http://schemas.microsoft.com/office/drawing/2014/main" id="{DD7EE957-31DA-0648-BF40-62F67DB9581B}"/>
                </a:ext>
              </a:extLst>
            </p:cNvPr>
            <p:cNvPicPr>
              <a:picLocks noChangeAspect="1"/>
            </p:cNvPicPr>
            <p:nvPr userDrawn="1"/>
          </p:nvPicPr>
          <p:blipFill>
            <a:blip r:embed="rId2"/>
            <a:stretch>
              <a:fillRect/>
            </a:stretch>
          </p:blipFill>
          <p:spPr>
            <a:xfrm>
              <a:off x="0" y="4229100"/>
              <a:ext cx="2971800" cy="2628900"/>
            </a:xfrm>
            <a:prstGeom prst="rect">
              <a:avLst/>
            </a:prstGeom>
          </p:spPr>
        </p:pic>
        <p:sp>
          <p:nvSpPr>
            <p:cNvPr id="8" name="Rectangle 7">
              <a:extLst>
                <a:ext uri="{FF2B5EF4-FFF2-40B4-BE49-F238E27FC236}">
                  <a16:creationId xmlns:a16="http://schemas.microsoft.com/office/drawing/2014/main" id="{98A9B00F-983B-3644-A615-203F9BD79770}"/>
                </a:ext>
              </a:extLst>
            </p:cNvPr>
            <p:cNvSpPr/>
            <p:nvPr userDrawn="1"/>
          </p:nvSpPr>
          <p:spPr>
            <a:xfrm>
              <a:off x="2495994" y="4229098"/>
              <a:ext cx="475808" cy="26289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Placeholder 1"/>
          <p:cNvSpPr>
            <a:spLocks noGrp="1"/>
          </p:cNvSpPr>
          <p:nvPr>
            <p:ph type="title"/>
          </p:nvPr>
        </p:nvSpPr>
        <p:spPr>
          <a:xfrm>
            <a:off x="444857" y="1036319"/>
            <a:ext cx="8302186" cy="442818"/>
          </a:xfrm>
          <a:prstGeom prst="rect">
            <a:avLst/>
          </a:prstGeom>
        </p:spPr>
        <p:txBody>
          <a:bodyPr vert="horz" lIns="91440" tIns="46800" rIns="91440" bIns="46800" rtlCol="0" anchor="ctr">
            <a:noAutofit/>
          </a:bodyPr>
          <a:lstStyle/>
          <a:p>
            <a:pPr lvl="0"/>
            <a:r>
              <a:rPr lang="en-AU" dirty="0"/>
              <a:t>Click to edit Master title style</a:t>
            </a:r>
            <a:endParaRPr lang="en-GB" dirty="0"/>
          </a:p>
        </p:txBody>
      </p:sp>
      <p:sp>
        <p:nvSpPr>
          <p:cNvPr id="3" name="Text Placeholder 2"/>
          <p:cNvSpPr>
            <a:spLocks noGrp="1"/>
          </p:cNvSpPr>
          <p:nvPr>
            <p:ph type="body" sz="quarter" idx="11"/>
          </p:nvPr>
        </p:nvSpPr>
        <p:spPr>
          <a:xfrm>
            <a:off x="444875" y="1598213"/>
            <a:ext cx="8301560" cy="4513028"/>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64737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No 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1330" y="1006561"/>
            <a:ext cx="8289240" cy="442818"/>
          </a:xfrm>
          <a:prstGeom prst="rect">
            <a:avLst/>
          </a:prstGeom>
        </p:spPr>
        <p:txBody>
          <a:bodyPr vert="horz" lIns="91440" tIns="46800" rIns="91440" bIns="46800" rtlCol="0" anchor="ctr">
            <a:noAutofit/>
          </a:bodyPr>
          <a:lstStyle/>
          <a:p>
            <a:pPr lvl="0"/>
            <a:r>
              <a:rPr lang="en-AU" dirty="0"/>
              <a:t>Click to edit Master title style</a:t>
            </a:r>
            <a:endParaRPr lang="en-GB" dirty="0"/>
          </a:p>
        </p:txBody>
      </p:sp>
      <p:sp>
        <p:nvSpPr>
          <p:cNvPr id="3" name="Text Placeholder 2"/>
          <p:cNvSpPr>
            <a:spLocks noGrp="1"/>
          </p:cNvSpPr>
          <p:nvPr>
            <p:ph type="body" sz="quarter" idx="11"/>
          </p:nvPr>
        </p:nvSpPr>
        <p:spPr>
          <a:xfrm>
            <a:off x="450723" y="1531089"/>
            <a:ext cx="8289240" cy="4580152"/>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28347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capti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663EDB-0F4B-874E-B5B2-9B5932299787}"/>
              </a:ext>
            </a:extLst>
          </p:cNvPr>
          <p:cNvGrpSpPr/>
          <p:nvPr userDrawn="1"/>
        </p:nvGrpSpPr>
        <p:grpSpPr>
          <a:xfrm>
            <a:off x="0" y="5259788"/>
            <a:ext cx="1488558" cy="1598212"/>
            <a:chOff x="0" y="4229098"/>
            <a:chExt cx="2971802" cy="2628902"/>
          </a:xfrm>
        </p:grpSpPr>
        <p:pic>
          <p:nvPicPr>
            <p:cNvPr id="10" name="Picture 9">
              <a:extLst>
                <a:ext uri="{FF2B5EF4-FFF2-40B4-BE49-F238E27FC236}">
                  <a16:creationId xmlns:a16="http://schemas.microsoft.com/office/drawing/2014/main" id="{04899E86-7C51-F248-A551-2C88B5197067}"/>
                </a:ext>
              </a:extLst>
            </p:cNvPr>
            <p:cNvPicPr>
              <a:picLocks noChangeAspect="1"/>
            </p:cNvPicPr>
            <p:nvPr userDrawn="1"/>
          </p:nvPicPr>
          <p:blipFill>
            <a:blip r:embed="rId2"/>
            <a:stretch>
              <a:fillRect/>
            </a:stretch>
          </p:blipFill>
          <p:spPr>
            <a:xfrm>
              <a:off x="0" y="4229100"/>
              <a:ext cx="2971800" cy="2628900"/>
            </a:xfrm>
            <a:prstGeom prst="rect">
              <a:avLst/>
            </a:prstGeom>
          </p:spPr>
        </p:pic>
        <p:sp>
          <p:nvSpPr>
            <p:cNvPr id="13" name="Rectangle 12">
              <a:extLst>
                <a:ext uri="{FF2B5EF4-FFF2-40B4-BE49-F238E27FC236}">
                  <a16:creationId xmlns:a16="http://schemas.microsoft.com/office/drawing/2014/main" id="{B9328CE2-FB86-E442-9187-C4DEB3A4AF67}"/>
                </a:ext>
              </a:extLst>
            </p:cNvPr>
            <p:cNvSpPr/>
            <p:nvPr userDrawn="1"/>
          </p:nvSpPr>
          <p:spPr>
            <a:xfrm>
              <a:off x="2495994" y="4229098"/>
              <a:ext cx="475808" cy="26289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p:cNvSpPr>
            <a:spLocks noGrp="1"/>
          </p:cNvSpPr>
          <p:nvPr>
            <p:ph type="body" sz="quarter" idx="10" hasCustomPrompt="1"/>
          </p:nvPr>
        </p:nvSpPr>
        <p:spPr>
          <a:xfrm>
            <a:off x="474566" y="5667375"/>
            <a:ext cx="8272712" cy="368300"/>
          </a:xfrm>
          <a:prstGeom prst="rect">
            <a:avLst/>
          </a:prstGeom>
        </p:spPr>
        <p:txBody>
          <a:bodyPr>
            <a:noAutofit/>
          </a:bodyPr>
          <a:lstStyle>
            <a:lvl1pPr>
              <a:defRPr sz="1800" b="1"/>
            </a:lvl1pPr>
          </a:lstStyle>
          <a:p>
            <a:pPr lvl="0"/>
            <a:r>
              <a:rPr lang="en-US" dirty="0"/>
              <a:t>CLICK TO ADD OBJECT CAPTION</a:t>
            </a:r>
          </a:p>
        </p:txBody>
      </p:sp>
      <p:sp>
        <p:nvSpPr>
          <p:cNvPr id="11" name="Content Placeholder 10"/>
          <p:cNvSpPr>
            <a:spLocks noGrp="1"/>
          </p:cNvSpPr>
          <p:nvPr>
            <p:ph sz="quarter" idx="11" hasCustomPrompt="1"/>
          </p:nvPr>
        </p:nvSpPr>
        <p:spPr>
          <a:xfrm>
            <a:off x="473723" y="1571049"/>
            <a:ext cx="8272712" cy="4096327"/>
          </a:xfrm>
          <a:prstGeom prst="rect">
            <a:avLst/>
          </a:prstGeom>
        </p:spPr>
        <p:txBody>
          <a:bodyPr/>
          <a:lstStyle>
            <a:lvl1pPr>
              <a:defRPr/>
            </a:lvl1pPr>
          </a:lstStyle>
          <a:p>
            <a:pPr lvl="0"/>
            <a:r>
              <a:rPr lang="en-US" dirty="0"/>
              <a:t>Click icon to add object type</a:t>
            </a:r>
          </a:p>
        </p:txBody>
      </p:sp>
      <p:sp>
        <p:nvSpPr>
          <p:cNvPr id="7" name="Title Placeholder 1"/>
          <p:cNvSpPr>
            <a:spLocks noGrp="1"/>
          </p:cNvSpPr>
          <p:nvPr>
            <p:ph type="title"/>
          </p:nvPr>
        </p:nvSpPr>
        <p:spPr>
          <a:xfrm>
            <a:off x="473099" y="976939"/>
            <a:ext cx="8273336"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65060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836712"/>
            <a:ext cx="9144000" cy="6021287"/>
          </a:xfrm>
          <a:prstGeom prst="rect">
            <a:avLst/>
          </a:prstGeom>
        </p:spPr>
        <p:txBody>
          <a:bodyPr/>
          <a:lstStyle/>
          <a:p>
            <a:r>
              <a:rPr lang="en-AU" dirty="0"/>
              <a:t>Drag picture to placeholder or click icon to add</a:t>
            </a:r>
            <a:endParaRPr lang="en-GB" dirty="0"/>
          </a:p>
        </p:txBody>
      </p:sp>
    </p:spTree>
    <p:extLst>
      <p:ext uri="{BB962C8B-B14F-4D97-AF65-F5344CB8AC3E}">
        <p14:creationId xmlns:p14="http://schemas.microsoft.com/office/powerpoint/2010/main" val="99619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Image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 y="836713"/>
            <a:ext cx="4495800" cy="5638382"/>
          </a:xfrm>
          <a:prstGeom prst="rect">
            <a:avLst/>
          </a:prstGeom>
        </p:spPr>
        <p:txBody>
          <a:bodyPr/>
          <a:lstStyle/>
          <a:p>
            <a:r>
              <a:rPr lang="en-AU"/>
              <a:t>Drag picture to placeholder or click icon to add</a:t>
            </a:r>
            <a:endParaRPr lang="en-GB" dirty="0"/>
          </a:p>
        </p:txBody>
      </p:sp>
      <p:sp>
        <p:nvSpPr>
          <p:cNvPr id="3" name="Text Placeholder 3"/>
          <p:cNvSpPr>
            <a:spLocks noGrp="1"/>
          </p:cNvSpPr>
          <p:nvPr>
            <p:ph type="body" sz="quarter" idx="11" hasCustomPrompt="1"/>
          </p:nvPr>
        </p:nvSpPr>
        <p:spPr>
          <a:xfrm>
            <a:off x="45720" y="6475094"/>
            <a:ext cx="4495800" cy="382905"/>
          </a:xfrm>
          <a:prstGeom prst="rect">
            <a:avLst/>
          </a:prstGeom>
        </p:spPr>
        <p:txBody>
          <a:bodyPr>
            <a:noAutofit/>
          </a:bodyPr>
          <a:lstStyle>
            <a:lvl1pPr>
              <a:defRPr sz="1800" b="1"/>
            </a:lvl1pPr>
          </a:lstStyle>
          <a:p>
            <a:pPr lvl="0"/>
            <a:r>
              <a:rPr lang="en-US" dirty="0"/>
              <a:t>CLICK TO ADD OBJECT CAPTION</a:t>
            </a:r>
          </a:p>
        </p:txBody>
      </p:sp>
      <p:sp>
        <p:nvSpPr>
          <p:cNvPr id="4" name="Picture Placeholder 6"/>
          <p:cNvSpPr>
            <a:spLocks noGrp="1"/>
          </p:cNvSpPr>
          <p:nvPr>
            <p:ph type="pic" sz="quarter" idx="12"/>
          </p:nvPr>
        </p:nvSpPr>
        <p:spPr>
          <a:xfrm>
            <a:off x="4602480" y="836713"/>
            <a:ext cx="4495800" cy="5638382"/>
          </a:xfrm>
          <a:prstGeom prst="rect">
            <a:avLst/>
          </a:prstGeom>
        </p:spPr>
        <p:txBody>
          <a:bodyPr/>
          <a:lstStyle/>
          <a:p>
            <a:r>
              <a:rPr lang="en-AU"/>
              <a:t>Drag picture to placeholder or click icon to add</a:t>
            </a:r>
            <a:endParaRPr lang="en-GB" dirty="0"/>
          </a:p>
        </p:txBody>
      </p:sp>
      <p:sp>
        <p:nvSpPr>
          <p:cNvPr id="5" name="Text Placeholder 3"/>
          <p:cNvSpPr>
            <a:spLocks noGrp="1"/>
          </p:cNvSpPr>
          <p:nvPr>
            <p:ph type="body" sz="quarter" idx="13" hasCustomPrompt="1"/>
          </p:nvPr>
        </p:nvSpPr>
        <p:spPr>
          <a:xfrm>
            <a:off x="4602481" y="6475096"/>
            <a:ext cx="4495799" cy="368300"/>
          </a:xfrm>
          <a:prstGeom prst="rect">
            <a:avLst/>
          </a:prstGeom>
        </p:spPr>
        <p:txBody>
          <a:bodyPr>
            <a:noAutofit/>
          </a:bodyPr>
          <a:lstStyle>
            <a:lvl1pPr>
              <a:defRPr sz="1800" b="1"/>
            </a:lvl1pPr>
          </a:lstStyle>
          <a:p>
            <a:pPr lvl="0"/>
            <a:r>
              <a:rPr lang="en-US" dirty="0"/>
              <a:t>CLICK TO ADD OBJECT CAPTION</a:t>
            </a:r>
          </a:p>
        </p:txBody>
      </p:sp>
    </p:spTree>
    <p:extLst>
      <p:ext uri="{BB962C8B-B14F-4D97-AF65-F5344CB8AC3E}">
        <p14:creationId xmlns:p14="http://schemas.microsoft.com/office/powerpoint/2010/main" val="2232262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35245" y="998746"/>
            <a:ext cx="8311190" cy="501849"/>
          </a:xfrm>
          <a:prstGeom prst="rect">
            <a:avLst/>
          </a:prstGeom>
        </p:spPr>
        <p:txBody>
          <a:bodyPr vert="horz" lIns="91440" tIns="45720" rIns="91440" bIns="45720" rtlCol="0" anchor="ctr">
            <a:noAutofit/>
          </a:bodyPr>
          <a:lstStyle/>
          <a:p>
            <a:pPr lvl="0"/>
            <a:r>
              <a:rPr lang="en-US" dirty="0"/>
              <a:t>CLICK TO ADD TITLE IN CAPS</a:t>
            </a:r>
            <a:endParaRPr lang="en-GB" dirty="0"/>
          </a:p>
        </p:txBody>
      </p:sp>
      <p:sp>
        <p:nvSpPr>
          <p:cNvPr id="3" name="Text Placeholder 2"/>
          <p:cNvSpPr>
            <a:spLocks noGrp="1"/>
          </p:cNvSpPr>
          <p:nvPr>
            <p:ph type="body" idx="1"/>
          </p:nvPr>
        </p:nvSpPr>
        <p:spPr>
          <a:xfrm>
            <a:off x="435244" y="1637970"/>
            <a:ext cx="8311192" cy="4458030"/>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4"/>
          </p:nvPr>
        </p:nvSpPr>
        <p:spPr>
          <a:xfrm>
            <a:off x="6612835" y="6186967"/>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A145648-7FE8-402D-88EC-E9CFE9DCEB83}" type="slidenum">
              <a:rPr lang="en-AU" smtClean="0"/>
              <a:pPr/>
              <a:t>‹#›</a:t>
            </a:fld>
            <a:endParaRPr lang="en-AU"/>
          </a:p>
        </p:txBody>
      </p:sp>
      <p:grpSp>
        <p:nvGrpSpPr>
          <p:cNvPr id="7" name="Group 6">
            <a:extLst>
              <a:ext uri="{FF2B5EF4-FFF2-40B4-BE49-F238E27FC236}">
                <a16:creationId xmlns:a16="http://schemas.microsoft.com/office/drawing/2014/main" id="{09636C62-D323-BD4D-9344-498F53C8BE04}"/>
              </a:ext>
            </a:extLst>
          </p:cNvPr>
          <p:cNvGrpSpPr/>
          <p:nvPr userDrawn="1"/>
        </p:nvGrpSpPr>
        <p:grpSpPr>
          <a:xfrm>
            <a:off x="0" y="344582"/>
            <a:ext cx="9144000" cy="371679"/>
            <a:chOff x="0" y="454274"/>
            <a:chExt cx="9144000" cy="371679"/>
          </a:xfrm>
        </p:grpSpPr>
        <p:sp>
          <p:nvSpPr>
            <p:cNvPr id="8" name="Rectangle 7">
              <a:extLst>
                <a:ext uri="{FF2B5EF4-FFF2-40B4-BE49-F238E27FC236}">
                  <a16:creationId xmlns:a16="http://schemas.microsoft.com/office/drawing/2014/main" id="{5BF13DA4-EC38-A44B-8CE5-53DE5D0A3684}"/>
                </a:ext>
              </a:extLst>
            </p:cNvPr>
            <p:cNvSpPr/>
            <p:nvPr userDrawn="1"/>
          </p:nvSpPr>
          <p:spPr>
            <a:xfrm>
              <a:off x="0" y="454274"/>
              <a:ext cx="9144000" cy="371679"/>
            </a:xfrm>
            <a:prstGeom prst="rect">
              <a:avLst/>
            </a:prstGeom>
            <a:solidFill>
              <a:schemeClr val="tx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cxnSp>
          <p:nvCxnSpPr>
            <p:cNvPr id="10" name="Straight Connector 9">
              <a:extLst>
                <a:ext uri="{FF2B5EF4-FFF2-40B4-BE49-F238E27FC236}">
                  <a16:creationId xmlns:a16="http://schemas.microsoft.com/office/drawing/2014/main" id="{182E96AC-2E5D-C54D-88AA-C1CB471060D0}"/>
                </a:ext>
              </a:extLst>
            </p:cNvPr>
            <p:cNvCxnSpPr/>
            <p:nvPr userDrawn="1"/>
          </p:nvCxnSpPr>
          <p:spPr>
            <a:xfrm>
              <a:off x="0" y="45427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211EF03-59B1-5545-BF62-7743E3B9BC2E}"/>
                </a:ext>
              </a:extLst>
            </p:cNvPr>
            <p:cNvCxnSpPr/>
            <p:nvPr userDrawn="1"/>
          </p:nvCxnSpPr>
          <p:spPr>
            <a:xfrm>
              <a:off x="0" y="8200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74977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6" r:id="rId4"/>
    <p:sldLayoutId id="2147483671" r:id="rId5"/>
    <p:sldLayoutId id="2147483672" r:id="rId6"/>
    <p:sldLayoutId id="2147483673" r:id="rId7"/>
  </p:sldLayoutIdLst>
  <p:hf hdr="0" ftr="0" dt="0"/>
  <p:txStyles>
    <p:titleStyle>
      <a:lvl1pPr algn="l" rtl="0" eaLnBrk="1" fontAlgn="base" hangingPunct="1">
        <a:lnSpc>
          <a:spcPts val="3200"/>
        </a:lnSpc>
        <a:spcBef>
          <a:spcPct val="0"/>
        </a:spcBef>
        <a:spcAft>
          <a:spcPct val="0"/>
        </a:spcAft>
        <a:defRPr lang="en-GB" sz="3200" b="1" baseline="0" dirty="0">
          <a:solidFill>
            <a:schemeClr val="tx1"/>
          </a:solidFill>
          <a:latin typeface="Gill Sans MT" panose="020B0502020104020203" pitchFamily="34" charset="77"/>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p:titleStyle>
    <p:bodyStyle>
      <a:lvl1pPr marL="0" indent="0" algn="l" rtl="0" eaLnBrk="1" fontAlgn="base" hangingPunct="1">
        <a:spcBef>
          <a:spcPts val="300"/>
        </a:spcBef>
        <a:spcAft>
          <a:spcPts val="300"/>
        </a:spcAft>
        <a:buClr>
          <a:schemeClr val="accent6">
            <a:lumMod val="60000"/>
            <a:lumOff val="40000"/>
          </a:schemeClr>
        </a:buClr>
        <a:buFont typeface="Wingdings" panose="05000000000000000000" pitchFamily="2" charset="2"/>
        <a:buNone/>
        <a:defRPr sz="2800">
          <a:solidFill>
            <a:schemeClr val="tx1"/>
          </a:solidFill>
          <a:latin typeface="Gill Sans MT" panose="020B0502020104020203" pitchFamily="34" charset="77"/>
          <a:ea typeface="+mn-ea"/>
          <a:cs typeface="+mn-cs"/>
        </a:defRPr>
      </a:lvl1pPr>
      <a:lvl2pPr marL="377825" indent="-376238" algn="l" rtl="0" eaLnBrk="1" fontAlgn="base" hangingPunct="1">
        <a:spcBef>
          <a:spcPts val="300"/>
        </a:spcBef>
        <a:spcAft>
          <a:spcPts val="300"/>
        </a:spcAft>
        <a:buClr>
          <a:schemeClr val="accent6"/>
        </a:buClr>
        <a:buSzPct val="100000"/>
        <a:buFont typeface="Wingdings" charset="2"/>
        <a:buChar char=""/>
        <a:defRPr sz="2800">
          <a:solidFill>
            <a:schemeClr val="tx1"/>
          </a:solidFill>
          <a:latin typeface="Gill Sans MT" panose="020B0502020104020203" pitchFamily="34" charset="77"/>
        </a:defRPr>
      </a:lvl2pPr>
      <a:lvl3pPr marL="742950" indent="-363538" algn="l" rtl="0" eaLnBrk="1" fontAlgn="base" hangingPunct="1">
        <a:spcBef>
          <a:spcPts val="300"/>
        </a:spcBef>
        <a:spcAft>
          <a:spcPts val="300"/>
        </a:spcAft>
        <a:buClr>
          <a:schemeClr val="accent6"/>
        </a:buClr>
        <a:buSzPct val="100000"/>
        <a:buFont typeface="Wingdings" charset="2"/>
        <a:buChar char=""/>
        <a:defRPr sz="2400">
          <a:solidFill>
            <a:schemeClr val="tx1"/>
          </a:solidFill>
          <a:latin typeface="Gill Sans MT" panose="020B0502020104020203" pitchFamily="34" charset="77"/>
        </a:defRPr>
      </a:lvl3pPr>
      <a:lvl4pPr marL="1122363" indent="-377825" algn="l" rtl="0" eaLnBrk="1" fontAlgn="base" hangingPunct="1">
        <a:spcBef>
          <a:spcPts val="300"/>
        </a:spcBef>
        <a:spcAft>
          <a:spcPts val="300"/>
        </a:spcAft>
        <a:buClr>
          <a:schemeClr val="accent6"/>
        </a:buClr>
        <a:buSzPct val="100000"/>
        <a:buFont typeface="Arial" panose="020B0604020202020204" pitchFamily="34" charset="0"/>
        <a:buChar char="•"/>
        <a:defRPr lang="en-US" sz="2400" baseline="0" dirty="0" smtClean="0">
          <a:solidFill>
            <a:schemeClr val="tx1"/>
          </a:solidFill>
          <a:latin typeface="Gill Sans MT" panose="020B0502020104020203" pitchFamily="34" charset="77"/>
        </a:defRPr>
      </a:lvl4pPr>
      <a:lvl5pPr marL="1466850" indent="-342900" algn="l" rtl="0" eaLnBrk="1" fontAlgn="base" hangingPunct="1">
        <a:spcBef>
          <a:spcPts val="300"/>
        </a:spcBef>
        <a:spcAft>
          <a:spcPts val="300"/>
        </a:spcAft>
        <a:buClr>
          <a:schemeClr val="accent6"/>
        </a:buClr>
        <a:buSzPct val="100000"/>
        <a:buFont typeface="Arial" panose="020B0604020202020204" pitchFamily="34" charset="0"/>
        <a:buChar char="•"/>
        <a:defRPr lang="en-GB" sz="2400" baseline="0" dirty="0">
          <a:solidFill>
            <a:schemeClr val="tx1"/>
          </a:solidFill>
          <a:latin typeface="Gill Sans MT" panose="020B0502020104020203" pitchFamily="34" charset="77"/>
        </a:defRPr>
      </a:lvl5pPr>
      <a:lvl6pPr marL="1970088" indent="-388938" algn="l" rtl="0" eaLnBrk="1" fontAlgn="base" hangingPunct="1">
        <a:spcBef>
          <a:spcPct val="20000"/>
        </a:spcBef>
        <a:spcAft>
          <a:spcPct val="0"/>
        </a:spcAft>
        <a:buClr>
          <a:schemeClr val="accent6">
            <a:lumMod val="60000"/>
            <a:lumOff val="40000"/>
          </a:schemeClr>
        </a:buClr>
        <a:buSzPct val="90000"/>
        <a:buFont typeface="Arial"/>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8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63" y="2110852"/>
            <a:ext cx="7199855" cy="442818"/>
          </a:xfrm>
        </p:spPr>
        <p:txBody>
          <a:bodyPr/>
          <a:lstStyle/>
          <a:p>
            <a:pPr algn="ctr"/>
            <a:r>
              <a:rPr lang="en-US" sz="3600" dirty="0"/>
              <a:t>Chapter 13</a:t>
            </a:r>
          </a:p>
        </p:txBody>
      </p:sp>
      <p:sp>
        <p:nvSpPr>
          <p:cNvPr id="3" name="Text Placeholder 2"/>
          <p:cNvSpPr>
            <a:spLocks noGrp="1"/>
          </p:cNvSpPr>
          <p:nvPr>
            <p:ph type="body" sz="quarter" idx="10"/>
          </p:nvPr>
        </p:nvSpPr>
        <p:spPr>
          <a:xfrm>
            <a:off x="1044575" y="2661096"/>
            <a:ext cx="7199313" cy="1199704"/>
          </a:xfrm>
        </p:spPr>
        <p:txBody>
          <a:bodyPr>
            <a:normAutofit/>
          </a:bodyPr>
          <a:lstStyle/>
          <a:p>
            <a:pPr algn="ctr"/>
            <a:r>
              <a:rPr lang="en-US" sz="3200" dirty="0"/>
              <a:t>The Future of Information </a:t>
            </a:r>
            <a:br>
              <a:rPr lang="en-US" sz="3200" dirty="0"/>
            </a:br>
            <a:r>
              <a:rPr lang="en-US" sz="3200" dirty="0"/>
              <a:t>Technology and Tourism</a:t>
            </a:r>
          </a:p>
        </p:txBody>
      </p:sp>
    </p:spTree>
    <p:extLst>
      <p:ext uri="{BB962C8B-B14F-4D97-AF65-F5344CB8AC3E}">
        <p14:creationId xmlns:p14="http://schemas.microsoft.com/office/powerpoint/2010/main" val="66592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13 Learning Objectives</a:t>
            </a:r>
          </a:p>
        </p:txBody>
      </p:sp>
      <p:sp>
        <p:nvSpPr>
          <p:cNvPr id="3" name="Text Placeholder 2"/>
          <p:cNvSpPr>
            <a:spLocks noGrp="1"/>
          </p:cNvSpPr>
          <p:nvPr>
            <p:ph type="body" sz="quarter" idx="10"/>
          </p:nvPr>
        </p:nvSpPr>
        <p:spPr/>
        <p:txBody>
          <a:bodyPr>
            <a:normAutofit/>
          </a:bodyPr>
          <a:lstStyle/>
          <a:p>
            <a:pPr>
              <a:lnSpc>
                <a:spcPct val="110000"/>
              </a:lnSpc>
            </a:pPr>
            <a:r>
              <a:rPr lang="en-US" sz="2400" dirty="0"/>
              <a:t>After studying this chapter you should be able to:</a:t>
            </a:r>
          </a:p>
          <a:p>
            <a:pPr marL="457200" lvl="0" indent="-457200">
              <a:buClr>
                <a:schemeClr val="tx1"/>
              </a:buClr>
              <a:buFont typeface="+mj-lt"/>
              <a:buAutoNum type="arabicPeriod"/>
            </a:pPr>
            <a:r>
              <a:rPr lang="en-US" sz="2400" dirty="0"/>
              <a:t>Identify the </a:t>
            </a:r>
            <a:r>
              <a:rPr lang="en-US" sz="2400" b="1" dirty="0"/>
              <a:t>technological developments </a:t>
            </a:r>
            <a:r>
              <a:rPr lang="en-US" sz="2400" dirty="0"/>
              <a:t>that will affect the future of the travel industry</a:t>
            </a:r>
            <a:endParaRPr lang="en-AU" sz="2400" dirty="0"/>
          </a:p>
          <a:p>
            <a:pPr marL="457200" lvl="0" indent="-457200">
              <a:buClr>
                <a:schemeClr val="tx1"/>
              </a:buClr>
              <a:buFont typeface="+mj-lt"/>
              <a:buAutoNum type="arabicPeriod"/>
            </a:pPr>
            <a:r>
              <a:rPr lang="en-US" sz="2400" dirty="0"/>
              <a:t>Understand the </a:t>
            </a:r>
            <a:r>
              <a:rPr lang="en-US" sz="2400" b="1" dirty="0"/>
              <a:t>relationships</a:t>
            </a:r>
            <a:r>
              <a:rPr lang="en-US" sz="2400" dirty="0"/>
              <a:t> between the development of various information technologies, the traveler and the tourism industry</a:t>
            </a:r>
          </a:p>
          <a:p>
            <a:pPr marL="457200" lvl="0" indent="-457200">
              <a:buClr>
                <a:schemeClr val="tx1"/>
              </a:buClr>
              <a:buFont typeface="+mj-lt"/>
              <a:buAutoNum type="arabicPeriod"/>
            </a:pPr>
            <a:r>
              <a:rPr lang="en-US" sz="2400" dirty="0"/>
              <a:t>Apply this understanding to </a:t>
            </a:r>
            <a:r>
              <a:rPr lang="en-US" sz="2400" b="1" dirty="0"/>
              <a:t>anticipate the strategic, operational and structural changes</a:t>
            </a:r>
            <a:r>
              <a:rPr lang="en-US" sz="2400" dirty="0"/>
              <a:t> that will impact on tourism</a:t>
            </a:r>
            <a:endParaRPr lang="en-AU" sz="2400" dirty="0"/>
          </a:p>
        </p:txBody>
      </p:sp>
    </p:spTree>
    <p:extLst>
      <p:ext uri="{BB962C8B-B14F-4D97-AF65-F5344CB8AC3E}">
        <p14:creationId xmlns:p14="http://schemas.microsoft.com/office/powerpoint/2010/main" val="289773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Text Placeholder 2"/>
          <p:cNvSpPr>
            <a:spLocks noGrp="1"/>
          </p:cNvSpPr>
          <p:nvPr>
            <p:ph type="body" sz="quarter" idx="11"/>
          </p:nvPr>
        </p:nvSpPr>
        <p:spPr/>
        <p:txBody>
          <a:bodyPr>
            <a:noAutofit/>
          </a:bodyPr>
          <a:lstStyle/>
          <a:p>
            <a:pPr lvl="1"/>
            <a:r>
              <a:rPr lang="en-US" sz="2400" dirty="0"/>
              <a:t>virtuous cycle of technology use</a:t>
            </a:r>
            <a:endParaRPr lang="en-AU" sz="2400" dirty="0"/>
          </a:p>
          <a:p>
            <a:pPr lvl="1"/>
            <a:r>
              <a:rPr lang="en-US" sz="2400" dirty="0"/>
              <a:t>big data</a:t>
            </a:r>
          </a:p>
          <a:p>
            <a:pPr lvl="1"/>
            <a:r>
              <a:rPr lang="en-US" sz="2400" dirty="0"/>
              <a:t>convergence</a:t>
            </a:r>
          </a:p>
          <a:p>
            <a:pPr lvl="1"/>
            <a:r>
              <a:rPr lang="en-US" sz="2400" dirty="0"/>
              <a:t>digital elasticity</a:t>
            </a:r>
          </a:p>
          <a:p>
            <a:pPr lvl="1"/>
            <a:r>
              <a:rPr lang="en-US" sz="2400" dirty="0"/>
              <a:t>hybridization </a:t>
            </a:r>
          </a:p>
          <a:p>
            <a:pPr lvl="1"/>
            <a:r>
              <a:rPr lang="en-US" sz="2400" dirty="0"/>
              <a:t>nanotechnology</a:t>
            </a:r>
          </a:p>
          <a:p>
            <a:pPr lvl="1"/>
            <a:r>
              <a:rPr lang="en-US" sz="2400" dirty="0"/>
              <a:t>open systems</a:t>
            </a:r>
          </a:p>
          <a:p>
            <a:pPr lvl="1"/>
            <a:r>
              <a:rPr lang="en-US" sz="2400" dirty="0"/>
              <a:t>sensory marketing</a:t>
            </a:r>
          </a:p>
          <a:p>
            <a:pPr lvl="1"/>
            <a:r>
              <a:rPr lang="en-US" sz="2400" dirty="0"/>
              <a:t>technology-supported networks</a:t>
            </a:r>
          </a:p>
          <a:p>
            <a:pPr lvl="1"/>
            <a:r>
              <a:rPr lang="en-US" sz="2400" dirty="0"/>
              <a:t>the singularity</a:t>
            </a:r>
          </a:p>
        </p:txBody>
      </p:sp>
      <p:sp>
        <p:nvSpPr>
          <p:cNvPr id="4" name="Slide Number Placeholder 3"/>
          <p:cNvSpPr>
            <a:spLocks noGrp="1"/>
          </p:cNvSpPr>
          <p:nvPr>
            <p:ph type="sldNum" sz="quarter" idx="12"/>
          </p:nvPr>
        </p:nvSpPr>
        <p:spPr/>
        <p:txBody>
          <a:bodyPr/>
          <a:lstStyle/>
          <a:p>
            <a:fld id="{FA145648-7FE8-402D-88EC-E9CFE9DCEB83}" type="slidenum">
              <a:rPr lang="en-AU" smtClean="0"/>
              <a:pPr/>
              <a:t>4</a:t>
            </a:fld>
            <a:endParaRPr lang="en-AU" dirty="0"/>
          </a:p>
        </p:txBody>
      </p:sp>
    </p:spTree>
    <p:extLst>
      <p:ext uri="{BB962C8B-B14F-4D97-AF65-F5344CB8AC3E}">
        <p14:creationId xmlns:p14="http://schemas.microsoft.com/office/powerpoint/2010/main" val="3754540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ircular Arrow 1"/>
          <p:cNvSpPr/>
          <p:nvPr/>
        </p:nvSpPr>
        <p:spPr>
          <a:xfrm>
            <a:off x="2587243" y="1251912"/>
            <a:ext cx="4350945" cy="4285802"/>
          </a:xfrm>
          <a:prstGeom prst="circularArrow">
            <a:avLst>
              <a:gd name="adj1" fmla="val 9514"/>
              <a:gd name="adj2" fmla="val 1142319"/>
              <a:gd name="adj3" fmla="val 12654819"/>
              <a:gd name="adj4" fmla="val 17991191"/>
              <a:gd name="adj5" fmla="val 12500"/>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3200">
              <a:solidFill>
                <a:schemeClr val="tx1"/>
              </a:solidFill>
              <a:latin typeface="Arial Narrow"/>
              <a:cs typeface="Arial Narrow"/>
            </a:endParaRPr>
          </a:p>
        </p:txBody>
      </p:sp>
      <p:sp>
        <p:nvSpPr>
          <p:cNvPr id="5" name="Rounded Rectangle 4"/>
          <p:cNvSpPr/>
          <p:nvPr/>
        </p:nvSpPr>
        <p:spPr>
          <a:xfrm>
            <a:off x="3840567" y="1736226"/>
            <a:ext cx="1818794" cy="715601"/>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tx1"/>
                </a:solidFill>
                <a:latin typeface="Arial Narrow"/>
                <a:cs typeface="Arial Narrow"/>
              </a:rPr>
              <a:t>Use</a:t>
            </a:r>
          </a:p>
        </p:txBody>
      </p:sp>
      <p:sp>
        <p:nvSpPr>
          <p:cNvPr id="6" name="Rounded Rectangle 5"/>
          <p:cNvSpPr/>
          <p:nvPr/>
        </p:nvSpPr>
        <p:spPr>
          <a:xfrm>
            <a:off x="5352719" y="3394813"/>
            <a:ext cx="1818794" cy="71560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solidFill>
                  <a:schemeClr val="tx1"/>
                </a:solidFill>
                <a:latin typeface="Arial Narrow"/>
                <a:cs typeface="Arial Narrow"/>
              </a:rPr>
              <a:t>Impact</a:t>
            </a:r>
          </a:p>
        </p:txBody>
      </p:sp>
      <p:sp>
        <p:nvSpPr>
          <p:cNvPr id="7" name="Rounded Rectangle 6"/>
          <p:cNvSpPr/>
          <p:nvPr/>
        </p:nvSpPr>
        <p:spPr>
          <a:xfrm>
            <a:off x="2235655" y="3394813"/>
            <a:ext cx="1818794" cy="715601"/>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chemeClr val="tx1"/>
                </a:solidFill>
                <a:latin typeface="Arial Narrow"/>
                <a:cs typeface="Arial Narrow"/>
              </a:rPr>
              <a:t>Satisfaction</a:t>
            </a:r>
          </a:p>
        </p:txBody>
      </p:sp>
      <p:sp>
        <p:nvSpPr>
          <p:cNvPr id="3" name="Title 2"/>
          <p:cNvSpPr>
            <a:spLocks noGrp="1"/>
          </p:cNvSpPr>
          <p:nvPr>
            <p:ph type="title"/>
          </p:nvPr>
        </p:nvSpPr>
        <p:spPr>
          <a:xfrm>
            <a:off x="655003" y="5863312"/>
            <a:ext cx="7830457" cy="442818"/>
          </a:xfrm>
        </p:spPr>
        <p:txBody>
          <a:bodyPr/>
          <a:lstStyle/>
          <a:p>
            <a:pPr algn="ctr"/>
            <a:r>
              <a:rPr lang="en-US" sz="2400" dirty="0"/>
              <a:t>Figure 13.1 </a:t>
            </a:r>
            <a:r>
              <a:rPr lang="en-US" sz="2400" b="0" dirty="0"/>
              <a:t>Virtuous Cycle of Technology Use in Travel</a:t>
            </a:r>
          </a:p>
        </p:txBody>
      </p:sp>
    </p:spTree>
    <p:extLst>
      <p:ext uri="{BB962C8B-B14F-4D97-AF65-F5344CB8AC3E}">
        <p14:creationId xmlns:p14="http://schemas.microsoft.com/office/powerpoint/2010/main" val="4266773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Trends in Tourism Information Technologies</a:t>
            </a:r>
          </a:p>
        </p:txBody>
      </p:sp>
      <p:sp>
        <p:nvSpPr>
          <p:cNvPr id="3" name="Text Placeholder 2"/>
          <p:cNvSpPr>
            <a:spLocks noGrp="1"/>
          </p:cNvSpPr>
          <p:nvPr>
            <p:ph type="body" sz="quarter" idx="11"/>
          </p:nvPr>
        </p:nvSpPr>
        <p:spPr/>
        <p:txBody>
          <a:bodyPr>
            <a:noAutofit/>
          </a:bodyPr>
          <a:lstStyle/>
          <a:p>
            <a:pPr marL="514350" indent="-514350">
              <a:buClr>
                <a:schemeClr val="tx1"/>
              </a:buClr>
              <a:buFont typeface="+mj-lt"/>
              <a:buAutoNum type="arabicPeriod"/>
            </a:pPr>
            <a:r>
              <a:rPr lang="en-US" sz="2400" dirty="0"/>
              <a:t>Ubiquitous artificial intelligence (AI)</a:t>
            </a:r>
          </a:p>
          <a:p>
            <a:pPr marL="514350" indent="-514350">
              <a:buClr>
                <a:schemeClr val="tx1"/>
              </a:buClr>
              <a:buFont typeface="+mj-lt"/>
              <a:buAutoNum type="arabicPeriod"/>
            </a:pPr>
            <a:r>
              <a:rPr lang="en-US" sz="2400" dirty="0"/>
              <a:t>Fragmentation of information</a:t>
            </a:r>
            <a:r>
              <a:rPr lang="en-AU" sz="2400" dirty="0"/>
              <a:t> </a:t>
            </a:r>
          </a:p>
          <a:p>
            <a:pPr marL="514350" indent="-514350">
              <a:buClr>
                <a:schemeClr val="tx1"/>
              </a:buClr>
              <a:buFont typeface="+mj-lt"/>
              <a:buAutoNum type="arabicPeriod"/>
            </a:pPr>
            <a:r>
              <a:rPr lang="en-US" sz="2400" dirty="0"/>
              <a:t>Digital elasticity</a:t>
            </a:r>
            <a:r>
              <a:rPr lang="en-AU" sz="2400" dirty="0"/>
              <a:t> </a:t>
            </a:r>
          </a:p>
          <a:p>
            <a:pPr marL="514350" indent="-514350">
              <a:buClr>
                <a:schemeClr val="tx1"/>
              </a:buClr>
              <a:buFont typeface="+mj-lt"/>
              <a:buAutoNum type="arabicPeriod"/>
            </a:pPr>
            <a:r>
              <a:rPr lang="en-US" sz="2400" dirty="0"/>
              <a:t>Storytelling</a:t>
            </a:r>
            <a:r>
              <a:rPr lang="en-AU" sz="2400" dirty="0"/>
              <a:t> </a:t>
            </a:r>
          </a:p>
          <a:p>
            <a:pPr marL="514350" indent="-514350">
              <a:buClr>
                <a:schemeClr val="tx1"/>
              </a:buClr>
              <a:buFont typeface="+mj-lt"/>
              <a:buAutoNum type="arabicPeriod"/>
            </a:pPr>
            <a:r>
              <a:rPr lang="en-US" sz="2400" dirty="0"/>
              <a:t>The empowered digital traveler</a:t>
            </a:r>
            <a:r>
              <a:rPr lang="en-AU" sz="2400" dirty="0"/>
              <a:t> </a:t>
            </a:r>
          </a:p>
          <a:p>
            <a:pPr marL="514350" indent="-514350">
              <a:buClr>
                <a:schemeClr val="tx1"/>
              </a:buClr>
              <a:buFont typeface="+mj-lt"/>
              <a:buAutoNum type="arabicPeriod"/>
            </a:pPr>
            <a:r>
              <a:rPr lang="en-US" sz="2400" dirty="0"/>
              <a:t>Big data and analytics</a:t>
            </a:r>
            <a:r>
              <a:rPr lang="en-AU" sz="2400" dirty="0"/>
              <a:t> </a:t>
            </a:r>
          </a:p>
          <a:p>
            <a:pPr marL="514350" indent="-514350">
              <a:buClr>
                <a:schemeClr val="tx1"/>
              </a:buClr>
              <a:buFont typeface="+mj-lt"/>
              <a:buAutoNum type="arabicPeriod"/>
            </a:pPr>
            <a:r>
              <a:rPr lang="en-US" sz="2400" dirty="0"/>
              <a:t>Smart machines</a:t>
            </a:r>
            <a:endParaRPr lang="en-AU" sz="2400" dirty="0"/>
          </a:p>
          <a:p>
            <a:pPr marL="514350" indent="-514350">
              <a:buClr>
                <a:schemeClr val="tx1"/>
              </a:buClr>
              <a:buFont typeface="+mj-lt"/>
              <a:buAutoNum type="arabicPeriod"/>
            </a:pPr>
            <a:r>
              <a:rPr lang="en-US" sz="2400" dirty="0"/>
              <a:t>Material technologies</a:t>
            </a:r>
            <a:r>
              <a:rPr lang="en-AU" sz="2400" dirty="0"/>
              <a:t> </a:t>
            </a:r>
          </a:p>
          <a:p>
            <a:pPr marL="514350" indent="-514350">
              <a:buClr>
                <a:schemeClr val="tx1"/>
              </a:buClr>
              <a:buFont typeface="+mj-lt"/>
              <a:buAutoNum type="arabicPeriod"/>
            </a:pPr>
            <a:r>
              <a:rPr lang="en-US" sz="2400" dirty="0"/>
              <a:t>Open systems</a:t>
            </a:r>
            <a:endParaRPr lang="en-AU" sz="2400" dirty="0"/>
          </a:p>
          <a:p>
            <a:pPr marL="514350" indent="-514350">
              <a:buClr>
                <a:schemeClr val="tx1"/>
              </a:buClr>
              <a:buFont typeface="+mj-lt"/>
              <a:buAutoNum type="arabicPeriod"/>
            </a:pPr>
            <a:r>
              <a:rPr lang="en-US" sz="2400" dirty="0"/>
              <a:t>Convergence</a:t>
            </a:r>
          </a:p>
        </p:txBody>
      </p:sp>
      <p:sp>
        <p:nvSpPr>
          <p:cNvPr id="4" name="Slide Number Placeholder 3"/>
          <p:cNvSpPr>
            <a:spLocks noGrp="1"/>
          </p:cNvSpPr>
          <p:nvPr>
            <p:ph type="sldNum" sz="quarter" idx="12"/>
          </p:nvPr>
        </p:nvSpPr>
        <p:spPr/>
        <p:txBody>
          <a:bodyPr/>
          <a:lstStyle/>
          <a:p>
            <a:fld id="{FA145648-7FE8-402D-88EC-E9CFE9DCEB83}" type="slidenum">
              <a:rPr lang="en-AU" smtClean="0"/>
              <a:pPr/>
              <a:t>6</a:t>
            </a:fld>
            <a:endParaRPr lang="en-AU"/>
          </a:p>
        </p:txBody>
      </p:sp>
    </p:spTree>
    <p:extLst>
      <p:ext uri="{BB962C8B-B14F-4D97-AF65-F5344CB8AC3E}">
        <p14:creationId xmlns:p14="http://schemas.microsoft.com/office/powerpoint/2010/main" val="1080719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 Questions</a:t>
            </a:r>
          </a:p>
        </p:txBody>
      </p:sp>
      <p:sp>
        <p:nvSpPr>
          <p:cNvPr id="4" name="Text Placeholder 3"/>
          <p:cNvSpPr>
            <a:spLocks noGrp="1"/>
          </p:cNvSpPr>
          <p:nvPr>
            <p:ph type="body" sz="quarter" idx="10"/>
          </p:nvPr>
        </p:nvSpPr>
        <p:spPr>
          <a:xfrm>
            <a:off x="363594" y="1614115"/>
            <a:ext cx="8522221" cy="4466010"/>
          </a:xfrm>
        </p:spPr>
        <p:txBody>
          <a:bodyPr>
            <a:noAutofit/>
          </a:bodyPr>
          <a:lstStyle/>
          <a:p>
            <a:pPr marL="514350" lvl="0" indent="-514350">
              <a:lnSpc>
                <a:spcPct val="90000"/>
              </a:lnSpc>
              <a:buClr>
                <a:schemeClr val="tx1"/>
              </a:buClr>
              <a:buFont typeface="+mj-lt"/>
              <a:buAutoNum type="arabicPeriod"/>
            </a:pPr>
            <a:r>
              <a:rPr lang="en-US" sz="2400" dirty="0"/>
              <a:t>What are the key forces of change in society as we face the next decade? How do they relate to the travel industry and its use of IT?</a:t>
            </a:r>
          </a:p>
          <a:p>
            <a:pPr marL="514350" lvl="0" indent="-514350">
              <a:lnSpc>
                <a:spcPct val="90000"/>
              </a:lnSpc>
              <a:buClr>
                <a:schemeClr val="tx1"/>
              </a:buClr>
              <a:buFont typeface="+mj-lt"/>
              <a:buAutoNum type="arabicPeriod"/>
            </a:pPr>
            <a:r>
              <a:rPr lang="en-US" sz="2400" dirty="0"/>
              <a:t>What is in a virtuous cycle? What are the ‘actors’ that comprise the virtuous cycle and how do they relate to each other in shaping travelers use of the Internet? How do the actions differ between each of the actors? How does this relate to use of Internet by the travel industry? Last, how do these two actors influence the products developed by technology firms?</a:t>
            </a:r>
          </a:p>
          <a:p>
            <a:pPr marL="514350" indent="-514350">
              <a:lnSpc>
                <a:spcPct val="90000"/>
              </a:lnSpc>
              <a:buClr>
                <a:schemeClr val="tx1"/>
              </a:buClr>
              <a:buFont typeface="+mj-lt"/>
              <a:buAutoNum type="arabicPeriod"/>
            </a:pPr>
            <a:r>
              <a:rPr lang="en-US" sz="2400" dirty="0"/>
              <a:t>Ten trends were identified that will shape the future of the travel industry. Are these short term or long term trends? Which are more important? Discuss in detail how these trends affect travelers and the travel industry. </a:t>
            </a:r>
            <a:endParaRPr lang="en-AU" sz="2400"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7</a:t>
            </a:fld>
            <a:endParaRPr lang="en-AU"/>
          </a:p>
        </p:txBody>
      </p:sp>
    </p:spTree>
    <p:extLst>
      <p:ext uri="{BB962C8B-B14F-4D97-AF65-F5344CB8AC3E}">
        <p14:creationId xmlns:p14="http://schemas.microsoft.com/office/powerpoint/2010/main" val="4041913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 Questions</a:t>
            </a:r>
          </a:p>
        </p:txBody>
      </p:sp>
      <p:sp>
        <p:nvSpPr>
          <p:cNvPr id="4" name="Text Placeholder 3"/>
          <p:cNvSpPr>
            <a:spLocks noGrp="1"/>
          </p:cNvSpPr>
          <p:nvPr>
            <p:ph type="body" sz="quarter" idx="10"/>
          </p:nvPr>
        </p:nvSpPr>
        <p:spPr>
          <a:xfrm>
            <a:off x="599440" y="1782762"/>
            <a:ext cx="7970454" cy="4910138"/>
          </a:xfrm>
        </p:spPr>
        <p:txBody>
          <a:bodyPr>
            <a:noAutofit/>
          </a:bodyPr>
          <a:lstStyle/>
          <a:p>
            <a:pPr marL="457200" lvl="0" indent="-457200">
              <a:buClr>
                <a:schemeClr val="tx1"/>
              </a:buClr>
              <a:buFont typeface="+mj-lt"/>
              <a:buAutoNum type="arabicPeriod" startAt="4"/>
            </a:pPr>
            <a:r>
              <a:rPr lang="en-US" sz="2400" dirty="0"/>
              <a:t>What role will IT play in shaping how travelers use the Internet in the future? How do tourism organizations adjust to these changes?</a:t>
            </a:r>
            <a:endParaRPr lang="en-AU" sz="2400" dirty="0"/>
          </a:p>
          <a:p>
            <a:pPr marL="457200" indent="-457200">
              <a:buClr>
                <a:schemeClr val="tx1"/>
              </a:buClr>
              <a:buFont typeface="+mj-lt"/>
              <a:buAutoNum type="arabicPeriod" startAt="4"/>
            </a:pPr>
            <a:r>
              <a:rPr lang="en-US" sz="2400" dirty="0"/>
              <a:t>We have briefly discussed the concept of a technological singularity. Conduct your own research to learn more about this idea. What are the implications for travel, and indeed for humankind?</a:t>
            </a:r>
            <a:r>
              <a:rPr lang="en-AU" sz="2400" dirty="0"/>
              <a:t> </a:t>
            </a:r>
          </a:p>
          <a:p>
            <a:pPr marL="457200" indent="-457200">
              <a:buClr>
                <a:schemeClr val="tx1"/>
              </a:buClr>
              <a:buFont typeface="+mj-lt"/>
              <a:buAutoNum type="arabicPeriod" startAt="4"/>
            </a:pPr>
            <a:r>
              <a:rPr lang="en-AU" sz="2400" dirty="0"/>
              <a:t>What do see are the dangers of ‘fake news’ to the tourism industry? Explain why and what if any measures can be taken to mitigate these dangers.</a:t>
            </a:r>
          </a:p>
        </p:txBody>
      </p:sp>
      <p:sp>
        <p:nvSpPr>
          <p:cNvPr id="2" name="Slide Number Placeholder 1"/>
          <p:cNvSpPr>
            <a:spLocks noGrp="1"/>
          </p:cNvSpPr>
          <p:nvPr>
            <p:ph type="sldNum" sz="quarter" idx="11"/>
          </p:nvPr>
        </p:nvSpPr>
        <p:spPr/>
        <p:txBody>
          <a:bodyPr/>
          <a:lstStyle/>
          <a:p>
            <a:fld id="{FA145648-7FE8-402D-88EC-E9CFE9DCEB83}" type="slidenum">
              <a:rPr lang="en-AU" smtClean="0"/>
              <a:pPr/>
              <a:t>8</a:t>
            </a:fld>
            <a:endParaRPr lang="en-AU"/>
          </a:p>
        </p:txBody>
      </p:sp>
    </p:spTree>
    <p:extLst>
      <p:ext uri="{BB962C8B-B14F-4D97-AF65-F5344CB8AC3E}">
        <p14:creationId xmlns:p14="http://schemas.microsoft.com/office/powerpoint/2010/main" val="3350937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Websites</a:t>
            </a:r>
          </a:p>
        </p:txBody>
      </p:sp>
      <p:sp>
        <p:nvSpPr>
          <p:cNvPr id="4" name="Slide Number Placeholder 3"/>
          <p:cNvSpPr>
            <a:spLocks noGrp="1"/>
          </p:cNvSpPr>
          <p:nvPr>
            <p:ph type="sldNum" sz="quarter" idx="12"/>
          </p:nvPr>
        </p:nvSpPr>
        <p:spPr>
          <a:xfrm>
            <a:off x="6374423" y="6153150"/>
            <a:ext cx="2133600" cy="365125"/>
          </a:xfrm>
        </p:spPr>
        <p:txBody>
          <a:bodyPr/>
          <a:lstStyle/>
          <a:p>
            <a:fld id="{FA145648-7FE8-402D-88EC-E9CFE9DCEB83}" type="slidenum">
              <a:rPr lang="en-AU" smtClean="0"/>
              <a:pPr/>
              <a:t>9</a:t>
            </a:fld>
            <a:endParaRPr lang="en-AU"/>
          </a:p>
        </p:txBody>
      </p:sp>
      <p:graphicFrame>
        <p:nvGraphicFramePr>
          <p:cNvPr id="11" name="Table 10"/>
          <p:cNvGraphicFramePr>
            <a:graphicFrameLocks noGrp="1"/>
          </p:cNvGraphicFramePr>
          <p:nvPr>
            <p:extLst>
              <p:ext uri="{D42A27DB-BD31-4B8C-83A1-F6EECF244321}">
                <p14:modId xmlns:p14="http://schemas.microsoft.com/office/powerpoint/2010/main" val="2790164729"/>
              </p:ext>
            </p:extLst>
          </p:nvPr>
        </p:nvGraphicFramePr>
        <p:xfrm>
          <a:off x="723900" y="1828798"/>
          <a:ext cx="7952739" cy="3265608"/>
        </p:xfrm>
        <a:graphic>
          <a:graphicData uri="http://schemas.openxmlformats.org/drawingml/2006/table">
            <a:tbl>
              <a:tblPr>
                <a:tableStyleId>{912C8C85-51F0-491E-9774-3900AFEF0FD7}</a:tableStyleId>
              </a:tblPr>
              <a:tblGrid>
                <a:gridCol w="1143000">
                  <a:extLst>
                    <a:ext uri="{9D8B030D-6E8A-4147-A177-3AD203B41FA5}">
                      <a16:colId xmlns:a16="http://schemas.microsoft.com/office/drawing/2014/main" val="20000"/>
                    </a:ext>
                  </a:extLst>
                </a:gridCol>
                <a:gridCol w="3008189">
                  <a:extLst>
                    <a:ext uri="{9D8B030D-6E8A-4147-A177-3AD203B41FA5}">
                      <a16:colId xmlns:a16="http://schemas.microsoft.com/office/drawing/2014/main" val="20001"/>
                    </a:ext>
                  </a:extLst>
                </a:gridCol>
                <a:gridCol w="1270090">
                  <a:extLst>
                    <a:ext uri="{9D8B030D-6E8A-4147-A177-3AD203B41FA5}">
                      <a16:colId xmlns:a16="http://schemas.microsoft.com/office/drawing/2014/main" val="20002"/>
                    </a:ext>
                  </a:extLst>
                </a:gridCol>
                <a:gridCol w="2531460">
                  <a:extLst>
                    <a:ext uri="{9D8B030D-6E8A-4147-A177-3AD203B41FA5}">
                      <a16:colId xmlns:a16="http://schemas.microsoft.com/office/drawing/2014/main" val="20003"/>
                    </a:ext>
                  </a:extLst>
                </a:gridCol>
              </a:tblGrid>
              <a:tr h="1088536">
                <a:tc>
                  <a:txBody>
                    <a:bodyPr/>
                    <a:lstStyle/>
                    <a:p>
                      <a:pPr algn="ctr">
                        <a:spcBef>
                          <a:spcPts val="400"/>
                        </a:spcBef>
                        <a:spcAft>
                          <a:spcPts val="0"/>
                        </a:spcAft>
                      </a:pPr>
                      <a:endParaRPr lang="en-US" sz="1600" i="0" dirty="0">
                        <a:effectLst/>
                        <a:latin typeface="Arial Narrow"/>
                        <a:ea typeface="Calibri"/>
                        <a:cs typeface="Arial Narrow"/>
                      </a:endParaRPr>
                    </a:p>
                  </a:txBody>
                  <a:tcPr marL="68580" marR="68580" marT="0" marB="0" anchor="ctr">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600"/>
                        </a:spcBef>
                        <a:spcAft>
                          <a:spcPts val="960"/>
                        </a:spcAft>
                      </a:pPr>
                      <a:r>
                        <a:rPr lang="en-US" sz="1800" b="1" i="0" dirty="0">
                          <a:effectLst/>
                          <a:latin typeface="Arial Narrow"/>
                          <a:ea typeface="Calibri"/>
                          <a:cs typeface="Arial Narrow"/>
                        </a:rPr>
                        <a:t>Tourism Australia</a:t>
                      </a:r>
                      <a:br>
                        <a:rPr lang="en-US" sz="1800" b="1" i="0" dirty="0">
                          <a:effectLst/>
                          <a:latin typeface="Arial Narrow"/>
                          <a:ea typeface="Calibri"/>
                          <a:cs typeface="Arial Narrow"/>
                        </a:rPr>
                      </a:br>
                      <a:r>
                        <a:rPr lang="en-US" sz="1800" i="0" dirty="0" err="1">
                          <a:effectLst/>
                          <a:latin typeface="Arial Narrow"/>
                          <a:ea typeface="Calibri"/>
                          <a:cs typeface="Arial Narrow"/>
                        </a:rPr>
                        <a:t>www.tourism.australia.com</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i="0" dirty="0">
                          <a:effectLst/>
                          <a:latin typeface="Arial Narrow"/>
                          <a:ea typeface="Calibri"/>
                          <a:cs typeface="Arial Narrow"/>
                        </a:rPr>
                        <a:t>Google Glass</a:t>
                      </a:r>
                      <a:endParaRPr lang="en-AU" sz="1800" i="0" dirty="0">
                        <a:effectLst/>
                        <a:latin typeface="Arial Narrow"/>
                        <a:ea typeface="Calibri"/>
                        <a:cs typeface="Arial Narrow"/>
                      </a:endParaRPr>
                    </a:p>
                    <a:p>
                      <a:pPr>
                        <a:spcBef>
                          <a:spcPts val="400"/>
                        </a:spcBef>
                        <a:spcAft>
                          <a:spcPts val="0"/>
                        </a:spcAft>
                      </a:pPr>
                      <a:r>
                        <a:rPr lang="en-US" sz="1800" i="0" dirty="0" err="1">
                          <a:effectLst/>
                          <a:latin typeface="Arial Narrow"/>
                          <a:ea typeface="Calibri"/>
                          <a:cs typeface="Arial Narrow"/>
                        </a:rPr>
                        <a:t>x.company</a:t>
                      </a:r>
                      <a:r>
                        <a:rPr lang="en-US" sz="1800" i="0" dirty="0">
                          <a:effectLst/>
                          <a:latin typeface="Arial Narrow"/>
                          <a:ea typeface="Calibri"/>
                          <a:cs typeface="Arial Narrow"/>
                        </a:rPr>
                        <a:t>/glass</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88536">
                <a:tc>
                  <a:txBody>
                    <a:bodyPr/>
                    <a:lstStyle/>
                    <a:p>
                      <a:pPr algn="ctr">
                        <a:spcBef>
                          <a:spcPts val="400"/>
                        </a:spcBef>
                        <a:spcAft>
                          <a:spcPts val="0"/>
                        </a:spcAft>
                      </a:pPr>
                      <a:endParaRPr lang="en-US" sz="1600" i="0" dirty="0">
                        <a:effectLst/>
                        <a:latin typeface="Arial Narrow"/>
                        <a:ea typeface="Calibri"/>
                        <a:cs typeface="Arial Narrow"/>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600"/>
                        </a:spcBef>
                        <a:spcAft>
                          <a:spcPts val="960"/>
                        </a:spcAft>
                      </a:pPr>
                      <a:r>
                        <a:rPr lang="en-US" sz="1800" b="1" i="0" dirty="0">
                          <a:effectLst/>
                          <a:latin typeface="Arial Narrow"/>
                          <a:ea typeface="Calibri"/>
                          <a:cs typeface="Arial Narrow"/>
                        </a:rPr>
                        <a:t>Smarter Planet</a:t>
                      </a:r>
                      <a:br>
                        <a:rPr lang="en-US" sz="1800" b="1" i="0" dirty="0">
                          <a:effectLst/>
                          <a:latin typeface="Arial Narrow"/>
                          <a:ea typeface="Calibri"/>
                          <a:cs typeface="Arial Narrow"/>
                        </a:rPr>
                      </a:br>
                      <a:r>
                        <a:rPr lang="en-US" sz="1800" i="0" dirty="0" err="1">
                          <a:effectLst/>
                          <a:latin typeface="Arial Narrow"/>
                          <a:ea typeface="Calibri"/>
                          <a:cs typeface="Arial Narrow"/>
                        </a:rPr>
                        <a:t>www.ibm.com</a:t>
                      </a:r>
                      <a:r>
                        <a:rPr lang="en-US" sz="1800" i="0" dirty="0">
                          <a:effectLst/>
                          <a:latin typeface="Arial Narrow"/>
                          <a:ea typeface="Calibri"/>
                          <a:cs typeface="Arial Narrow"/>
                        </a:rPr>
                        <a:t>/</a:t>
                      </a:r>
                      <a:r>
                        <a:rPr lang="en-US" sz="1800" i="0" dirty="0" err="1">
                          <a:effectLst/>
                          <a:latin typeface="Arial Narrow"/>
                          <a:ea typeface="Calibri"/>
                          <a:cs typeface="Arial Narrow"/>
                        </a:rPr>
                        <a:t>smarterplanet</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i="0" dirty="0" err="1">
                          <a:effectLst/>
                          <a:latin typeface="Arial Narrow"/>
                          <a:ea typeface="Calibri"/>
                          <a:cs typeface="Arial Narrow"/>
                        </a:rPr>
                        <a:t>Tripit.com</a:t>
                      </a:r>
                      <a:endParaRPr lang="en-AU" sz="1800" i="0" dirty="0">
                        <a:effectLst/>
                        <a:latin typeface="Arial Narrow"/>
                        <a:ea typeface="Calibri"/>
                        <a:cs typeface="Arial Narrow"/>
                      </a:endParaRPr>
                    </a:p>
                    <a:p>
                      <a:pPr>
                        <a:spcBef>
                          <a:spcPts val="400"/>
                        </a:spcBef>
                        <a:spcAft>
                          <a:spcPts val="0"/>
                        </a:spcAft>
                      </a:pPr>
                      <a:r>
                        <a:rPr lang="en-US" sz="1800" i="0" dirty="0" err="1">
                          <a:effectLst/>
                          <a:latin typeface="Arial Narrow"/>
                          <a:ea typeface="Calibri"/>
                          <a:cs typeface="Arial Narrow"/>
                        </a:rPr>
                        <a:t>www.tripit.com</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88536">
                <a:tc>
                  <a:txBody>
                    <a:bodyPr/>
                    <a:lstStyle/>
                    <a:p>
                      <a:pPr algn="ctr">
                        <a:spcBef>
                          <a:spcPts val="400"/>
                        </a:spcBef>
                        <a:spcAft>
                          <a:spcPts val="0"/>
                        </a:spcAft>
                      </a:pPr>
                      <a:endParaRPr lang="en-US" sz="1600" i="0" dirty="0">
                        <a:effectLst/>
                        <a:latin typeface="Arial Narrow"/>
                        <a:ea typeface="Calibri"/>
                        <a:cs typeface="Arial Narrow"/>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i="0" dirty="0">
                          <a:effectLst/>
                          <a:latin typeface="Arial Narrow"/>
                          <a:ea typeface="Calibri"/>
                          <a:cs typeface="Arial Narrow"/>
                        </a:rPr>
                        <a:t>Tourism Futures</a:t>
                      </a:r>
                      <a:endParaRPr lang="en-AU" sz="1800" i="0" dirty="0">
                        <a:effectLst/>
                        <a:latin typeface="Arial Narrow"/>
                        <a:ea typeface="Calibri"/>
                        <a:cs typeface="Arial Narrow"/>
                      </a:endParaRPr>
                    </a:p>
                    <a:p>
                      <a:pPr>
                        <a:spcBef>
                          <a:spcPts val="400"/>
                        </a:spcBef>
                        <a:spcAft>
                          <a:spcPts val="0"/>
                        </a:spcAft>
                      </a:pPr>
                      <a:r>
                        <a:rPr lang="en-US" sz="1800" i="0" dirty="0" err="1">
                          <a:effectLst/>
                          <a:latin typeface="Arial Narrow"/>
                          <a:ea typeface="Calibri"/>
                          <a:cs typeface="Arial Narrow"/>
                        </a:rPr>
                        <a:t>www.tourism-futures.org</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400"/>
                        </a:spcBef>
                        <a:spcAft>
                          <a:spcPts val="0"/>
                        </a:spcAft>
                        <a:buClrTx/>
                        <a:buSzTx/>
                        <a:buFontTx/>
                        <a:buNone/>
                        <a:tabLst/>
                        <a:defRPr/>
                      </a:pPr>
                      <a:r>
                        <a:rPr lang="en-US" sz="1800" b="1" i="0" dirty="0">
                          <a:effectLst/>
                          <a:latin typeface="Arial Narrow"/>
                          <a:ea typeface="Calibri"/>
                          <a:cs typeface="Arial Narrow"/>
                        </a:rPr>
                        <a:t>SMART Tourism</a:t>
                      </a:r>
                      <a:br>
                        <a:rPr lang="en-US" sz="1800" b="1" i="0" dirty="0">
                          <a:effectLst/>
                          <a:latin typeface="Arial Narrow"/>
                          <a:ea typeface="Calibri"/>
                          <a:cs typeface="Arial Narrow"/>
                        </a:rPr>
                      </a:br>
                      <a:r>
                        <a:rPr lang="en-US" sz="1800" i="0" dirty="0" err="1">
                          <a:effectLst/>
                          <a:latin typeface="Arial Narrow"/>
                          <a:ea typeface="Calibri"/>
                          <a:cs typeface="Arial Narrow"/>
                        </a:rPr>
                        <a:t>www.smarttourism.org</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3" name="Picture 2" descr="CH13 TA 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987" y="1885612"/>
            <a:ext cx="1008000" cy="1008000"/>
          </a:xfrm>
          <a:prstGeom prst="rect">
            <a:avLst/>
          </a:prstGeom>
        </p:spPr>
      </p:pic>
      <p:pic>
        <p:nvPicPr>
          <p:cNvPr id="6" name="Picture 5" descr="CH13 Smarter Planet Q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987" y="2983774"/>
            <a:ext cx="1008000" cy="1008000"/>
          </a:xfrm>
          <a:prstGeom prst="rect">
            <a:avLst/>
          </a:prstGeom>
        </p:spPr>
      </p:pic>
      <p:pic>
        <p:nvPicPr>
          <p:cNvPr id="7" name="Picture 6" descr="CH13 tourismfutures Q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987" y="4076780"/>
            <a:ext cx="1008000" cy="1008000"/>
          </a:xfrm>
          <a:prstGeom prst="rect">
            <a:avLst/>
          </a:prstGeom>
        </p:spPr>
      </p:pic>
      <p:pic>
        <p:nvPicPr>
          <p:cNvPr id="8" name="Picture 7" descr="CH13 TripIt Q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4591" y="2975964"/>
            <a:ext cx="1008000" cy="1008000"/>
          </a:xfrm>
          <a:prstGeom prst="rect">
            <a:avLst/>
          </a:prstGeom>
        </p:spPr>
      </p:pic>
      <p:pic>
        <p:nvPicPr>
          <p:cNvPr id="9" name="Picture 8" descr="CH13 Smart Tourism Q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4591" y="4066316"/>
            <a:ext cx="1008000" cy="1008000"/>
          </a:xfrm>
          <a:prstGeom prst="rect">
            <a:avLst/>
          </a:prstGeom>
        </p:spPr>
      </p:pic>
      <p:pic>
        <p:nvPicPr>
          <p:cNvPr id="12" name="Picture 11">
            <a:extLst>
              <a:ext uri="{FF2B5EF4-FFF2-40B4-BE49-F238E27FC236}">
                <a16:creationId xmlns:a16="http://schemas.microsoft.com/office/drawing/2014/main" id="{817F770B-B719-0840-B39B-B817E3EB1F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1" y="1885417"/>
            <a:ext cx="1008000" cy="1008000"/>
          </a:xfrm>
          <a:prstGeom prst="rect">
            <a:avLst/>
          </a:prstGeom>
        </p:spPr>
      </p:pic>
    </p:spTree>
    <p:extLst>
      <p:ext uri="{BB962C8B-B14F-4D97-AF65-F5344CB8AC3E}">
        <p14:creationId xmlns:p14="http://schemas.microsoft.com/office/powerpoint/2010/main" val="3682493880"/>
      </p:ext>
    </p:extLst>
  </p:cSld>
  <p:clrMapOvr>
    <a:masterClrMapping/>
  </p:clrMapOvr>
</p:sld>
</file>

<file path=ppt/theme/theme1.xml><?xml version="1.0" encoding="utf-8"?>
<a:theme xmlns:a="http://schemas.openxmlformats.org/drawingml/2006/main" name="Template">
  <a:themeElements>
    <a:clrScheme name="Custom 5">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657797"/>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797774"/>
        </a:dk1>
        <a:lt1>
          <a:srgbClr val="FFFFFF"/>
        </a:lt1>
        <a:dk2>
          <a:srgbClr val="5BBF21"/>
        </a:dk2>
        <a:lt2>
          <a:srgbClr val="000000"/>
        </a:lt2>
        <a:accent1>
          <a:srgbClr val="5BBF21"/>
        </a:accent1>
        <a:accent2>
          <a:srgbClr val="00FFFF"/>
        </a:accent2>
        <a:accent3>
          <a:srgbClr val="FFFFFF"/>
        </a:accent3>
        <a:accent4>
          <a:srgbClr val="666562"/>
        </a:accent4>
        <a:accent5>
          <a:srgbClr val="B5DCAB"/>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393</TotalTime>
  <Words>406</Words>
  <Application>Microsoft Office PowerPoint</Application>
  <PresentationFormat>On-screen Show (4:3)</PresentationFormat>
  <Paragraphs>56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Narrow</vt:lpstr>
      <vt:lpstr>Calibri</vt:lpstr>
      <vt:lpstr>Gill Sans MT</vt:lpstr>
      <vt:lpstr>Myriad Pro</vt:lpstr>
      <vt:lpstr>Wingdings</vt:lpstr>
      <vt:lpstr>Template</vt:lpstr>
      <vt:lpstr>PowerPoint Presentation</vt:lpstr>
      <vt:lpstr>Chapter 13</vt:lpstr>
      <vt:lpstr>Chapter 13 Learning Objectives</vt:lpstr>
      <vt:lpstr>Key Concepts</vt:lpstr>
      <vt:lpstr>Figure 13.1 Virtuous Cycle of Technology Use in Travel</vt:lpstr>
      <vt:lpstr>Trends in Tourism Information Technologies</vt:lpstr>
      <vt:lpstr>Discussion Questions</vt:lpstr>
      <vt:lpstr>Discussion Questions</vt:lpstr>
      <vt:lpstr>Useful Websites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uqpbenck</dc:creator>
  <cp:lastModifiedBy>Leigh-Ann Bard</cp:lastModifiedBy>
  <cp:revision>29</cp:revision>
  <dcterms:created xsi:type="dcterms:W3CDTF">2014-03-11T00:39:50Z</dcterms:created>
  <dcterms:modified xsi:type="dcterms:W3CDTF">2019-07-30T15:19:02Z</dcterms:modified>
</cp:coreProperties>
</file>