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1"/>
  </p:notesMasterIdLst>
  <p:sldIdLst>
    <p:sldId id="256" r:id="rId2"/>
    <p:sldId id="258" r:id="rId3"/>
    <p:sldId id="259" r:id="rId4"/>
    <p:sldId id="289" r:id="rId5"/>
    <p:sldId id="292" r:id="rId6"/>
    <p:sldId id="293" r:id="rId7"/>
    <p:sldId id="294" r:id="rId8"/>
    <p:sldId id="295" r:id="rId9"/>
    <p:sldId id="290" r:id="rId10"/>
    <p:sldId id="296" r:id="rId11"/>
    <p:sldId id="303" r:id="rId12"/>
    <p:sldId id="302" r:id="rId13"/>
    <p:sldId id="298" r:id="rId14"/>
    <p:sldId id="299" r:id="rId15"/>
    <p:sldId id="300" r:id="rId16"/>
    <p:sldId id="301" r:id="rId17"/>
    <p:sldId id="275" r:id="rId18"/>
    <p:sldId id="277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9"/>
    <p:restoredTop sz="94097" autoAdjust="0"/>
  </p:normalViewPr>
  <p:slideViewPr>
    <p:cSldViewPr snapToGrid="0">
      <p:cViewPr varScale="1">
        <p:scale>
          <a:sx n="76" d="100"/>
          <a:sy n="76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E0C2F-9480-6246-90CE-7E96F54C8B39}" type="doc">
      <dgm:prSet loTypeId="urn:microsoft.com/office/officeart/2005/8/layout/radial4" loCatId="" qsTypeId="urn:microsoft.com/office/officeart/2005/8/quickstyle/3D6" qsCatId="3D" csTypeId="urn:microsoft.com/office/officeart/2005/8/colors/colorful1" csCatId="colorful" phldr="1"/>
      <dgm:spPr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79292AE8-F976-9F41-880A-CFB64E282C2E}">
      <dgm:prSet phldrT="[Text]"/>
      <dgm:spPr/>
      <dgm:t>
        <a:bodyPr/>
        <a:lstStyle/>
        <a:p>
          <a:r>
            <a:rPr lang="en-US" dirty="0"/>
            <a:t>Core Dimensions</a:t>
          </a:r>
        </a:p>
      </dgm:t>
    </dgm:pt>
    <dgm:pt modelId="{C0CF791B-A502-4E40-8228-283CF0E3565B}" type="parTrans" cxnId="{B7C734C7-81BC-284B-80AB-47A3EF811693}">
      <dgm:prSet/>
      <dgm:spPr/>
      <dgm:t>
        <a:bodyPr/>
        <a:lstStyle/>
        <a:p>
          <a:endParaRPr lang="en-US"/>
        </a:p>
      </dgm:t>
    </dgm:pt>
    <dgm:pt modelId="{60DF7B16-85E1-0E4C-8B27-9430D19F56FF}" type="sibTrans" cxnId="{B7C734C7-81BC-284B-80AB-47A3EF811693}">
      <dgm:prSet/>
      <dgm:spPr/>
      <dgm:t>
        <a:bodyPr/>
        <a:lstStyle/>
        <a:p>
          <a:endParaRPr lang="en-US"/>
        </a:p>
      </dgm:t>
    </dgm:pt>
    <dgm:pt modelId="{72846823-0C1C-114A-B4B4-565C0E2F65D2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D70C3435-D5BA-894C-9B1E-D2D0E91293DF}" type="parTrans" cxnId="{C06964C9-B44A-9048-B5FB-53377EB07AB0}">
      <dgm:prSet/>
      <dgm:spPr/>
      <dgm:t>
        <a:bodyPr/>
        <a:lstStyle/>
        <a:p>
          <a:endParaRPr lang="en-US"/>
        </a:p>
      </dgm:t>
    </dgm:pt>
    <dgm:pt modelId="{4AECD7CB-EDCB-AC49-9D68-5EEE5AFD3D78}" type="sibTrans" cxnId="{C06964C9-B44A-9048-B5FB-53377EB07AB0}">
      <dgm:prSet/>
      <dgm:spPr/>
      <dgm:t>
        <a:bodyPr/>
        <a:lstStyle/>
        <a:p>
          <a:endParaRPr lang="en-US"/>
        </a:p>
      </dgm:t>
    </dgm:pt>
    <dgm:pt modelId="{6EE31589-EFAC-C945-8851-E30E9C978E7D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0C5E93BB-2450-0546-B97B-402ED47C3D29}" type="parTrans" cxnId="{222BDC4E-5F20-2C4B-8932-5D862EAB8FF9}">
      <dgm:prSet/>
      <dgm:spPr/>
      <dgm:t>
        <a:bodyPr/>
        <a:lstStyle/>
        <a:p>
          <a:endParaRPr lang="en-US"/>
        </a:p>
      </dgm:t>
    </dgm:pt>
    <dgm:pt modelId="{3FEDD5A9-8584-E343-96F5-10FB7CEB9563}" type="sibTrans" cxnId="{222BDC4E-5F20-2C4B-8932-5D862EAB8FF9}">
      <dgm:prSet/>
      <dgm:spPr/>
      <dgm:t>
        <a:bodyPr/>
        <a:lstStyle/>
        <a:p>
          <a:endParaRPr lang="en-US"/>
        </a:p>
      </dgm:t>
    </dgm:pt>
    <dgm:pt modelId="{16AF6B09-C09A-A240-86B2-D6E831971C21}">
      <dgm:prSet phldrT="[Text]"/>
      <dgm:spPr/>
      <dgm:t>
        <a:bodyPr/>
        <a:lstStyle/>
        <a:p>
          <a:r>
            <a:rPr lang="en-US" dirty="0"/>
            <a:t>Relationship</a:t>
          </a:r>
        </a:p>
      </dgm:t>
    </dgm:pt>
    <dgm:pt modelId="{C929B1DB-6CE8-7C4E-BDF7-137B0ABCD35B}" type="parTrans" cxnId="{75C2F70F-FF2F-464B-ACD4-3D30F1876A1B}">
      <dgm:prSet/>
      <dgm:spPr/>
      <dgm:t>
        <a:bodyPr/>
        <a:lstStyle/>
        <a:p>
          <a:endParaRPr lang="en-US"/>
        </a:p>
      </dgm:t>
    </dgm:pt>
    <dgm:pt modelId="{117BEE54-7D14-414B-B5F5-84230E7FF7D9}" type="sibTrans" cxnId="{75C2F70F-FF2F-464B-ACD4-3D30F1876A1B}">
      <dgm:prSet/>
      <dgm:spPr/>
      <dgm:t>
        <a:bodyPr/>
        <a:lstStyle/>
        <a:p>
          <a:endParaRPr lang="en-US"/>
        </a:p>
      </dgm:t>
    </dgm:pt>
    <dgm:pt modelId="{67DD2EA5-EA7D-6B44-B994-3DDB44101F1F}">
      <dgm:prSet phldrT="[Text]"/>
      <dgm:spPr/>
      <dgm:t>
        <a:bodyPr/>
        <a:lstStyle/>
        <a:p>
          <a:r>
            <a:rPr lang="en-US" dirty="0"/>
            <a:t>Technical merit</a:t>
          </a:r>
        </a:p>
      </dgm:t>
    </dgm:pt>
    <dgm:pt modelId="{B40EBD0F-97FB-9340-8465-0E91A7FC7DF2}" type="parTrans" cxnId="{611D41F9-51C3-CF44-9DCF-B542588D0C7F}">
      <dgm:prSet/>
      <dgm:spPr/>
      <dgm:t>
        <a:bodyPr/>
        <a:lstStyle/>
        <a:p>
          <a:endParaRPr lang="en-US"/>
        </a:p>
      </dgm:t>
    </dgm:pt>
    <dgm:pt modelId="{93A1BBDE-43D8-7E4E-84FF-CC03D9E5DDD6}" type="sibTrans" cxnId="{611D41F9-51C3-CF44-9DCF-B542588D0C7F}">
      <dgm:prSet/>
      <dgm:spPr/>
      <dgm:t>
        <a:bodyPr/>
        <a:lstStyle/>
        <a:p>
          <a:endParaRPr lang="en-US"/>
        </a:p>
      </dgm:t>
    </dgm:pt>
    <dgm:pt modelId="{8AF4A839-51BD-8C4C-91DB-C1EB24291819}">
      <dgm:prSet phldrT="[Text]"/>
      <dgm:spPr/>
      <dgm:t>
        <a:bodyPr/>
        <a:lstStyle/>
        <a:p>
          <a:r>
            <a:rPr lang="en-US" dirty="0"/>
            <a:t>Transaction</a:t>
          </a:r>
        </a:p>
      </dgm:t>
    </dgm:pt>
    <dgm:pt modelId="{73214BAA-566B-1541-A621-127047C91728}" type="parTrans" cxnId="{03E39974-BBBF-5446-817A-1C35CBC2F2EF}">
      <dgm:prSet/>
      <dgm:spPr/>
      <dgm:t>
        <a:bodyPr/>
        <a:lstStyle/>
        <a:p>
          <a:endParaRPr lang="en-US"/>
        </a:p>
      </dgm:t>
    </dgm:pt>
    <dgm:pt modelId="{40A6EF7A-626F-474C-AABB-5B499CB8BD78}" type="sibTrans" cxnId="{03E39974-BBBF-5446-817A-1C35CBC2F2EF}">
      <dgm:prSet/>
      <dgm:spPr/>
      <dgm:t>
        <a:bodyPr/>
        <a:lstStyle/>
        <a:p>
          <a:endParaRPr lang="en-US"/>
        </a:p>
      </dgm:t>
    </dgm:pt>
    <dgm:pt modelId="{969AF7F0-CAD0-D140-A758-9A8EBFFADC32}" type="pres">
      <dgm:prSet presAssocID="{5A3E0C2F-9480-6246-90CE-7E96F54C8B3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BE414C-DD33-B646-B506-33242A785E53}" type="pres">
      <dgm:prSet presAssocID="{79292AE8-F976-9F41-880A-CFB64E282C2E}" presName="centerShape" presStyleLbl="node0" presStyleIdx="0" presStyleCnt="1"/>
      <dgm:spPr/>
    </dgm:pt>
    <dgm:pt modelId="{9C858E38-FAB3-5C47-8614-CF412AEB26DC}" type="pres">
      <dgm:prSet presAssocID="{D70C3435-D5BA-894C-9B1E-D2D0E91293DF}" presName="parTrans" presStyleLbl="bgSibTrans2D1" presStyleIdx="0" presStyleCnt="5"/>
      <dgm:spPr/>
    </dgm:pt>
    <dgm:pt modelId="{86843D63-A58C-CC4E-9A5C-37D459FF51B4}" type="pres">
      <dgm:prSet presAssocID="{72846823-0C1C-114A-B4B4-565C0E2F65D2}" presName="node" presStyleLbl="node1" presStyleIdx="0" presStyleCnt="5">
        <dgm:presLayoutVars>
          <dgm:bulletEnabled val="1"/>
        </dgm:presLayoutVars>
      </dgm:prSet>
      <dgm:spPr/>
    </dgm:pt>
    <dgm:pt modelId="{125B27CB-485E-464F-99A3-CC98C71C2060}" type="pres">
      <dgm:prSet presAssocID="{0C5E93BB-2450-0546-B97B-402ED47C3D29}" presName="parTrans" presStyleLbl="bgSibTrans2D1" presStyleIdx="1" presStyleCnt="5"/>
      <dgm:spPr/>
    </dgm:pt>
    <dgm:pt modelId="{595B8236-634E-3740-9E1A-882364E91A4C}" type="pres">
      <dgm:prSet presAssocID="{6EE31589-EFAC-C945-8851-E30E9C978E7D}" presName="node" presStyleLbl="node1" presStyleIdx="1" presStyleCnt="5">
        <dgm:presLayoutVars>
          <dgm:bulletEnabled val="1"/>
        </dgm:presLayoutVars>
      </dgm:prSet>
      <dgm:spPr/>
    </dgm:pt>
    <dgm:pt modelId="{D9237B5C-C8DC-3A43-945A-76EB3FF69242}" type="pres">
      <dgm:prSet presAssocID="{73214BAA-566B-1541-A621-127047C91728}" presName="parTrans" presStyleLbl="bgSibTrans2D1" presStyleIdx="2" presStyleCnt="5"/>
      <dgm:spPr/>
    </dgm:pt>
    <dgm:pt modelId="{BAB5A53E-CA2D-6A46-99F0-67B2894D3CBE}" type="pres">
      <dgm:prSet presAssocID="{8AF4A839-51BD-8C4C-91DB-C1EB24291819}" presName="node" presStyleLbl="node1" presStyleIdx="2" presStyleCnt="5">
        <dgm:presLayoutVars>
          <dgm:bulletEnabled val="1"/>
        </dgm:presLayoutVars>
      </dgm:prSet>
      <dgm:spPr/>
    </dgm:pt>
    <dgm:pt modelId="{AF536D27-FA4E-7240-BB32-AAC547E51E7F}" type="pres">
      <dgm:prSet presAssocID="{C929B1DB-6CE8-7C4E-BDF7-137B0ABCD35B}" presName="parTrans" presStyleLbl="bgSibTrans2D1" presStyleIdx="3" presStyleCnt="5"/>
      <dgm:spPr/>
    </dgm:pt>
    <dgm:pt modelId="{9F55E50A-F920-724B-B59B-BDBE0BAD4739}" type="pres">
      <dgm:prSet presAssocID="{16AF6B09-C09A-A240-86B2-D6E831971C21}" presName="node" presStyleLbl="node1" presStyleIdx="3" presStyleCnt="5">
        <dgm:presLayoutVars>
          <dgm:bulletEnabled val="1"/>
        </dgm:presLayoutVars>
      </dgm:prSet>
      <dgm:spPr/>
    </dgm:pt>
    <dgm:pt modelId="{BFC8E19B-4345-0A4D-9D2B-6625B242FCAE}" type="pres">
      <dgm:prSet presAssocID="{B40EBD0F-97FB-9340-8465-0E91A7FC7DF2}" presName="parTrans" presStyleLbl="bgSibTrans2D1" presStyleIdx="4" presStyleCnt="5"/>
      <dgm:spPr/>
    </dgm:pt>
    <dgm:pt modelId="{0F3F97C8-A329-E94B-8B9F-39A6B78D2FCF}" type="pres">
      <dgm:prSet presAssocID="{67DD2EA5-EA7D-6B44-B994-3DDB44101F1F}" presName="node" presStyleLbl="node1" presStyleIdx="4" presStyleCnt="5">
        <dgm:presLayoutVars>
          <dgm:bulletEnabled val="1"/>
        </dgm:presLayoutVars>
      </dgm:prSet>
      <dgm:spPr/>
    </dgm:pt>
  </dgm:ptLst>
  <dgm:cxnLst>
    <dgm:cxn modelId="{5994D800-1FAE-AF4D-8F38-B31C23F5BF0E}" type="presOf" srcId="{72846823-0C1C-114A-B4B4-565C0E2F65D2}" destId="{86843D63-A58C-CC4E-9A5C-37D459FF51B4}" srcOrd="0" destOrd="0" presId="urn:microsoft.com/office/officeart/2005/8/layout/radial4"/>
    <dgm:cxn modelId="{D5F2570F-2099-1D48-A1CF-13909C08F668}" type="presOf" srcId="{67DD2EA5-EA7D-6B44-B994-3DDB44101F1F}" destId="{0F3F97C8-A329-E94B-8B9F-39A6B78D2FCF}" srcOrd="0" destOrd="0" presId="urn:microsoft.com/office/officeart/2005/8/layout/radial4"/>
    <dgm:cxn modelId="{75C2F70F-FF2F-464B-ACD4-3D30F1876A1B}" srcId="{79292AE8-F976-9F41-880A-CFB64E282C2E}" destId="{16AF6B09-C09A-A240-86B2-D6E831971C21}" srcOrd="3" destOrd="0" parTransId="{C929B1DB-6CE8-7C4E-BDF7-137B0ABCD35B}" sibTransId="{117BEE54-7D14-414B-B5F5-84230E7FF7D9}"/>
    <dgm:cxn modelId="{DCCF5910-B165-D64E-A028-F28B0C8CF126}" type="presOf" srcId="{C929B1DB-6CE8-7C4E-BDF7-137B0ABCD35B}" destId="{AF536D27-FA4E-7240-BB32-AAC547E51E7F}" srcOrd="0" destOrd="0" presId="urn:microsoft.com/office/officeart/2005/8/layout/radial4"/>
    <dgm:cxn modelId="{221D9726-E7CA-3A45-94D7-C7D75358875E}" type="presOf" srcId="{16AF6B09-C09A-A240-86B2-D6E831971C21}" destId="{9F55E50A-F920-724B-B59B-BDBE0BAD4739}" srcOrd="0" destOrd="0" presId="urn:microsoft.com/office/officeart/2005/8/layout/radial4"/>
    <dgm:cxn modelId="{89183C2A-0AAA-F143-B8A0-DAB111FB9DB0}" type="presOf" srcId="{5A3E0C2F-9480-6246-90CE-7E96F54C8B39}" destId="{969AF7F0-CAD0-D140-A758-9A8EBFFADC32}" srcOrd="0" destOrd="0" presId="urn:microsoft.com/office/officeart/2005/8/layout/radial4"/>
    <dgm:cxn modelId="{3973CF2D-D3B9-BA41-AA27-B53DF26C7474}" type="presOf" srcId="{73214BAA-566B-1541-A621-127047C91728}" destId="{D9237B5C-C8DC-3A43-945A-76EB3FF69242}" srcOrd="0" destOrd="0" presId="urn:microsoft.com/office/officeart/2005/8/layout/radial4"/>
    <dgm:cxn modelId="{222BDC4E-5F20-2C4B-8932-5D862EAB8FF9}" srcId="{79292AE8-F976-9F41-880A-CFB64E282C2E}" destId="{6EE31589-EFAC-C945-8851-E30E9C978E7D}" srcOrd="1" destOrd="0" parTransId="{0C5E93BB-2450-0546-B97B-402ED47C3D29}" sibTransId="{3FEDD5A9-8584-E343-96F5-10FB7CEB9563}"/>
    <dgm:cxn modelId="{B150F94E-5F8E-EB46-8B9F-FC7A47BF5AB9}" type="presOf" srcId="{D70C3435-D5BA-894C-9B1E-D2D0E91293DF}" destId="{9C858E38-FAB3-5C47-8614-CF412AEB26DC}" srcOrd="0" destOrd="0" presId="urn:microsoft.com/office/officeart/2005/8/layout/radial4"/>
    <dgm:cxn modelId="{58A3236F-5368-274B-B463-7F095ADB89C5}" type="presOf" srcId="{B40EBD0F-97FB-9340-8465-0E91A7FC7DF2}" destId="{BFC8E19B-4345-0A4D-9D2B-6625B242FCAE}" srcOrd="0" destOrd="0" presId="urn:microsoft.com/office/officeart/2005/8/layout/radial4"/>
    <dgm:cxn modelId="{03E39974-BBBF-5446-817A-1C35CBC2F2EF}" srcId="{79292AE8-F976-9F41-880A-CFB64E282C2E}" destId="{8AF4A839-51BD-8C4C-91DB-C1EB24291819}" srcOrd="2" destOrd="0" parTransId="{73214BAA-566B-1541-A621-127047C91728}" sibTransId="{40A6EF7A-626F-474C-AABB-5B499CB8BD78}"/>
    <dgm:cxn modelId="{FBCE5158-D85E-4144-958E-A7AB08899102}" type="presOf" srcId="{0C5E93BB-2450-0546-B97B-402ED47C3D29}" destId="{125B27CB-485E-464F-99A3-CC98C71C2060}" srcOrd="0" destOrd="0" presId="urn:microsoft.com/office/officeart/2005/8/layout/radial4"/>
    <dgm:cxn modelId="{9B17C48B-F388-5E42-8C54-9F57F66079D2}" type="presOf" srcId="{79292AE8-F976-9F41-880A-CFB64E282C2E}" destId="{8BBE414C-DD33-B646-B506-33242A785E53}" srcOrd="0" destOrd="0" presId="urn:microsoft.com/office/officeart/2005/8/layout/radial4"/>
    <dgm:cxn modelId="{1E56FCBF-79AF-8B47-98A5-311101B43FB0}" type="presOf" srcId="{6EE31589-EFAC-C945-8851-E30E9C978E7D}" destId="{595B8236-634E-3740-9E1A-882364E91A4C}" srcOrd="0" destOrd="0" presId="urn:microsoft.com/office/officeart/2005/8/layout/radial4"/>
    <dgm:cxn modelId="{B7C734C7-81BC-284B-80AB-47A3EF811693}" srcId="{5A3E0C2F-9480-6246-90CE-7E96F54C8B39}" destId="{79292AE8-F976-9F41-880A-CFB64E282C2E}" srcOrd="0" destOrd="0" parTransId="{C0CF791B-A502-4E40-8228-283CF0E3565B}" sibTransId="{60DF7B16-85E1-0E4C-8B27-9430D19F56FF}"/>
    <dgm:cxn modelId="{C06964C9-B44A-9048-B5FB-53377EB07AB0}" srcId="{79292AE8-F976-9F41-880A-CFB64E282C2E}" destId="{72846823-0C1C-114A-B4B4-565C0E2F65D2}" srcOrd="0" destOrd="0" parTransId="{D70C3435-D5BA-894C-9B1E-D2D0E91293DF}" sibTransId="{4AECD7CB-EDCB-AC49-9D68-5EEE5AFD3D78}"/>
    <dgm:cxn modelId="{611D41F9-51C3-CF44-9DCF-B542588D0C7F}" srcId="{79292AE8-F976-9F41-880A-CFB64E282C2E}" destId="{67DD2EA5-EA7D-6B44-B994-3DDB44101F1F}" srcOrd="4" destOrd="0" parTransId="{B40EBD0F-97FB-9340-8465-0E91A7FC7DF2}" sibTransId="{93A1BBDE-43D8-7E4E-84FF-CC03D9E5DDD6}"/>
    <dgm:cxn modelId="{374045FE-71F3-1B49-839A-A11E523F228F}" type="presOf" srcId="{8AF4A839-51BD-8C4C-91DB-C1EB24291819}" destId="{BAB5A53E-CA2D-6A46-99F0-67B2894D3CBE}" srcOrd="0" destOrd="0" presId="urn:microsoft.com/office/officeart/2005/8/layout/radial4"/>
    <dgm:cxn modelId="{15801BD2-D4D3-BC42-8D47-7A34578A5611}" type="presParOf" srcId="{969AF7F0-CAD0-D140-A758-9A8EBFFADC32}" destId="{8BBE414C-DD33-B646-B506-33242A785E53}" srcOrd="0" destOrd="0" presId="urn:microsoft.com/office/officeart/2005/8/layout/radial4"/>
    <dgm:cxn modelId="{4E80E87F-CAD7-1C48-A798-6FC981FFCD18}" type="presParOf" srcId="{969AF7F0-CAD0-D140-A758-9A8EBFFADC32}" destId="{9C858E38-FAB3-5C47-8614-CF412AEB26DC}" srcOrd="1" destOrd="0" presId="urn:microsoft.com/office/officeart/2005/8/layout/radial4"/>
    <dgm:cxn modelId="{04895794-A61B-1243-A0E6-6E80B6B5CA14}" type="presParOf" srcId="{969AF7F0-CAD0-D140-A758-9A8EBFFADC32}" destId="{86843D63-A58C-CC4E-9A5C-37D459FF51B4}" srcOrd="2" destOrd="0" presId="urn:microsoft.com/office/officeart/2005/8/layout/radial4"/>
    <dgm:cxn modelId="{AF9C2435-9E08-5243-8200-63067BFB281F}" type="presParOf" srcId="{969AF7F0-CAD0-D140-A758-9A8EBFFADC32}" destId="{125B27CB-485E-464F-99A3-CC98C71C2060}" srcOrd="3" destOrd="0" presId="urn:microsoft.com/office/officeart/2005/8/layout/radial4"/>
    <dgm:cxn modelId="{A1B50B29-2935-2641-B3D6-8F6B0999722D}" type="presParOf" srcId="{969AF7F0-CAD0-D140-A758-9A8EBFFADC32}" destId="{595B8236-634E-3740-9E1A-882364E91A4C}" srcOrd="4" destOrd="0" presId="urn:microsoft.com/office/officeart/2005/8/layout/radial4"/>
    <dgm:cxn modelId="{0C98B5E0-1E92-D14D-B8BA-536739CCB709}" type="presParOf" srcId="{969AF7F0-CAD0-D140-A758-9A8EBFFADC32}" destId="{D9237B5C-C8DC-3A43-945A-76EB3FF69242}" srcOrd="5" destOrd="0" presId="urn:microsoft.com/office/officeart/2005/8/layout/radial4"/>
    <dgm:cxn modelId="{C3729A85-104D-4E4B-A8AA-04F97272BEC2}" type="presParOf" srcId="{969AF7F0-CAD0-D140-A758-9A8EBFFADC32}" destId="{BAB5A53E-CA2D-6A46-99F0-67B2894D3CBE}" srcOrd="6" destOrd="0" presId="urn:microsoft.com/office/officeart/2005/8/layout/radial4"/>
    <dgm:cxn modelId="{3CAB2FC9-4E84-F94C-92AB-60F0487FBC77}" type="presParOf" srcId="{969AF7F0-CAD0-D140-A758-9A8EBFFADC32}" destId="{AF536D27-FA4E-7240-BB32-AAC547E51E7F}" srcOrd="7" destOrd="0" presId="urn:microsoft.com/office/officeart/2005/8/layout/radial4"/>
    <dgm:cxn modelId="{BF99977A-562D-7F49-ABE2-27A30A7CFA43}" type="presParOf" srcId="{969AF7F0-CAD0-D140-A758-9A8EBFFADC32}" destId="{9F55E50A-F920-724B-B59B-BDBE0BAD4739}" srcOrd="8" destOrd="0" presId="urn:microsoft.com/office/officeart/2005/8/layout/radial4"/>
    <dgm:cxn modelId="{795D2C41-A880-184E-9E27-CE068AB85527}" type="presParOf" srcId="{969AF7F0-CAD0-D140-A758-9A8EBFFADC32}" destId="{BFC8E19B-4345-0A4D-9D2B-6625B242FCAE}" srcOrd="9" destOrd="0" presId="urn:microsoft.com/office/officeart/2005/8/layout/radial4"/>
    <dgm:cxn modelId="{A7FDB4E4-8F16-784D-8989-F255D4D9862D}" type="presParOf" srcId="{969AF7F0-CAD0-D140-A758-9A8EBFFADC32}" destId="{0F3F97C8-A329-E94B-8B9F-39A6B78D2FC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E414C-DD33-B646-B506-33242A785E53}">
      <dsp:nvSpPr>
        <dsp:cNvPr id="0" name=""/>
        <dsp:cNvSpPr/>
      </dsp:nvSpPr>
      <dsp:spPr>
        <a:xfrm>
          <a:off x="2897139" y="2703956"/>
          <a:ext cx="2005052" cy="2005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Core Dimensions</a:t>
          </a:r>
        </a:p>
      </dsp:txBody>
      <dsp:txXfrm>
        <a:off x="3190772" y="2997589"/>
        <a:ext cx="1417786" cy="1417786"/>
      </dsp:txXfrm>
    </dsp:sp>
    <dsp:sp modelId="{9C858E38-FAB3-5C47-8614-CF412AEB26DC}">
      <dsp:nvSpPr>
        <dsp:cNvPr id="0" name=""/>
        <dsp:cNvSpPr/>
      </dsp:nvSpPr>
      <dsp:spPr>
        <a:xfrm rot="10800000">
          <a:off x="956830" y="3420763"/>
          <a:ext cx="1833591" cy="571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43D63-A58C-CC4E-9A5C-37D459FF51B4}">
      <dsp:nvSpPr>
        <dsp:cNvPr id="0" name=""/>
        <dsp:cNvSpPr/>
      </dsp:nvSpPr>
      <dsp:spPr>
        <a:xfrm>
          <a:off x="4430" y="2944563"/>
          <a:ext cx="1904800" cy="1523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Information</a:t>
          </a:r>
        </a:p>
      </dsp:txBody>
      <dsp:txXfrm>
        <a:off x="49062" y="2989195"/>
        <a:ext cx="1815536" cy="1434576"/>
      </dsp:txXfrm>
    </dsp:sp>
    <dsp:sp modelId="{125B27CB-485E-464F-99A3-CC98C71C2060}">
      <dsp:nvSpPr>
        <dsp:cNvPr id="0" name=""/>
        <dsp:cNvSpPr/>
      </dsp:nvSpPr>
      <dsp:spPr>
        <a:xfrm rot="13500000">
          <a:off x="1550244" y="1988137"/>
          <a:ext cx="1833591" cy="571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5B8236-634E-3740-9E1A-882364E91A4C}">
      <dsp:nvSpPr>
        <dsp:cNvPr id="0" name=""/>
        <dsp:cNvSpPr/>
      </dsp:nvSpPr>
      <dsp:spPr>
        <a:xfrm>
          <a:off x="866367" y="863664"/>
          <a:ext cx="1904800" cy="1523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Communication</a:t>
          </a:r>
        </a:p>
      </dsp:txBody>
      <dsp:txXfrm>
        <a:off x="910999" y="908296"/>
        <a:ext cx="1815536" cy="1434576"/>
      </dsp:txXfrm>
    </dsp:sp>
    <dsp:sp modelId="{D9237B5C-C8DC-3A43-945A-76EB3FF69242}">
      <dsp:nvSpPr>
        <dsp:cNvPr id="0" name=""/>
        <dsp:cNvSpPr/>
      </dsp:nvSpPr>
      <dsp:spPr>
        <a:xfrm rot="16200000">
          <a:off x="2982870" y="1394724"/>
          <a:ext cx="1833591" cy="571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5A53E-CA2D-6A46-99F0-67B2894D3CBE}">
      <dsp:nvSpPr>
        <dsp:cNvPr id="0" name=""/>
        <dsp:cNvSpPr/>
      </dsp:nvSpPr>
      <dsp:spPr>
        <a:xfrm>
          <a:off x="2947265" y="1728"/>
          <a:ext cx="1904800" cy="15238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Transaction</a:t>
          </a:r>
        </a:p>
      </dsp:txBody>
      <dsp:txXfrm>
        <a:off x="2991897" y="46360"/>
        <a:ext cx="1815536" cy="1434576"/>
      </dsp:txXfrm>
    </dsp:sp>
    <dsp:sp modelId="{AF536D27-FA4E-7240-BB32-AAC547E51E7F}">
      <dsp:nvSpPr>
        <dsp:cNvPr id="0" name=""/>
        <dsp:cNvSpPr/>
      </dsp:nvSpPr>
      <dsp:spPr>
        <a:xfrm rot="18900000">
          <a:off x="4415496" y="1988137"/>
          <a:ext cx="1833591" cy="571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5E50A-F920-724B-B59B-BDBE0BAD4739}">
      <dsp:nvSpPr>
        <dsp:cNvPr id="0" name=""/>
        <dsp:cNvSpPr/>
      </dsp:nvSpPr>
      <dsp:spPr>
        <a:xfrm>
          <a:off x="5028164" y="863664"/>
          <a:ext cx="1904800" cy="15238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Relationship</a:t>
          </a:r>
        </a:p>
      </dsp:txBody>
      <dsp:txXfrm>
        <a:off x="5072796" y="908296"/>
        <a:ext cx="1815536" cy="1434576"/>
      </dsp:txXfrm>
    </dsp:sp>
    <dsp:sp modelId="{BFC8E19B-4345-0A4D-9D2B-6625B242FCAE}">
      <dsp:nvSpPr>
        <dsp:cNvPr id="0" name=""/>
        <dsp:cNvSpPr/>
      </dsp:nvSpPr>
      <dsp:spPr>
        <a:xfrm>
          <a:off x="5008909" y="3420763"/>
          <a:ext cx="1833591" cy="571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3F97C8-A329-E94B-8B9F-39A6B78D2FCF}">
      <dsp:nvSpPr>
        <dsp:cNvPr id="0" name=""/>
        <dsp:cNvSpPr/>
      </dsp:nvSpPr>
      <dsp:spPr>
        <a:xfrm>
          <a:off x="5890100" y="2944563"/>
          <a:ext cx="1904800" cy="15238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400000" zoom="92000">
            <a:rot lat="19790634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Technical merit</a:t>
          </a:r>
        </a:p>
      </dsp:txBody>
      <dsp:txXfrm>
        <a:off x="5934732" y="2989195"/>
        <a:ext cx="1815536" cy="1434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5DC1-D3DC-3549-8C49-1BF7E5F3717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109C2-4237-B942-B5BB-CBA8C17B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6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>
                <a:latin typeface="·s²Ó©úÅé" charset="0"/>
              </a:rPr>
              <a:t>8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4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50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E0180C-F807-F648-BC10-DA7F3A36C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6E193B-3303-394D-969E-E74371BEA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40" y="5356351"/>
            <a:ext cx="1543026" cy="44868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0" y="1359521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3</a:t>
            </a:r>
            <a:r>
              <a:rPr lang="en-US" sz="2800" baseline="300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 Edition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Tourism Information Technology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0" y="378988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PIERRE J. BENCKENDORFF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ZHENG XIANG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PAULINE J. SHELDON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87D376-6618-284C-8563-B2B014897252}"/>
              </a:ext>
            </a:extLst>
          </p:cNvPr>
          <p:cNvGrpSpPr/>
          <p:nvPr userDrawn="1"/>
        </p:nvGrpSpPr>
        <p:grpSpPr>
          <a:xfrm>
            <a:off x="0" y="347312"/>
            <a:ext cx="9144000" cy="371679"/>
            <a:chOff x="0" y="454274"/>
            <a:chExt cx="9144000" cy="371679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454274"/>
              <a:ext cx="9144000" cy="371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spc="300" dirty="0">
                  <a:solidFill>
                    <a:prstClr val="white"/>
                  </a:solidFill>
                  <a:latin typeface="Myriad Pro"/>
                  <a:cs typeface="Myriad Pro"/>
                </a:rPr>
                <a:t>CABI TOURISM TEXTS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3A39C1-539A-4844-9373-2FB274ECC1D3}"/>
                </a:ext>
              </a:extLst>
            </p:cNvPr>
            <p:cNvCxnSpPr/>
            <p:nvPr userDrawn="1"/>
          </p:nvCxnSpPr>
          <p:spPr>
            <a:xfrm>
              <a:off x="0" y="45427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01FA3E-B282-D642-A5CD-5BAD957140DB}"/>
                </a:ext>
              </a:extLst>
            </p:cNvPr>
            <p:cNvCxnSpPr/>
            <p:nvPr userDrawn="1"/>
          </p:nvCxnSpPr>
          <p:spPr>
            <a:xfrm>
              <a:off x="0" y="82003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151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2981" y="1057231"/>
            <a:ext cx="8383472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595" y="1614115"/>
            <a:ext cx="8382840" cy="4466010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12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97AF5DB-225F-4D4A-B519-DBA6B5B2B816}"/>
              </a:ext>
            </a:extLst>
          </p:cNvPr>
          <p:cNvGrpSpPr/>
          <p:nvPr userDrawn="1"/>
        </p:nvGrpSpPr>
        <p:grpSpPr>
          <a:xfrm>
            <a:off x="0" y="5259788"/>
            <a:ext cx="1488558" cy="1598212"/>
            <a:chOff x="0" y="4229098"/>
            <a:chExt cx="2971802" cy="26289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7EE957-31DA-0648-BF40-62F67DB95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229100"/>
              <a:ext cx="2971800" cy="2628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9B00F-983B-3644-A615-203F9BD79770}"/>
                </a:ext>
              </a:extLst>
            </p:cNvPr>
            <p:cNvSpPr/>
            <p:nvPr userDrawn="1"/>
          </p:nvSpPr>
          <p:spPr>
            <a:xfrm>
              <a:off x="2495994" y="4229098"/>
              <a:ext cx="475808" cy="26289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44857" y="1036319"/>
            <a:ext cx="8302186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75" y="1598213"/>
            <a:ext cx="8301560" cy="4513028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37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1330" y="1006561"/>
            <a:ext cx="8289240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723" y="1531089"/>
            <a:ext cx="8289240" cy="4580152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4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663EDB-0F4B-874E-B5B2-9B5932299787}"/>
              </a:ext>
            </a:extLst>
          </p:cNvPr>
          <p:cNvGrpSpPr/>
          <p:nvPr userDrawn="1"/>
        </p:nvGrpSpPr>
        <p:grpSpPr>
          <a:xfrm>
            <a:off x="0" y="5259788"/>
            <a:ext cx="1488558" cy="1598212"/>
            <a:chOff x="0" y="4229098"/>
            <a:chExt cx="2971802" cy="26289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899E86-7C51-F248-A551-2C88B5197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229100"/>
              <a:ext cx="2971800" cy="26289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328CE2-FB86-E442-9187-C4DEB3A4AF67}"/>
                </a:ext>
              </a:extLst>
            </p:cNvPr>
            <p:cNvSpPr/>
            <p:nvPr userDrawn="1"/>
          </p:nvSpPr>
          <p:spPr>
            <a:xfrm>
              <a:off x="2495994" y="4229098"/>
              <a:ext cx="475808" cy="26289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566" y="5667375"/>
            <a:ext cx="8272712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73723" y="1571049"/>
            <a:ext cx="8272712" cy="40963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3099" y="976939"/>
            <a:ext cx="8273336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60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1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AU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AU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23226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710413" y="1788056"/>
            <a:ext cx="7799332" cy="42952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199" y="1232519"/>
            <a:ext cx="7799919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44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245" y="998746"/>
            <a:ext cx="8311190" cy="501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44" y="1637970"/>
            <a:ext cx="8311192" cy="445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12835" y="61869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636C62-D323-BD4D-9344-498F53C8BE04}"/>
              </a:ext>
            </a:extLst>
          </p:cNvPr>
          <p:cNvGrpSpPr/>
          <p:nvPr userDrawn="1"/>
        </p:nvGrpSpPr>
        <p:grpSpPr>
          <a:xfrm>
            <a:off x="0" y="344582"/>
            <a:ext cx="9144000" cy="371679"/>
            <a:chOff x="0" y="454274"/>
            <a:chExt cx="9144000" cy="3716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F13DA4-EC38-A44B-8CE5-53DE5D0A3684}"/>
                </a:ext>
              </a:extLst>
            </p:cNvPr>
            <p:cNvSpPr/>
            <p:nvPr userDrawn="1"/>
          </p:nvSpPr>
          <p:spPr>
            <a:xfrm>
              <a:off x="0" y="454274"/>
              <a:ext cx="9144000" cy="371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spc="300" dirty="0">
                  <a:solidFill>
                    <a:prstClr val="white"/>
                  </a:solidFill>
                  <a:latin typeface="Myriad Pro"/>
                  <a:cs typeface="Myriad Pro"/>
                </a:rPr>
                <a:t>CABI TOURISM TEXTS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2E96AC-2E5D-C54D-88AA-C1CB471060D0}"/>
                </a:ext>
              </a:extLst>
            </p:cNvPr>
            <p:cNvCxnSpPr/>
            <p:nvPr userDrawn="1"/>
          </p:nvCxnSpPr>
          <p:spPr>
            <a:xfrm>
              <a:off x="0" y="45427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11EF03-59B1-5545-BF62-7743E3B9BC2E}"/>
                </a:ext>
              </a:extLst>
            </p:cNvPr>
            <p:cNvCxnSpPr/>
            <p:nvPr userDrawn="1"/>
          </p:nvCxnSpPr>
          <p:spPr>
            <a:xfrm>
              <a:off x="0" y="82003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4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6" r:id="rId4"/>
    <p:sldLayoutId id="2147483671" r:id="rId5"/>
    <p:sldLayoutId id="2147483672" r:id="rId6"/>
    <p:sldLayoutId id="2147483673" r:id="rId7"/>
    <p:sldLayoutId id="2147483677" r:id="rId8"/>
  </p:sldLayoutIdLst>
  <p:hf hdr="0" ft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3200" b="1" baseline="0" dirty="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300"/>
        </a:spcAft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None/>
        <a:defRPr sz="28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Wingdings" charset="2"/>
        <a:buChar char=""/>
        <a:defRPr sz="2800">
          <a:solidFill>
            <a:schemeClr val="tx1"/>
          </a:solidFill>
          <a:latin typeface="Gill Sans MT" panose="020B0502020104020203" pitchFamily="34" charset="77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Wingdings" charset="2"/>
        <a:buChar char=""/>
        <a:defRPr sz="2400">
          <a:solidFill>
            <a:schemeClr val="tx1"/>
          </a:solidFill>
          <a:latin typeface="Gill Sans MT" panose="020B0502020104020203" pitchFamily="34" charset="77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Gill Sans MT" panose="020B0502020104020203" pitchFamily="34" charset="77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Gill Sans MT" panose="020B0502020104020203" pitchFamily="34" charset="77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90000"/>
        <a:buFont typeface="Arial"/>
        <a:buChar char="•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24" Type="http://schemas.microsoft.com/office/2007/relationships/hdphoto" Target="../media/hdphoto8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76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661" y="1232519"/>
            <a:ext cx="8004696" cy="442818"/>
          </a:xfrm>
        </p:spPr>
        <p:txBody>
          <a:bodyPr/>
          <a:lstStyle/>
          <a:p>
            <a:r>
              <a:rPr lang="en-US" dirty="0"/>
              <a:t>Destination Management System (DMS)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1" y="1783079"/>
            <a:ext cx="7829868" cy="4733384"/>
          </a:xfrm>
        </p:spPr>
        <p:txBody>
          <a:bodyPr>
            <a:normAutofit/>
          </a:bodyPr>
          <a:lstStyle/>
          <a:p>
            <a:pPr marL="1587" lvl="1" indent="0">
              <a:buNone/>
            </a:pPr>
            <a:r>
              <a:rPr lang="en-AU" b="1" dirty="0"/>
              <a:t>Key Advantages</a:t>
            </a:r>
          </a:p>
          <a:p>
            <a:pPr lvl="1"/>
            <a:r>
              <a:rPr lang="en-US" dirty="0"/>
              <a:t>Facilitate the destination’s coordination and integration with suppliers; </a:t>
            </a:r>
            <a:endParaRPr lang="en-AU" dirty="0"/>
          </a:p>
          <a:p>
            <a:pPr lvl="1"/>
            <a:r>
              <a:rPr lang="en-US" dirty="0"/>
              <a:t>Remove the need for intermediaries and increase revenues; </a:t>
            </a:r>
            <a:endParaRPr lang="en-AU" dirty="0"/>
          </a:p>
          <a:p>
            <a:pPr lvl="1"/>
            <a:r>
              <a:rPr lang="en-US" dirty="0"/>
              <a:t>Give the destination a more effective presence in the marketplace </a:t>
            </a:r>
            <a:endParaRPr lang="en-AU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93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CD28-A0DC-D14A-9AA1-340219E8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Destinations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7F07D9-4AE0-E645-BA8C-D9097437C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dirty="0"/>
              <a:t>Exploit operational, near-real-time real-world data, integrate and share data, and use complex analytics, modelling, optimization and visualizations to make better decisions </a:t>
            </a:r>
          </a:p>
          <a:p>
            <a:pPr lvl="1"/>
            <a:r>
              <a:rPr lang="en-US" sz="2000" dirty="0"/>
              <a:t>Shift from e-Tourism to Smart Tourism </a:t>
            </a:r>
            <a:r>
              <a:rPr lang="en-US" sz="1600" dirty="0"/>
              <a:t>(</a:t>
            </a:r>
            <a:r>
              <a:rPr lang="en-US" sz="1600" dirty="0" err="1"/>
              <a:t>Gretzel</a:t>
            </a:r>
            <a:r>
              <a:rPr lang="en-US" sz="1600" dirty="0"/>
              <a:t> et al., 2015)</a:t>
            </a:r>
            <a:endParaRPr lang="en-AU" sz="16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5D58A-AC68-D044-9937-E6DAE487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11</a:t>
            </a:fld>
            <a:endParaRPr lang="en-AU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F9BEBC-282E-AF44-95DD-31661373A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47769"/>
              </p:ext>
            </p:extLst>
          </p:nvPr>
        </p:nvGraphicFramePr>
        <p:xfrm>
          <a:off x="552434" y="3190075"/>
          <a:ext cx="8302186" cy="277056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90799">
                  <a:extLst>
                    <a:ext uri="{9D8B030D-6E8A-4147-A177-3AD203B41FA5}">
                      <a16:colId xmlns:a16="http://schemas.microsoft.com/office/drawing/2014/main" val="383571993"/>
                    </a:ext>
                  </a:extLst>
                </a:gridCol>
                <a:gridCol w="2613141">
                  <a:extLst>
                    <a:ext uri="{9D8B030D-6E8A-4147-A177-3AD203B41FA5}">
                      <a16:colId xmlns:a16="http://schemas.microsoft.com/office/drawing/2014/main" val="3260195705"/>
                    </a:ext>
                  </a:extLst>
                </a:gridCol>
                <a:gridCol w="3698246">
                  <a:extLst>
                    <a:ext uri="{9D8B030D-6E8A-4147-A177-3AD203B41FA5}">
                      <a16:colId xmlns:a16="http://schemas.microsoft.com/office/drawing/2014/main" val="704268542"/>
                    </a:ext>
                  </a:extLst>
                </a:gridCol>
              </a:tblGrid>
              <a:tr h="254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 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e-Tourism</a:t>
                      </a:r>
                      <a:endParaRPr lang="en-AU" sz="1800" b="1" i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Smart Tourism</a:t>
                      </a:r>
                      <a:endParaRPr lang="en-AU" sz="1800" b="1" i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409933"/>
                  </a:ext>
                </a:extLst>
              </a:tr>
              <a:tr h="25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Sphere</a:t>
                      </a:r>
                      <a:endParaRPr lang="en-AU" sz="1800" b="1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Digital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Bridging digital &amp; physical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718942"/>
                  </a:ext>
                </a:extLst>
              </a:tr>
              <a:tr h="25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Core technology</a:t>
                      </a:r>
                      <a:endParaRPr lang="en-AU" sz="1800" b="1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Websites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Sensors &amp; smartphones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270870"/>
                  </a:ext>
                </a:extLst>
              </a:tr>
              <a:tr h="25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Travel phase</a:t>
                      </a:r>
                      <a:endParaRPr lang="en-AU" sz="1800" b="1" i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Pre- &amp; post-travel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During trip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178098"/>
                  </a:ext>
                </a:extLst>
              </a:tr>
              <a:tr h="25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Lifeblood</a:t>
                      </a:r>
                      <a:endParaRPr lang="en-AU" sz="1800" b="1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Information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Big data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964432"/>
                  </a:ext>
                </a:extLst>
              </a:tr>
              <a:tr h="25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Paradigm</a:t>
                      </a:r>
                      <a:endParaRPr lang="en-AU" sz="1800" b="1" i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Interactivity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Co-creation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875687"/>
                  </a:ext>
                </a:extLst>
              </a:tr>
              <a:tr h="25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Structure</a:t>
                      </a:r>
                      <a:endParaRPr lang="en-AU" sz="1800" b="1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Value chain/intermediaries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Ecosystem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921257"/>
                  </a:ext>
                </a:extLst>
              </a:tr>
              <a:tr h="254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Exchange</a:t>
                      </a:r>
                      <a:endParaRPr lang="en-AU" sz="1800" b="1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B2B, B2C, C2C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Public-private-consumer collaboration</a:t>
                      </a:r>
                      <a:endParaRPr lang="en-AU" sz="1800" b="0" i="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Gill Sans" panose="020B0502020104020203" pitchFamily="34" charset="-79"/>
                      </a:endParaRPr>
                    </a:p>
                  </a:txBody>
                  <a:tcPr marL="45720" marR="4572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24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58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D9A6-2D52-0341-B23D-16AB7E6D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Destinations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3E1EF-72E9-B346-81A6-D794A428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ECEBAB-ED4C-E94A-A897-C50C537EFF4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1151068" y="1884863"/>
            <a:ext cx="4370042" cy="7321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Roman" panose="02000503020000020003" pitchFamily="2" charset="0"/>
                <a:ea typeface="Times New Roman" panose="02020603050405020304" pitchFamily="18" charset="0"/>
              </a:rPr>
              <a:t>Smart Experience</a:t>
            </a:r>
            <a:endParaRPr lang="en-AU" sz="2400" dirty="0">
              <a:latin typeface="Avenir Roman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133E7E-5688-FA4E-B779-3A713A90210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1153231" y="2910055"/>
            <a:ext cx="4368960" cy="732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>
                <a:latin typeface="Avenir Roman" panose="02000503020000020003" pitchFamily="2" charset="0"/>
                <a:ea typeface="Times New Roman" panose="02020603050405020304" pitchFamily="18" charset="0"/>
              </a:rPr>
              <a:t>Smart Business Ecosystem</a:t>
            </a:r>
            <a:endParaRPr lang="en-AU" sz="2400" dirty="0">
              <a:latin typeface="Avenir Roman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718FD0-49C9-9E4D-B157-37A4272AD00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1153231" y="3921188"/>
            <a:ext cx="4368960" cy="732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venir Roman" panose="02000503020000020003" pitchFamily="2" charset="0"/>
              </a:rPr>
              <a:t>Smart Destination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5DA11853-EBBB-1D45-8387-C09C81A21CC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5252916" y="1888492"/>
            <a:ext cx="621820" cy="67295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>
              <a:latin typeface="Avenir Roman" panose="02000503020000020003" pitchFamily="2" charset="0"/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E03B6DFF-2258-9842-A593-2C60AF1F023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5252916" y="2959456"/>
            <a:ext cx="620738" cy="67117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>
              <a:latin typeface="Avenir Roman" panose="02000503020000020003" pitchFamily="2" charset="0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B4A911D6-0F7C-9E44-94A0-718EBDDFD69C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5252916" y="3972752"/>
            <a:ext cx="620738" cy="671172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3200">
              <a:latin typeface="Avenir Roman" panose="02000503020000020003" pitchFamily="2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FCFE950-8890-C345-94A0-E7FBEAD80CC0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5862101" y="1880537"/>
            <a:ext cx="1908376" cy="5417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>
                <a:effectLst/>
                <a:latin typeface="Avenir Roman" panose="02000503020000020003" pitchFamily="2" charset="0"/>
                <a:ea typeface="Times New Roman" panose="02020603050405020304" pitchFamily="18" charset="0"/>
              </a:rPr>
              <a:t>DATA</a:t>
            </a:r>
            <a:endParaRPr lang="en-AU" sz="2000">
              <a:effectLst/>
              <a:latin typeface="Avenir Roman" panose="02000503020000020003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1F1D87-E9D3-B44C-8FDA-FA9FE8DA6A52}"/>
              </a:ext>
            </a:extLst>
          </p:cNvPr>
          <p:cNvGrpSpPr>
            <a:grpSpLocks noChangeAspect="1"/>
          </p:cNvGrpSpPr>
          <p:nvPr/>
        </p:nvGrpSpPr>
        <p:grpSpPr>
          <a:xfrm>
            <a:off x="5862101" y="2390970"/>
            <a:ext cx="1908376" cy="2322903"/>
            <a:chOff x="4013" y="0"/>
            <a:chExt cx="1121014" cy="13644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227007DE-1F41-704A-A561-9A00480C5110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75314" y="0"/>
              <a:ext cx="374400" cy="1364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Avenir Roman" panose="02000503020000020003" pitchFamily="2" charset="0"/>
                  <a:ea typeface="Times New Roman" panose="02020603050405020304" pitchFamily="18" charset="0"/>
                </a:rPr>
                <a:t>Exchange</a:t>
              </a:r>
              <a:endParaRPr lang="en-AU" sz="2000">
                <a:effectLst/>
                <a:latin typeface="Avenir Roman" panose="02000503020000020003" pitchFamily="2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D09EB9FB-399E-AB4F-B4D7-7C1587EAD44C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4013" y="0"/>
              <a:ext cx="374400" cy="1364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Avenir Roman" panose="02000503020000020003" pitchFamily="2" charset="0"/>
                  <a:ea typeface="Times New Roman" panose="02020603050405020304" pitchFamily="18" charset="0"/>
                </a:rPr>
                <a:t>Collection</a:t>
              </a:r>
              <a:endParaRPr lang="en-AU" sz="2000">
                <a:effectLst/>
                <a:latin typeface="Avenir Roman" panose="02000503020000020003" pitchFamily="2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0E45964D-D763-7B43-9E13-5A98E98B896A}"/>
                </a:ext>
              </a:extLst>
            </p:cNvPr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750627" y="0"/>
              <a:ext cx="374400" cy="13644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>
                  <a:effectLst/>
                  <a:latin typeface="Avenir Roman" panose="02000503020000020003" pitchFamily="2" charset="0"/>
                  <a:ea typeface="Times New Roman" panose="02020603050405020304" pitchFamily="18" charset="0"/>
                </a:rPr>
                <a:t>Processing</a:t>
              </a:r>
              <a:endParaRPr lang="en-AU" sz="2000">
                <a:effectLst/>
                <a:latin typeface="Avenir Roman" panose="02000503020000020003" pitchFamily="2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CF9E209-C1AD-414F-AB9A-A2C33237D57D}"/>
              </a:ext>
            </a:extLst>
          </p:cNvPr>
          <p:cNvSpPr txBox="1">
            <a:spLocks/>
          </p:cNvSpPr>
          <p:nvPr/>
        </p:nvSpPr>
        <p:spPr>
          <a:xfrm>
            <a:off x="444857" y="5115274"/>
            <a:ext cx="8505748" cy="627495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>
            <a:lvl1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en-GB" sz="3200" b="1" baseline="0" dirty="0"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400" kern="0" dirty="0"/>
              <a:t>Figure 11.2 </a:t>
            </a:r>
            <a:r>
              <a:rPr lang="en-AU" sz="2400" b="0" kern="0" dirty="0"/>
              <a:t>Components and layers of smart tourism</a:t>
            </a:r>
            <a:r>
              <a:rPr lang="en-US" sz="2400" b="0" kern="0" dirty="0"/>
              <a:t> </a:t>
            </a:r>
            <a:br>
              <a:rPr lang="en-US" sz="2400" b="0" kern="0" dirty="0"/>
            </a:br>
            <a:r>
              <a:rPr lang="en-US" sz="1600" b="0" kern="0" dirty="0"/>
              <a:t>(Source: </a:t>
            </a:r>
            <a:r>
              <a:rPr lang="en-US" sz="1600" b="0" kern="0" dirty="0" err="1"/>
              <a:t>Gretzel</a:t>
            </a:r>
            <a:r>
              <a:rPr lang="en-US" sz="1600" b="0" kern="0" dirty="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221678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Statistical data collection and analysis</a:t>
            </a:r>
            <a:endParaRPr lang="en-AU" dirty="0"/>
          </a:p>
          <a:p>
            <a:pPr lvl="1"/>
            <a:r>
              <a:rPr lang="en-AU" dirty="0"/>
              <a:t>Onsite surveys using tablets/kiosks</a:t>
            </a:r>
          </a:p>
          <a:p>
            <a:pPr lvl="1"/>
            <a:r>
              <a:rPr lang="en-AU" dirty="0"/>
              <a:t>Online post-experience surveys</a:t>
            </a:r>
          </a:p>
          <a:p>
            <a:pPr lvl="1"/>
            <a:r>
              <a:rPr lang="en-AU" dirty="0"/>
              <a:t>Statistical analysis</a:t>
            </a:r>
          </a:p>
          <a:p>
            <a:pPr lvl="1"/>
            <a:r>
              <a:rPr lang="en-AU" dirty="0"/>
              <a:t>Spatial tracking</a:t>
            </a:r>
          </a:p>
          <a:p>
            <a:pPr marL="1587" lvl="1" indent="0">
              <a:buNone/>
            </a:pPr>
            <a:r>
              <a:rPr lang="en-AU" dirty="0"/>
              <a:t>Tourism analytics and big data</a:t>
            </a:r>
          </a:p>
          <a:p>
            <a:pPr lvl="1"/>
            <a:r>
              <a:rPr lang="en-AU" dirty="0"/>
              <a:t>Machine learning</a:t>
            </a:r>
          </a:p>
          <a:p>
            <a:pPr lvl="1"/>
            <a:r>
              <a:rPr lang="en-AU" dirty="0"/>
              <a:t>Data mining</a:t>
            </a:r>
          </a:p>
          <a:p>
            <a:pPr lvl="1"/>
            <a:r>
              <a:rPr lang="en-AU" dirty="0"/>
              <a:t>Data visualization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87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and Risk 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587" lvl="1" indent="0">
              <a:buNone/>
            </a:pPr>
            <a:r>
              <a:rPr lang="en-US" sz="2300" dirty="0"/>
              <a:t>Knowledge and information technology are powerful resources to help governments, private firms and the communities prevent, plan for, and recover from various types of disasters and crises</a:t>
            </a:r>
            <a:r>
              <a:rPr lang="en-AU" sz="2300" dirty="0"/>
              <a:t> </a:t>
            </a:r>
          </a:p>
          <a:p>
            <a:r>
              <a:rPr lang="en-AU" sz="2300" dirty="0"/>
              <a:t>Three stages of disaster management</a:t>
            </a:r>
          </a:p>
          <a:p>
            <a:pPr lvl="1"/>
            <a:r>
              <a:rPr lang="en-US" sz="2300" b="1" dirty="0"/>
              <a:t>Prevention and planning</a:t>
            </a:r>
            <a:r>
              <a:rPr lang="en-US" sz="2300" dirty="0"/>
              <a:t>: IT systems can store policies and databases of relevant information. </a:t>
            </a:r>
            <a:endParaRPr lang="en-AU" sz="2300" dirty="0"/>
          </a:p>
          <a:p>
            <a:pPr lvl="1"/>
            <a:r>
              <a:rPr lang="en-US" sz="2300" b="1" dirty="0"/>
              <a:t>Strategic implementation</a:t>
            </a:r>
            <a:r>
              <a:rPr lang="en-US" sz="2300" dirty="0"/>
              <a:t>: IT and data networks support crisis communication with stakeholders </a:t>
            </a:r>
          </a:p>
          <a:p>
            <a:pPr lvl="1"/>
            <a:r>
              <a:rPr lang="en-US" sz="2300" b="1" dirty="0"/>
              <a:t>Evaluation and feedback</a:t>
            </a:r>
            <a:r>
              <a:rPr lang="en-US" sz="2300" dirty="0"/>
              <a:t>: IT provides communication facilities, websites and mobile sites for the feedback. </a:t>
            </a:r>
            <a:endParaRPr lang="en-AU" sz="23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29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Knowledge-based Destinations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75" y="1598213"/>
            <a:ext cx="8301560" cy="4513028"/>
          </a:xfrm>
        </p:spPr>
        <p:txBody>
          <a:bodyPr>
            <a:normAutofit/>
          </a:bodyPr>
          <a:lstStyle/>
          <a:p>
            <a:r>
              <a:rPr lang="en-US" sz="2400" dirty="0"/>
              <a:t>Features of a knowledge-based destination are: </a:t>
            </a:r>
          </a:p>
          <a:p>
            <a:pPr lvl="1"/>
            <a:r>
              <a:rPr lang="en-US" sz="2400" dirty="0"/>
              <a:t>Ubiquitous access of new IT technology for all stakeholders (including local residents, businesses, visitors);</a:t>
            </a:r>
          </a:p>
          <a:p>
            <a:pPr lvl="1"/>
            <a:r>
              <a:rPr lang="en-US" sz="2400" dirty="0"/>
              <a:t>Instruments to make knowledge and information accessible to stakeholders in a systematic and efficient manner;</a:t>
            </a:r>
          </a:p>
          <a:p>
            <a:pPr lvl="1"/>
            <a:r>
              <a:rPr lang="en-US" sz="2400" dirty="0"/>
              <a:t>A culture which encourages development of innovative goods and services for the stakeholders; and</a:t>
            </a:r>
          </a:p>
          <a:p>
            <a:pPr lvl="1"/>
            <a:r>
              <a:rPr lang="en-US" sz="2400" dirty="0"/>
              <a:t>Mechanisms to ensure that every stakeholder group is given an opportunity to participate in the innovation process (</a:t>
            </a:r>
            <a:r>
              <a:rPr lang="en-US" sz="2400" dirty="0" err="1"/>
              <a:t>Racherla</a:t>
            </a:r>
            <a:r>
              <a:rPr lang="en-US" sz="2400" dirty="0"/>
              <a:t>, Hu, &amp; Hyun, 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705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Destinations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dirty="0"/>
              <a:t>Destinations need to create a </a:t>
            </a:r>
            <a:r>
              <a:rPr lang="en-US" b="1" dirty="0"/>
              <a:t>soft infrastructure</a:t>
            </a:r>
            <a:r>
              <a:rPr lang="en-US" dirty="0"/>
              <a:t> to become </a:t>
            </a:r>
            <a:r>
              <a:rPr lang="en-US" b="1" dirty="0"/>
              <a:t>learning destinations</a:t>
            </a:r>
            <a:r>
              <a:rPr lang="en-US" dirty="0"/>
              <a:t>. This includes: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local knowledge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learning and creativity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trust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networks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conversion of tacit to explicit knowledge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collaboration and cooperation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IT infrastructure is necessary for these features.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Soft infrastructure includes keeping track of events, documenting findings, building databases, and tracking performance indicators.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96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9440" y="1782762"/>
            <a:ext cx="8341360" cy="4910138"/>
          </a:xfrm>
        </p:spPr>
        <p:txBody>
          <a:bodyPr>
            <a:noAutofit/>
          </a:bodyPr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Choose a destination not mentioned in this chapter and describe and analyze its DMS and information infrastructure. What recommendations do you have for the destination to become more of a knowledge-based destination?</a:t>
            </a:r>
            <a:endParaRPr lang="en-AU" sz="2200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Compare and contrast the social media strategies of two destinations in promoting their destination. What recommendations can you give them to improve?</a:t>
            </a:r>
            <a:endParaRPr lang="en-AU" sz="2200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With a destination of your choice, analyze its visibility on various search engines. Suggest how the DMO could improve its visibility.</a:t>
            </a:r>
            <a:endParaRPr lang="en-AU" sz="2200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/>
              <a:t>Choose two destination websites and </a:t>
            </a:r>
            <a:r>
              <a:rPr lang="en-US" sz="2200" dirty="0" err="1"/>
              <a:t>analyse</a:t>
            </a:r>
            <a:r>
              <a:rPr lang="en-US" sz="2200" dirty="0"/>
              <a:t> each of their strengths and weaknesses.</a:t>
            </a:r>
            <a:endParaRPr lang="en-AU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15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3" y="6153150"/>
            <a:ext cx="2133600" cy="365125"/>
          </a:xfrm>
        </p:spPr>
        <p:txBody>
          <a:bodyPr/>
          <a:lstStyle/>
          <a:p>
            <a:fld id="{FA145648-7FE8-402D-88EC-E9CFE9DCEB83}" type="slidenum">
              <a:rPr lang="en-AU" smtClean="0"/>
              <a:pPr/>
              <a:t>18</a:t>
            </a:fld>
            <a:endParaRPr lang="en-A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82112"/>
              </p:ext>
            </p:extLst>
          </p:nvPr>
        </p:nvGraphicFramePr>
        <p:xfrm>
          <a:off x="723900" y="1828798"/>
          <a:ext cx="7952739" cy="4354144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0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85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  <a:t>Destination Marketing Association International</a:t>
                      </a: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www.destinationmarketing.org</a:t>
                      </a: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  <a:t>National Geographic</a:t>
                      </a:r>
                      <a:br>
                        <a:rPr lang="en-US" sz="1800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</a:br>
                      <a:r>
                        <a:rPr lang="en-US" sz="1800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www.nationalgeographic.com</a:t>
                      </a: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5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Tiscover</a:t>
                      </a:r>
                      <a:r>
                        <a:rPr lang="en-US" sz="1800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  <a:t> </a:t>
                      </a:r>
                      <a:br>
                        <a:rPr lang="en-US" sz="1800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</a:br>
                      <a:r>
                        <a:rPr lang="en-US" sz="1800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www.tiscover.com</a:t>
                      </a: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MySwitzerland.com</a:t>
                      </a:r>
                      <a:br>
                        <a:rPr lang="en-US" sz="1800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</a:br>
                      <a:r>
                        <a:rPr lang="en-US" sz="1800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www.myswitzerland.com</a:t>
                      </a: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536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  <a:t>Australian Tourism Data Warehouse (ATDW)</a:t>
                      </a:r>
                      <a:br>
                        <a:rPr lang="en-US" sz="1800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</a:br>
                      <a:r>
                        <a:rPr lang="en-US" sz="1800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www.atdw.com.au</a:t>
                      </a: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5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AU" sz="18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CH11 DMAI 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8" y="1872782"/>
            <a:ext cx="1008000" cy="1008000"/>
          </a:xfrm>
          <a:prstGeom prst="rect">
            <a:avLst/>
          </a:prstGeom>
        </p:spPr>
      </p:pic>
      <p:pic>
        <p:nvPicPr>
          <p:cNvPr id="6" name="Picture 5" descr="CH11 Tiscover Q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8" y="2992770"/>
            <a:ext cx="1008000" cy="1008000"/>
          </a:xfrm>
          <a:prstGeom prst="rect">
            <a:avLst/>
          </a:prstGeom>
        </p:spPr>
      </p:pic>
      <p:pic>
        <p:nvPicPr>
          <p:cNvPr id="8" name="Picture 7" descr="CH11 National Geographic Q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03" y="1911265"/>
            <a:ext cx="1008000" cy="1008000"/>
          </a:xfrm>
          <a:prstGeom prst="rect">
            <a:avLst/>
          </a:prstGeom>
        </p:spPr>
      </p:pic>
      <p:pic>
        <p:nvPicPr>
          <p:cNvPr id="9" name="Picture 8" descr="CH11 MySwitzerland Q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03" y="2992770"/>
            <a:ext cx="1008000" cy="10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EBE9CE-345E-9242-BE4F-505A02121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8" y="4112758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9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</a:t>
            </a:r>
            <a:r>
              <a:rPr lang="en-US" b="0" dirty="0"/>
              <a:t>Smart Destination Vienna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AU" dirty="0"/>
              <a:t>Largest city in Austria with a population of about 1.8 million</a:t>
            </a:r>
          </a:p>
          <a:p>
            <a:pPr lvl="1"/>
            <a:r>
              <a:rPr lang="en-AU" dirty="0"/>
              <a:t>12-15 million overnight stays</a:t>
            </a:r>
          </a:p>
          <a:p>
            <a:pPr lvl="1"/>
            <a:r>
              <a:rPr lang="en-AU" dirty="0"/>
              <a:t>SMART Vienna 2020 is a strategic initiative which aims to offer visitors and residents a high quality of life through responsible, sustainable use of resources</a:t>
            </a:r>
          </a:p>
          <a:p>
            <a:pPr lvl="1"/>
            <a:r>
              <a:rPr lang="en-AU" dirty="0"/>
              <a:t>Smart city features:</a:t>
            </a:r>
          </a:p>
          <a:p>
            <a:pPr lvl="2"/>
            <a:r>
              <a:rPr lang="en-AU" dirty="0"/>
              <a:t>Strong emphasis on public transport networks</a:t>
            </a:r>
          </a:p>
          <a:p>
            <a:pPr lvl="2"/>
            <a:r>
              <a:rPr lang="en-AU" dirty="0"/>
              <a:t>’</a:t>
            </a:r>
            <a:r>
              <a:rPr lang="en-AU" dirty="0" err="1"/>
              <a:t>Green’city</a:t>
            </a:r>
            <a:r>
              <a:rPr lang="en-AU" dirty="0"/>
              <a:t>: 850 public parks and gardens covering 19 million square meters</a:t>
            </a:r>
          </a:p>
          <a:p>
            <a:pPr lvl="1"/>
            <a:r>
              <a:rPr lang="en-AU" dirty="0"/>
              <a:t>Smart destination strategy:</a:t>
            </a:r>
          </a:p>
          <a:p>
            <a:pPr lvl="2"/>
            <a:r>
              <a:rPr lang="en-AU" dirty="0"/>
              <a:t>Smart mobility management</a:t>
            </a:r>
          </a:p>
          <a:p>
            <a:pPr lvl="2"/>
            <a:r>
              <a:rPr lang="en-AU" dirty="0"/>
              <a:t>Destinations within the destination</a:t>
            </a:r>
          </a:p>
          <a:p>
            <a:pPr lvl="2"/>
            <a:r>
              <a:rPr lang="en-AU" dirty="0"/>
              <a:t>Digital tourism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19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9F85F-1B50-1B48-8064-DE05A082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05" y="4405940"/>
            <a:ext cx="3454997" cy="19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63" y="2110852"/>
            <a:ext cx="7199855" cy="442818"/>
          </a:xfrm>
        </p:spPr>
        <p:txBody>
          <a:bodyPr/>
          <a:lstStyle/>
          <a:p>
            <a:pPr algn="ctr"/>
            <a:r>
              <a:rPr lang="en-US" sz="3600" dirty="0"/>
              <a:t>Chapter 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4575" y="2661096"/>
            <a:ext cx="7199313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Destination Management </a:t>
            </a:r>
            <a:br>
              <a:rPr lang="en-US" sz="3200" dirty="0"/>
            </a:br>
            <a:r>
              <a:rPr lang="en-US" sz="3200" dirty="0"/>
              <a:t>and </a:t>
            </a:r>
            <a:r>
              <a:rPr lang="en-AU" sz="3200" dirty="0"/>
              <a:t>Smart Destinations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536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11 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9440" y="1782762"/>
            <a:ext cx="8163559" cy="48847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After studying this chapter you should be able to: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AU" sz="2400" dirty="0"/>
              <a:t>Explain a </a:t>
            </a:r>
            <a:r>
              <a:rPr lang="en-AU" sz="2400" b="1" dirty="0"/>
              <a:t>Destination Management System (DMS)</a:t>
            </a:r>
            <a:r>
              <a:rPr lang="en-AU" sz="2400" dirty="0"/>
              <a:t> and the features that it provides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AU" sz="2400" dirty="0"/>
              <a:t>Describe how a DMS can </a:t>
            </a:r>
            <a:r>
              <a:rPr lang="en-AU" sz="2400" b="1" dirty="0"/>
              <a:t>improve</a:t>
            </a:r>
            <a:r>
              <a:rPr lang="en-AU" sz="2400" dirty="0"/>
              <a:t> the management of tourism in a destination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AU" sz="2400" dirty="0"/>
              <a:t>Explain the concept of </a:t>
            </a:r>
            <a:r>
              <a:rPr lang="en-AU" sz="2400" b="1" dirty="0"/>
              <a:t>smart destination </a:t>
            </a:r>
            <a:r>
              <a:rPr lang="en-AU" sz="2400" dirty="0"/>
              <a:t>and how information technology can be used to support smart destination management.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1439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/>
              <a:t>Destination management system (DMS)</a:t>
            </a:r>
          </a:p>
          <a:p>
            <a:pPr lvl="1"/>
            <a:r>
              <a:rPr lang="en-US" dirty="0"/>
              <a:t>Smart destinations</a:t>
            </a:r>
            <a:endParaRPr lang="en-AU" dirty="0"/>
          </a:p>
          <a:p>
            <a:pPr lvl="1"/>
            <a:r>
              <a:rPr lang="en-US" dirty="0"/>
              <a:t>Knowledge-based and learning destinations </a:t>
            </a:r>
          </a:p>
          <a:p>
            <a:pPr lvl="1"/>
            <a:r>
              <a:rPr lang="en-US" dirty="0"/>
              <a:t>Recommender systems </a:t>
            </a:r>
          </a:p>
          <a:p>
            <a:pPr lvl="1"/>
            <a:r>
              <a:rPr lang="en-US" dirty="0"/>
              <a:t>Spatial tracking systems </a:t>
            </a:r>
          </a:p>
          <a:p>
            <a:pPr lvl="1"/>
            <a:r>
              <a:rPr lang="en-US" dirty="0"/>
              <a:t>Visitor information centers (VICs)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294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661" y="1232519"/>
            <a:ext cx="8004696" cy="442818"/>
          </a:xfrm>
        </p:spPr>
        <p:txBody>
          <a:bodyPr/>
          <a:lstStyle/>
          <a:p>
            <a:r>
              <a:rPr lang="en-US" dirty="0"/>
              <a:t>Destination Management System (DMS)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1" y="1783079"/>
            <a:ext cx="7829868" cy="4733384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Past: </a:t>
            </a:r>
            <a:r>
              <a:rPr lang="en-US" sz="2400" dirty="0"/>
              <a:t>a computer database of the destination’s facilities that augmented the traditional methods of information provision such as brochures and visitor information centers</a:t>
            </a:r>
            <a:r>
              <a:rPr lang="en-AU" sz="2400" dirty="0"/>
              <a:t> </a:t>
            </a:r>
          </a:p>
          <a:p>
            <a:pPr lvl="1"/>
            <a:r>
              <a:rPr lang="en-US" sz="2400" b="1" dirty="0"/>
              <a:t>Present: </a:t>
            </a:r>
            <a:r>
              <a:rPr lang="en-US" sz="2400" dirty="0"/>
              <a:t>highly complex, web-based platforms that support broader functionality and communication through a number of online channels</a:t>
            </a:r>
            <a:r>
              <a:rPr lang="en-AU" sz="2400" dirty="0"/>
              <a:t> </a:t>
            </a:r>
          </a:p>
          <a:p>
            <a:pPr lvl="1"/>
            <a:r>
              <a:rPr lang="en-AU" sz="2400" dirty="0"/>
              <a:t>Fill a gap left by GDSs by representing a broader range of products and services in a destination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19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661" y="1232519"/>
            <a:ext cx="8004696" cy="442818"/>
          </a:xfrm>
        </p:spPr>
        <p:txBody>
          <a:bodyPr/>
          <a:lstStyle/>
          <a:p>
            <a:r>
              <a:rPr lang="en-US" dirty="0"/>
              <a:t>Destination Management System (DMS)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1" y="1783079"/>
            <a:ext cx="7829868" cy="4733384"/>
          </a:xfrm>
        </p:spPr>
        <p:txBody>
          <a:bodyPr>
            <a:normAutofit/>
          </a:bodyPr>
          <a:lstStyle/>
          <a:p>
            <a:pPr marL="1587" lvl="1" indent="0">
              <a:buNone/>
            </a:pPr>
            <a:r>
              <a:rPr lang="en-AU" sz="2400" b="1" dirty="0"/>
              <a:t>Definition</a:t>
            </a:r>
          </a:p>
          <a:p>
            <a:pPr lvl="1"/>
            <a:r>
              <a:rPr lang="en-US" sz="2400" dirty="0"/>
              <a:t>A dynamic web-based platform that integrates a wide range of information about a destination’s tourism products. </a:t>
            </a:r>
          </a:p>
          <a:p>
            <a:pPr lvl="1"/>
            <a:r>
              <a:rPr lang="en-US" sz="2400" dirty="0"/>
              <a:t>It also provides an infrastructure to support different types of e-commerce (e.g., B2B, C2B, and G2B) in the destination. </a:t>
            </a:r>
          </a:p>
          <a:p>
            <a:pPr lvl="1"/>
            <a:r>
              <a:rPr lang="en-US" sz="2400" dirty="0"/>
              <a:t>Additionally, it allows interaction with different stakeholders (e.g., suppliers, visitors), data collection and information visualization. </a:t>
            </a:r>
            <a:endParaRPr lang="en-AU" sz="2400" dirty="0"/>
          </a:p>
          <a:p>
            <a:pPr lvl="1"/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73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661" y="1232519"/>
            <a:ext cx="8004696" cy="442818"/>
          </a:xfrm>
        </p:spPr>
        <p:txBody>
          <a:bodyPr/>
          <a:lstStyle/>
          <a:p>
            <a:r>
              <a:rPr lang="en-US" dirty="0"/>
              <a:t>Destination Management System (DMS)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1" y="1783079"/>
            <a:ext cx="7829868" cy="4733384"/>
          </a:xfrm>
        </p:spPr>
        <p:txBody>
          <a:bodyPr>
            <a:normAutofit/>
          </a:bodyPr>
          <a:lstStyle/>
          <a:p>
            <a:pPr marL="1587" lvl="1" indent="0">
              <a:buNone/>
            </a:pPr>
            <a:r>
              <a:rPr lang="en-AU" sz="2400" b="1" dirty="0"/>
              <a:t>Functions</a:t>
            </a:r>
          </a:p>
          <a:p>
            <a:pPr lvl="1"/>
            <a:r>
              <a:rPr lang="en-US" sz="2400" b="1" dirty="0"/>
              <a:t>Content</a:t>
            </a:r>
            <a:r>
              <a:rPr lang="en-US" sz="2400" dirty="0"/>
              <a:t>: information provisions such as search functions and listings of tourism facilities, attractions and services;</a:t>
            </a:r>
            <a:endParaRPr lang="en-AU" sz="2400" dirty="0"/>
          </a:p>
          <a:p>
            <a:pPr lvl="1"/>
            <a:r>
              <a:rPr lang="en-US" sz="2400" b="1" dirty="0"/>
              <a:t>Promotion</a:t>
            </a:r>
            <a:r>
              <a:rPr lang="en-US" sz="2400" dirty="0"/>
              <a:t>: techniques to attract visitors from other channels such as search engine optimization and advertisements in other websites; and</a:t>
            </a:r>
            <a:endParaRPr lang="en-AU" sz="2400" dirty="0"/>
          </a:p>
          <a:p>
            <a:pPr lvl="1"/>
            <a:r>
              <a:rPr lang="en-US" sz="2400" b="1" dirty="0"/>
              <a:t>eCommerce</a:t>
            </a:r>
            <a:r>
              <a:rPr lang="en-US" sz="2400" dirty="0"/>
              <a:t>: transactions related features targeting behavioral outcomes of visitors.</a:t>
            </a:r>
            <a:r>
              <a:rPr lang="en-AU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2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710413" y="1372562"/>
          <a:ext cx="7799332" cy="471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232519"/>
            <a:ext cx="7961329" cy="442818"/>
          </a:xfrm>
        </p:spPr>
        <p:txBody>
          <a:bodyPr/>
          <a:lstStyle/>
          <a:p>
            <a:r>
              <a:rPr lang="en-US" dirty="0"/>
              <a:t>DMS Dimensions </a:t>
            </a:r>
            <a:r>
              <a:rPr lang="en-US" sz="2000" b="0" dirty="0"/>
              <a:t>(Li and Wang, 2010)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76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3792296" y="3468285"/>
            <a:ext cx="950044" cy="44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V="1">
            <a:off x="4742340" y="1945314"/>
            <a:ext cx="768738" cy="19363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 flipV="1">
            <a:off x="3233874" y="2264413"/>
            <a:ext cx="290090" cy="9427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>
            <a:off x="2124280" y="2953376"/>
            <a:ext cx="1370674" cy="48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V="1">
            <a:off x="3494954" y="3917924"/>
            <a:ext cx="1240134" cy="7034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V="1">
            <a:off x="4466755" y="3954185"/>
            <a:ext cx="290090" cy="1131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H="1" flipV="1">
            <a:off x="4756845" y="3917924"/>
            <a:ext cx="775990" cy="9427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4720583" y="3830897"/>
            <a:ext cx="1421440" cy="652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H="1">
            <a:off x="4785854" y="2721304"/>
            <a:ext cx="1189368" cy="1174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H="1">
            <a:off x="6345086" y="2924367"/>
            <a:ext cx="1153107" cy="8630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H="1" flipV="1">
            <a:off x="6105762" y="2641529"/>
            <a:ext cx="1283647" cy="1450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 flipH="1" flipV="1">
            <a:off x="5743150" y="1814774"/>
            <a:ext cx="1646259" cy="8195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750402" y="1829278"/>
            <a:ext cx="282837" cy="7179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200">
              <a:latin typeface="Arial Narrow"/>
              <a:cs typeface="Arial Narrow"/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013898" y="3417519"/>
            <a:ext cx="611604" cy="611604"/>
          </a:xfrm>
          <a:prstGeom prst="rect">
            <a:avLst/>
          </a:prstGeom>
        </p:spPr>
      </p:pic>
      <p:pic>
        <p:nvPicPr>
          <p:cNvPr id="63" name="Picture 24" descr="http://icons.iconarchive.com/icons/icons-land/vista-hardware-devices/128/Home-Server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62" y="3005839"/>
            <a:ext cx="783967" cy="78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4026079" y="3157570"/>
            <a:ext cx="100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 Narrow"/>
                <a:cs typeface="Arial Narrow"/>
              </a:rPr>
              <a:t>Web Interface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322023" y="3754278"/>
            <a:ext cx="509819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 b="1" dirty="0">
                <a:latin typeface="Arial Narrow"/>
                <a:cs typeface="Arial Narrow"/>
              </a:rPr>
              <a:t>DMS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591495" y="4934370"/>
            <a:ext cx="152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 Narrow"/>
                <a:cs typeface="Arial Narrow"/>
              </a:rPr>
              <a:t>Overseas Marketing Offices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624300" y="5374339"/>
            <a:ext cx="159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 Narrow"/>
                <a:cs typeface="Arial Narrow"/>
              </a:rPr>
              <a:t>Visitor Information </a:t>
            </a:r>
            <a:r>
              <a:rPr lang="en-AU" sz="1400" dirty="0" err="1">
                <a:latin typeface="Arial Narrow"/>
                <a:cs typeface="Arial Narrow"/>
              </a:rPr>
              <a:t>Centers</a:t>
            </a:r>
            <a:endParaRPr lang="en-AU" sz="1400" dirty="0">
              <a:latin typeface="Arial Narrow"/>
              <a:cs typeface="Arial Narrow"/>
            </a:endParaRPr>
          </a:p>
        </p:txBody>
      </p:sp>
      <p:pic>
        <p:nvPicPr>
          <p:cNvPr id="11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3840" y="4513429"/>
            <a:ext cx="405496" cy="54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5580" y="4623119"/>
            <a:ext cx="507658" cy="6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5133255" y="5309070"/>
            <a:ext cx="118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 Narrow"/>
                <a:cs typeface="Arial Narrow"/>
              </a:rPr>
              <a:t>Information Kiosks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7416" y="3637503"/>
            <a:ext cx="696214" cy="696214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 rot="751571">
            <a:off x="4536244" y="3854582"/>
            <a:ext cx="322524" cy="153042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Left">
              <a:avLst>
                <a:gd name="adj" fmla="val 22784"/>
              </a:avLst>
            </a:prstTxWarp>
            <a:spAutoFit/>
          </a:bodyPr>
          <a:lstStyle/>
          <a:p>
            <a:pPr algn="ctr"/>
            <a:r>
              <a:rPr lang="en-US" sz="800" dirty="0">
                <a:latin typeface="Arial Narrow"/>
                <a:cs typeface="Arial Narrow"/>
              </a:rPr>
              <a:t>WWW</a:t>
            </a: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83358" y="3548060"/>
            <a:ext cx="611604" cy="611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81372">
            <a:off x="5728645" y="3608495"/>
            <a:ext cx="529413" cy="529413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5396753" y="4100362"/>
            <a:ext cx="157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 Narrow"/>
                <a:cs typeface="Arial Narrow"/>
              </a:rPr>
              <a:t>Search Engines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flipH="1">
            <a:off x="5945727" y="2354340"/>
            <a:ext cx="611604" cy="611604"/>
          </a:xfrm>
          <a:prstGeom prst="rect">
            <a:avLst/>
          </a:prstGeom>
        </p:spPr>
      </p:pic>
      <p:pic>
        <p:nvPicPr>
          <p:cNvPr id="14" name="Picture 13" descr="chat.pn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88" y="2441367"/>
            <a:ext cx="538601" cy="538601"/>
          </a:xfrm>
          <a:prstGeom prst="rect">
            <a:avLst/>
          </a:prstGeom>
        </p:spPr>
      </p:pic>
      <p:pic>
        <p:nvPicPr>
          <p:cNvPr id="137" name="Picture 136" descr="MC900434874.PN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91" y="1333707"/>
            <a:ext cx="805418" cy="8054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186345" y="2249908"/>
            <a:ext cx="879937" cy="879937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5549050" y="2940003"/>
            <a:ext cx="1296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 Narrow"/>
                <a:cs typeface="Arial Narrow"/>
              </a:rPr>
              <a:t>Social Media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884744" y="1096483"/>
            <a:ext cx="1412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 Narrow"/>
                <a:cs typeface="Arial Narrow"/>
              </a:rPr>
              <a:t>Intermediaries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876210" y="3056039"/>
            <a:ext cx="1412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>
                <a:latin typeface="Arial Narrow"/>
                <a:cs typeface="Arial Narrow"/>
              </a:rPr>
              <a:t>Travelers</a:t>
            </a:r>
            <a:endParaRPr lang="en-AU" sz="1400" dirty="0">
              <a:latin typeface="Arial Narrow"/>
              <a:cs typeface="Arial Narrow"/>
            </a:endParaRPr>
          </a:p>
        </p:txBody>
      </p:sp>
      <p:pic>
        <p:nvPicPr>
          <p:cNvPr id="142" name="Picture 26" descr="http://icons.iconarchive.com/icons/visualpharm/hardware/128/server-icon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89" y="2034778"/>
            <a:ext cx="486622" cy="4866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6" descr="http://icons.iconarchive.com/icons/visualpharm/hardware/128/server-icon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79" y="1836976"/>
            <a:ext cx="486622" cy="4866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6" descr="http://icons.iconarchive.com/icons/visualpharm/hardware/128/server-icon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13" y="2077505"/>
            <a:ext cx="486622" cy="4866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TextBox 144"/>
          <p:cNvSpPr txBox="1"/>
          <p:nvPr/>
        </p:nvSpPr>
        <p:spPr>
          <a:xfrm>
            <a:off x="2571156" y="1231616"/>
            <a:ext cx="151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Arial Narrow"/>
                <a:cs typeface="Arial Narrow"/>
              </a:rPr>
              <a:t>Supplier Databases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08238" y="3248464"/>
            <a:ext cx="236906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latin typeface="Arial Narrow"/>
                <a:cs typeface="Arial Narrow"/>
              </a:rPr>
              <a:t>DMO Applications</a:t>
            </a:r>
          </a:p>
          <a:p>
            <a:pPr algn="ctr"/>
            <a:r>
              <a:rPr lang="en-US" sz="1200" dirty="0">
                <a:latin typeface="Arial Narrow"/>
                <a:cs typeface="Arial Narrow"/>
              </a:rPr>
              <a:t>Statistical Analysis</a:t>
            </a:r>
          </a:p>
          <a:p>
            <a:pPr algn="ctr"/>
            <a:r>
              <a:rPr lang="en-US" sz="1200" dirty="0">
                <a:latin typeface="Arial Narrow"/>
                <a:cs typeface="Arial Narrow"/>
              </a:rPr>
              <a:t>Crisis Management</a:t>
            </a:r>
          </a:p>
          <a:p>
            <a:pPr algn="ctr"/>
            <a:r>
              <a:rPr lang="en-US" sz="1200" dirty="0">
                <a:latin typeface="Arial Narrow"/>
                <a:cs typeface="Arial Narrow"/>
              </a:rPr>
              <a:t>Economic Impact Measures</a:t>
            </a:r>
          </a:p>
          <a:p>
            <a:pPr algn="ctr"/>
            <a:r>
              <a:rPr lang="en-US" sz="1200" dirty="0">
                <a:latin typeface="Arial Narrow"/>
                <a:cs typeface="Arial Narrow"/>
              </a:rPr>
              <a:t>Market Intelligence</a:t>
            </a:r>
          </a:p>
          <a:p>
            <a:pPr algn="ctr"/>
            <a:endParaRPr lang="en-AU" sz="1400" dirty="0">
              <a:latin typeface="Arial Narrow"/>
              <a:cs typeface="Arial Narrow"/>
            </a:endParaRPr>
          </a:p>
          <a:p>
            <a:pPr algn="ctr"/>
            <a:endParaRPr lang="en-AU" sz="1400" dirty="0">
              <a:latin typeface="Arial Narrow"/>
              <a:cs typeface="Arial Narrow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7"/>
          <a:stretch/>
        </p:blipFill>
        <p:spPr>
          <a:xfrm>
            <a:off x="2963895" y="1570609"/>
            <a:ext cx="358799" cy="209479"/>
          </a:xfrm>
          <a:prstGeom prst="rect">
            <a:avLst/>
          </a:prstGeom>
        </p:spPr>
      </p:pic>
      <p:pic>
        <p:nvPicPr>
          <p:cNvPr id="48" name="Picture 101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26" y="1536878"/>
            <a:ext cx="300691" cy="27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02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21" y="1572117"/>
            <a:ext cx="343210" cy="20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2673" y="1555737"/>
            <a:ext cx="240797" cy="2392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9402" y="4774008"/>
            <a:ext cx="673054" cy="61726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922" y="4337867"/>
            <a:ext cx="673054" cy="6172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4687" y="2554819"/>
            <a:ext cx="673054" cy="617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857" y="6004417"/>
            <a:ext cx="7830457" cy="442818"/>
          </a:xfrm>
        </p:spPr>
        <p:txBody>
          <a:bodyPr/>
          <a:lstStyle/>
          <a:p>
            <a:pPr algn="ctr"/>
            <a:r>
              <a:rPr lang="en-US" sz="2800" dirty="0"/>
              <a:t>Figure 11.1 </a:t>
            </a:r>
            <a:r>
              <a:rPr lang="en-US" sz="2800" b="0" dirty="0"/>
              <a:t>DMS Connectivity</a:t>
            </a:r>
          </a:p>
        </p:txBody>
      </p:sp>
    </p:spTree>
    <p:extLst>
      <p:ext uri="{BB962C8B-B14F-4D97-AF65-F5344CB8AC3E}">
        <p14:creationId xmlns:p14="http://schemas.microsoft.com/office/powerpoint/2010/main" val="40677353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Custom 5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657797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957</Words>
  <Application>Microsoft Office PowerPoint</Application>
  <PresentationFormat>On-screen Show (4:3)</PresentationFormat>
  <Paragraphs>164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·s²Ó©úÅé</vt:lpstr>
      <vt:lpstr>Arial</vt:lpstr>
      <vt:lpstr>Arial Narrow</vt:lpstr>
      <vt:lpstr>Avenir Roman</vt:lpstr>
      <vt:lpstr>Calibri</vt:lpstr>
      <vt:lpstr>Gill Sans</vt:lpstr>
      <vt:lpstr>Gill Sans MT</vt:lpstr>
      <vt:lpstr>Myriad Pro</vt:lpstr>
      <vt:lpstr>Times New Roman</vt:lpstr>
      <vt:lpstr>Wingdings</vt:lpstr>
      <vt:lpstr>Template</vt:lpstr>
      <vt:lpstr>PowerPoint Presentation</vt:lpstr>
      <vt:lpstr>Chapter 11</vt:lpstr>
      <vt:lpstr>Chapter 11 Learning Objectives</vt:lpstr>
      <vt:lpstr>Key Concepts</vt:lpstr>
      <vt:lpstr>Destination Management System (DMS)</vt:lpstr>
      <vt:lpstr>Destination Management System (DMS)</vt:lpstr>
      <vt:lpstr>Destination Management System (DMS)</vt:lpstr>
      <vt:lpstr>DMS Dimensions (Li and Wang, 2010)</vt:lpstr>
      <vt:lpstr>Figure 11.1 DMS Connectivity</vt:lpstr>
      <vt:lpstr>Destination Management System (DMS)</vt:lpstr>
      <vt:lpstr>Smart Destinations</vt:lpstr>
      <vt:lpstr>Smart Destinations</vt:lpstr>
      <vt:lpstr>Destination Research</vt:lpstr>
      <vt:lpstr>Crisis and Risk Planning</vt:lpstr>
      <vt:lpstr>Knowledge-based Destinations</vt:lpstr>
      <vt:lpstr>Learning Destinations</vt:lpstr>
      <vt:lpstr>Discussion Questions</vt:lpstr>
      <vt:lpstr>Useful Websites</vt:lpstr>
      <vt:lpstr>Case Study Smart Destination Vienna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uqpbenck</dc:creator>
  <cp:lastModifiedBy>Leigh-Ann Bard</cp:lastModifiedBy>
  <cp:revision>36</cp:revision>
  <dcterms:created xsi:type="dcterms:W3CDTF">2014-03-11T00:39:50Z</dcterms:created>
  <dcterms:modified xsi:type="dcterms:W3CDTF">2019-07-30T16:27:54Z</dcterms:modified>
</cp:coreProperties>
</file>