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7" r:id="rId3"/>
    <p:sldId id="258" r:id="rId4"/>
    <p:sldId id="271" r:id="rId5"/>
    <p:sldId id="259" r:id="rId6"/>
    <p:sldId id="262" r:id="rId7"/>
    <p:sldId id="263" r:id="rId8"/>
    <p:sldId id="264" r:id="rId9"/>
    <p:sldId id="265" r:id="rId10"/>
    <p:sldId id="268" r:id="rId11"/>
    <p:sldId id="260" r:id="rId12"/>
    <p:sldId id="266" r:id="rId13"/>
    <p:sldId id="261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0"/>
    <p:restoredTop sz="94097" autoAdjust="0"/>
  </p:normalViewPr>
  <p:slideViewPr>
    <p:cSldViewPr snapToGrid="0">
      <p:cViewPr varScale="1">
        <p:scale>
          <a:sx n="76" d="100"/>
          <a:sy n="76" d="100"/>
        </p:scale>
        <p:origin x="15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C3A427-5395-7847-B5BA-9339E2E1A5A9}" type="doc">
      <dgm:prSet loTypeId="urn:microsoft.com/office/officeart/2005/8/layout/radial3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1A0DC5-3735-DC41-AE82-72A4E3A53380}">
      <dgm:prSet phldrT="[Text]" custT="1"/>
      <dgm:spPr/>
      <dgm:t>
        <a:bodyPr lIns="0" tIns="0" rIns="0" bIns="0"/>
        <a:lstStyle/>
        <a:p>
          <a:r>
            <a:rPr lang="en-US" sz="3200" b="0" i="0" dirty="0">
              <a:latin typeface="Arial Narrow" panose="020B0604020202020204" pitchFamily="34" charset="0"/>
              <a:cs typeface="Arial Narrow" panose="020B0604020202020204" pitchFamily="34" charset="0"/>
            </a:rPr>
            <a:t>Tourism</a:t>
          </a:r>
        </a:p>
      </dgm:t>
    </dgm:pt>
    <dgm:pt modelId="{5E3121E4-6428-844A-A895-976AC89C1CBE}" type="parTrans" cxnId="{7C64C6B3-6566-3045-80EC-5443E98C78F1}">
      <dgm:prSet/>
      <dgm:spPr/>
      <dgm:t>
        <a:bodyPr/>
        <a:lstStyle/>
        <a:p>
          <a:endParaRPr lang="en-US" sz="3600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81F00787-0C36-604C-9210-54477E9C1467}" type="sibTrans" cxnId="{7C64C6B3-6566-3045-80EC-5443E98C78F1}">
      <dgm:prSet/>
      <dgm:spPr/>
      <dgm:t>
        <a:bodyPr/>
        <a:lstStyle/>
        <a:p>
          <a:endParaRPr lang="en-US" sz="3600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AE37552F-1188-2246-B70C-908576F9EBD4}">
      <dgm:prSet phldrT="[Text]" custT="1"/>
      <dgm:spPr/>
      <dgm:t>
        <a:bodyPr lIns="0" tIns="0" rIns="0" bIns="0"/>
        <a:lstStyle/>
        <a:p>
          <a:r>
            <a:rPr lang="en-US" sz="1800" b="0" i="0" dirty="0">
              <a:latin typeface="Arial Narrow" panose="020B0604020202020204" pitchFamily="34" charset="0"/>
              <a:cs typeface="Arial Narrow" panose="020B0604020202020204" pitchFamily="34" charset="0"/>
            </a:rPr>
            <a:t>Heterogeneity</a:t>
          </a:r>
        </a:p>
      </dgm:t>
    </dgm:pt>
    <dgm:pt modelId="{E63B1FEE-2246-E448-A4D8-A5A0AB1CF58F}" type="parTrans" cxnId="{B0D8BD35-7722-1B44-9169-782FCCB71E84}">
      <dgm:prSet custT="1"/>
      <dgm:spPr/>
      <dgm:t>
        <a:bodyPr/>
        <a:lstStyle/>
        <a:p>
          <a:endParaRPr lang="en-US" sz="2000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8A0B7445-4A55-D545-A6EB-A0D13DE4CA8E}" type="sibTrans" cxnId="{B0D8BD35-7722-1B44-9169-782FCCB71E84}">
      <dgm:prSet/>
      <dgm:spPr/>
      <dgm:t>
        <a:bodyPr/>
        <a:lstStyle/>
        <a:p>
          <a:endParaRPr lang="en-US" sz="3600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85C7C6BB-0C42-7D43-82DD-B598B490D095}">
      <dgm:prSet phldrT="[Text]" custT="1"/>
      <dgm:spPr/>
      <dgm:t>
        <a:bodyPr lIns="0" tIns="0" rIns="0" bIns="0"/>
        <a:lstStyle/>
        <a:p>
          <a:r>
            <a:rPr lang="en-US" sz="1800" b="0" i="0" dirty="0">
              <a:latin typeface="Arial Narrow" panose="020B0604020202020204" pitchFamily="34" charset="0"/>
              <a:cs typeface="Arial Narrow" panose="020B0604020202020204" pitchFamily="34" charset="0"/>
            </a:rPr>
            <a:t>Perishability</a:t>
          </a:r>
        </a:p>
      </dgm:t>
    </dgm:pt>
    <dgm:pt modelId="{C9A6BD53-147B-DF47-A28C-756F2FF9F55E}" type="parTrans" cxnId="{0B83007C-0CB3-0A44-A2CF-3E8D1080D8CF}">
      <dgm:prSet custT="1"/>
      <dgm:spPr/>
      <dgm:t>
        <a:bodyPr/>
        <a:lstStyle/>
        <a:p>
          <a:endParaRPr lang="en-US" sz="2000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8E434725-1398-0C49-99D2-6764EF86522D}" type="sibTrans" cxnId="{0B83007C-0CB3-0A44-A2CF-3E8D1080D8CF}">
      <dgm:prSet/>
      <dgm:spPr/>
      <dgm:t>
        <a:bodyPr/>
        <a:lstStyle/>
        <a:p>
          <a:endParaRPr lang="en-US" sz="3600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70A76546-A287-134F-9BAF-826858613C63}">
      <dgm:prSet phldrT="[Text]" custT="1"/>
      <dgm:spPr/>
      <dgm:t>
        <a:bodyPr lIns="0" tIns="0" rIns="0" bIns="0"/>
        <a:lstStyle/>
        <a:p>
          <a:r>
            <a:rPr lang="en-US" sz="1800" b="0" i="0" dirty="0">
              <a:latin typeface="Arial Narrow" panose="020B0604020202020204" pitchFamily="34" charset="0"/>
              <a:cs typeface="Arial Narrow" panose="020B0604020202020204" pitchFamily="34" charset="0"/>
            </a:rPr>
            <a:t>Intangibility</a:t>
          </a:r>
        </a:p>
      </dgm:t>
    </dgm:pt>
    <dgm:pt modelId="{BFA67229-E0BC-1847-93F3-D758A9F574FD}" type="parTrans" cxnId="{B5179530-D9F1-DC4A-A902-05A994B73AD1}">
      <dgm:prSet custT="1"/>
      <dgm:spPr/>
      <dgm:t>
        <a:bodyPr/>
        <a:lstStyle/>
        <a:p>
          <a:endParaRPr lang="en-US" sz="2000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4E4D243A-F31D-064B-9B07-5AB433766273}" type="sibTrans" cxnId="{B5179530-D9F1-DC4A-A902-05A994B73AD1}">
      <dgm:prSet/>
      <dgm:spPr/>
      <dgm:t>
        <a:bodyPr/>
        <a:lstStyle/>
        <a:p>
          <a:endParaRPr lang="en-US" sz="3600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94F80285-148E-7E4A-B940-2895A166FA28}">
      <dgm:prSet phldrT="[Text]" custT="1"/>
      <dgm:spPr/>
      <dgm:t>
        <a:bodyPr lIns="0" tIns="0" rIns="0" bIns="0"/>
        <a:lstStyle/>
        <a:p>
          <a:r>
            <a:rPr lang="en-US" sz="1800" b="0" i="0" dirty="0">
              <a:latin typeface="Arial Narrow" panose="020B0604020202020204" pitchFamily="34" charset="0"/>
              <a:cs typeface="Arial Narrow" panose="020B0604020202020204" pitchFamily="34" charset="0"/>
            </a:rPr>
            <a:t>Global</a:t>
          </a:r>
        </a:p>
      </dgm:t>
    </dgm:pt>
    <dgm:pt modelId="{C89A9E84-37F3-444C-A0C4-2905828D2E23}" type="parTrans" cxnId="{C7306F0E-7463-514D-B529-3CA819074F86}">
      <dgm:prSet custT="1"/>
      <dgm:spPr/>
      <dgm:t>
        <a:bodyPr/>
        <a:lstStyle/>
        <a:p>
          <a:endParaRPr lang="en-US" sz="2000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7555A223-A932-E249-9AC5-9CFF87234F81}" type="sibTrans" cxnId="{C7306F0E-7463-514D-B529-3CA819074F86}">
      <dgm:prSet/>
      <dgm:spPr/>
      <dgm:t>
        <a:bodyPr/>
        <a:lstStyle/>
        <a:p>
          <a:endParaRPr lang="en-US" sz="3600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616588CF-EDE8-1A49-92DD-77C25E73318D}">
      <dgm:prSet phldrT="[Text]" custT="1"/>
      <dgm:spPr/>
      <dgm:t>
        <a:bodyPr lIns="0" tIns="0" rIns="0" bIns="0"/>
        <a:lstStyle/>
        <a:p>
          <a:r>
            <a:rPr lang="en-US" sz="1800" b="0" i="0" dirty="0">
              <a:latin typeface="Arial Narrow" panose="020B0604020202020204" pitchFamily="34" charset="0"/>
              <a:cs typeface="Arial Narrow" panose="020B0604020202020204" pitchFamily="34" charset="0"/>
            </a:rPr>
            <a:t>Inseparability</a:t>
          </a:r>
        </a:p>
      </dgm:t>
    </dgm:pt>
    <dgm:pt modelId="{8C48FA21-40D5-AE47-889A-02398FC97538}" type="parTrans" cxnId="{10C65F97-CF4E-4446-BF3D-A52A2AF16915}">
      <dgm:prSet custT="1"/>
      <dgm:spPr/>
      <dgm:t>
        <a:bodyPr/>
        <a:lstStyle/>
        <a:p>
          <a:endParaRPr lang="en-US" sz="2000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E4EF3600-BA91-C740-B164-A1A7C4B0C6FD}" type="sibTrans" cxnId="{10C65F97-CF4E-4446-BF3D-A52A2AF16915}">
      <dgm:prSet/>
      <dgm:spPr/>
      <dgm:t>
        <a:bodyPr/>
        <a:lstStyle/>
        <a:p>
          <a:endParaRPr lang="en-US" sz="3600" b="0" i="0">
            <a:latin typeface="Arial Narrow" panose="020B0604020202020204" pitchFamily="34" charset="0"/>
            <a:cs typeface="Arial Narrow" panose="020B0604020202020204" pitchFamily="34" charset="0"/>
          </a:endParaRPr>
        </a:p>
      </dgm:t>
    </dgm:pt>
    <dgm:pt modelId="{AA31CCF6-8163-3549-8773-8B24E82C102E}" type="pres">
      <dgm:prSet presAssocID="{06C3A427-5395-7847-B5BA-9339E2E1A5A9}" presName="composite" presStyleCnt="0">
        <dgm:presLayoutVars>
          <dgm:chMax val="1"/>
          <dgm:dir/>
          <dgm:resizeHandles val="exact"/>
        </dgm:presLayoutVars>
      </dgm:prSet>
      <dgm:spPr/>
    </dgm:pt>
    <dgm:pt modelId="{032FA443-728D-FE4F-8E4C-2CAED5528FEF}" type="pres">
      <dgm:prSet presAssocID="{06C3A427-5395-7847-B5BA-9339E2E1A5A9}" presName="radial" presStyleCnt="0">
        <dgm:presLayoutVars>
          <dgm:animLvl val="ctr"/>
        </dgm:presLayoutVars>
      </dgm:prSet>
      <dgm:spPr/>
    </dgm:pt>
    <dgm:pt modelId="{7419DDC0-4949-4044-9DCE-2924A0D8D661}" type="pres">
      <dgm:prSet presAssocID="{F81A0DC5-3735-DC41-AE82-72A4E3A53380}" presName="centerShape" presStyleLbl="vennNode1" presStyleIdx="0" presStyleCnt="6" custScaleX="78099" custScaleY="78099"/>
      <dgm:spPr/>
    </dgm:pt>
    <dgm:pt modelId="{0CABC027-562D-2E46-9078-0F32E2DBF9B4}" type="pres">
      <dgm:prSet presAssocID="{AE37552F-1188-2246-B70C-908576F9EBD4}" presName="node" presStyleLbl="vennNode1" presStyleIdx="1" presStyleCnt="6" custScaleX="149179" custScaleY="149179">
        <dgm:presLayoutVars>
          <dgm:bulletEnabled val="1"/>
        </dgm:presLayoutVars>
      </dgm:prSet>
      <dgm:spPr/>
    </dgm:pt>
    <dgm:pt modelId="{46BDD14D-55FB-D847-9B73-DE968BB9E31C}" type="pres">
      <dgm:prSet presAssocID="{85C7C6BB-0C42-7D43-82DD-B598B490D095}" presName="node" presStyleLbl="vennNode1" presStyleIdx="2" presStyleCnt="6" custScaleX="149179" custScaleY="149179">
        <dgm:presLayoutVars>
          <dgm:bulletEnabled val="1"/>
        </dgm:presLayoutVars>
      </dgm:prSet>
      <dgm:spPr/>
    </dgm:pt>
    <dgm:pt modelId="{80B2AB20-0844-094A-BA33-77878D76D234}" type="pres">
      <dgm:prSet presAssocID="{70A76546-A287-134F-9BAF-826858613C63}" presName="node" presStyleLbl="vennNode1" presStyleIdx="3" presStyleCnt="6" custScaleX="149179" custScaleY="149179">
        <dgm:presLayoutVars>
          <dgm:bulletEnabled val="1"/>
        </dgm:presLayoutVars>
      </dgm:prSet>
      <dgm:spPr/>
    </dgm:pt>
    <dgm:pt modelId="{51DE3DFA-CDBA-0446-A03B-F84090C9C014}" type="pres">
      <dgm:prSet presAssocID="{616588CF-EDE8-1A49-92DD-77C25E73318D}" presName="node" presStyleLbl="vennNode1" presStyleIdx="4" presStyleCnt="6" custScaleX="149179" custScaleY="149179">
        <dgm:presLayoutVars>
          <dgm:bulletEnabled val="1"/>
        </dgm:presLayoutVars>
      </dgm:prSet>
      <dgm:spPr/>
    </dgm:pt>
    <dgm:pt modelId="{C73FC126-F9C5-DD44-975B-ABF68644909B}" type="pres">
      <dgm:prSet presAssocID="{94F80285-148E-7E4A-B940-2895A166FA28}" presName="node" presStyleLbl="vennNode1" presStyleIdx="5" presStyleCnt="6" custScaleX="149179" custScaleY="149179">
        <dgm:presLayoutVars>
          <dgm:bulletEnabled val="1"/>
        </dgm:presLayoutVars>
      </dgm:prSet>
      <dgm:spPr/>
    </dgm:pt>
  </dgm:ptLst>
  <dgm:cxnLst>
    <dgm:cxn modelId="{C7306F0E-7463-514D-B529-3CA819074F86}" srcId="{F81A0DC5-3735-DC41-AE82-72A4E3A53380}" destId="{94F80285-148E-7E4A-B940-2895A166FA28}" srcOrd="4" destOrd="0" parTransId="{C89A9E84-37F3-444C-A0C4-2905828D2E23}" sibTransId="{7555A223-A932-E249-9AC5-9CFF87234F81}"/>
    <dgm:cxn modelId="{B5179530-D9F1-DC4A-A902-05A994B73AD1}" srcId="{F81A0DC5-3735-DC41-AE82-72A4E3A53380}" destId="{70A76546-A287-134F-9BAF-826858613C63}" srcOrd="2" destOrd="0" parTransId="{BFA67229-E0BC-1847-93F3-D758A9F574FD}" sibTransId="{4E4D243A-F31D-064B-9B07-5AB433766273}"/>
    <dgm:cxn modelId="{B0D8BD35-7722-1B44-9169-782FCCB71E84}" srcId="{F81A0DC5-3735-DC41-AE82-72A4E3A53380}" destId="{AE37552F-1188-2246-B70C-908576F9EBD4}" srcOrd="0" destOrd="0" parTransId="{E63B1FEE-2246-E448-A4D8-A5A0AB1CF58F}" sibTransId="{8A0B7445-4A55-D545-A6EB-A0D13DE4CA8E}"/>
    <dgm:cxn modelId="{30F25250-B2D6-9248-A764-DED62841B5FE}" type="presOf" srcId="{85C7C6BB-0C42-7D43-82DD-B598B490D095}" destId="{46BDD14D-55FB-D847-9B73-DE968BB9E31C}" srcOrd="0" destOrd="0" presId="urn:microsoft.com/office/officeart/2005/8/layout/radial3"/>
    <dgm:cxn modelId="{90CF8070-918C-3149-BF98-E09B8E026BFF}" type="presOf" srcId="{AE37552F-1188-2246-B70C-908576F9EBD4}" destId="{0CABC027-562D-2E46-9078-0F32E2DBF9B4}" srcOrd="0" destOrd="0" presId="urn:microsoft.com/office/officeart/2005/8/layout/radial3"/>
    <dgm:cxn modelId="{0B83007C-0CB3-0A44-A2CF-3E8D1080D8CF}" srcId="{F81A0DC5-3735-DC41-AE82-72A4E3A53380}" destId="{85C7C6BB-0C42-7D43-82DD-B598B490D095}" srcOrd="1" destOrd="0" parTransId="{C9A6BD53-147B-DF47-A28C-756F2FF9F55E}" sibTransId="{8E434725-1398-0C49-99D2-6764EF86522D}"/>
    <dgm:cxn modelId="{4B257385-BBF3-1F45-B460-BC96EC625399}" type="presOf" srcId="{F81A0DC5-3735-DC41-AE82-72A4E3A53380}" destId="{7419DDC0-4949-4044-9DCE-2924A0D8D661}" srcOrd="0" destOrd="0" presId="urn:microsoft.com/office/officeart/2005/8/layout/radial3"/>
    <dgm:cxn modelId="{10C65F97-CF4E-4446-BF3D-A52A2AF16915}" srcId="{F81A0DC5-3735-DC41-AE82-72A4E3A53380}" destId="{616588CF-EDE8-1A49-92DD-77C25E73318D}" srcOrd="3" destOrd="0" parTransId="{8C48FA21-40D5-AE47-889A-02398FC97538}" sibTransId="{E4EF3600-BA91-C740-B164-A1A7C4B0C6FD}"/>
    <dgm:cxn modelId="{7C64C6B3-6566-3045-80EC-5443E98C78F1}" srcId="{06C3A427-5395-7847-B5BA-9339E2E1A5A9}" destId="{F81A0DC5-3735-DC41-AE82-72A4E3A53380}" srcOrd="0" destOrd="0" parTransId="{5E3121E4-6428-844A-A895-976AC89C1CBE}" sibTransId="{81F00787-0C36-604C-9210-54477E9C1467}"/>
    <dgm:cxn modelId="{F24DBDBB-A9FA-DC48-BCA9-A2FC2D420658}" type="presOf" srcId="{616588CF-EDE8-1A49-92DD-77C25E73318D}" destId="{51DE3DFA-CDBA-0446-A03B-F84090C9C014}" srcOrd="0" destOrd="0" presId="urn:microsoft.com/office/officeart/2005/8/layout/radial3"/>
    <dgm:cxn modelId="{0474F5C4-193A-BA42-BAC7-00646E43623D}" type="presOf" srcId="{70A76546-A287-134F-9BAF-826858613C63}" destId="{80B2AB20-0844-094A-BA33-77878D76D234}" srcOrd="0" destOrd="0" presId="urn:microsoft.com/office/officeart/2005/8/layout/radial3"/>
    <dgm:cxn modelId="{1A16D5D0-87DB-134F-8946-9C0655BEDFE1}" type="presOf" srcId="{94F80285-148E-7E4A-B940-2895A166FA28}" destId="{C73FC126-F9C5-DD44-975B-ABF68644909B}" srcOrd="0" destOrd="0" presId="urn:microsoft.com/office/officeart/2005/8/layout/radial3"/>
    <dgm:cxn modelId="{2A596AEC-4CC3-8341-ACAE-C0CB6B9266DD}" type="presOf" srcId="{06C3A427-5395-7847-B5BA-9339E2E1A5A9}" destId="{AA31CCF6-8163-3549-8773-8B24E82C102E}" srcOrd="0" destOrd="0" presId="urn:microsoft.com/office/officeart/2005/8/layout/radial3"/>
    <dgm:cxn modelId="{9C3DFDBB-90F5-E748-87C6-8DBB33B1DCB6}" type="presParOf" srcId="{AA31CCF6-8163-3549-8773-8B24E82C102E}" destId="{032FA443-728D-FE4F-8E4C-2CAED5528FEF}" srcOrd="0" destOrd="0" presId="urn:microsoft.com/office/officeart/2005/8/layout/radial3"/>
    <dgm:cxn modelId="{FA978A0C-9905-FF4B-8D51-E9F1E1AF62F1}" type="presParOf" srcId="{032FA443-728D-FE4F-8E4C-2CAED5528FEF}" destId="{7419DDC0-4949-4044-9DCE-2924A0D8D661}" srcOrd="0" destOrd="0" presId="urn:microsoft.com/office/officeart/2005/8/layout/radial3"/>
    <dgm:cxn modelId="{43F4F332-C52A-004D-90BA-545309E63B12}" type="presParOf" srcId="{032FA443-728D-FE4F-8E4C-2CAED5528FEF}" destId="{0CABC027-562D-2E46-9078-0F32E2DBF9B4}" srcOrd="1" destOrd="0" presId="urn:microsoft.com/office/officeart/2005/8/layout/radial3"/>
    <dgm:cxn modelId="{81DA72FF-F6D3-D94B-9542-04025AF2DD71}" type="presParOf" srcId="{032FA443-728D-FE4F-8E4C-2CAED5528FEF}" destId="{46BDD14D-55FB-D847-9B73-DE968BB9E31C}" srcOrd="2" destOrd="0" presId="urn:microsoft.com/office/officeart/2005/8/layout/radial3"/>
    <dgm:cxn modelId="{C2C8B757-6530-BF45-ABF7-31AA6CB8F68A}" type="presParOf" srcId="{032FA443-728D-FE4F-8E4C-2CAED5528FEF}" destId="{80B2AB20-0844-094A-BA33-77878D76D234}" srcOrd="3" destOrd="0" presId="urn:microsoft.com/office/officeart/2005/8/layout/radial3"/>
    <dgm:cxn modelId="{34D9CB6A-1790-B547-9548-2D851328BC4E}" type="presParOf" srcId="{032FA443-728D-FE4F-8E4C-2CAED5528FEF}" destId="{51DE3DFA-CDBA-0446-A03B-F84090C9C014}" srcOrd="4" destOrd="0" presId="urn:microsoft.com/office/officeart/2005/8/layout/radial3"/>
    <dgm:cxn modelId="{0B7736B5-AD73-D944-86CB-304C63D53B85}" type="presParOf" srcId="{032FA443-728D-FE4F-8E4C-2CAED5528FEF}" destId="{C73FC126-F9C5-DD44-975B-ABF68644909B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9DDC0-4949-4044-9DCE-2924A0D8D661}">
      <dsp:nvSpPr>
        <dsp:cNvPr id="0" name=""/>
        <dsp:cNvSpPr/>
      </dsp:nvSpPr>
      <dsp:spPr>
        <a:xfrm>
          <a:off x="3121584" y="1406047"/>
          <a:ext cx="2030166" cy="203016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latin typeface="Arial Narrow" panose="020B0604020202020204" pitchFamily="34" charset="0"/>
              <a:cs typeface="Arial Narrow" panose="020B0604020202020204" pitchFamily="34" charset="0"/>
            </a:rPr>
            <a:t>Tourism</a:t>
          </a:r>
        </a:p>
      </dsp:txBody>
      <dsp:txXfrm>
        <a:off x="3418895" y="1703358"/>
        <a:ext cx="1435544" cy="1435544"/>
      </dsp:txXfrm>
    </dsp:sp>
    <dsp:sp modelId="{0CABC027-562D-2E46-9078-0F32E2DBF9B4}">
      <dsp:nvSpPr>
        <dsp:cNvPr id="0" name=""/>
        <dsp:cNvSpPr/>
      </dsp:nvSpPr>
      <dsp:spPr>
        <a:xfrm>
          <a:off x="3167198" y="-239399"/>
          <a:ext cx="1938937" cy="193893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3801769"/>
                <a:satOff val="-7337"/>
                <a:lumOff val="-942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3801769"/>
                <a:satOff val="-7337"/>
                <a:lumOff val="-942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3801769"/>
                <a:satOff val="-7337"/>
                <a:lumOff val="-9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Arial Narrow" panose="020B0604020202020204" pitchFamily="34" charset="0"/>
              <a:cs typeface="Arial Narrow" panose="020B0604020202020204" pitchFamily="34" charset="0"/>
            </a:rPr>
            <a:t>Heterogeneity</a:t>
          </a:r>
        </a:p>
      </dsp:txBody>
      <dsp:txXfrm>
        <a:off x="3451149" y="44552"/>
        <a:ext cx="1371035" cy="1371035"/>
      </dsp:txXfrm>
    </dsp:sp>
    <dsp:sp modelId="{46BDD14D-55FB-D847-9B73-DE968BB9E31C}">
      <dsp:nvSpPr>
        <dsp:cNvPr id="0" name=""/>
        <dsp:cNvSpPr/>
      </dsp:nvSpPr>
      <dsp:spPr>
        <a:xfrm>
          <a:off x="4775492" y="929094"/>
          <a:ext cx="1938937" cy="193893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7603537"/>
                <a:satOff val="-14674"/>
                <a:lumOff val="-1884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7603537"/>
                <a:satOff val="-14674"/>
                <a:lumOff val="-1884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7603537"/>
                <a:satOff val="-14674"/>
                <a:lumOff val="-18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Arial Narrow" panose="020B0604020202020204" pitchFamily="34" charset="0"/>
              <a:cs typeface="Arial Narrow" panose="020B0604020202020204" pitchFamily="34" charset="0"/>
            </a:rPr>
            <a:t>Perishability</a:t>
          </a:r>
        </a:p>
      </dsp:txBody>
      <dsp:txXfrm>
        <a:off x="5059443" y="1213045"/>
        <a:ext cx="1371035" cy="1371035"/>
      </dsp:txXfrm>
    </dsp:sp>
    <dsp:sp modelId="{80B2AB20-0844-094A-BA33-77878D76D234}">
      <dsp:nvSpPr>
        <dsp:cNvPr id="0" name=""/>
        <dsp:cNvSpPr/>
      </dsp:nvSpPr>
      <dsp:spPr>
        <a:xfrm>
          <a:off x="4161179" y="2819758"/>
          <a:ext cx="1938937" cy="193893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1405306"/>
                <a:satOff val="-22012"/>
                <a:lumOff val="-2826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11405306"/>
                <a:satOff val="-22012"/>
                <a:lumOff val="-2826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11405306"/>
                <a:satOff val="-22012"/>
                <a:lumOff val="-28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Arial Narrow" panose="020B0604020202020204" pitchFamily="34" charset="0"/>
              <a:cs typeface="Arial Narrow" panose="020B0604020202020204" pitchFamily="34" charset="0"/>
            </a:rPr>
            <a:t>Intangibility</a:t>
          </a:r>
        </a:p>
      </dsp:txBody>
      <dsp:txXfrm>
        <a:off x="4445130" y="3103709"/>
        <a:ext cx="1371035" cy="1371035"/>
      </dsp:txXfrm>
    </dsp:sp>
    <dsp:sp modelId="{51DE3DFA-CDBA-0446-A03B-F84090C9C014}">
      <dsp:nvSpPr>
        <dsp:cNvPr id="0" name=""/>
        <dsp:cNvSpPr/>
      </dsp:nvSpPr>
      <dsp:spPr>
        <a:xfrm>
          <a:off x="2173217" y="2819758"/>
          <a:ext cx="1938937" cy="193893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5207075"/>
                <a:satOff val="-29349"/>
                <a:lumOff val="-3768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15207075"/>
                <a:satOff val="-29349"/>
                <a:lumOff val="-3768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15207075"/>
                <a:satOff val="-29349"/>
                <a:lumOff val="-37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Arial Narrow" panose="020B0604020202020204" pitchFamily="34" charset="0"/>
              <a:cs typeface="Arial Narrow" panose="020B0604020202020204" pitchFamily="34" charset="0"/>
            </a:rPr>
            <a:t>Inseparability</a:t>
          </a:r>
        </a:p>
      </dsp:txBody>
      <dsp:txXfrm>
        <a:off x="2457168" y="3103709"/>
        <a:ext cx="1371035" cy="1371035"/>
      </dsp:txXfrm>
    </dsp:sp>
    <dsp:sp modelId="{C73FC126-F9C5-DD44-975B-ABF68644909B}">
      <dsp:nvSpPr>
        <dsp:cNvPr id="0" name=""/>
        <dsp:cNvSpPr/>
      </dsp:nvSpPr>
      <dsp:spPr>
        <a:xfrm>
          <a:off x="1558904" y="929094"/>
          <a:ext cx="1938937" cy="193893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9008843"/>
                <a:satOff val="-36686"/>
                <a:lumOff val="-471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19008843"/>
                <a:satOff val="-36686"/>
                <a:lumOff val="-471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19008843"/>
                <a:satOff val="-36686"/>
                <a:lumOff val="-47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Arial Narrow" panose="020B0604020202020204" pitchFamily="34" charset="0"/>
              <a:cs typeface="Arial Narrow" panose="020B0604020202020204" pitchFamily="34" charset="0"/>
            </a:rPr>
            <a:t>Global</a:t>
          </a:r>
        </a:p>
      </dsp:txBody>
      <dsp:txXfrm>
        <a:off x="1842855" y="1213045"/>
        <a:ext cx="1371035" cy="1371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88" y="42383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839" y="5167768"/>
            <a:ext cx="1036126" cy="637263"/>
          </a:xfrm>
          <a:prstGeom prst="rect">
            <a:avLst/>
          </a:prstGeom>
        </p:spPr>
      </p:pic>
      <p:pic>
        <p:nvPicPr>
          <p:cNvPr id="23" name="Picture 22" descr="CABI_UR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839" y="5167768"/>
            <a:ext cx="1036126" cy="6372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0" y="1369146"/>
            <a:ext cx="8458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3</a:t>
            </a:r>
            <a:r>
              <a:rPr lang="en-US" sz="2800" baseline="300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rd</a:t>
            </a: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 Edition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Tourism Information Technology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0" y="3789883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PIERRE J. BENCKENDORFF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ZHENG XIANG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PAULINE J. SHELDON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40" y="5356351"/>
            <a:ext cx="1543026" cy="4486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B87D376-6618-284C-8563-B2B014897252}"/>
              </a:ext>
            </a:extLst>
          </p:cNvPr>
          <p:cNvGrpSpPr/>
          <p:nvPr userDrawn="1"/>
        </p:nvGrpSpPr>
        <p:grpSpPr>
          <a:xfrm>
            <a:off x="0" y="347312"/>
            <a:ext cx="9144000" cy="371679"/>
            <a:chOff x="0" y="454274"/>
            <a:chExt cx="9144000" cy="371679"/>
          </a:xfrm>
        </p:grpSpPr>
        <p:sp>
          <p:nvSpPr>
            <p:cNvPr id="25" name="Rectangle 24"/>
            <p:cNvSpPr/>
            <p:nvPr userDrawn="1"/>
          </p:nvSpPr>
          <p:spPr>
            <a:xfrm>
              <a:off x="0" y="454274"/>
              <a:ext cx="9144000" cy="3716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spc="300" dirty="0">
                  <a:solidFill>
                    <a:prstClr val="white"/>
                  </a:solidFill>
                  <a:latin typeface="Myriad Pro"/>
                  <a:cs typeface="Myriad Pro"/>
                </a:rPr>
                <a:t>CABI TOURISM TEXTS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23A39C1-539A-4844-9373-2FB274ECC1D3}"/>
                </a:ext>
              </a:extLst>
            </p:cNvPr>
            <p:cNvCxnSpPr/>
            <p:nvPr userDrawn="1"/>
          </p:nvCxnSpPr>
          <p:spPr>
            <a:xfrm>
              <a:off x="0" y="454274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01FA3E-B282-D642-A5CD-5BAD957140DB}"/>
                </a:ext>
              </a:extLst>
            </p:cNvPr>
            <p:cNvCxnSpPr/>
            <p:nvPr userDrawn="1"/>
          </p:nvCxnSpPr>
          <p:spPr>
            <a:xfrm>
              <a:off x="0" y="820034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47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2981" y="1057231"/>
            <a:ext cx="8383472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AU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3595" y="1614115"/>
            <a:ext cx="8382840" cy="4466010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12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97AF5DB-225F-4D4A-B519-DBA6B5B2B816}"/>
              </a:ext>
            </a:extLst>
          </p:cNvPr>
          <p:cNvGrpSpPr/>
          <p:nvPr userDrawn="1"/>
        </p:nvGrpSpPr>
        <p:grpSpPr>
          <a:xfrm>
            <a:off x="0" y="5259788"/>
            <a:ext cx="1488558" cy="1598212"/>
            <a:chOff x="0" y="4229098"/>
            <a:chExt cx="2971802" cy="26289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7EE957-31DA-0648-BF40-62F67DB95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4229100"/>
              <a:ext cx="2971800" cy="26289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A9B00F-983B-3644-A615-203F9BD79770}"/>
                </a:ext>
              </a:extLst>
            </p:cNvPr>
            <p:cNvSpPr/>
            <p:nvPr userDrawn="1"/>
          </p:nvSpPr>
          <p:spPr>
            <a:xfrm>
              <a:off x="2495994" y="4229098"/>
              <a:ext cx="475808" cy="26289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44857" y="1036319"/>
            <a:ext cx="8302186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AU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4875" y="1598213"/>
            <a:ext cx="8301560" cy="4513028"/>
          </a:xfrm>
        </p:spPr>
        <p:txBody>
          <a:bodyPr/>
          <a:lstStyle>
            <a:lvl5pPr>
              <a:defRPr/>
            </a:lvl5pPr>
            <a:lvl6pPr marL="1924050" indent="-342900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737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o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1330" y="1006561"/>
            <a:ext cx="8289240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AU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0723" y="1531089"/>
            <a:ext cx="8289240" cy="4580152"/>
          </a:xfrm>
        </p:spPr>
        <p:txBody>
          <a:bodyPr/>
          <a:lstStyle>
            <a:lvl5pPr>
              <a:defRPr/>
            </a:lvl5pPr>
            <a:lvl6pPr marL="1924050" indent="-342900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47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8663EDB-0F4B-874E-B5B2-9B5932299787}"/>
              </a:ext>
            </a:extLst>
          </p:cNvPr>
          <p:cNvGrpSpPr/>
          <p:nvPr userDrawn="1"/>
        </p:nvGrpSpPr>
        <p:grpSpPr>
          <a:xfrm>
            <a:off x="0" y="5259788"/>
            <a:ext cx="1488558" cy="1598212"/>
            <a:chOff x="0" y="4229098"/>
            <a:chExt cx="2971802" cy="26289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899E86-7C51-F248-A551-2C88B5197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4229100"/>
              <a:ext cx="2971800" cy="26289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328CE2-FB86-E442-9187-C4DEB3A4AF67}"/>
                </a:ext>
              </a:extLst>
            </p:cNvPr>
            <p:cNvSpPr/>
            <p:nvPr userDrawn="1"/>
          </p:nvSpPr>
          <p:spPr>
            <a:xfrm>
              <a:off x="2495994" y="4229098"/>
              <a:ext cx="475808" cy="26289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4566" y="5667375"/>
            <a:ext cx="8272712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73723" y="1571049"/>
            <a:ext cx="8272712" cy="40963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73099" y="976939"/>
            <a:ext cx="8273336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AU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060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1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AU"/>
              <a:t>Drag picture to placeholder or click icon to add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AU"/>
              <a:t>Drag picture to placeholder or click icon to add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23226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35245" y="998746"/>
            <a:ext cx="8311190" cy="501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244" y="1637970"/>
            <a:ext cx="8311192" cy="4458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12835" y="61869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636C62-D323-BD4D-9344-498F53C8BE04}"/>
              </a:ext>
            </a:extLst>
          </p:cNvPr>
          <p:cNvGrpSpPr/>
          <p:nvPr userDrawn="1"/>
        </p:nvGrpSpPr>
        <p:grpSpPr>
          <a:xfrm>
            <a:off x="0" y="344582"/>
            <a:ext cx="9144000" cy="371679"/>
            <a:chOff x="0" y="454274"/>
            <a:chExt cx="9144000" cy="3716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F13DA4-EC38-A44B-8CE5-53DE5D0A3684}"/>
                </a:ext>
              </a:extLst>
            </p:cNvPr>
            <p:cNvSpPr/>
            <p:nvPr userDrawn="1"/>
          </p:nvSpPr>
          <p:spPr>
            <a:xfrm>
              <a:off x="0" y="454274"/>
              <a:ext cx="9144000" cy="3716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spc="300" dirty="0">
                  <a:solidFill>
                    <a:prstClr val="white"/>
                  </a:solidFill>
                  <a:latin typeface="Myriad Pro"/>
                  <a:cs typeface="Myriad Pro"/>
                </a:rPr>
                <a:t>CABI TOURISM TEXTS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82E96AC-2E5D-C54D-88AA-C1CB471060D0}"/>
                </a:ext>
              </a:extLst>
            </p:cNvPr>
            <p:cNvCxnSpPr/>
            <p:nvPr userDrawn="1"/>
          </p:nvCxnSpPr>
          <p:spPr>
            <a:xfrm>
              <a:off x="0" y="454274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11EF03-59B1-5545-BF62-7743E3B9BC2E}"/>
                </a:ext>
              </a:extLst>
            </p:cNvPr>
            <p:cNvCxnSpPr/>
            <p:nvPr userDrawn="1"/>
          </p:nvCxnSpPr>
          <p:spPr>
            <a:xfrm>
              <a:off x="0" y="820034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74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9" r:id="rId2"/>
    <p:sldLayoutId id="2147483670" r:id="rId3"/>
    <p:sldLayoutId id="2147483676" r:id="rId4"/>
    <p:sldLayoutId id="2147483671" r:id="rId5"/>
    <p:sldLayoutId id="2147483672" r:id="rId6"/>
    <p:sldLayoutId id="2147483673" r:id="rId7"/>
  </p:sldLayoutIdLst>
  <p:hf hdr="0" ftr="0" dt="0"/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3200" b="1" baseline="0" dirty="0">
          <a:solidFill>
            <a:schemeClr val="tx1"/>
          </a:solidFill>
          <a:latin typeface="Gill Sans MT" panose="020B0502020104020203" pitchFamily="34" charset="77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300"/>
        </a:spcBef>
        <a:spcAft>
          <a:spcPts val="300"/>
        </a:spcAft>
        <a:buClr>
          <a:schemeClr val="accent6">
            <a:lumMod val="60000"/>
            <a:lumOff val="40000"/>
          </a:schemeClr>
        </a:buClr>
        <a:buFont typeface="Wingdings" panose="05000000000000000000" pitchFamily="2" charset="2"/>
        <a:buNone/>
        <a:defRPr sz="28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6"/>
        </a:buClr>
        <a:buSzPct val="100000"/>
        <a:buFont typeface="Wingdings" charset="2"/>
        <a:buChar char=""/>
        <a:defRPr sz="2800">
          <a:solidFill>
            <a:schemeClr val="tx1"/>
          </a:solidFill>
          <a:latin typeface="Gill Sans MT" panose="020B0502020104020203" pitchFamily="34" charset="77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6"/>
        </a:buClr>
        <a:buSzPct val="100000"/>
        <a:buFont typeface="Wingdings" charset="2"/>
        <a:buChar char=""/>
        <a:defRPr sz="2400">
          <a:solidFill>
            <a:schemeClr val="tx1"/>
          </a:solidFill>
          <a:latin typeface="Gill Sans MT" panose="020B0502020104020203" pitchFamily="34" charset="77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Gill Sans MT" panose="020B0502020104020203" pitchFamily="34" charset="77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Gill Sans MT" panose="020B0502020104020203" pitchFamily="34" charset="77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90000"/>
        <a:buFont typeface="Arial"/>
        <a:buChar char="•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5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9/9d/Moore%27s_Law_Transistor_Count_1971-2016.png">
            <a:extLst>
              <a:ext uri="{FF2B5EF4-FFF2-40B4-BE49-F238E27FC236}">
                <a16:creationId xmlns:a16="http://schemas.microsoft.com/office/drawing/2014/main" id="{B1A90A54-53BA-9641-B0CD-CBD317667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5" y="824507"/>
            <a:ext cx="7659446" cy="55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4955" y="6330576"/>
            <a:ext cx="7829550" cy="442913"/>
          </a:xfrm>
        </p:spPr>
        <p:txBody>
          <a:bodyPr/>
          <a:lstStyle/>
          <a:p>
            <a:pPr algn="ctr"/>
            <a:r>
              <a:rPr lang="en-US" sz="1800" dirty="0"/>
              <a:t>Moore’s Law (Wikipedia, 2018)</a:t>
            </a:r>
          </a:p>
        </p:txBody>
      </p:sp>
    </p:spTree>
    <p:extLst>
      <p:ext uri="{BB962C8B-B14F-4D97-AF65-F5344CB8AC3E}">
        <p14:creationId xmlns:p14="http://schemas.microsoft.com/office/powerpoint/2010/main" val="58974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708186" y="1721662"/>
            <a:ext cx="5931772" cy="3755954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 Narrow"/>
              <a:cs typeface="Arial Narrow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699924" y="3632158"/>
            <a:ext cx="5948295" cy="0"/>
          </a:xfrm>
          <a:prstGeom prst="line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latin typeface="Arial Narrow"/>
              <a:cs typeface="Arial Narrow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674072" y="1721662"/>
            <a:ext cx="0" cy="3764083"/>
          </a:xfrm>
          <a:prstGeom prst="line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latin typeface="Arial Narrow"/>
              <a:cs typeface="Arial Narrow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6796975" y="1782635"/>
            <a:ext cx="877044" cy="36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6"/>
                </a:solidFill>
                <a:latin typeface="Arial Narrow"/>
                <a:cs typeface="Arial Narrow"/>
              </a:rPr>
              <a:t>Airlines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562897" y="4063945"/>
            <a:ext cx="687802" cy="36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800" dirty="0">
                <a:latin typeface="Arial Narrow"/>
                <a:cs typeface="Arial Narrow"/>
              </a:rPr>
              <a:t>Paper</a:t>
            </a: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6767806" y="3733781"/>
            <a:ext cx="856192" cy="6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 Narrow"/>
                <a:cs typeface="Arial Narrow"/>
              </a:rPr>
              <a:t>High </a:t>
            </a:r>
          </a:p>
          <a:p>
            <a:pPr algn="ctr">
              <a:defRPr/>
            </a:pPr>
            <a:r>
              <a:rPr lang="en-US" sz="1800" dirty="0">
                <a:latin typeface="Arial Narrow"/>
                <a:cs typeface="Arial Narrow"/>
              </a:rPr>
              <a:t>Fashion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1877547" y="1880193"/>
            <a:ext cx="889668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800" dirty="0" err="1">
                <a:latin typeface="Arial Narrow"/>
                <a:cs typeface="Arial Narrow"/>
              </a:rPr>
              <a:t>Defence</a:t>
            </a:r>
            <a:endParaRPr lang="en-US" sz="1800" dirty="0">
              <a:latin typeface="Arial Narrow"/>
              <a:cs typeface="Arial Narrow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877547" y="4904468"/>
            <a:ext cx="824521" cy="36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800" dirty="0">
                <a:latin typeface="Arial Narrow"/>
                <a:cs typeface="Arial Narrow"/>
              </a:rPr>
              <a:t>Lumber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5545662" y="2758208"/>
            <a:ext cx="708879" cy="36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800">
                <a:latin typeface="Arial Narrow"/>
                <a:cs typeface="Arial Narrow"/>
              </a:rPr>
              <a:t>Banks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4455141" y="3050879"/>
            <a:ext cx="761177" cy="36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6"/>
                </a:solidFill>
                <a:latin typeface="Arial Narrow"/>
                <a:cs typeface="Arial Narrow"/>
              </a:rPr>
              <a:t>Hotels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3463759" y="3733781"/>
            <a:ext cx="1181702" cy="36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6"/>
                </a:solidFill>
                <a:latin typeface="Arial Narrow"/>
                <a:cs typeface="Arial Narrow"/>
              </a:rPr>
              <a:t>Attractions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6358499" y="2465536"/>
            <a:ext cx="1311996" cy="36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6"/>
                </a:solidFill>
                <a:latin typeface="Arial Narrow"/>
                <a:cs typeface="Arial Narrow"/>
              </a:rPr>
              <a:t>Travel Agent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6259361" y="3148437"/>
            <a:ext cx="1441389" cy="36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6"/>
                </a:solidFill>
                <a:latin typeface="Arial Narrow"/>
                <a:cs typeface="Arial Narrow"/>
              </a:rPr>
              <a:t>Tour Operator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4851694" y="3733781"/>
            <a:ext cx="919198" cy="36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800" dirty="0">
                <a:latin typeface="Arial Narrow"/>
                <a:cs typeface="Arial Narrow"/>
              </a:rPr>
              <a:t>Retailing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1671009" y="5370583"/>
            <a:ext cx="6241579" cy="32400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26" name="Right Arrow 25"/>
          <p:cNvSpPr/>
          <p:nvPr/>
        </p:nvSpPr>
        <p:spPr>
          <a:xfrm rot="16200000">
            <a:off x="-356109" y="3343131"/>
            <a:ext cx="4038464" cy="32400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416968" y="5260146"/>
            <a:ext cx="522541" cy="51420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5138" name="TextBox 27"/>
          <p:cNvSpPr txBox="1">
            <a:spLocks noChangeArrowheads="1"/>
          </p:cNvSpPr>
          <p:nvPr/>
        </p:nvSpPr>
        <p:spPr bwMode="auto">
          <a:xfrm rot="16200000">
            <a:off x="520716" y="3405683"/>
            <a:ext cx="1658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475A8D"/>
                </a:solidFill>
                <a:latin typeface="Arial Narrow"/>
                <a:cs typeface="Arial Narrow"/>
              </a:rPr>
              <a:t>PRODUCTION</a:t>
            </a:r>
            <a:endParaRPr lang="en-US" dirty="0">
              <a:solidFill>
                <a:srgbClr val="475A8D"/>
              </a:solidFill>
              <a:latin typeface="Arial Narrow"/>
              <a:cs typeface="Arial Narrow"/>
            </a:endParaRPr>
          </a:p>
        </p:txBody>
      </p:sp>
      <p:sp>
        <p:nvSpPr>
          <p:cNvPr id="5139" name="TextBox 28"/>
          <p:cNvSpPr txBox="1">
            <a:spLocks noChangeArrowheads="1"/>
          </p:cNvSpPr>
          <p:nvPr/>
        </p:nvSpPr>
        <p:spPr bwMode="auto">
          <a:xfrm>
            <a:off x="3916498" y="5709145"/>
            <a:ext cx="1457926" cy="39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475A8D"/>
                </a:solidFill>
                <a:latin typeface="Arial Narrow"/>
                <a:cs typeface="Arial Narrow"/>
              </a:rPr>
              <a:t>MARKETING</a:t>
            </a:r>
            <a:endParaRPr lang="en-US" dirty="0">
              <a:solidFill>
                <a:srgbClr val="475A8D"/>
              </a:solidFill>
              <a:latin typeface="Arial Narrow"/>
              <a:cs typeface="Arial Narrow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372979" y="5326610"/>
            <a:ext cx="624346" cy="36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FFFF"/>
                </a:solidFill>
                <a:latin typeface="Arial Narrow"/>
                <a:cs typeface="Arial Narrow"/>
              </a:rPr>
              <a:t>LOW</a:t>
            </a: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 rot="16200000">
            <a:off x="1340028" y="1701890"/>
            <a:ext cx="64544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FFFF"/>
                </a:solidFill>
                <a:latin typeface="Arial Narrow"/>
                <a:cs typeface="Arial Narrow"/>
              </a:rPr>
              <a:t>HIGH</a:t>
            </a: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7117417" y="5337075"/>
            <a:ext cx="655905" cy="36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FFFF"/>
                </a:solidFill>
                <a:latin typeface="Arial Narrow"/>
                <a:cs typeface="Arial Narrow"/>
              </a:rPr>
              <a:t>HIGH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11255" y="6099175"/>
            <a:ext cx="8153045" cy="368300"/>
          </a:xfrm>
        </p:spPr>
        <p:txBody>
          <a:bodyPr/>
          <a:lstStyle/>
          <a:p>
            <a:pPr marL="1524000" indent="-1524000">
              <a:tabLst>
                <a:tab pos="1524000" algn="l"/>
              </a:tabLst>
            </a:pPr>
            <a:r>
              <a:rPr lang="en-US" dirty="0"/>
              <a:t>FIGURE 1.1 	</a:t>
            </a:r>
            <a:r>
              <a:rPr lang="en-US" b="0" dirty="0"/>
              <a:t>Impact of IT on the Production and Marketing of Different Industries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940419"/>
            <a:ext cx="7799919" cy="442818"/>
          </a:xfrm>
        </p:spPr>
        <p:txBody>
          <a:bodyPr/>
          <a:lstStyle/>
          <a:p>
            <a:r>
              <a:rPr lang="en-US" dirty="0"/>
              <a:t>Strategic Thinking &amp; IT</a:t>
            </a:r>
          </a:p>
        </p:txBody>
      </p:sp>
    </p:spTree>
    <p:extLst>
      <p:ext uri="{BB962C8B-B14F-4D97-AF65-F5344CB8AC3E}">
        <p14:creationId xmlns:p14="http://schemas.microsoft.com/office/powerpoint/2010/main" val="23580712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Thinking &amp; 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Managing Value Chains</a:t>
            </a:r>
          </a:p>
          <a:p>
            <a:pPr lvl="1"/>
            <a:r>
              <a:rPr lang="en-US" dirty="0"/>
              <a:t>Managing Knowledge and Information</a:t>
            </a:r>
          </a:p>
          <a:p>
            <a:pPr lvl="1"/>
            <a:r>
              <a:rPr lang="en-US" dirty="0"/>
              <a:t>Marketing and Competitive Advantage</a:t>
            </a:r>
          </a:p>
          <a:p>
            <a:pPr lvl="1"/>
            <a:r>
              <a:rPr lang="en-US" dirty="0"/>
              <a:t>Service Delivery and Customer Relationship Management (CRM)</a:t>
            </a:r>
          </a:p>
          <a:p>
            <a:pPr lvl="1"/>
            <a:r>
              <a:rPr lang="en-US" dirty="0"/>
              <a:t>Strategic Listening</a:t>
            </a:r>
          </a:p>
        </p:txBody>
      </p:sp>
    </p:spTree>
    <p:extLst>
      <p:ext uri="{BB962C8B-B14F-4D97-AF65-F5344CB8AC3E}">
        <p14:creationId xmlns:p14="http://schemas.microsoft.com/office/powerpoint/2010/main" val="32384597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3180557" y="991257"/>
            <a:ext cx="2903538" cy="884237"/>
          </a:xfrm>
          <a:prstGeom prst="roundRect">
            <a:avLst>
              <a:gd name="adj" fmla="val 7946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099" name="TextBox 64"/>
          <p:cNvSpPr txBox="1">
            <a:spLocks noChangeArrowheads="1"/>
          </p:cNvSpPr>
          <p:nvPr/>
        </p:nvSpPr>
        <p:spPr bwMode="auto">
          <a:xfrm>
            <a:off x="3177382" y="986494"/>
            <a:ext cx="23310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b="1" dirty="0">
                <a:latin typeface="Arial Narrow"/>
                <a:cs typeface="Arial Narrow"/>
              </a:rPr>
              <a:t>PART I: UNDERSTANDING TOURISM 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15482" y="1248432"/>
            <a:ext cx="2781300" cy="236537"/>
          </a:xfrm>
          <a:prstGeom prst="roundRect">
            <a:avLst>
              <a:gd name="adj" fmla="val 33412"/>
            </a:avLst>
          </a:prstGeom>
          <a:solidFill>
            <a:srgbClr val="637F26"/>
          </a:solidFill>
          <a:ln w="12700">
            <a:solidFill>
              <a:srgbClr val="637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3191670" y="1226207"/>
            <a:ext cx="4481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b="1" dirty="0">
                <a:solidFill>
                  <a:schemeClr val="bg1"/>
                </a:solidFill>
                <a:latin typeface="Arial Narrow"/>
                <a:cs typeface="Arial Narrow"/>
              </a:rPr>
              <a:t>CH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02832" y="1248432"/>
            <a:ext cx="2432050" cy="236537"/>
          </a:xfrm>
          <a:prstGeom prst="roundRect">
            <a:avLst>
              <a:gd name="adj" fmla="val 33412"/>
            </a:avLst>
          </a:prstGeom>
          <a:solidFill>
            <a:schemeClr val="bg1"/>
          </a:solidFill>
          <a:ln w="12700">
            <a:solidFill>
              <a:srgbClr val="637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3588545" y="1232557"/>
            <a:ext cx="1709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>
                <a:latin typeface="Arial Narrow"/>
                <a:cs typeface="Arial Narrow"/>
              </a:rPr>
              <a:t>Introduction to Tourism and IT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15482" y="1548469"/>
            <a:ext cx="2781300" cy="236538"/>
          </a:xfrm>
          <a:prstGeom prst="roundRect">
            <a:avLst>
              <a:gd name="adj" fmla="val 33412"/>
            </a:avLst>
          </a:prstGeom>
          <a:solidFill>
            <a:srgbClr val="637F26"/>
          </a:solidFill>
          <a:ln w="12700">
            <a:solidFill>
              <a:srgbClr val="637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05" name="TextBox 11"/>
          <p:cNvSpPr txBox="1">
            <a:spLocks noChangeArrowheads="1"/>
          </p:cNvSpPr>
          <p:nvPr/>
        </p:nvSpPr>
        <p:spPr bwMode="auto">
          <a:xfrm>
            <a:off x="3191670" y="1526244"/>
            <a:ext cx="4539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b="1">
                <a:solidFill>
                  <a:schemeClr val="bg1"/>
                </a:solidFill>
                <a:latin typeface="Arial Narrow"/>
                <a:cs typeface="Arial Narrow"/>
              </a:rPr>
              <a:t>CH 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02832" y="1548469"/>
            <a:ext cx="2432050" cy="236538"/>
          </a:xfrm>
          <a:prstGeom prst="roundRect">
            <a:avLst>
              <a:gd name="adj" fmla="val 33412"/>
            </a:avLst>
          </a:prstGeom>
          <a:solidFill>
            <a:schemeClr val="bg1"/>
          </a:solidFill>
          <a:ln w="12700">
            <a:solidFill>
              <a:srgbClr val="637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07" name="TextBox 13"/>
          <p:cNvSpPr txBox="1">
            <a:spLocks noChangeArrowheads="1"/>
          </p:cNvSpPr>
          <p:nvPr/>
        </p:nvSpPr>
        <p:spPr bwMode="auto">
          <a:xfrm>
            <a:off x="3588545" y="1532594"/>
            <a:ext cx="177088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dirty="0">
                <a:latin typeface="Arial Narrow"/>
                <a:cs typeface="Arial Narrow"/>
              </a:rPr>
              <a:t>The Digital Tourism Landscape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3128170" y="5641044"/>
            <a:ext cx="3006725" cy="884238"/>
          </a:xfrm>
          <a:prstGeom prst="roundRect">
            <a:avLst>
              <a:gd name="adj" fmla="val 7946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180557" y="5928382"/>
            <a:ext cx="2884488" cy="236537"/>
          </a:xfrm>
          <a:prstGeom prst="roundRect">
            <a:avLst>
              <a:gd name="adj" fmla="val 33412"/>
            </a:avLst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52" name="TextBox 52"/>
          <p:cNvSpPr txBox="1">
            <a:spLocks noChangeArrowheads="1"/>
          </p:cNvSpPr>
          <p:nvPr/>
        </p:nvSpPr>
        <p:spPr bwMode="auto">
          <a:xfrm>
            <a:off x="3156745" y="5909332"/>
            <a:ext cx="5191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b="1">
                <a:solidFill>
                  <a:schemeClr val="bg1"/>
                </a:solidFill>
                <a:latin typeface="Arial Narrow"/>
                <a:cs typeface="Arial Narrow"/>
              </a:rPr>
              <a:t>CH 12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664745" y="5928382"/>
            <a:ext cx="2413000" cy="236537"/>
          </a:xfrm>
          <a:prstGeom prst="roundRect">
            <a:avLst>
              <a:gd name="adj" fmla="val 33412"/>
            </a:avLst>
          </a:prstGeom>
          <a:solidFill>
            <a:schemeClr val="bg1"/>
          </a:solidFill>
          <a:ln w="12700">
            <a:solidFill>
              <a:srgbClr val="C58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54" name="TextBox 54"/>
          <p:cNvSpPr txBox="1">
            <a:spLocks noChangeArrowheads="1"/>
          </p:cNvSpPr>
          <p:nvPr/>
        </p:nvSpPr>
        <p:spPr bwMode="auto">
          <a:xfrm>
            <a:off x="3648870" y="5914094"/>
            <a:ext cx="15824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>
                <a:latin typeface="Arial Narrow"/>
                <a:cs typeface="Arial Narrow"/>
              </a:rPr>
              <a:t>Sustainable Tourism and IT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180557" y="6220482"/>
            <a:ext cx="2884488" cy="236537"/>
          </a:xfrm>
          <a:prstGeom prst="roundRect">
            <a:avLst>
              <a:gd name="adj" fmla="val 33412"/>
            </a:avLst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56" name="TextBox 56"/>
          <p:cNvSpPr txBox="1">
            <a:spLocks noChangeArrowheads="1"/>
          </p:cNvSpPr>
          <p:nvPr/>
        </p:nvSpPr>
        <p:spPr bwMode="auto">
          <a:xfrm>
            <a:off x="3156745" y="6201432"/>
            <a:ext cx="5191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b="1">
                <a:solidFill>
                  <a:schemeClr val="bg1"/>
                </a:solidFill>
                <a:latin typeface="Arial Narrow"/>
                <a:cs typeface="Arial Narrow"/>
              </a:rPr>
              <a:t>CH 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664745" y="6220482"/>
            <a:ext cx="2413000" cy="236537"/>
          </a:xfrm>
          <a:prstGeom prst="roundRect">
            <a:avLst>
              <a:gd name="adj" fmla="val 33412"/>
            </a:avLst>
          </a:prstGeom>
          <a:solidFill>
            <a:schemeClr val="bg1"/>
          </a:solidFill>
          <a:ln w="12700">
            <a:solidFill>
              <a:srgbClr val="C58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58" name="TextBox 58"/>
          <p:cNvSpPr txBox="1">
            <a:spLocks noChangeArrowheads="1"/>
          </p:cNvSpPr>
          <p:nvPr/>
        </p:nvSpPr>
        <p:spPr bwMode="auto">
          <a:xfrm>
            <a:off x="3648870" y="6206194"/>
            <a:ext cx="16850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dirty="0">
                <a:latin typeface="Arial Narrow"/>
                <a:cs typeface="Arial Narrow"/>
              </a:rPr>
              <a:t>The Future of IT and Tourism</a:t>
            </a:r>
          </a:p>
        </p:txBody>
      </p:sp>
      <p:sp>
        <p:nvSpPr>
          <p:cNvPr id="4159" name="TextBox 70"/>
          <p:cNvSpPr txBox="1">
            <a:spLocks noChangeArrowheads="1"/>
          </p:cNvSpPr>
          <p:nvPr/>
        </p:nvSpPr>
        <p:spPr bwMode="auto">
          <a:xfrm>
            <a:off x="3126582" y="5661682"/>
            <a:ext cx="18748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b="1">
                <a:latin typeface="Arial Narrow"/>
                <a:cs typeface="Arial Narrow"/>
              </a:rPr>
              <a:t>PART V: ISSUES AND TRENDS</a:t>
            </a:r>
          </a:p>
        </p:txBody>
      </p:sp>
      <p:sp>
        <p:nvSpPr>
          <p:cNvPr id="81" name="Down Arrow 80"/>
          <p:cNvSpPr/>
          <p:nvPr/>
        </p:nvSpPr>
        <p:spPr>
          <a:xfrm>
            <a:off x="4463257" y="1900894"/>
            <a:ext cx="319088" cy="17303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82" name="Down Arrow 81"/>
          <p:cNvSpPr/>
          <p:nvPr/>
        </p:nvSpPr>
        <p:spPr>
          <a:xfrm>
            <a:off x="4539457" y="5463244"/>
            <a:ext cx="320675" cy="17303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707011" y="2091394"/>
            <a:ext cx="7767686" cy="3346450"/>
          </a:xfrm>
          <a:prstGeom prst="roundRect">
            <a:avLst>
              <a:gd name="adj" fmla="val 3382"/>
            </a:avLst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314908" y="2469219"/>
            <a:ext cx="2651544" cy="1136650"/>
          </a:xfrm>
          <a:prstGeom prst="roundRect">
            <a:avLst>
              <a:gd name="adj" fmla="val 7946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02671" y="2740682"/>
            <a:ext cx="2474151" cy="236537"/>
          </a:xfrm>
          <a:prstGeom prst="roundRect">
            <a:avLst>
              <a:gd name="adj" fmla="val 33412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38" name="TextBox 16"/>
          <p:cNvSpPr txBox="1">
            <a:spLocks noChangeArrowheads="1"/>
          </p:cNvSpPr>
          <p:nvPr/>
        </p:nvSpPr>
        <p:spPr bwMode="auto">
          <a:xfrm>
            <a:off x="3376529" y="2718457"/>
            <a:ext cx="53404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b="1">
                <a:solidFill>
                  <a:schemeClr val="bg1"/>
                </a:solidFill>
                <a:latin typeface="Arial Narrow"/>
                <a:cs typeface="Arial Narrow"/>
              </a:rPr>
              <a:t>CH 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402671" y="3026432"/>
            <a:ext cx="2474151" cy="236537"/>
          </a:xfrm>
          <a:prstGeom prst="roundRect">
            <a:avLst>
              <a:gd name="adj" fmla="val 33412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42" name="TextBox 20"/>
          <p:cNvSpPr txBox="1">
            <a:spLocks noChangeArrowheads="1"/>
          </p:cNvSpPr>
          <p:nvPr/>
        </p:nvSpPr>
        <p:spPr bwMode="auto">
          <a:xfrm>
            <a:off x="3376529" y="3004207"/>
            <a:ext cx="5339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b="1">
                <a:solidFill>
                  <a:schemeClr val="bg1"/>
                </a:solidFill>
                <a:latin typeface="Arial Narrow"/>
                <a:cs typeface="Arial Narrow"/>
              </a:rPr>
              <a:t>CH 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402671" y="3312182"/>
            <a:ext cx="2474151" cy="236537"/>
          </a:xfrm>
          <a:prstGeom prst="roundRect">
            <a:avLst>
              <a:gd name="adj" fmla="val 33412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46" name="TextBox 24"/>
          <p:cNvSpPr txBox="1">
            <a:spLocks noChangeArrowheads="1"/>
          </p:cNvSpPr>
          <p:nvPr/>
        </p:nvSpPr>
        <p:spPr bwMode="auto">
          <a:xfrm>
            <a:off x="3376529" y="3289957"/>
            <a:ext cx="5271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b="1">
                <a:solidFill>
                  <a:schemeClr val="bg1"/>
                </a:solidFill>
                <a:latin typeface="Arial Narrow"/>
                <a:cs typeface="Arial Narrow"/>
              </a:rPr>
              <a:t>CH 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98032" y="2740682"/>
            <a:ext cx="2073773" cy="236537"/>
          </a:xfrm>
          <a:prstGeom prst="roundRect">
            <a:avLst>
              <a:gd name="adj" fmla="val 33412"/>
            </a:avLst>
          </a:prstGeom>
          <a:solidFill>
            <a:schemeClr val="bg1"/>
          </a:solidFill>
          <a:ln w="12700">
            <a:solidFill>
              <a:srgbClr val="922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98032" y="3026432"/>
            <a:ext cx="2073773" cy="236537"/>
          </a:xfrm>
          <a:prstGeom prst="roundRect">
            <a:avLst>
              <a:gd name="adj" fmla="val 33412"/>
            </a:avLst>
          </a:prstGeom>
          <a:solidFill>
            <a:schemeClr val="bg1"/>
          </a:solidFill>
          <a:ln w="12700">
            <a:solidFill>
              <a:srgbClr val="922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798032" y="3312182"/>
            <a:ext cx="2073773" cy="236537"/>
          </a:xfrm>
          <a:prstGeom prst="roundRect">
            <a:avLst>
              <a:gd name="adj" fmla="val 33412"/>
            </a:avLst>
          </a:prstGeom>
          <a:solidFill>
            <a:schemeClr val="bg1"/>
          </a:solidFill>
          <a:ln w="12700">
            <a:solidFill>
              <a:srgbClr val="922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49" name="TextBox 62"/>
          <p:cNvSpPr txBox="1">
            <a:spLocks noChangeArrowheads="1"/>
          </p:cNvSpPr>
          <p:nvPr/>
        </p:nvSpPr>
        <p:spPr bwMode="auto">
          <a:xfrm>
            <a:off x="3311174" y="2475569"/>
            <a:ext cx="24245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b="1">
                <a:latin typeface="Arial Narrow"/>
                <a:cs typeface="Arial Narrow"/>
              </a:rPr>
              <a:t>PART II: LOOKING AND BOOKING</a:t>
            </a:r>
          </a:p>
        </p:txBody>
      </p:sp>
      <p:sp>
        <p:nvSpPr>
          <p:cNvPr id="4160" name="TextBox 72"/>
          <p:cNvSpPr txBox="1">
            <a:spLocks noChangeArrowheads="1"/>
          </p:cNvSpPr>
          <p:nvPr/>
        </p:nvSpPr>
        <p:spPr bwMode="auto">
          <a:xfrm>
            <a:off x="4102902" y="2097744"/>
            <a:ext cx="11153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600" b="1">
                <a:latin typeface="Arial Narrow"/>
                <a:cs typeface="Arial Narrow"/>
              </a:rPr>
              <a:t>THE TRIP</a:t>
            </a:r>
          </a:p>
        </p:txBody>
      </p:sp>
      <p:sp>
        <p:nvSpPr>
          <p:cNvPr id="75" name="Circular Arrow 74"/>
          <p:cNvSpPr/>
          <p:nvPr/>
        </p:nvSpPr>
        <p:spPr>
          <a:xfrm rot="10800000" flipH="1" flipV="1">
            <a:off x="5460418" y="3135969"/>
            <a:ext cx="1493827" cy="1270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41568"/>
              <a:gd name="adj5" fmla="val 125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83" name="Circular Arrow 82"/>
          <p:cNvSpPr/>
          <p:nvPr/>
        </p:nvSpPr>
        <p:spPr>
          <a:xfrm rot="19305001" flipH="1" flipV="1">
            <a:off x="4115974" y="3690007"/>
            <a:ext cx="1493827" cy="1270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41568"/>
              <a:gd name="adj5" fmla="val 125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742" y="999851"/>
            <a:ext cx="2272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Gill Sans MT" panose="020B0502020104020203" pitchFamily="34" charset="77"/>
              </a:rPr>
              <a:t>FIGURE 1.2</a:t>
            </a:r>
            <a:br>
              <a:rPr lang="en-US" sz="2000" dirty="0">
                <a:latin typeface="Gill Sans MT" panose="020B0502020104020203" pitchFamily="34" charset="77"/>
              </a:rPr>
            </a:br>
            <a:r>
              <a:rPr lang="en-US" sz="2000" dirty="0">
                <a:latin typeface="Gill Sans MT" panose="020B0502020104020203" pitchFamily="34" charset="77"/>
              </a:rPr>
              <a:t>Outline of Chapters</a:t>
            </a:r>
          </a:p>
        </p:txBody>
      </p:sp>
      <p:sp>
        <p:nvSpPr>
          <p:cNvPr id="4140" name="TextBox 18"/>
          <p:cNvSpPr txBox="1">
            <a:spLocks noChangeArrowheads="1"/>
          </p:cNvSpPr>
          <p:nvPr/>
        </p:nvSpPr>
        <p:spPr bwMode="auto">
          <a:xfrm>
            <a:off x="3765963" y="2723219"/>
            <a:ext cx="19115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>
                <a:latin typeface="Arial Narrow"/>
                <a:cs typeface="Arial Narrow"/>
              </a:rPr>
              <a:t>Travel Intermediaries and IT</a:t>
            </a:r>
          </a:p>
        </p:txBody>
      </p:sp>
      <p:sp>
        <p:nvSpPr>
          <p:cNvPr id="4144" name="TextBox 22"/>
          <p:cNvSpPr txBox="1">
            <a:spLocks noChangeArrowheads="1"/>
          </p:cNvSpPr>
          <p:nvPr/>
        </p:nvSpPr>
        <p:spPr bwMode="auto">
          <a:xfrm>
            <a:off x="3765963" y="3008969"/>
            <a:ext cx="1876621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>
                <a:latin typeface="Arial Narrow"/>
                <a:cs typeface="Arial Narrow"/>
              </a:rPr>
              <a:t>The Internet and the Tourist</a:t>
            </a:r>
          </a:p>
        </p:txBody>
      </p:sp>
      <p:sp>
        <p:nvSpPr>
          <p:cNvPr id="4148" name="TextBox 26"/>
          <p:cNvSpPr txBox="1">
            <a:spLocks noChangeArrowheads="1"/>
          </p:cNvSpPr>
          <p:nvPr/>
        </p:nvSpPr>
        <p:spPr bwMode="auto">
          <a:xfrm>
            <a:off x="3765963" y="3294719"/>
            <a:ext cx="17728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dirty="0">
                <a:latin typeface="Arial Narrow"/>
                <a:cs typeface="Arial Narrow"/>
              </a:rPr>
              <a:t>Social Media and Tourism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62830" y="3990044"/>
            <a:ext cx="3277056" cy="1136650"/>
          </a:xfrm>
          <a:prstGeom prst="roundRect">
            <a:avLst>
              <a:gd name="adj" fmla="val 7946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09" name="TextBox 68"/>
          <p:cNvSpPr txBox="1">
            <a:spLocks noChangeArrowheads="1"/>
          </p:cNvSpPr>
          <p:nvPr/>
        </p:nvSpPr>
        <p:spPr bwMode="auto">
          <a:xfrm>
            <a:off x="1060739" y="3997982"/>
            <a:ext cx="264078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b="1">
                <a:latin typeface="Arial Narrow"/>
                <a:cs typeface="Arial Narrow"/>
              </a:rPr>
              <a:t>PART IV: STAYING AND PLAYING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129708" y="4255157"/>
            <a:ext cx="2769195" cy="236537"/>
          </a:xfrm>
          <a:prstGeom prst="roundRect">
            <a:avLst>
              <a:gd name="adj" fmla="val 33412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11" name="TextBox 28"/>
          <p:cNvSpPr txBox="1">
            <a:spLocks noChangeArrowheads="1"/>
          </p:cNvSpPr>
          <p:nvPr/>
        </p:nvSpPr>
        <p:spPr bwMode="auto">
          <a:xfrm>
            <a:off x="1100449" y="4232932"/>
            <a:ext cx="59772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b="1">
                <a:solidFill>
                  <a:schemeClr val="bg1"/>
                </a:solidFill>
                <a:latin typeface="Arial Narrow"/>
                <a:cs typeface="Arial Narrow"/>
              </a:rPr>
              <a:t>CH 9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29708" y="4540907"/>
            <a:ext cx="2769195" cy="236537"/>
          </a:xfrm>
          <a:prstGeom prst="roundRect">
            <a:avLst>
              <a:gd name="adj" fmla="val 33412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15" name="TextBox 32"/>
          <p:cNvSpPr txBox="1">
            <a:spLocks noChangeArrowheads="1"/>
          </p:cNvSpPr>
          <p:nvPr/>
        </p:nvSpPr>
        <p:spPr bwMode="auto">
          <a:xfrm>
            <a:off x="1100449" y="4518682"/>
            <a:ext cx="69804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b="1">
                <a:solidFill>
                  <a:schemeClr val="bg1"/>
                </a:solidFill>
                <a:latin typeface="Arial Narrow"/>
                <a:cs typeface="Arial Narrow"/>
              </a:rPr>
              <a:t>CH 10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129708" y="4826657"/>
            <a:ext cx="2769195" cy="236537"/>
          </a:xfrm>
          <a:prstGeom prst="roundRect">
            <a:avLst>
              <a:gd name="adj" fmla="val 33412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19" name="TextBox 36"/>
          <p:cNvSpPr txBox="1">
            <a:spLocks noChangeArrowheads="1"/>
          </p:cNvSpPr>
          <p:nvPr/>
        </p:nvSpPr>
        <p:spPr bwMode="auto">
          <a:xfrm>
            <a:off x="1100449" y="4804432"/>
            <a:ext cx="66669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b="1">
                <a:solidFill>
                  <a:schemeClr val="bg1"/>
                </a:solidFill>
                <a:latin typeface="Arial Narrow"/>
                <a:cs typeface="Arial Narrow"/>
              </a:rPr>
              <a:t>CH 11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302768" y="3990044"/>
            <a:ext cx="2967742" cy="1136650"/>
          </a:xfrm>
          <a:prstGeom prst="roundRect">
            <a:avLst>
              <a:gd name="adj" fmla="val 7946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23" name="TextBox 66"/>
          <p:cNvSpPr txBox="1">
            <a:spLocks noChangeArrowheads="1"/>
          </p:cNvSpPr>
          <p:nvPr/>
        </p:nvSpPr>
        <p:spPr bwMode="auto">
          <a:xfrm>
            <a:off x="5298587" y="3996394"/>
            <a:ext cx="18704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b="1">
                <a:latin typeface="Arial Narrow"/>
                <a:cs typeface="Arial Narrow"/>
              </a:rPr>
              <a:t>PART III: TRAVELLING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380097" y="4553606"/>
            <a:ext cx="2769195" cy="236538"/>
          </a:xfrm>
          <a:prstGeom prst="roundRect">
            <a:avLst>
              <a:gd name="adj" fmla="val 33412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25" name="TextBox 40"/>
          <p:cNvSpPr txBox="1">
            <a:spLocks noChangeArrowheads="1"/>
          </p:cNvSpPr>
          <p:nvPr/>
        </p:nvSpPr>
        <p:spPr bwMode="auto">
          <a:xfrm>
            <a:off x="5348746" y="4534556"/>
            <a:ext cx="5976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b="1">
                <a:solidFill>
                  <a:schemeClr val="bg1"/>
                </a:solidFill>
                <a:latin typeface="Arial Narrow"/>
                <a:cs typeface="Arial Narrow"/>
              </a:rPr>
              <a:t>CH 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380097" y="4839356"/>
            <a:ext cx="2769195" cy="236538"/>
          </a:xfrm>
          <a:prstGeom prst="roundRect">
            <a:avLst>
              <a:gd name="adj" fmla="val 33412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29" name="TextBox 44"/>
          <p:cNvSpPr txBox="1">
            <a:spLocks noChangeArrowheads="1"/>
          </p:cNvSpPr>
          <p:nvPr/>
        </p:nvSpPr>
        <p:spPr bwMode="auto">
          <a:xfrm>
            <a:off x="5348746" y="4820306"/>
            <a:ext cx="59772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b="1">
                <a:solidFill>
                  <a:schemeClr val="bg1"/>
                </a:solidFill>
                <a:latin typeface="Arial Narrow"/>
                <a:cs typeface="Arial Narrow"/>
              </a:rPr>
              <a:t>CH 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380097" y="4261506"/>
            <a:ext cx="2769195" cy="236538"/>
          </a:xfrm>
          <a:prstGeom prst="roundRect">
            <a:avLst>
              <a:gd name="adj" fmla="val 33412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33" name="TextBox 48"/>
          <p:cNvSpPr txBox="1">
            <a:spLocks noChangeArrowheads="1"/>
          </p:cNvSpPr>
          <p:nvPr/>
        </p:nvSpPr>
        <p:spPr bwMode="auto">
          <a:xfrm>
            <a:off x="5348746" y="4242456"/>
            <a:ext cx="59772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b="1">
                <a:solidFill>
                  <a:schemeClr val="bg1"/>
                </a:solidFill>
                <a:latin typeface="Arial Narrow"/>
                <a:cs typeface="Arial Narrow"/>
              </a:rPr>
              <a:t>CH 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844939" y="4553606"/>
            <a:ext cx="2321072" cy="236538"/>
          </a:xfrm>
          <a:prstGeom prst="roundRect">
            <a:avLst>
              <a:gd name="adj" fmla="val 3341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844939" y="4839356"/>
            <a:ext cx="2321072" cy="236538"/>
          </a:xfrm>
          <a:prstGeom prst="roundRect">
            <a:avLst>
              <a:gd name="adj" fmla="val 3341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844939" y="4261506"/>
            <a:ext cx="2321072" cy="236538"/>
          </a:xfrm>
          <a:prstGeom prst="roundRect">
            <a:avLst>
              <a:gd name="adj" fmla="val 3341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27" name="TextBox 42"/>
          <p:cNvSpPr txBox="1">
            <a:spLocks noChangeArrowheads="1"/>
          </p:cNvSpPr>
          <p:nvPr/>
        </p:nvSpPr>
        <p:spPr bwMode="auto">
          <a:xfrm>
            <a:off x="5830104" y="4539319"/>
            <a:ext cx="12560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>
                <a:latin typeface="Arial Narrow"/>
                <a:cs typeface="Arial Narrow"/>
              </a:rPr>
              <a:t>Aviation and IT</a:t>
            </a:r>
          </a:p>
        </p:txBody>
      </p:sp>
      <p:sp>
        <p:nvSpPr>
          <p:cNvPr id="4131" name="TextBox 46"/>
          <p:cNvSpPr txBox="1">
            <a:spLocks noChangeArrowheads="1"/>
          </p:cNvSpPr>
          <p:nvPr/>
        </p:nvSpPr>
        <p:spPr bwMode="auto">
          <a:xfrm>
            <a:off x="5830104" y="4825069"/>
            <a:ext cx="192540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dirty="0">
                <a:latin typeface="Arial Narrow"/>
                <a:cs typeface="Arial Narrow"/>
              </a:rPr>
              <a:t>Surface Transport and IT</a:t>
            </a:r>
          </a:p>
        </p:txBody>
      </p:sp>
      <p:sp>
        <p:nvSpPr>
          <p:cNvPr id="4135" name="TextBox 50"/>
          <p:cNvSpPr txBox="1">
            <a:spLocks noChangeArrowheads="1"/>
          </p:cNvSpPr>
          <p:nvPr/>
        </p:nvSpPr>
        <p:spPr bwMode="auto">
          <a:xfrm>
            <a:off x="5830104" y="4247219"/>
            <a:ext cx="1360564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>
                <a:latin typeface="Arial Narrow"/>
                <a:cs typeface="Arial Narrow"/>
              </a:rPr>
              <a:t>Mobilities and IT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5592" y="4255157"/>
            <a:ext cx="2585606" cy="236537"/>
          </a:xfrm>
          <a:prstGeom prst="roundRect">
            <a:avLst>
              <a:gd name="adj" fmla="val 33412"/>
            </a:avLst>
          </a:prstGeom>
          <a:solidFill>
            <a:schemeClr val="bg1"/>
          </a:solidFill>
          <a:ln w="12700">
            <a:solidFill>
              <a:srgbClr val="2A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605592" y="4540113"/>
            <a:ext cx="2585606" cy="236537"/>
          </a:xfrm>
          <a:prstGeom prst="roundRect">
            <a:avLst>
              <a:gd name="adj" fmla="val 33412"/>
            </a:avLst>
          </a:prstGeom>
          <a:solidFill>
            <a:schemeClr val="bg1"/>
          </a:solidFill>
          <a:ln w="12700">
            <a:solidFill>
              <a:srgbClr val="2A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05592" y="4826657"/>
            <a:ext cx="2585606" cy="236537"/>
          </a:xfrm>
          <a:prstGeom prst="roundRect">
            <a:avLst>
              <a:gd name="adj" fmla="val 33412"/>
            </a:avLst>
          </a:prstGeom>
          <a:solidFill>
            <a:schemeClr val="bg1"/>
          </a:solidFill>
          <a:ln w="12700">
            <a:solidFill>
              <a:srgbClr val="2A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latin typeface="Arial Narrow"/>
              <a:cs typeface="Arial Narrow"/>
            </a:endParaRPr>
          </a:p>
        </p:txBody>
      </p:sp>
      <p:sp>
        <p:nvSpPr>
          <p:cNvPr id="4113" name="TextBox 30"/>
          <p:cNvSpPr txBox="1">
            <a:spLocks noChangeArrowheads="1"/>
          </p:cNvSpPr>
          <p:nvPr/>
        </p:nvSpPr>
        <p:spPr bwMode="auto">
          <a:xfrm>
            <a:off x="1572878" y="4239282"/>
            <a:ext cx="240345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dirty="0">
                <a:latin typeface="Arial Narrow"/>
                <a:cs typeface="Arial Narrow"/>
              </a:rPr>
              <a:t>Hospitality Information Systems</a:t>
            </a:r>
          </a:p>
        </p:txBody>
      </p:sp>
      <p:sp>
        <p:nvSpPr>
          <p:cNvPr id="4121" name="TextBox 38"/>
          <p:cNvSpPr txBox="1">
            <a:spLocks noChangeArrowheads="1"/>
          </p:cNvSpPr>
          <p:nvPr/>
        </p:nvSpPr>
        <p:spPr bwMode="auto">
          <a:xfrm>
            <a:off x="1572878" y="4810782"/>
            <a:ext cx="27670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dirty="0">
                <a:latin typeface="Arial Narrow"/>
                <a:cs typeface="Arial Narrow"/>
              </a:rPr>
              <a:t>Destination Management and Smart Destinations</a:t>
            </a:r>
          </a:p>
        </p:txBody>
      </p:sp>
      <p:sp>
        <p:nvSpPr>
          <p:cNvPr id="4117" name="TextBox 34"/>
          <p:cNvSpPr txBox="1">
            <a:spLocks noChangeArrowheads="1"/>
          </p:cNvSpPr>
          <p:nvPr/>
        </p:nvSpPr>
        <p:spPr bwMode="auto">
          <a:xfrm>
            <a:off x="1572878" y="4525032"/>
            <a:ext cx="253231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sz="1100" dirty="0">
                <a:latin typeface="Arial Narrow"/>
                <a:cs typeface="Arial Narrow"/>
              </a:rPr>
              <a:t>Technology Enabled Visitor Experiences</a:t>
            </a:r>
          </a:p>
        </p:txBody>
      </p:sp>
    </p:spTree>
    <p:extLst>
      <p:ext uri="{BB962C8B-B14F-4D97-AF65-F5344CB8AC3E}">
        <p14:creationId xmlns:p14="http://schemas.microsoft.com/office/powerpoint/2010/main" val="3252769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9375" y="1232519"/>
            <a:ext cx="7911744" cy="442818"/>
          </a:xfrm>
        </p:spPr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9440" y="1782762"/>
            <a:ext cx="8074659" cy="4910138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In your opinion, what are the three most important inventions that have led to the information technologies we have available today? Provide examples to justify your answer.</a:t>
            </a:r>
            <a:endParaRPr lang="en-AU" dirty="0"/>
          </a:p>
          <a:p>
            <a:pPr marL="514350" lvl="0" indent="-514350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is tourism such an information intensive industry? Explain and give some examples.</a:t>
            </a:r>
            <a:endParaRPr lang="en-AU" dirty="0"/>
          </a:p>
          <a:p>
            <a:pPr marL="514350" lvl="0" indent="-514350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is the difference between static and dynamic tourism information? Give examples of each.</a:t>
            </a:r>
            <a:endParaRPr lang="en-AU" dirty="0"/>
          </a:p>
          <a:p>
            <a:pPr marL="514350" lvl="0" indent="-514350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A hotel manager asks you why she should incorporate more technology in to her hotel. How would you respond to this question so that they are inspired to invest?</a:t>
            </a:r>
            <a:endParaRPr lang="en-AU" dirty="0"/>
          </a:p>
          <a:p>
            <a:pPr marL="514350" lvl="0" indent="-514350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Identify one travel organization in your area that you think has used technology in a particularly creative way. Which of the strategic applications discussed at the end of the chapter would it fit in to?</a:t>
            </a:r>
            <a:endParaRPr lang="en-AU" dirty="0"/>
          </a:p>
          <a:p>
            <a:pPr marL="514350" lvl="0" indent="-514350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Which part of the textbook (based on the diagram of the chapters) are you most looking forward to studying? Why?</a:t>
            </a:r>
            <a:endParaRPr lang="en-AU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4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1 EyeForTravel 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765300"/>
            <a:ext cx="864000" cy="864000"/>
          </a:xfrm>
          <a:prstGeom prst="rect">
            <a:avLst/>
          </a:prstGeom>
        </p:spPr>
      </p:pic>
      <p:pic>
        <p:nvPicPr>
          <p:cNvPr id="16" name="Picture 15" descr="Ch1 ENTER Q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647950"/>
            <a:ext cx="864000" cy="864000"/>
          </a:xfrm>
          <a:prstGeom prst="rect">
            <a:avLst/>
          </a:prstGeom>
        </p:spPr>
      </p:pic>
      <p:pic>
        <p:nvPicPr>
          <p:cNvPr id="17" name="Picture 16" descr="Ch1 HITA Q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530600"/>
            <a:ext cx="864000" cy="864000"/>
          </a:xfrm>
          <a:prstGeom prst="rect">
            <a:avLst/>
          </a:prstGeom>
        </p:spPr>
      </p:pic>
      <p:pic>
        <p:nvPicPr>
          <p:cNvPr id="18" name="Picture 17" descr="Ch1 Tnooz Q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4413250"/>
            <a:ext cx="864000" cy="864000"/>
          </a:xfrm>
          <a:prstGeom prst="rect">
            <a:avLst/>
          </a:prstGeom>
        </p:spPr>
      </p:pic>
      <p:pic>
        <p:nvPicPr>
          <p:cNvPr id="19" name="Picture 18" descr="CH1 TTI Q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5295900"/>
            <a:ext cx="864000" cy="86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Websites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15</a:t>
            </a:fld>
            <a:endParaRPr lang="en-AU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1608"/>
              </p:ext>
            </p:extLst>
          </p:nvPr>
        </p:nvGraphicFramePr>
        <p:xfrm>
          <a:off x="723900" y="1765298"/>
          <a:ext cx="7823200" cy="4368801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97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882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Eye for Travel</a:t>
                      </a:r>
                      <a:endParaRPr lang="en-AU" sz="1800" b="1" dirty="0">
                        <a:effectLst/>
                        <a:latin typeface="+mn-lt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www.eyefortravel</a:t>
                      </a:r>
                      <a:r>
                        <a:rPr lang="en-US" sz="1800" err="1">
                          <a:effectLst/>
                          <a:latin typeface="+mn-lt"/>
                        </a:rPr>
                        <a:t>.</a:t>
                      </a:r>
                      <a:r>
                        <a:rPr lang="en-US" sz="1800">
                          <a:effectLst/>
                          <a:latin typeface="+mn-lt"/>
                        </a:rPr>
                        <a:t>com</a:t>
                      </a:r>
                      <a:endParaRPr lang="en-A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82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International Federation for Tourism and Technology</a:t>
                      </a:r>
                      <a:endParaRPr lang="en-AU" sz="1800" b="1" dirty="0">
                        <a:effectLst/>
                        <a:latin typeface="+mn-lt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www.ifitt.org</a:t>
                      </a:r>
                      <a:endParaRPr lang="en-A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82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International Hospitality Information Technology Association</a:t>
                      </a:r>
                      <a:endParaRPr lang="en-AU" sz="1800" b="1" dirty="0">
                        <a:effectLst/>
                        <a:latin typeface="+mn-lt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hita.camp7.org</a:t>
                      </a:r>
                      <a:endParaRPr lang="en-A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82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+mn-lt"/>
                        </a:rPr>
                        <a:t>Tnooz.com</a:t>
                      </a:r>
                      <a:endParaRPr lang="en-AU" sz="1800" b="1" dirty="0">
                        <a:effectLst/>
                        <a:latin typeface="+mn-lt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www.tnooz.com</a:t>
                      </a:r>
                      <a:endParaRPr lang="en-A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501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effectLst/>
                          <a:latin typeface="+mn-lt"/>
                        </a:rPr>
                        <a:t>Travel Technology Initiative</a:t>
                      </a:r>
                      <a:endParaRPr lang="en-AU" sz="1800" b="1" kern="1200" dirty="0">
                        <a:effectLst/>
                        <a:latin typeface="+mn-lt"/>
                      </a:endParaRPr>
                    </a:p>
                    <a:p>
                      <a:r>
                        <a:rPr lang="en-US" sz="1800" kern="1200" dirty="0" err="1">
                          <a:effectLst/>
                          <a:latin typeface="+mn-lt"/>
                        </a:rPr>
                        <a:t>www.tti.org</a:t>
                      </a:r>
                      <a:endParaRPr lang="en-A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485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9375" y="1232519"/>
            <a:ext cx="7911744" cy="442818"/>
          </a:xfrm>
        </p:spPr>
        <p:txBody>
          <a:bodyPr/>
          <a:lstStyle/>
          <a:p>
            <a:r>
              <a:rPr lang="en-US" sz="2800" dirty="0"/>
              <a:t>Case Study</a:t>
            </a:r>
            <a:r>
              <a:rPr lang="en-US" sz="2800" b="0" dirty="0"/>
              <a:t> Intercontinental Hotels Group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99441" y="1782762"/>
            <a:ext cx="7911148" cy="4910137"/>
          </a:xfrm>
        </p:spPr>
        <p:txBody>
          <a:bodyPr>
            <a:normAutofit fontScale="92500" lnSpcReduction="10000"/>
          </a:bodyPr>
          <a:lstStyle/>
          <a:p>
            <a:pPr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 err="1"/>
              <a:t>Crowne</a:t>
            </a:r>
            <a:r>
              <a:rPr lang="en-US" sz="2400" dirty="0"/>
              <a:t> Plaza, Holiday Inn, InterContinental Hotels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/>
              <a:t>4,503 hotels and 656,661 rooms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/>
              <a:t>Spends about $200 million annually on IT innovations (about 1.2% of revenue)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/>
              <a:t>Atlanta </a:t>
            </a:r>
            <a:r>
              <a:rPr lang="en-US" sz="2400" dirty="0" err="1"/>
              <a:t>Crowne</a:t>
            </a:r>
            <a:r>
              <a:rPr lang="en-US" sz="2400" dirty="0"/>
              <a:t> Plaza Hotel’s customer database holds 200 million guest profiles which can be mined for customer activity, trends and preferences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AU" sz="2400" dirty="0"/>
              <a:t>BOSS </a:t>
            </a:r>
            <a:r>
              <a:rPr lang="en-AU" sz="2400" b="1" dirty="0"/>
              <a:t>search technology</a:t>
            </a:r>
            <a:endParaRPr lang="en-AU" sz="2400" dirty="0"/>
          </a:p>
          <a:p>
            <a:pPr lvl="2">
              <a:buClr>
                <a:schemeClr val="tx1">
                  <a:lumMod val="65000"/>
                  <a:lumOff val="35000"/>
                </a:schemeClr>
              </a:buClr>
            </a:pPr>
            <a:r>
              <a:rPr lang="en-AU" sz="2000" dirty="0"/>
              <a:t>Google Integration</a:t>
            </a:r>
          </a:p>
          <a:p>
            <a:pPr lvl="2">
              <a:buClr>
                <a:schemeClr val="tx1">
                  <a:lumMod val="65000"/>
                  <a:lumOff val="35000"/>
                </a:schemeClr>
              </a:buClr>
            </a:pPr>
            <a:r>
              <a:rPr lang="en-AU" sz="2000" dirty="0"/>
              <a:t>GPS support and voice search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AU" sz="2400" dirty="0"/>
              <a:t>iPhone and Google </a:t>
            </a:r>
            <a:r>
              <a:rPr lang="en-AU" sz="2400" b="1" dirty="0"/>
              <a:t>apps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AU" sz="2400" b="1" dirty="0"/>
              <a:t>Touchscreen</a:t>
            </a:r>
            <a:r>
              <a:rPr lang="en-AU" sz="2400" dirty="0"/>
              <a:t> kiosks in lobbies and concierge iPads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b="1" dirty="0"/>
              <a:t>Camelot</a:t>
            </a:r>
            <a:r>
              <a:rPr lang="en-US" sz="2400" dirty="0"/>
              <a:t> cloud computing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109967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563" y="2110852"/>
            <a:ext cx="7199855" cy="442818"/>
          </a:xfrm>
        </p:spPr>
        <p:txBody>
          <a:bodyPr/>
          <a:lstStyle/>
          <a:p>
            <a:pPr algn="ctr"/>
            <a:r>
              <a:rPr lang="en-US" sz="3600" dirty="0"/>
              <a:t>Chapter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4575" y="2661096"/>
            <a:ext cx="7199313" cy="119970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Introduction to Tourism </a:t>
            </a:r>
            <a:br>
              <a:rPr lang="en-US" sz="3200" dirty="0"/>
            </a:br>
            <a:r>
              <a:rPr lang="en-US" sz="3200" dirty="0"/>
              <a:t>and 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164055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375" y="1232519"/>
            <a:ext cx="7911744" cy="442818"/>
          </a:xfrm>
        </p:spPr>
        <p:txBody>
          <a:bodyPr/>
          <a:lstStyle/>
          <a:p>
            <a:r>
              <a:rPr lang="en-GB" dirty="0"/>
              <a:t>Chapter 1 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9441" y="1782763"/>
            <a:ext cx="7911148" cy="42973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After studying this chapter you should be able to:</a:t>
            </a:r>
            <a:endParaRPr lang="en-AU" dirty="0"/>
          </a:p>
          <a:p>
            <a:pPr marL="457200" lvl="0" indent="-457200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/>
              <a:t>Define </a:t>
            </a:r>
            <a:r>
              <a:rPr lang="en-US" b="1" dirty="0"/>
              <a:t>key terms </a:t>
            </a:r>
            <a:r>
              <a:rPr lang="en-US" dirty="0"/>
              <a:t>and </a:t>
            </a:r>
            <a:r>
              <a:rPr lang="en-US" b="1" dirty="0"/>
              <a:t>concepts</a:t>
            </a:r>
            <a:r>
              <a:rPr lang="en-US" dirty="0"/>
              <a:t> in information technology;</a:t>
            </a:r>
            <a:endParaRPr lang="en-AU" dirty="0"/>
          </a:p>
          <a:p>
            <a:pPr marL="457200" lvl="0" indent="-457200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/>
              <a:t>Describe the </a:t>
            </a:r>
            <a:r>
              <a:rPr lang="en-US" b="1" dirty="0"/>
              <a:t>evolution</a:t>
            </a:r>
            <a:r>
              <a:rPr lang="en-US" dirty="0"/>
              <a:t> of information technology;</a:t>
            </a:r>
            <a:endParaRPr lang="en-AU" dirty="0"/>
          </a:p>
          <a:p>
            <a:pPr marL="457200" lvl="0" indent="-457200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/>
              <a:t>Recognize the </a:t>
            </a:r>
            <a:r>
              <a:rPr lang="en-US" b="1" dirty="0"/>
              <a:t>types</a:t>
            </a:r>
            <a:r>
              <a:rPr lang="en-US" dirty="0"/>
              <a:t> of information technologies relevant to tourism;</a:t>
            </a:r>
            <a:endParaRPr lang="en-AU" dirty="0"/>
          </a:p>
          <a:p>
            <a:pPr marL="457200" lvl="0" indent="-457200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/>
              <a:t>Explain the </a:t>
            </a:r>
            <a:r>
              <a:rPr lang="en-US" b="1" dirty="0"/>
              <a:t>synergies</a:t>
            </a:r>
            <a:r>
              <a:rPr lang="en-US" dirty="0"/>
              <a:t> between the travel industry and information technology; and</a:t>
            </a:r>
            <a:endParaRPr lang="en-AU" dirty="0"/>
          </a:p>
          <a:p>
            <a:pPr marL="457200" lvl="0" indent="-457200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/>
              <a:t>Evaluate the </a:t>
            </a:r>
            <a:r>
              <a:rPr lang="en-US" b="1" dirty="0"/>
              <a:t>strategic applications </a:t>
            </a:r>
            <a:r>
              <a:rPr lang="en-US" dirty="0"/>
              <a:t>of information technology in tourism organizations and destinations.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527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4858" y="1602889"/>
            <a:ext cx="8280042" cy="4218793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dirty="0"/>
              <a:t>Characteristics of tourism services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Evolution of computing technologies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Information systems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Information technology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Moore’s Law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Artificial intelligence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Space-time collapse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Typologies of information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Web 1.0 / Web 2.0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863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Information Technology (IT)</a:t>
            </a:r>
          </a:p>
          <a:p>
            <a:pPr lvl="1"/>
            <a:r>
              <a:rPr lang="en-US" sz="2400" dirty="0"/>
              <a:t>the application of computers and telecommunications equipment to store, retrieve, transmit and manipulate data (</a:t>
            </a:r>
            <a:r>
              <a:rPr lang="en-US" sz="2400" dirty="0" err="1"/>
              <a:t>Daintith</a:t>
            </a:r>
            <a:r>
              <a:rPr lang="en-US" sz="2400" dirty="0"/>
              <a:t>, 2012)</a:t>
            </a:r>
          </a:p>
          <a:p>
            <a:r>
              <a:rPr lang="en-US" b="1" dirty="0"/>
              <a:t>Information Systems</a:t>
            </a:r>
          </a:p>
          <a:p>
            <a:pPr lvl="1"/>
            <a:r>
              <a:rPr lang="en-US" sz="2400" dirty="0"/>
              <a:t>Information systems are combinations of hardware, software and telecommunications networks that people build and use to collect, create, and distribute useful data, typically in organizational settings” (</a:t>
            </a:r>
            <a:r>
              <a:rPr lang="en-US" sz="2400" dirty="0" err="1"/>
              <a:t>Valacich</a:t>
            </a:r>
            <a:r>
              <a:rPr lang="en-US" sz="2400" dirty="0"/>
              <a:t> &amp; Schneider, 2014)</a:t>
            </a:r>
          </a:p>
        </p:txBody>
      </p:sp>
    </p:spTree>
    <p:extLst>
      <p:ext uri="{BB962C8B-B14F-4D97-AF65-F5344CB8AC3E}">
        <p14:creationId xmlns:p14="http://schemas.microsoft.com/office/powerpoint/2010/main" val="250520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98532195"/>
              </p:ext>
            </p:extLst>
          </p:nvPr>
        </p:nvGraphicFramePr>
        <p:xfrm>
          <a:off x="397565" y="1850232"/>
          <a:ext cx="8273335" cy="4519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Tourism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150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IT in Tourism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en-US" dirty="0"/>
              <a:t>Aviation</a:t>
            </a:r>
          </a:p>
          <a:p>
            <a:pPr lvl="1"/>
            <a:r>
              <a:rPr lang="en-US" dirty="0"/>
              <a:t>Travel intermediaries</a:t>
            </a:r>
          </a:p>
          <a:p>
            <a:pPr lvl="1"/>
            <a:r>
              <a:rPr lang="en-US" dirty="0"/>
              <a:t>Hospitality</a:t>
            </a:r>
          </a:p>
          <a:p>
            <a:pPr lvl="1"/>
            <a:r>
              <a:rPr lang="en-US" dirty="0"/>
              <a:t>Attractions, events and entertainment</a:t>
            </a:r>
          </a:p>
          <a:p>
            <a:pPr lvl="1"/>
            <a:r>
              <a:rPr lang="en-US" dirty="0"/>
              <a:t>Destinations</a:t>
            </a:r>
          </a:p>
          <a:p>
            <a:pPr lvl="1"/>
            <a:r>
              <a:rPr lang="en-US" dirty="0"/>
              <a:t>Travelers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433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47899271"/>
              </p:ext>
            </p:extLst>
          </p:nvPr>
        </p:nvGraphicFramePr>
        <p:xfrm>
          <a:off x="559398" y="1677793"/>
          <a:ext cx="8187037" cy="3934488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598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2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68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ill Sans MT" panose="020B0502020104020203" pitchFamily="34" charset="77"/>
                        </a:rPr>
                        <a:t>Trip Stage</a:t>
                      </a:r>
                      <a:endParaRPr lang="en-AU" sz="28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ill Sans MT" panose="020B0502020104020203" pitchFamily="34" charset="77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ill Sans MT" panose="020B0502020104020203" pitchFamily="34" charset="77"/>
                        </a:rPr>
                        <a:t>Static</a:t>
                      </a:r>
                      <a:endParaRPr lang="en-AU" sz="28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ill Sans MT" panose="020B0502020104020203" pitchFamily="34" charset="77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ill Sans MT" panose="020B0502020104020203" pitchFamily="34" charset="77"/>
                        </a:rPr>
                        <a:t>Dynamic</a:t>
                      </a:r>
                      <a:endParaRPr lang="en-A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ill Sans MT" panose="020B0502020104020203" pitchFamily="34" charset="77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072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rgbClr val="35436A"/>
                          </a:solidFill>
                          <a:effectLst/>
                          <a:latin typeface="Gill Sans MT" panose="020B0502020104020203" pitchFamily="34" charset="77"/>
                        </a:rPr>
                        <a:t>Pre-trip</a:t>
                      </a:r>
                      <a:endParaRPr lang="en-AU" sz="2800" b="1" dirty="0">
                        <a:solidFill>
                          <a:srgbClr val="35436A"/>
                        </a:solidFill>
                        <a:effectLst/>
                        <a:latin typeface="Gill Sans MT" panose="020B0502020104020203" pitchFamily="34" charset="77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77"/>
                        </a:rPr>
                        <a:t>Brochures, guidebooks, fax, photos, videos, some information on websites</a:t>
                      </a:r>
                      <a:endParaRPr lang="en-AU" sz="2800" dirty="0">
                        <a:effectLst/>
                        <a:latin typeface="Gill Sans MT" panose="020B0502020104020203" pitchFamily="34" charset="77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77"/>
                        </a:rPr>
                        <a:t>Phone, email, websites, social media, Internet booking engines, Global Distribution Systems</a:t>
                      </a:r>
                      <a:endParaRPr lang="en-AU" sz="2800" dirty="0">
                        <a:effectLst/>
                        <a:latin typeface="Gill Sans MT" panose="020B0502020104020203" pitchFamily="34" charset="77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072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rgbClr val="35436A"/>
                          </a:solidFill>
                          <a:effectLst/>
                          <a:latin typeface="Gill Sans MT" panose="020B0502020104020203" pitchFamily="34" charset="77"/>
                        </a:rPr>
                        <a:t>In-trip</a:t>
                      </a:r>
                      <a:endParaRPr lang="en-AU" sz="2800" b="1" dirty="0">
                        <a:solidFill>
                          <a:srgbClr val="35436A"/>
                        </a:solidFill>
                        <a:effectLst/>
                        <a:latin typeface="Gill Sans MT" panose="020B0502020104020203" pitchFamily="34" charset="77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77"/>
                        </a:rPr>
                        <a:t>Brochures, guidebooks, signs, maps, kiosks, TV channels in hotels, some mobile apps</a:t>
                      </a:r>
                      <a:endParaRPr lang="en-AU" sz="2800" dirty="0">
                        <a:effectLst/>
                        <a:latin typeface="Gill Sans MT" panose="020B0502020104020203" pitchFamily="34" charset="77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Gill Sans MT" panose="020B0502020104020203" pitchFamily="34" charset="77"/>
                        </a:rPr>
                        <a:t>Phone, fax, email, websites, social media, mobile apps</a:t>
                      </a:r>
                      <a:endParaRPr lang="en-AU" sz="2800">
                        <a:effectLst/>
                        <a:latin typeface="Gill Sans MT" panose="020B0502020104020203" pitchFamily="34" charset="77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36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rgbClr val="35436A"/>
                          </a:solidFill>
                          <a:effectLst/>
                          <a:latin typeface="Gill Sans MT" panose="020B0502020104020203" pitchFamily="34" charset="77"/>
                        </a:rPr>
                        <a:t>Post-trip</a:t>
                      </a:r>
                      <a:endParaRPr lang="en-AU" sz="2800" b="1" dirty="0">
                        <a:solidFill>
                          <a:srgbClr val="35436A"/>
                        </a:solidFill>
                        <a:effectLst/>
                        <a:latin typeface="Gill Sans MT" panose="020B0502020104020203" pitchFamily="34" charset="77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Gill Sans MT" panose="020B0502020104020203" pitchFamily="34" charset="77"/>
                        </a:rPr>
                        <a:t>Brochures, guidebooks, photos, video</a:t>
                      </a:r>
                      <a:endParaRPr lang="en-AU" sz="2800">
                        <a:effectLst/>
                        <a:latin typeface="Gill Sans MT" panose="020B0502020104020203" pitchFamily="34" charset="77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77"/>
                        </a:rPr>
                        <a:t>Blogs, social networks, media sharing, reviews</a:t>
                      </a:r>
                      <a:endParaRPr lang="en-AU" sz="2800" dirty="0">
                        <a:effectLst/>
                        <a:latin typeface="Gill Sans MT" panose="020B0502020104020203" pitchFamily="34" charset="77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Typologies of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730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95003" y="1435674"/>
            <a:ext cx="8666480" cy="360000"/>
          </a:xfrm>
          <a:prstGeom prst="rightArrow">
            <a:avLst>
              <a:gd name="adj1" fmla="val 100000"/>
              <a:gd name="adj2" fmla="val 5714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ightning Bolt 3"/>
          <p:cNvSpPr/>
          <p:nvPr/>
        </p:nvSpPr>
        <p:spPr>
          <a:xfrm>
            <a:off x="1392114" y="1290918"/>
            <a:ext cx="477520" cy="580913"/>
          </a:xfrm>
          <a:prstGeom prst="lightningBol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4523" y="1438214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Arial Narrow"/>
                <a:cs typeface="Arial Narrow"/>
              </a:rPr>
              <a:t>30,000 BC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6382" y="1438214"/>
            <a:ext cx="558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Arial Narrow"/>
                <a:cs typeface="Arial Narrow"/>
              </a:rPr>
              <a:t>1800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9539" y="1438214"/>
            <a:ext cx="558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Arial Narrow"/>
                <a:cs typeface="Arial Narrow"/>
              </a:rPr>
              <a:t>1900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0542" y="1438214"/>
            <a:ext cx="558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Arial Narrow"/>
                <a:cs typeface="Arial Narrow"/>
              </a:rPr>
              <a:t>1950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6102" y="1438214"/>
            <a:ext cx="558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Arial Narrow"/>
                <a:cs typeface="Arial Narrow"/>
              </a:rPr>
              <a:t>1975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7859" y="1438214"/>
            <a:ext cx="558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Arial Narrow"/>
                <a:cs typeface="Arial Narrow"/>
              </a:rPr>
              <a:t>2000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15642" y="1438214"/>
            <a:ext cx="558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Arial Narrow"/>
                <a:cs typeface="Arial Narrow"/>
              </a:rPr>
              <a:t>2025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43699" y="1438214"/>
            <a:ext cx="558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Arial Narrow"/>
                <a:cs typeface="Arial Narrow"/>
              </a:rPr>
              <a:t>1950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5903" y="1797862"/>
            <a:ext cx="1886786" cy="1909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b="1" dirty="0">
                <a:solidFill>
                  <a:schemeClr val="accent6"/>
                </a:solidFill>
                <a:latin typeface="Arial Narrow"/>
                <a:cs typeface="Arial Narrow"/>
              </a:rPr>
              <a:t>Manual Counting Aids &amp; Calculators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Tally Bones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Abacus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Antikythera Mechanism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Astrolabe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 err="1">
                <a:latin typeface="Arial Narrow"/>
                <a:cs typeface="Arial Narrow"/>
              </a:rPr>
              <a:t>Gutenburg</a:t>
            </a:r>
            <a:r>
              <a:rPr lang="en-US" sz="1400" dirty="0">
                <a:latin typeface="Arial Narrow"/>
                <a:cs typeface="Arial Narrow"/>
              </a:rPr>
              <a:t> Press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Slide Rules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 err="1">
                <a:latin typeface="Arial Narrow"/>
                <a:cs typeface="Arial Narrow"/>
              </a:rPr>
              <a:t>Pascaline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43489" y="1797862"/>
            <a:ext cx="265399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b="1" dirty="0">
                <a:solidFill>
                  <a:srgbClr val="475A8D"/>
                </a:solidFill>
                <a:latin typeface="Arial Narrow"/>
                <a:cs typeface="Arial Narrow"/>
              </a:rPr>
              <a:t>Mechanical Computers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Punched Cards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 err="1">
                <a:latin typeface="Arial Narrow"/>
                <a:cs typeface="Arial Narrow"/>
              </a:rPr>
              <a:t>Arithometers</a:t>
            </a:r>
            <a:endParaRPr lang="en-US" sz="1400" dirty="0">
              <a:latin typeface="Arial Narrow"/>
              <a:cs typeface="Arial Narrow"/>
            </a:endParaRP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Difference/Analytical Engines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Typewriters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Tabulators</a:t>
            </a:r>
          </a:p>
          <a:p>
            <a:pPr algn="ctr">
              <a:lnSpc>
                <a:spcPct val="90000"/>
              </a:lnSpc>
            </a:pPr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75936" y="1797862"/>
            <a:ext cx="2124426" cy="207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b="1" dirty="0">
                <a:solidFill>
                  <a:srgbClr val="475A8D"/>
                </a:solidFill>
                <a:latin typeface="Arial Narrow"/>
                <a:cs typeface="Arial Narrow"/>
              </a:rPr>
              <a:t>Ubiquitous Technologies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IBM5100 / Osborne 1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Newton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Smartphones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Tablets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App stores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Digital assistants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Cloud computing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Artificial intelligence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endParaRPr lang="en-US" sz="1400" dirty="0">
              <a:latin typeface="Arial Narrow"/>
              <a:cs typeface="Arial Narrow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232970" y="1776768"/>
            <a:ext cx="10519" cy="1289148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95743" y="1776768"/>
            <a:ext cx="0" cy="1930847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951593" y="1776768"/>
            <a:ext cx="0" cy="2254348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66201" y="1797862"/>
            <a:ext cx="1861475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b="1" dirty="0">
                <a:solidFill>
                  <a:srgbClr val="475A8D"/>
                </a:solidFill>
                <a:latin typeface="Arial Narrow"/>
                <a:cs typeface="Arial Narrow"/>
              </a:rPr>
              <a:t>Electronic Computers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Vacuum Tubes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ENIAC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Transistors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UNIVAC I / IBM650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Integrated Circuits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Mouse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Spectra 70 / IBM360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Microprocessors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Microcomputers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GUI OS &amp; Software</a:t>
            </a:r>
          </a:p>
          <a:p>
            <a:pPr>
              <a:lnSpc>
                <a:spcPct val="90000"/>
              </a:lnSpc>
            </a:pPr>
            <a:endParaRPr lang="en-US" sz="1400" b="1" dirty="0">
              <a:latin typeface="Arial Narrow"/>
              <a:cs typeface="Arial Narrow"/>
            </a:endParaRP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 flipH="1">
            <a:off x="6691050" y="1784350"/>
            <a:ext cx="13945" cy="4511135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6857377" y="1785162"/>
            <a:ext cx="0" cy="1922453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02560" y="3829169"/>
            <a:ext cx="2297799" cy="2466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b="1" dirty="0">
                <a:solidFill>
                  <a:srgbClr val="475A8D"/>
                </a:solidFill>
                <a:latin typeface="Arial Narrow"/>
                <a:cs typeface="Arial Narrow"/>
              </a:rPr>
              <a:t>Networking &amp; Internet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 err="1">
                <a:latin typeface="Arial Narrow"/>
                <a:cs typeface="Arial Narrow"/>
              </a:rPr>
              <a:t>ARPAnet</a:t>
            </a:r>
            <a:endParaRPr lang="en-US" sz="1400" dirty="0">
              <a:latin typeface="Arial Narrow"/>
              <a:cs typeface="Arial Narrow"/>
            </a:endParaRP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Email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Ethernet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Internet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WWW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Web browsers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Search engines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Social networks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Sharing platforms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>
                <a:latin typeface="Arial Narrow"/>
                <a:cs typeface="Arial Narrow"/>
              </a:rPr>
              <a:t>Cellular networks</a:t>
            </a:r>
          </a:p>
          <a:p>
            <a:pPr marL="182563" indent="-182563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400" dirty="0" err="1">
                <a:latin typeface="Arial Narrow"/>
                <a:cs typeface="Arial Narrow"/>
              </a:rPr>
              <a:t>Wifi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059" y="941838"/>
            <a:ext cx="7830457" cy="442818"/>
          </a:xfrm>
        </p:spPr>
        <p:txBody>
          <a:bodyPr/>
          <a:lstStyle/>
          <a:p>
            <a:r>
              <a:rPr lang="en-US" dirty="0"/>
              <a:t>Evolution of Computing Technologies</a:t>
            </a:r>
          </a:p>
        </p:txBody>
      </p:sp>
    </p:spTree>
    <p:extLst>
      <p:ext uri="{BB962C8B-B14F-4D97-AF65-F5344CB8AC3E}">
        <p14:creationId xmlns:p14="http://schemas.microsoft.com/office/powerpoint/2010/main" val="170561957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Custom 5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657797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835</Words>
  <Application>Microsoft Office PowerPoint</Application>
  <PresentationFormat>On-screen Show (4:3)</PresentationFormat>
  <Paragraphs>199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Arial Narrow</vt:lpstr>
      <vt:lpstr>Calibri</vt:lpstr>
      <vt:lpstr>Gill Sans MT</vt:lpstr>
      <vt:lpstr>Myriad Pro</vt:lpstr>
      <vt:lpstr>Times New Roman</vt:lpstr>
      <vt:lpstr>Wingdings</vt:lpstr>
      <vt:lpstr>Template</vt:lpstr>
      <vt:lpstr>PowerPoint Presentation</vt:lpstr>
      <vt:lpstr>Chapter 1</vt:lpstr>
      <vt:lpstr>Chapter 1 Learning Objectives</vt:lpstr>
      <vt:lpstr>Key Concepts</vt:lpstr>
      <vt:lpstr>Definitions</vt:lpstr>
      <vt:lpstr>Characteristics of Tourism Services</vt:lpstr>
      <vt:lpstr>Applications of IT in Tourism</vt:lpstr>
      <vt:lpstr>Typologies of Information</vt:lpstr>
      <vt:lpstr>Evolution of Computing Technologies</vt:lpstr>
      <vt:lpstr>Moore’s Law (Wikipedia, 2018)</vt:lpstr>
      <vt:lpstr>Strategic Thinking &amp; IT</vt:lpstr>
      <vt:lpstr>Strategic Thinking &amp; IT</vt:lpstr>
      <vt:lpstr>PowerPoint Presentation</vt:lpstr>
      <vt:lpstr>Discussion Questions</vt:lpstr>
      <vt:lpstr>Useful Websites</vt:lpstr>
      <vt:lpstr>Case Study Intercontinental Hotels Group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uqpbenck</dc:creator>
  <cp:lastModifiedBy>Leigh-Ann Bard</cp:lastModifiedBy>
  <cp:revision>23</cp:revision>
  <dcterms:created xsi:type="dcterms:W3CDTF">2014-03-11T00:39:50Z</dcterms:created>
  <dcterms:modified xsi:type="dcterms:W3CDTF">2019-07-30T15:14:25Z</dcterms:modified>
</cp:coreProperties>
</file>