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sldIdLst>
    <p:sldId id="262" r:id="rId2"/>
    <p:sldId id="278" r:id="rId3"/>
    <p:sldId id="263" r:id="rId4"/>
    <p:sldId id="279" r:id="rId5"/>
    <p:sldId id="275" r:id="rId6"/>
    <p:sldId id="280" r:id="rId7"/>
    <p:sldId id="282" r:id="rId8"/>
    <p:sldId id="283" r:id="rId9"/>
    <p:sldId id="281" r:id="rId10"/>
    <p:sldId id="269" r:id="rId11"/>
    <p:sldId id="303" r:id="rId12"/>
    <p:sldId id="304" r:id="rId13"/>
    <p:sldId id="305" r:id="rId14"/>
    <p:sldId id="270" r:id="rId15"/>
    <p:sldId id="308" r:id="rId16"/>
    <p:sldId id="309" r:id="rId17"/>
    <p:sldId id="311" r:id="rId18"/>
    <p:sldId id="310" r:id="rId19"/>
    <p:sldId id="312" r:id="rId20"/>
    <p:sldId id="273" r:id="rId21"/>
    <p:sldId id="314" r:id="rId22"/>
    <p:sldId id="284" r:id="rId23"/>
    <p:sldId id="315" r:id="rId24"/>
    <p:sldId id="31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DD9"/>
    <a:srgbClr val="8CBAEB"/>
    <a:srgbClr val="FFD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6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18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22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6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7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51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09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10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6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83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4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7779-7121-E14C-99F9-3B68B3D2C6C2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2FE3-AC46-5740-8DB5-CF74F4BCA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7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044"/>
          <a:stretch/>
        </p:blipFill>
        <p:spPr>
          <a:xfrm>
            <a:off x="-1" y="1"/>
            <a:ext cx="9422377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Arial"/>
                <a:cs typeface="Arial"/>
              </a:rPr>
              <a:t>3</a:t>
            </a:r>
            <a:r>
              <a:rPr lang="en-US" sz="2800" baseline="30000" dirty="0">
                <a:latin typeface="Arial"/>
                <a:cs typeface="Arial"/>
              </a:rPr>
              <a:t>rd</a:t>
            </a:r>
            <a:r>
              <a:rPr lang="en-US" sz="2800" dirty="0">
                <a:latin typeface="Arial"/>
                <a:cs typeface="Arial"/>
              </a:rPr>
              <a:t> Edition</a:t>
            </a:r>
            <a:br>
              <a:rPr lang="en-US" sz="4800" dirty="0">
                <a:latin typeface="Arial"/>
                <a:cs typeface="Arial"/>
              </a:rPr>
            </a:br>
            <a:r>
              <a:rPr lang="en-US" sz="4800" dirty="0">
                <a:latin typeface="Arial"/>
                <a:cs typeface="Arial"/>
              </a:rPr>
              <a:t>Strategic Management</a:t>
            </a:r>
          </a:p>
          <a:p>
            <a:pPr algn="r"/>
            <a:r>
              <a:rPr lang="en-US" sz="4800" dirty="0">
                <a:latin typeface="Arial"/>
                <a:cs typeface="Arial"/>
              </a:rPr>
              <a:t>In 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63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Edited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by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LUIZ MOUTINHO AND</a:t>
            </a:r>
            <a:br>
              <a:rPr lang="nl-NL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ALFONSO VARGAS </a:t>
            </a:r>
            <a:r>
              <a:rPr lang="en-GB" dirty="0">
                <a:latin typeface="Arial"/>
                <a:cs typeface="Arial"/>
              </a:rPr>
              <a:t>SÁNCHEZ</a:t>
            </a: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Myriad Pro"/>
                <a:cs typeface="Myriad Pro"/>
              </a:rPr>
              <a:t>COMPLIMENTARY TEACHING MATERIALS</a:t>
            </a:r>
          </a:p>
        </p:txBody>
      </p:sp>
      <p:pic>
        <p:nvPicPr>
          <p:cNvPr id="9" name="Picture 8" descr="CABI_URL_white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5239" y="5320168"/>
            <a:ext cx="1036126" cy="63726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3775093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PRICING APPROACHES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Product/service price setting is important for sales volume and profitability. Alternative approaches may be categorized as: 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</a:pP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counting-based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dominated by cost considerations (‘cost-plus’ pricing).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</a:pP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Economics-based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considering supply and demand issues.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spcBef>
                <a:spcPts val="600"/>
              </a:spcBef>
              <a:spcAft>
                <a:spcPts val="600"/>
              </a:spcAft>
            </a:pP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Market-based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considering its customers and competitors. </a:t>
            </a:r>
          </a:p>
          <a:p>
            <a:pPr marL="812800" lvl="1" indent="-35560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 pricing policies have financial implications.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229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/>
                <a:cs typeface="Arial"/>
              </a:rPr>
              <a:t>MARKET-BASED PRICING EXAMPLES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3882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Examples of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market-based pricing are:</a:t>
            </a:r>
          </a:p>
          <a:p>
            <a:pPr marL="812800" lvl="2" indent="-355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’ pricing based on competitors’ prices </a:t>
            </a:r>
          </a:p>
          <a:p>
            <a:pPr marL="812800" lvl="2" indent="-355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skimming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’ pricing, with an initial high price, that is then reduced </a:t>
            </a:r>
          </a:p>
          <a:p>
            <a:pPr marL="812800" lvl="2" indent="-355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penetration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’ pricing, with a low price to build market share </a:t>
            </a:r>
          </a:p>
          <a:p>
            <a:pPr marL="812800" lvl="2" indent="-355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’ pricing, with product/service designed and priced considering consumer expectations.</a:t>
            </a:r>
          </a:p>
        </p:txBody>
      </p:sp>
    </p:spTree>
    <p:extLst>
      <p:ext uri="{BB962C8B-B14F-4D97-AF65-F5344CB8AC3E}">
        <p14:creationId xmlns:p14="http://schemas.microsoft.com/office/powerpoint/2010/main" val="1371519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/>
                <a:cs typeface="Arial"/>
              </a:rPr>
              <a:t>BREAKEVEN PRICING EXAMPLE</a:t>
            </a:r>
          </a:p>
        </p:txBody>
      </p:sp>
      <p:cxnSp>
        <p:nvCxnSpPr>
          <p:cNvPr id="3" name="Straight Connector 2"/>
          <p:cNvCxnSpPr>
            <a:endCxn id="4" idx="3"/>
          </p:cNvCxnSpPr>
          <p:nvPr/>
        </p:nvCxnSpPr>
        <p:spPr>
          <a:xfrm>
            <a:off x="1614463" y="1963554"/>
            <a:ext cx="0" cy="37781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612859" y="5768947"/>
            <a:ext cx="61836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56197" y="1936279"/>
            <a:ext cx="558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17330" y="5944142"/>
            <a:ext cx="115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Quantity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612859" y="4814442"/>
            <a:ext cx="61836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939814" y="4841718"/>
            <a:ext cx="141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Fixed costs</a:t>
            </a:r>
          </a:p>
        </p:txBody>
      </p:sp>
      <p:cxnSp>
        <p:nvCxnSpPr>
          <p:cNvPr id="16" name="Straight Connector 15"/>
          <p:cNvCxnSpPr>
            <a:endCxn id="4" idx="3"/>
          </p:cNvCxnSpPr>
          <p:nvPr/>
        </p:nvCxnSpPr>
        <p:spPr>
          <a:xfrm flipH="1">
            <a:off x="1614463" y="3214838"/>
            <a:ext cx="6334400" cy="252683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387389" y="3517881"/>
            <a:ext cx="1641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Per unit costs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614463" y="2236459"/>
            <a:ext cx="6334400" cy="252683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87389" y="1765892"/>
            <a:ext cx="1641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Total costs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1624895" y="2209184"/>
            <a:ext cx="2513968" cy="3512897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22018" y="1899656"/>
            <a:ext cx="1641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Total revenue,</a:t>
            </a:r>
          </a:p>
          <a:p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High price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1624895" y="4358228"/>
            <a:ext cx="9258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550695" y="4427456"/>
            <a:ext cx="0" cy="12946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50900" y="4094982"/>
            <a:ext cx="773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cs typeface="Arial" panose="020B0604020202020204" pitchFamily="34" charset="0"/>
              </a:rPr>
              <a:t>P</a:t>
            </a:r>
            <a:r>
              <a:rPr lang="en-GB" sz="2000" baseline="-25000" dirty="0">
                <a:cs typeface="Arial" panose="020B0604020202020204" pitchFamily="34" charset="0"/>
              </a:rPr>
              <a:t>high</a:t>
            </a:r>
            <a:endParaRPr lang="en-GB" sz="2400" baseline="-25000" dirty="0"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63697" y="5878002"/>
            <a:ext cx="773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cs typeface="Arial" panose="020B0604020202020204" pitchFamily="34" charset="0"/>
              </a:rPr>
              <a:t>Q</a:t>
            </a:r>
            <a:r>
              <a:rPr lang="en-GB" sz="2000" baseline="-25000" dirty="0">
                <a:cs typeface="Arial" panose="020B0604020202020204" pitchFamily="34" charset="0"/>
              </a:rPr>
              <a:t>high</a:t>
            </a:r>
            <a:endParaRPr lang="en-GB" sz="2400" baseline="-25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595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/>
                <a:cs typeface="Arial"/>
              </a:rPr>
              <a:t>BREAKEVEN PRICING EXAMPLE</a:t>
            </a:r>
          </a:p>
        </p:txBody>
      </p:sp>
      <p:cxnSp>
        <p:nvCxnSpPr>
          <p:cNvPr id="3" name="Straight Connector 2"/>
          <p:cNvCxnSpPr>
            <a:endCxn id="4" idx="3"/>
          </p:cNvCxnSpPr>
          <p:nvPr/>
        </p:nvCxnSpPr>
        <p:spPr>
          <a:xfrm>
            <a:off x="1614463" y="1963554"/>
            <a:ext cx="0" cy="37781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612859" y="5768947"/>
            <a:ext cx="61836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56197" y="1936279"/>
            <a:ext cx="558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17330" y="5944142"/>
            <a:ext cx="115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Quantity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612859" y="4814442"/>
            <a:ext cx="61836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939814" y="4841718"/>
            <a:ext cx="141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Fixed costs</a:t>
            </a:r>
          </a:p>
        </p:txBody>
      </p:sp>
      <p:cxnSp>
        <p:nvCxnSpPr>
          <p:cNvPr id="16" name="Straight Connector 15"/>
          <p:cNvCxnSpPr>
            <a:endCxn id="4" idx="3"/>
          </p:cNvCxnSpPr>
          <p:nvPr/>
        </p:nvCxnSpPr>
        <p:spPr>
          <a:xfrm flipH="1">
            <a:off x="1614463" y="3214838"/>
            <a:ext cx="6334400" cy="252683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387389" y="3517881"/>
            <a:ext cx="1641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Per unit costs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614463" y="2236459"/>
            <a:ext cx="6334400" cy="252683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87389" y="1765892"/>
            <a:ext cx="1641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Total costs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1680708" y="2573796"/>
            <a:ext cx="3806492" cy="317529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487201" y="1927465"/>
            <a:ext cx="1641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Total revenue,</a:t>
            </a:r>
          </a:p>
          <a:p>
            <a:r>
              <a:rPr lang="en-GB" dirty="0">
                <a:solidFill>
                  <a:srgbClr val="00B050"/>
                </a:solidFill>
              </a:rPr>
              <a:t>Low price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1624895" y="3807671"/>
            <a:ext cx="242195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036595" y="3830943"/>
            <a:ext cx="0" cy="193800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01497" y="3517881"/>
            <a:ext cx="773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B050"/>
                </a:solidFill>
                <a:cs typeface="Arial" panose="020B0604020202020204" pitchFamily="34" charset="0"/>
              </a:rPr>
              <a:t>P</a:t>
            </a:r>
            <a:r>
              <a:rPr lang="en-GB" sz="2000" baseline="-25000" dirty="0">
                <a:solidFill>
                  <a:srgbClr val="00B050"/>
                </a:solidFill>
                <a:cs typeface="Arial" panose="020B0604020202020204" pitchFamily="34" charset="0"/>
              </a:rPr>
              <a:t>low</a:t>
            </a:r>
            <a:endParaRPr lang="en-GB" sz="2400" baseline="-25000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01996" y="5928639"/>
            <a:ext cx="773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B050"/>
                </a:solidFill>
                <a:cs typeface="Arial" panose="020B0604020202020204" pitchFamily="34" charset="0"/>
              </a:rPr>
              <a:t>Q</a:t>
            </a:r>
            <a:r>
              <a:rPr lang="en-GB" sz="2000" baseline="-25000" dirty="0">
                <a:solidFill>
                  <a:srgbClr val="00B050"/>
                </a:solidFill>
                <a:cs typeface="Arial" panose="020B0604020202020204" pitchFamily="34" charset="0"/>
              </a:rPr>
              <a:t>low</a:t>
            </a:r>
            <a:endParaRPr lang="en-GB" sz="2400" baseline="-25000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2859" y="6431961"/>
            <a:ext cx="653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cs typeface="Arial" panose="020B0604020202020204" pitchFamily="34" charset="0"/>
              </a:rPr>
              <a:t>A lower price means more have to be sold to recover the fixed costs</a:t>
            </a:r>
          </a:p>
        </p:txBody>
      </p:sp>
    </p:spTree>
    <p:extLst>
      <p:ext uri="{BB962C8B-B14F-4D97-AF65-F5344CB8AC3E}">
        <p14:creationId xmlns:p14="http://schemas.microsoft.com/office/powerpoint/2010/main" val="2794902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/>
              <a:t>Yield management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Yield or revenue management has become a valuable tool for effective pricing. It is now common for </a:t>
            </a:r>
          </a:p>
          <a:p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Airlines,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Railways,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Hotel chains,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Car rental companies, </a:t>
            </a:r>
          </a:p>
          <a:p>
            <a:endParaRPr lang="en-US" sz="2000" dirty="0"/>
          </a:p>
          <a:p>
            <a:r>
              <a:rPr lang="en-US" sz="2000" dirty="0"/>
              <a:t>to maximize the revenues that their services generate. </a:t>
            </a:r>
          </a:p>
          <a:p>
            <a:endParaRPr lang="en-US" sz="2000" dirty="0"/>
          </a:p>
          <a:p>
            <a:r>
              <a:rPr lang="en-US" sz="2000" dirty="0"/>
              <a:t>This relies on </a:t>
            </a:r>
            <a:r>
              <a:rPr lang="en-US" sz="2000" b="1" u="sng" dirty="0"/>
              <a:t>price discrimination</a:t>
            </a:r>
            <a:r>
              <a:rPr lang="en-US" sz="2000" b="1" dirty="0"/>
              <a:t>:</a:t>
            </a:r>
            <a:r>
              <a:rPr lang="en-US" sz="2000" dirty="0"/>
              <a:t> charging different customers different prices for identical goods or services.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614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/>
              <a:t>Yield management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Objective: charging the right price to the right customer for the right services at the right time.  This requires:</a:t>
            </a:r>
            <a:endParaRPr lang="en-GB" sz="2000" dirty="0"/>
          </a:p>
          <a:p>
            <a:pPr lvl="1"/>
            <a:r>
              <a:rPr lang="en-US" sz="2000" b="1" dirty="0"/>
              <a:t>1.</a:t>
            </a:r>
            <a:r>
              <a:rPr lang="en-US" sz="2000" dirty="0"/>
              <a:t> Limited capacity</a:t>
            </a:r>
            <a:r>
              <a:rPr lang="en-GB" sz="2000" dirty="0"/>
              <a:t>.</a:t>
            </a:r>
          </a:p>
          <a:p>
            <a:pPr lvl="1"/>
            <a:r>
              <a:rPr lang="en-US" sz="2000" b="1" dirty="0"/>
              <a:t>2.</a:t>
            </a:r>
            <a:r>
              <a:rPr lang="en-US" sz="2000" dirty="0"/>
              <a:t> Limited availability.</a:t>
            </a:r>
            <a:endParaRPr lang="en-GB" sz="2000" dirty="0"/>
          </a:p>
          <a:p>
            <a:pPr marL="723900" lvl="1" indent="-266700"/>
            <a:r>
              <a:rPr lang="en-US" sz="2000" b="1" dirty="0"/>
              <a:t>3.</a:t>
            </a:r>
            <a:r>
              <a:rPr lang="en-US" sz="2000" dirty="0"/>
              <a:t> Identifiable market segments</a:t>
            </a:r>
            <a:r>
              <a:rPr lang="en-GB" sz="2000" dirty="0"/>
              <a:t> – </a:t>
            </a:r>
            <a:r>
              <a:rPr lang="en-US" sz="2000" dirty="0"/>
              <a:t>Customers willing to pay different prices.</a:t>
            </a:r>
            <a:endParaRPr lang="en-GB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Ideally, an organization would like to charge every customer the maximum price they’d be willing to pay.</a:t>
            </a:r>
          </a:p>
        </p:txBody>
      </p:sp>
    </p:spTree>
    <p:extLst>
      <p:ext uri="{BB962C8B-B14F-4D97-AF65-F5344CB8AC3E}">
        <p14:creationId xmlns:p14="http://schemas.microsoft.com/office/powerpoint/2010/main" val="175977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001686"/>
            <a:ext cx="719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/>
              <a:t>Yield management Example</a:t>
            </a:r>
          </a:p>
        </p:txBody>
      </p:sp>
      <p:sp>
        <p:nvSpPr>
          <p:cNvPr id="2" name="Rectangle 1"/>
          <p:cNvSpPr/>
          <p:nvPr/>
        </p:nvSpPr>
        <p:spPr>
          <a:xfrm>
            <a:off x="1181100" y="1639084"/>
            <a:ext cx="7658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example of price discrimination with ‘peak’ vs. ‘off-peak’ pricing, as commonly seen in airline and hotel pricing.</a:t>
            </a:r>
          </a:p>
          <a:p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may help maximize profits as well as shift demand from the peak to the off-peak period to better use the limited capacity.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06459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001686"/>
            <a:ext cx="719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/>
              <a:t>Yield management Example</a:t>
            </a:r>
          </a:p>
        </p:txBody>
      </p:sp>
      <p:grpSp>
        <p:nvGrpSpPr>
          <p:cNvPr id="7" name="Group 55"/>
          <p:cNvGrpSpPr>
            <a:grpSpLocks noChangeAspect="1"/>
          </p:cNvGrpSpPr>
          <p:nvPr/>
        </p:nvGrpSpPr>
        <p:grpSpPr bwMode="auto">
          <a:xfrm>
            <a:off x="1254114" y="2141875"/>
            <a:ext cx="5514975" cy="3086100"/>
            <a:chOff x="1797" y="3528"/>
            <a:chExt cx="8685" cy="4861"/>
          </a:xfrm>
        </p:grpSpPr>
        <p:sp>
          <p:nvSpPr>
            <p:cNvPr id="8" name="AutoShape 81"/>
            <p:cNvSpPr>
              <a:spLocks noChangeAspect="1" noChangeArrowheads="1" noTextEdit="1"/>
            </p:cNvSpPr>
            <p:nvPr/>
          </p:nvSpPr>
          <p:spPr bwMode="auto">
            <a:xfrm>
              <a:off x="1797" y="3528"/>
              <a:ext cx="8280" cy="4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Line 80"/>
            <p:cNvSpPr>
              <a:spLocks noChangeShapeType="1"/>
            </p:cNvSpPr>
            <p:nvPr/>
          </p:nvSpPr>
          <p:spPr bwMode="auto">
            <a:xfrm>
              <a:off x="2157" y="3528"/>
              <a:ext cx="0" cy="48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Line 79"/>
            <p:cNvSpPr>
              <a:spLocks noChangeShapeType="1"/>
            </p:cNvSpPr>
            <p:nvPr/>
          </p:nvSpPr>
          <p:spPr bwMode="auto">
            <a:xfrm>
              <a:off x="2157" y="8388"/>
              <a:ext cx="288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Line 78"/>
            <p:cNvSpPr>
              <a:spLocks noChangeShapeType="1"/>
            </p:cNvSpPr>
            <p:nvPr/>
          </p:nvSpPr>
          <p:spPr bwMode="auto">
            <a:xfrm>
              <a:off x="2697" y="8027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" name="Line 77"/>
            <p:cNvSpPr>
              <a:spLocks noChangeShapeType="1"/>
            </p:cNvSpPr>
            <p:nvPr/>
          </p:nvSpPr>
          <p:spPr bwMode="auto">
            <a:xfrm flipV="1">
              <a:off x="2157" y="4068"/>
              <a:ext cx="2340" cy="43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Line 76"/>
            <p:cNvSpPr>
              <a:spLocks noChangeShapeType="1"/>
            </p:cNvSpPr>
            <p:nvPr/>
          </p:nvSpPr>
          <p:spPr bwMode="auto">
            <a:xfrm>
              <a:off x="2157" y="3888"/>
              <a:ext cx="1800" cy="45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Line 75"/>
            <p:cNvSpPr>
              <a:spLocks noChangeShapeType="1"/>
            </p:cNvSpPr>
            <p:nvPr/>
          </p:nvSpPr>
          <p:spPr bwMode="auto">
            <a:xfrm>
              <a:off x="5460" y="4828"/>
              <a:ext cx="1800" cy="252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Line 74"/>
            <p:cNvSpPr>
              <a:spLocks noChangeShapeType="1"/>
            </p:cNvSpPr>
            <p:nvPr/>
          </p:nvSpPr>
          <p:spPr bwMode="auto">
            <a:xfrm flipV="1">
              <a:off x="2157" y="5148"/>
              <a:ext cx="3960" cy="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Line 73"/>
            <p:cNvSpPr>
              <a:spLocks noChangeShapeType="1"/>
            </p:cNvSpPr>
            <p:nvPr/>
          </p:nvSpPr>
          <p:spPr bwMode="auto">
            <a:xfrm>
              <a:off x="8457" y="5508"/>
              <a:ext cx="10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Line 72"/>
            <p:cNvSpPr>
              <a:spLocks noChangeShapeType="1"/>
            </p:cNvSpPr>
            <p:nvPr/>
          </p:nvSpPr>
          <p:spPr bwMode="auto">
            <a:xfrm>
              <a:off x="3237" y="5148"/>
              <a:ext cx="1" cy="3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Line 71"/>
            <p:cNvSpPr>
              <a:spLocks noChangeShapeType="1"/>
            </p:cNvSpPr>
            <p:nvPr/>
          </p:nvSpPr>
          <p:spPr bwMode="auto">
            <a:xfrm>
              <a:off x="6117" y="5148"/>
              <a:ext cx="1" cy="32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Text Box 69"/>
            <p:cNvSpPr txBox="1">
              <a:spLocks noChangeArrowheads="1"/>
            </p:cNvSpPr>
            <p:nvPr/>
          </p:nvSpPr>
          <p:spPr bwMode="auto">
            <a:xfrm>
              <a:off x="8027" y="5312"/>
              <a:ext cx="720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</a:t>
              </a:r>
              <a:r>
                <a:rPr kumimoji="0" lang="en-US" altLang="en-US" sz="1200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Line 68"/>
            <p:cNvSpPr>
              <a:spLocks noChangeShapeType="1"/>
            </p:cNvSpPr>
            <p:nvPr/>
          </p:nvSpPr>
          <p:spPr bwMode="auto">
            <a:xfrm>
              <a:off x="9017" y="5148"/>
              <a:ext cx="1" cy="32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Rectangle 67"/>
            <p:cNvSpPr>
              <a:spLocks noChangeArrowheads="1"/>
            </p:cNvSpPr>
            <p:nvPr/>
          </p:nvSpPr>
          <p:spPr bwMode="auto">
            <a:xfrm>
              <a:off x="8557" y="5148"/>
              <a:ext cx="540" cy="3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Text Box 66"/>
            <p:cNvSpPr txBox="1">
              <a:spLocks noChangeArrowheads="1"/>
            </p:cNvSpPr>
            <p:nvPr/>
          </p:nvSpPr>
          <p:spPr bwMode="auto">
            <a:xfrm>
              <a:off x="9222" y="3863"/>
              <a:ext cx="1260" cy="9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Revenue lost due to lower Price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Line 65"/>
            <p:cNvSpPr>
              <a:spLocks noChangeShapeType="1"/>
            </p:cNvSpPr>
            <p:nvPr/>
          </p:nvSpPr>
          <p:spPr bwMode="auto">
            <a:xfrm flipH="1">
              <a:off x="8817" y="4788"/>
              <a:ext cx="360" cy="3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Line 64"/>
            <p:cNvSpPr>
              <a:spLocks noChangeShapeType="1"/>
            </p:cNvSpPr>
            <p:nvPr/>
          </p:nvSpPr>
          <p:spPr bwMode="auto">
            <a:xfrm flipH="1">
              <a:off x="9537" y="6792"/>
              <a:ext cx="540" cy="51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Line 63"/>
            <p:cNvSpPr>
              <a:spLocks noChangeShapeType="1"/>
            </p:cNvSpPr>
            <p:nvPr/>
          </p:nvSpPr>
          <p:spPr bwMode="auto">
            <a:xfrm>
              <a:off x="2157" y="3888"/>
              <a:ext cx="3060" cy="37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Line 62"/>
            <p:cNvSpPr>
              <a:spLocks noChangeShapeType="1"/>
            </p:cNvSpPr>
            <p:nvPr/>
          </p:nvSpPr>
          <p:spPr bwMode="auto">
            <a:xfrm>
              <a:off x="5457" y="4808"/>
              <a:ext cx="2520" cy="12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 flipV="1">
              <a:off x="6117" y="5148"/>
              <a:ext cx="30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Line 60"/>
            <p:cNvSpPr>
              <a:spLocks noChangeShapeType="1"/>
            </p:cNvSpPr>
            <p:nvPr/>
          </p:nvSpPr>
          <p:spPr bwMode="auto">
            <a:xfrm>
              <a:off x="9537" y="5508"/>
              <a:ext cx="1" cy="28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Text Box 59"/>
            <p:cNvSpPr txBox="1">
              <a:spLocks noChangeArrowheads="1"/>
            </p:cNvSpPr>
            <p:nvPr/>
          </p:nvSpPr>
          <p:spPr bwMode="auto">
            <a:xfrm>
              <a:off x="4497" y="604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</a:t>
              </a:r>
              <a:r>
                <a:rPr kumimoji="0" lang="en-US" altLang="en-US" sz="1200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58"/>
            <p:cNvSpPr txBox="1">
              <a:spLocks noChangeArrowheads="1"/>
            </p:cNvSpPr>
            <p:nvPr/>
          </p:nvSpPr>
          <p:spPr bwMode="auto">
            <a:xfrm>
              <a:off x="7377" y="532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</a:t>
              </a:r>
              <a:r>
                <a:rPr kumimoji="0" lang="en-US" altLang="en-US" sz="1200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3957" y="7848"/>
              <a:ext cx="10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MR</a:t>
              </a:r>
              <a:r>
                <a:rPr kumimoji="0" lang="en-US" altLang="en-US" sz="1200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Text Box 56"/>
            <p:cNvSpPr txBox="1">
              <a:spLocks noChangeArrowheads="1"/>
            </p:cNvSpPr>
            <p:nvPr/>
          </p:nvSpPr>
          <p:spPr bwMode="auto">
            <a:xfrm>
              <a:off x="7377" y="6948"/>
              <a:ext cx="10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MR</a:t>
              </a:r>
              <a:r>
                <a:rPr kumimoji="0" lang="en-US" altLang="en-US" sz="1200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4" name="Line 83"/>
          <p:cNvSpPr>
            <a:spLocks noChangeShapeType="1"/>
          </p:cNvSpPr>
          <p:nvPr/>
        </p:nvSpPr>
        <p:spPr bwMode="auto">
          <a:xfrm>
            <a:off x="3597264" y="2126000"/>
            <a:ext cx="0" cy="3086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5" name="Line 82"/>
          <p:cNvSpPr>
            <a:spLocks noChangeShapeType="1"/>
          </p:cNvSpPr>
          <p:nvPr/>
        </p:nvSpPr>
        <p:spPr bwMode="auto">
          <a:xfrm>
            <a:off x="5553064" y="2151400"/>
            <a:ext cx="0" cy="3086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6" name="Line 54"/>
          <p:cNvSpPr>
            <a:spLocks noChangeShapeType="1"/>
          </p:cNvSpPr>
          <p:nvPr/>
        </p:nvSpPr>
        <p:spPr bwMode="auto">
          <a:xfrm>
            <a:off x="3571864" y="5227975"/>
            <a:ext cx="1828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7" name="Line 53"/>
          <p:cNvSpPr>
            <a:spLocks noChangeShapeType="1"/>
          </p:cNvSpPr>
          <p:nvPr/>
        </p:nvSpPr>
        <p:spPr bwMode="auto">
          <a:xfrm>
            <a:off x="5543528" y="5215275"/>
            <a:ext cx="1828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8" name="Line 84"/>
          <p:cNvSpPr>
            <a:spLocks noChangeShapeType="1"/>
          </p:cNvSpPr>
          <p:nvPr/>
        </p:nvSpPr>
        <p:spPr bwMode="auto">
          <a:xfrm flipV="1">
            <a:off x="3597264" y="2476838"/>
            <a:ext cx="1485900" cy="2743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Text Box 85"/>
          <p:cNvSpPr txBox="1">
            <a:spLocks noChangeArrowheads="1"/>
          </p:cNvSpPr>
          <p:nvPr/>
        </p:nvSpPr>
        <p:spPr bwMode="auto">
          <a:xfrm>
            <a:off x="1120765" y="2834976"/>
            <a:ext cx="3429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kumimoji="0" lang="en-GB" altLang="en-US" sz="12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Text Box 86"/>
          <p:cNvSpPr txBox="1">
            <a:spLocks noChangeArrowheads="1"/>
          </p:cNvSpPr>
          <p:nvPr/>
        </p:nvSpPr>
        <p:spPr bwMode="auto">
          <a:xfrm>
            <a:off x="2073264" y="5091450"/>
            <a:ext cx="457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kumimoji="0" lang="en-GB" altLang="en-US" sz="12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3914764" y="5043225"/>
            <a:ext cx="5715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kumimoji="0" lang="en-GB" altLang="en-US" sz="12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Text Box 95"/>
          <p:cNvSpPr txBox="1">
            <a:spLocks noChangeArrowheads="1"/>
          </p:cNvSpPr>
          <p:nvPr/>
        </p:nvSpPr>
        <p:spPr bwMode="auto">
          <a:xfrm>
            <a:off x="6073764" y="5207816"/>
            <a:ext cx="1571614" cy="48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lang="en-GB" altLang="en-US" sz="1200" b="1" baseline="-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endParaRPr kumimoji="0" lang="en-GB" altLang="en-US" sz="1200" b="1" i="0" u="none" strike="noStrike" cap="none" normalizeH="0" baseline="-30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GB" altLang="en-US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ncreased sales to price-sensitive customers.</a:t>
            </a:r>
            <a:endParaRPr kumimoji="0" lang="en-GB" altLang="en-US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94"/>
          <p:cNvSpPr>
            <a:spLocks noChangeArrowheads="1"/>
          </p:cNvSpPr>
          <p:nvPr/>
        </p:nvSpPr>
        <p:spPr bwMode="auto">
          <a:xfrm>
            <a:off x="5864414" y="3377660"/>
            <a:ext cx="342900" cy="18288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44" name="Line 87"/>
          <p:cNvSpPr>
            <a:spLocks noChangeShapeType="1"/>
          </p:cNvSpPr>
          <p:nvPr/>
        </p:nvSpPr>
        <p:spPr bwMode="auto">
          <a:xfrm flipV="1">
            <a:off x="5540364" y="2616874"/>
            <a:ext cx="1485900" cy="2743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45" name="Text Box 90"/>
          <p:cNvSpPr txBox="1">
            <a:spLocks noChangeArrowheads="1"/>
          </p:cNvSpPr>
          <p:nvPr/>
        </p:nvSpPr>
        <p:spPr bwMode="auto">
          <a:xfrm>
            <a:off x="6521428" y="3943965"/>
            <a:ext cx="1244598" cy="389140"/>
          </a:xfrm>
          <a:prstGeom prst="rect">
            <a:avLst/>
          </a:prstGeom>
          <a:solidFill>
            <a:srgbClr val="FFFFFF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Revenue gain due to higher Sales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Line 91"/>
          <p:cNvSpPr>
            <a:spLocks noChangeShapeType="1"/>
          </p:cNvSpPr>
          <p:nvPr/>
        </p:nvSpPr>
        <p:spPr bwMode="auto">
          <a:xfrm>
            <a:off x="5565764" y="2945150"/>
            <a:ext cx="1371600" cy="8143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47" name="Line 89"/>
          <p:cNvSpPr>
            <a:spLocks noChangeShapeType="1"/>
          </p:cNvSpPr>
          <p:nvPr/>
        </p:nvSpPr>
        <p:spPr bwMode="auto">
          <a:xfrm>
            <a:off x="5540363" y="2952294"/>
            <a:ext cx="1028700" cy="1614488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48" name="Text Box 92"/>
          <p:cNvSpPr txBox="1">
            <a:spLocks noChangeArrowheads="1"/>
          </p:cNvSpPr>
          <p:nvPr/>
        </p:nvSpPr>
        <p:spPr bwMode="auto">
          <a:xfrm>
            <a:off x="6683364" y="4354850"/>
            <a:ext cx="6858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MR</a:t>
            </a:r>
            <a:r>
              <a:rPr kumimoji="0" lang="en-GB" altLang="en-US" sz="12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Text Box 93"/>
          <p:cNvSpPr txBox="1">
            <a:spLocks noChangeArrowheads="1"/>
          </p:cNvSpPr>
          <p:nvPr/>
        </p:nvSpPr>
        <p:spPr bwMode="auto">
          <a:xfrm>
            <a:off x="6892892" y="3274737"/>
            <a:ext cx="571500" cy="213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kumimoji="0" lang="en-GB" altLang="en-US" sz="12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96"/>
          <p:cNvSpPr>
            <a:spLocks noChangeArrowheads="1"/>
          </p:cNvSpPr>
          <p:nvPr/>
        </p:nvSpPr>
        <p:spPr bwMode="auto">
          <a:xfrm>
            <a:off x="838989" y="1878241"/>
            <a:ext cx="849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Weekday		     Weekend </a:t>
            </a:r>
            <a:r>
              <a:rPr lang="en-GB" alt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Weekend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Price </a:t>
            </a:r>
            <a:r>
              <a:rPr lang="en-GB" alt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Using “normal” weekday price		 Using lower, weekend price 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716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001686"/>
            <a:ext cx="719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/>
              <a:t>Yield management Example</a:t>
            </a:r>
          </a:p>
        </p:txBody>
      </p:sp>
      <p:sp>
        <p:nvSpPr>
          <p:cNvPr id="2" name="Rectangle 1"/>
          <p:cNvSpPr/>
          <p:nvPr/>
        </p:nvSpPr>
        <p:spPr>
          <a:xfrm>
            <a:off x="1080445" y="1918484"/>
            <a:ext cx="76581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The graph on the left shows a normal pricing policy using conventional economic theory and equates its marginal revenue to its marginal cost and charges price P</a:t>
            </a:r>
            <a:r>
              <a:rPr lang="en-GB" sz="2000" baseline="-25000" dirty="0"/>
              <a:t>1</a:t>
            </a:r>
            <a:r>
              <a:rPr lang="en-GB" sz="2000" dirty="0"/>
              <a:t> to generate a sales volume of Q</a:t>
            </a:r>
            <a:r>
              <a:rPr lang="en-GB" sz="2000" baseline="-25000" dirty="0"/>
              <a:t>1</a:t>
            </a:r>
            <a:r>
              <a:rPr lang="en-GB" sz="2000" dirty="0"/>
              <a:t>. </a:t>
            </a:r>
          </a:p>
          <a:p>
            <a:endParaRPr lang="en-GB" sz="2000" dirty="0"/>
          </a:p>
          <a:p>
            <a:r>
              <a:rPr lang="en-GB" sz="2000" dirty="0"/>
              <a:t>But if this same price were applied to its weekend demand it would then find more price-sensitive customers (Demand curve D</a:t>
            </a:r>
            <a:r>
              <a:rPr lang="en-GB" sz="2000" baseline="-25000" dirty="0"/>
              <a:t>2</a:t>
            </a:r>
            <a:r>
              <a:rPr lang="en-GB" sz="2000" dirty="0"/>
              <a:t>) would go elsewhere. </a:t>
            </a:r>
          </a:p>
          <a:p>
            <a:endParaRPr lang="en-GB" sz="2000" dirty="0"/>
          </a:p>
          <a:p>
            <a:r>
              <a:rPr lang="en-GB" sz="2000" dirty="0"/>
              <a:t>A somewhat lower price at P</a:t>
            </a:r>
            <a:r>
              <a:rPr lang="en-GB" sz="2000" baseline="-25000" dirty="0"/>
              <a:t>2</a:t>
            </a:r>
            <a:r>
              <a:rPr lang="en-GB" sz="2000" dirty="0"/>
              <a:t> could then attract these customers, and the added sales volume at Q</a:t>
            </a:r>
            <a:r>
              <a:rPr lang="en-GB" sz="2000" baseline="-25000" dirty="0"/>
              <a:t>B</a:t>
            </a:r>
            <a:r>
              <a:rPr lang="en-GB" sz="2000" dirty="0"/>
              <a:t> generate more revenue than would be lost through the price reduction.</a:t>
            </a:r>
          </a:p>
          <a:p>
            <a:endParaRPr lang="en-GB" sz="2000" dirty="0"/>
          </a:p>
          <a:p>
            <a:pPr lvl="1"/>
            <a:r>
              <a:rPr lang="en-GB" sz="2000" dirty="0"/>
              <a:t>So a lower price at weekends will maximize profits, the weekday travellers would not generally shift to weekends, and </a:t>
            </a:r>
            <a:r>
              <a:rPr lang="en-GB" sz="2000" i="1" dirty="0"/>
              <a:t>vice versa</a:t>
            </a:r>
            <a:r>
              <a:rPr lang="en-GB" sz="2000" dirty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30030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11385"/>
            <a:ext cx="719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/>
              <a:t>Promotions: ADVERTiSING Example</a:t>
            </a:r>
          </a:p>
        </p:txBody>
      </p:sp>
      <p:sp>
        <p:nvSpPr>
          <p:cNvPr id="2" name="Rectangle 1"/>
          <p:cNvSpPr/>
          <p:nvPr/>
        </p:nvSpPr>
        <p:spPr>
          <a:xfrm>
            <a:off x="1080444" y="1918484"/>
            <a:ext cx="78222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Do organizations benefit from advertising expenditure, or not? </a:t>
            </a:r>
          </a:p>
          <a:p>
            <a:endParaRPr lang="en-US" sz="2400" dirty="0"/>
          </a:p>
          <a:p>
            <a:r>
              <a:rPr lang="en-US" sz="2400" dirty="0"/>
              <a:t>This issue may be addressed using an accounting perspective. </a:t>
            </a:r>
          </a:p>
          <a:p>
            <a:endParaRPr lang="en-US" sz="2400" dirty="0"/>
          </a:p>
          <a:p>
            <a:r>
              <a:rPr lang="en-US" sz="2400" dirty="0"/>
              <a:t>What overall impact does advertising have on increasing revenues relative to the costs involved?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7788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29733" y="2489819"/>
            <a:ext cx="7199855" cy="442818"/>
          </a:xfrm>
        </p:spPr>
        <p:txBody>
          <a:bodyPr/>
          <a:lstStyle/>
          <a:p>
            <a:pPr algn="ctr"/>
            <a:r>
              <a:rPr lang="en-GB" sz="2200" b="1" dirty="0">
                <a:latin typeface="Arial"/>
                <a:cs typeface="Arial"/>
              </a:rPr>
              <a:t>CHAPTER 9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29733" y="3143250"/>
            <a:ext cx="7199313" cy="2936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cap="all" dirty="0"/>
              <a:t>Financial Management in Tourism</a:t>
            </a:r>
          </a:p>
          <a:p>
            <a:pPr marL="0" indent="0" algn="ctr">
              <a:buNone/>
            </a:pPr>
            <a:r>
              <a:rPr lang="en-US" sz="2000" dirty="0"/>
              <a:t>JAMES M. WILSON AND LUIZ MOUTINHO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855086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119398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TABLE 9.3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47537" y="5743280"/>
            <a:ext cx="719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Impact of advertising on increasing revenue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560022"/>
              </p:ext>
            </p:extLst>
          </p:nvPr>
        </p:nvGraphicFramePr>
        <p:xfrm>
          <a:off x="970961" y="1630836"/>
          <a:ext cx="7315200" cy="3912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4264">
                  <a:extLst>
                    <a:ext uri="{9D8B030D-6E8A-4147-A177-3AD203B41FA5}">
                      <a16:colId xmlns:a16="http://schemas.microsoft.com/office/drawing/2014/main" val="142127740"/>
                    </a:ext>
                  </a:extLst>
                </a:gridCol>
                <a:gridCol w="1522348">
                  <a:extLst>
                    <a:ext uri="{9D8B030D-6E8A-4147-A177-3AD203B41FA5}">
                      <a16:colId xmlns:a16="http://schemas.microsoft.com/office/drawing/2014/main" val="4058157546"/>
                    </a:ext>
                  </a:extLst>
                </a:gridCol>
                <a:gridCol w="1287759">
                  <a:extLst>
                    <a:ext uri="{9D8B030D-6E8A-4147-A177-3AD203B41FA5}">
                      <a16:colId xmlns:a16="http://schemas.microsoft.com/office/drawing/2014/main" val="2011221264"/>
                    </a:ext>
                  </a:extLst>
                </a:gridCol>
                <a:gridCol w="3010829">
                  <a:extLst>
                    <a:ext uri="{9D8B030D-6E8A-4147-A177-3AD203B41FA5}">
                      <a16:colId xmlns:a16="http://schemas.microsoft.com/office/drawing/2014/main" val="4095619312"/>
                    </a:ext>
                  </a:extLst>
                </a:gridCol>
              </a:tblGrid>
              <a:tr h="54832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 and loss (typical month)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Without advertising (£)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advertising (£)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Implications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55660613"/>
                  </a:ext>
                </a:extLst>
              </a:tr>
              <a:tr h="27416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Advertising increases sales by £20,000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5341338"/>
                  </a:ext>
                </a:extLst>
              </a:tr>
              <a:tr h="84605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r>
                        <a:rPr lang="en-US" sz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sales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 increases proportionately. </a:t>
                      </a:r>
                    </a:p>
                    <a:p>
                      <a:pPr lvl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Note, some promotional activities may involve disproportionate changes – discounting, or higher sales commissions, for example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0568965"/>
                  </a:ext>
                </a:extLst>
              </a:tr>
              <a:tr h="27416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 profit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0953150"/>
                  </a:ext>
                </a:extLst>
              </a:tr>
              <a:tr h="27416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Fixed costs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7394038"/>
                  </a:ext>
                </a:extLst>
              </a:tr>
              <a:tr h="54832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overheads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general overheads will not be affected by increased advertising.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6100165"/>
                  </a:ext>
                </a:extLst>
              </a:tr>
              <a:tr h="27416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Advertising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of advertising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9314731"/>
                  </a:ext>
                </a:extLst>
              </a:tr>
              <a:tr h="27416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7684079"/>
                  </a:ext>
                </a:extLst>
              </a:tr>
              <a:tr h="27416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 Tax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 = 50%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4815087"/>
                  </a:ext>
                </a:extLst>
              </a:tr>
              <a:tr h="27416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 Net profit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52959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94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135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8"/>
            <a:ext cx="719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/>
              <a:t>PROMOTIONS: SALES INCENTIVES Example</a:t>
            </a:r>
          </a:p>
        </p:txBody>
      </p:sp>
      <p:sp>
        <p:nvSpPr>
          <p:cNvPr id="2" name="Rectangle 1"/>
          <p:cNvSpPr/>
          <p:nvPr/>
        </p:nvSpPr>
        <p:spPr>
          <a:xfrm>
            <a:off x="1080444" y="1918484"/>
            <a:ext cx="78222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Do organizations benefit from increasing incentives given salespeople, or not? </a:t>
            </a:r>
          </a:p>
          <a:p>
            <a:endParaRPr lang="en-US" sz="2400" dirty="0"/>
          </a:p>
          <a:p>
            <a:r>
              <a:rPr lang="en-US" sz="2400" dirty="0"/>
              <a:t>This issue may also be addressed using an accounting perspective. </a:t>
            </a:r>
          </a:p>
          <a:p>
            <a:endParaRPr lang="en-US" sz="2400" dirty="0"/>
          </a:p>
          <a:p>
            <a:r>
              <a:rPr lang="en-US" sz="2400" dirty="0"/>
              <a:t>What overall impact do sales incentives have on increasing revenues relative to the costs involved?</a:t>
            </a:r>
          </a:p>
        </p:txBody>
      </p:sp>
    </p:spTree>
    <p:extLst>
      <p:ext uri="{BB962C8B-B14F-4D97-AF65-F5344CB8AC3E}">
        <p14:creationId xmlns:p14="http://schemas.microsoft.com/office/powerpoint/2010/main" val="3631268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091117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TABLE 9.4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47537" y="5741672"/>
            <a:ext cx="719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Profitability and sales commission rates.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730670"/>
              </p:ext>
            </p:extLst>
          </p:nvPr>
        </p:nvGraphicFramePr>
        <p:xfrm>
          <a:off x="989813" y="1645768"/>
          <a:ext cx="7202081" cy="3960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091">
                  <a:extLst>
                    <a:ext uri="{9D8B030D-6E8A-4147-A177-3AD203B41FA5}">
                      <a16:colId xmlns:a16="http://schemas.microsoft.com/office/drawing/2014/main" val="3674337477"/>
                    </a:ext>
                  </a:extLst>
                </a:gridCol>
                <a:gridCol w="1440091">
                  <a:extLst>
                    <a:ext uri="{9D8B030D-6E8A-4147-A177-3AD203B41FA5}">
                      <a16:colId xmlns:a16="http://schemas.microsoft.com/office/drawing/2014/main" val="735300732"/>
                    </a:ext>
                  </a:extLst>
                </a:gridCol>
                <a:gridCol w="1440091">
                  <a:extLst>
                    <a:ext uri="{9D8B030D-6E8A-4147-A177-3AD203B41FA5}">
                      <a16:colId xmlns:a16="http://schemas.microsoft.com/office/drawing/2014/main" val="259414161"/>
                    </a:ext>
                  </a:extLst>
                </a:gridCol>
                <a:gridCol w="1440904">
                  <a:extLst>
                    <a:ext uri="{9D8B030D-6E8A-4147-A177-3AD203B41FA5}">
                      <a16:colId xmlns:a16="http://schemas.microsoft.com/office/drawing/2014/main" val="4189707195"/>
                    </a:ext>
                  </a:extLst>
                </a:gridCol>
                <a:gridCol w="1440904">
                  <a:extLst>
                    <a:ext uri="{9D8B030D-6E8A-4147-A177-3AD203B41FA5}">
                      <a16:colId xmlns:a16="http://schemas.microsoft.com/office/drawing/2014/main" val="3143928903"/>
                    </a:ext>
                  </a:extLst>
                </a:gridCol>
              </a:tblGrid>
              <a:tr h="359500"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 and loss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Salesperson’s basic salary (£)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Salesperson’s commission (£)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377200"/>
                  </a:ext>
                </a:extLst>
              </a:tr>
              <a:tr h="359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9797760"/>
                  </a:ext>
                </a:extLst>
              </a:tr>
              <a:tr h="35950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9597189"/>
                  </a:ext>
                </a:extLst>
              </a:tr>
              <a:tr h="71900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COGS (70% of revenues)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8,750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12,250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15,750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3176632"/>
                  </a:ext>
                </a:extLst>
              </a:tr>
              <a:tr h="35950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 commissions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8206723"/>
                  </a:ext>
                </a:extLst>
              </a:tr>
              <a:tr h="35950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 profit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3,625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4,750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4424210"/>
                  </a:ext>
                </a:extLst>
              </a:tr>
              <a:tr h="35950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Fixed costs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8235912"/>
                  </a:ext>
                </a:extLst>
              </a:tr>
              <a:tr h="35950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3,125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4,250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8798397"/>
                  </a:ext>
                </a:extLst>
              </a:tr>
              <a:tr h="35950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1,562.5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2,125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365300"/>
                  </a:ext>
                </a:extLst>
              </a:tr>
              <a:tr h="35950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profit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1,562.5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2,125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49580" algn="dec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8057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421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8"/>
            <a:ext cx="719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/>
              <a:t>PROMOTIONS: SUMMARY</a:t>
            </a:r>
          </a:p>
        </p:txBody>
      </p:sp>
      <p:sp>
        <p:nvSpPr>
          <p:cNvPr id="2" name="Rectangle 1"/>
          <p:cNvSpPr/>
          <p:nvPr/>
        </p:nvSpPr>
        <p:spPr>
          <a:xfrm>
            <a:off x="1080444" y="1918484"/>
            <a:ext cx="782225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Promotion costs are paid not from the increase in total revenues but from the increase in gross profits. </a:t>
            </a:r>
          </a:p>
          <a:p>
            <a:endParaRPr lang="en-US" sz="2400" dirty="0"/>
          </a:p>
          <a:p>
            <a:r>
              <a:rPr lang="en-US" sz="2400" dirty="0"/>
              <a:t>This is true for both broadly targeted promotions such as: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advertising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public relations </a:t>
            </a:r>
          </a:p>
          <a:p>
            <a:endParaRPr lang="en-US" sz="2400" dirty="0"/>
          </a:p>
          <a:p>
            <a:r>
              <a:rPr lang="en-US" sz="2400" dirty="0"/>
              <a:t>and more focused, sale-specific promotions like: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price discounts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sales commission.</a:t>
            </a:r>
            <a:endParaRPr lang="en-GB" sz="24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396719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061558"/>
            <a:ext cx="719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 err="1"/>
              <a:t>MARKETINg</a:t>
            </a:r>
            <a:r>
              <a:rPr lang="en-US" sz="2400" b="1" cap="all" dirty="0"/>
              <a:t> and ITS FINANCIAL IMPACT</a:t>
            </a:r>
          </a:p>
        </p:txBody>
      </p:sp>
      <p:sp>
        <p:nvSpPr>
          <p:cNvPr id="2" name="Rectangle 1"/>
          <p:cNvSpPr/>
          <p:nvPr/>
        </p:nvSpPr>
        <p:spPr>
          <a:xfrm>
            <a:off x="1080444" y="1746654"/>
            <a:ext cx="782225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The basic financial statements may reveal the impact of various marketing strategies, policies and practices on the organization.</a:t>
            </a:r>
          </a:p>
          <a:p>
            <a:endParaRPr lang="en-GB" sz="2400" dirty="0"/>
          </a:p>
          <a:p>
            <a:pPr lvl="1"/>
            <a:r>
              <a:rPr lang="en-GB" sz="2400" dirty="0"/>
              <a:t>The </a:t>
            </a:r>
            <a:r>
              <a:rPr lang="en-GB" sz="2400" b="1" u="sng" dirty="0"/>
              <a:t>Profit and Loss</a:t>
            </a:r>
            <a:r>
              <a:rPr lang="en-GB" sz="2400" dirty="0"/>
              <a:t> statement shows their effects over a period of time.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The </a:t>
            </a:r>
            <a:r>
              <a:rPr lang="en-GB" sz="2400" b="1" u="sng" dirty="0"/>
              <a:t>Balance Sheet</a:t>
            </a:r>
            <a:r>
              <a:rPr lang="en-GB" sz="2400" dirty="0"/>
              <a:t> shows their effect at a specific time.</a:t>
            </a:r>
          </a:p>
          <a:p>
            <a:endParaRPr lang="en-GB" sz="2400" dirty="0"/>
          </a:p>
          <a:p>
            <a:r>
              <a:rPr lang="en-GB" sz="2400" dirty="0"/>
              <a:t>Both can provide valuable insights into marketing questions:</a:t>
            </a:r>
          </a:p>
          <a:p>
            <a:endParaRPr lang="en-GB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Where are we now?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What effect have marketing activities had?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1682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LEARNING OBJECTIVES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1264" y="1875409"/>
            <a:ext cx="719646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To develop an understanding of the financial effects of management decisions and policies.</a:t>
            </a:r>
            <a:endParaRPr lang="en-GB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To develop a comprehension of the impact of pricing policies on an organization’s financial performance.</a:t>
            </a:r>
            <a:endParaRPr lang="en-GB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To develop an appreciation of service and product design issues and their relevance to financial performance.</a:t>
            </a:r>
            <a:endParaRPr lang="en-GB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To present a perspective on the financial consequences of alternatives available for promoting an organization’s services and products by developing a basic comprehension of financial statements and their relevance for management decisions.</a:t>
            </a:r>
            <a:endParaRPr lang="en-GB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To show how the marketing mix interacts with financial management and the impact different elements within the mix may have on an organization’s finances.</a:t>
            </a:r>
            <a:endParaRPr lang="en-GB" sz="2000" dirty="0"/>
          </a:p>
        </p:txBody>
      </p:sp>
      <p:sp>
        <p:nvSpPr>
          <p:cNvPr id="11" name="Rectangle 10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169823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STRATEGIC MANAGEMENT IN 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basic understanding of financial management is essential for managers in the tourism industry.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Financial management is central to planning, measuring and controlling many activities and managers that understand and can use this information can act on it more effectively.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learning objectives focus on those dimensions of financial management most relevant to a manager’s effectiveness.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7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099373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STRATEGIES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27900" y="1666566"/>
            <a:ext cx="837100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3060065" algn="ctr"/>
                <a:tab pos="6120130" algn="r"/>
              </a:tabLs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key decision is identifying and developing products and services: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new products/services to be introduced, or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 ones to be withdrawn or ‘improved’;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product/service ‘ranges’, ‘lines’ and ‘portfolios’;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product/service positioning vis-à-vis competitors;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branding; and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product/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service and facility characteristics.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3060065" algn="ctr"/>
                <a:tab pos="6120130" algn="r"/>
              </a:tabLs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investment is made with a view to potential returns from their successful exploitation later.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tabLst>
                <a:tab pos="3060065" algn="ctr"/>
                <a:tab pos="6120130" algn="r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supporting marketing research that helps understand markets and their needs is also a form of investment.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Arial Black" panose="020B0A04020102020204" pitchFamily="34" charset="0"/>
                <a:cs typeface="Arial" panose="020B0604020202020204" pitchFamily="34" charset="0"/>
              </a:rPr>
              <a:t>New service introduction case</a:t>
            </a:r>
            <a:endParaRPr lang="en-GB" sz="2400" b="1" i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new service will cost a total of £250,000, it has a 5-year life expectancy and yields sales revenues of £300,000 in the first year increasing by £100,000 annually until the end of the fifth year, with direct costs of 70% of revenues and allocable overheads of £75,000 per annum. Depreciation of  new equipment is £20,000 annually with no salvage value at the end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company pays 40% tax on its profits.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Similar projects in the past have been evaluated using a 15% discount rate.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Is introducing this new service beneficial?</a:t>
            </a:r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1263" y="1232362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STRATEGIC EXAMPLE</a:t>
            </a:r>
          </a:p>
        </p:txBody>
      </p:sp>
    </p:spTree>
    <p:extLst>
      <p:ext uri="{BB962C8B-B14F-4D97-AF65-F5344CB8AC3E}">
        <p14:creationId xmlns:p14="http://schemas.microsoft.com/office/powerpoint/2010/main" val="270049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125283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TABLE 9.1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4614" y="6034048"/>
            <a:ext cx="719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</a:pPr>
            <a:r>
              <a:rPr lang="en-US" alt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Time-phased analysis of the impact of introducing the new service.</a:t>
            </a:r>
            <a:endParaRPr lang="en-GB" altLang="en-US" sz="11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240814"/>
              </p:ext>
            </p:extLst>
          </p:nvPr>
        </p:nvGraphicFramePr>
        <p:xfrm>
          <a:off x="1348154" y="1556170"/>
          <a:ext cx="7554532" cy="3851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9472">
                  <a:extLst>
                    <a:ext uri="{9D8B030D-6E8A-4147-A177-3AD203B41FA5}">
                      <a16:colId xmlns:a16="http://schemas.microsoft.com/office/drawing/2014/main" val="3888051665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1840177336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1609234046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651311612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1783411489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588154854"/>
                    </a:ext>
                  </a:extLst>
                </a:gridCol>
              </a:tblGrid>
              <a:tr h="250675"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product assessment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cost/return (£000)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3162"/>
                  </a:ext>
                </a:extLst>
              </a:tr>
              <a:tr h="2506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4927861"/>
                  </a:ext>
                </a:extLst>
              </a:tr>
              <a:tr h="25067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 revenues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8501324"/>
                  </a:ext>
                </a:extLst>
              </a:tr>
              <a:tr h="25067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 costs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209895"/>
                  </a:ext>
                </a:extLst>
              </a:tr>
              <a:tr h="25067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 profit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2828526"/>
                  </a:ext>
                </a:extLst>
              </a:tr>
              <a:tr h="75202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Selling and administrative overheads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4045216"/>
                  </a:ext>
                </a:extLst>
              </a:tr>
              <a:tr h="25067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Depreciation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3673302"/>
                  </a:ext>
                </a:extLst>
              </a:tr>
              <a:tr h="25067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 (loss)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7985074"/>
                  </a:ext>
                </a:extLst>
              </a:tr>
              <a:tr h="25067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2218433"/>
                  </a:ext>
                </a:extLst>
              </a:tr>
              <a:tr h="50135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 (loss) after tax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8979466"/>
                  </a:ext>
                </a:extLst>
              </a:tr>
              <a:tr h="25067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66725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3175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63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058597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TABLE 9.2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463" y="5999569"/>
            <a:ext cx="6962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</a:pPr>
            <a:r>
              <a:rPr lang="en-US" dirty="0"/>
              <a:t>Projected discounted cash flows.</a:t>
            </a:r>
            <a:endParaRPr lang="en-GB" altLang="en-US" sz="11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04529"/>
              </p:ext>
            </p:extLst>
          </p:nvPr>
        </p:nvGraphicFramePr>
        <p:xfrm>
          <a:off x="596767" y="1557531"/>
          <a:ext cx="8200724" cy="3992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2552">
                  <a:extLst>
                    <a:ext uri="{9D8B030D-6E8A-4147-A177-3AD203B41FA5}">
                      <a16:colId xmlns:a16="http://schemas.microsoft.com/office/drawing/2014/main" val="1222553270"/>
                    </a:ext>
                  </a:extLst>
                </a:gridCol>
                <a:gridCol w="1191262">
                  <a:extLst>
                    <a:ext uri="{9D8B030D-6E8A-4147-A177-3AD203B41FA5}">
                      <a16:colId xmlns:a16="http://schemas.microsoft.com/office/drawing/2014/main" val="2399956411"/>
                    </a:ext>
                  </a:extLst>
                </a:gridCol>
                <a:gridCol w="1140972">
                  <a:extLst>
                    <a:ext uri="{9D8B030D-6E8A-4147-A177-3AD203B41FA5}">
                      <a16:colId xmlns:a16="http://schemas.microsoft.com/office/drawing/2014/main" val="180914407"/>
                    </a:ext>
                  </a:extLst>
                </a:gridCol>
                <a:gridCol w="1110407">
                  <a:extLst>
                    <a:ext uri="{9D8B030D-6E8A-4147-A177-3AD203B41FA5}">
                      <a16:colId xmlns:a16="http://schemas.microsoft.com/office/drawing/2014/main" val="3579061701"/>
                    </a:ext>
                  </a:extLst>
                </a:gridCol>
                <a:gridCol w="1110408">
                  <a:extLst>
                    <a:ext uri="{9D8B030D-6E8A-4147-A177-3AD203B41FA5}">
                      <a16:colId xmlns:a16="http://schemas.microsoft.com/office/drawing/2014/main" val="1219723335"/>
                    </a:ext>
                  </a:extLst>
                </a:gridCol>
                <a:gridCol w="1263217">
                  <a:extLst>
                    <a:ext uri="{9D8B030D-6E8A-4147-A177-3AD203B41FA5}">
                      <a16:colId xmlns:a16="http://schemas.microsoft.com/office/drawing/2014/main" val="2336812118"/>
                    </a:ext>
                  </a:extLst>
                </a:gridCol>
                <a:gridCol w="1191906">
                  <a:extLst>
                    <a:ext uri="{9D8B030D-6E8A-4147-A177-3AD203B41FA5}">
                      <a16:colId xmlns:a16="http://schemas.microsoft.com/office/drawing/2014/main" val="150257065"/>
                    </a:ext>
                  </a:extLst>
                </a:gridCol>
              </a:tblGrid>
              <a:tr h="229570">
                <a:tc rowSpan="2" grid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Discount factor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230241"/>
                  </a:ext>
                </a:extLst>
              </a:tr>
              <a:tr h="22957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1/(1.15)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1/(1.15)</a:t>
                      </a:r>
                      <a:r>
                        <a:rPr lang="en-US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1/(1.15)</a:t>
                      </a:r>
                      <a:r>
                        <a:rPr lang="en-US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1/(1.15)</a:t>
                      </a:r>
                      <a:r>
                        <a:rPr lang="en-US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1/(1.15)</a:t>
                      </a:r>
                      <a:r>
                        <a:rPr lang="en-US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1234509"/>
                  </a:ext>
                </a:extLst>
              </a:tr>
              <a:tr h="45914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Discount factor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0.870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0.658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0.572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0.497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0390590"/>
                  </a:ext>
                </a:extLst>
              </a:tr>
              <a:tr h="137742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 × discount factor = discounted income (£000)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× 0.870 =</a:t>
                      </a:r>
                    </a:p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30.5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3060065" algn="ctr"/>
                          <a:tab pos="6120130" algn="r"/>
                          <a:tab pos="355600" algn="dec"/>
                        </a:tabLst>
                        <a:defRPr/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 × 0.756 =</a:t>
                      </a:r>
                    </a:p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3060065" algn="ctr"/>
                          <a:tab pos="6120130" algn="r"/>
                          <a:tab pos="355600" algn="dec"/>
                        </a:tabLst>
                        <a:defRPr/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× 0.658 =</a:t>
                      </a:r>
                    </a:p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3060065" algn="ctr"/>
                          <a:tab pos="6120130" algn="r"/>
                          <a:tab pos="355600" algn="dec"/>
                        </a:tabLst>
                        <a:defRPr/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× 0.572 =</a:t>
                      </a:r>
                    </a:p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3060065" algn="ctr"/>
                          <a:tab pos="6120130" algn="r"/>
                          <a:tab pos="355600" algn="dec"/>
                        </a:tabLst>
                        <a:defRPr/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 × 0.497 =</a:t>
                      </a:r>
                    </a:p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9882601"/>
                  </a:ext>
                </a:extLst>
              </a:tr>
              <a:tr h="91828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discounted income (£000)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3060065" algn="ctr"/>
                          <a:tab pos="6120130" algn="r"/>
                          <a:tab pos="355600" algn="dec"/>
                        </a:tabLst>
                        <a:defRPr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~ 256 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3060065" algn="ctr"/>
                          <a:tab pos="6120130" algn="r"/>
                          <a:tab pos="355600" algn="dec"/>
                        </a:tabLst>
                        <a:defRPr/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(unrounded 255,979)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849953"/>
                  </a:ext>
                </a:extLst>
              </a:tr>
              <a:tr h="22957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(£000)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3073441"/>
                  </a:ext>
                </a:extLst>
              </a:tr>
              <a:tr h="45914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benefit (£000)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060065" algn="ctr"/>
                          <a:tab pos="6120130" algn="r"/>
                          <a:tab pos="355600" algn="dec"/>
                        </a:tabLs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7535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416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2" name="Rectangle 1"/>
          <p:cNvSpPr/>
          <p:nvPr/>
        </p:nvSpPr>
        <p:spPr>
          <a:xfrm>
            <a:off x="789272" y="1576014"/>
            <a:ext cx="817184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simple analysis of the undiscounted cash flows shows the investment to be attractive, with the income (415) much greater than the investment (250). </a:t>
            </a:r>
          </a:p>
          <a:p>
            <a:pPr marL="722313" lvl="1" indent="-265113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1" indent="-265113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But considering that costs are paid ‘up front’ while the income occurs in the future </a:t>
            </a:r>
            <a:r>
              <a:rPr lang="en-GB" sz="1600" dirty="0"/>
              <a:t>–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could be risky </a:t>
            </a:r>
            <a:r>
              <a:rPr lang="en-GB" sz="1600" dirty="0"/>
              <a:t>–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means that such a simple analysis is too basic. </a:t>
            </a:r>
          </a:p>
          <a:p>
            <a:pPr marL="722313" lvl="1" indent="-265113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Discounting to consider both the effect of time, and perhaps to allow a risk adjustment gives a more realistic assessment.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comparison is now much closer</a:t>
            </a:r>
            <a:r>
              <a:rPr lang="en-GB" dirty="0"/>
              <a:t> 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consideration of the impact of time and alternative investments that might be made significantly reduces the economic attractiveness of this proposal.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2" indent="-269875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total discounted income is now reduced to only £256,000 compared with the costs of £250,000 leaving the net present value of only £6000. </a:t>
            </a:r>
          </a:p>
          <a:p>
            <a:pPr marL="722313" lvl="2" indent="-269875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2" indent="-269875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long as the NPV is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the proposal is considered viable, but there may well be other proposals with higher NPVs to compete with for limited investment capital.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9272" y="1099373"/>
            <a:ext cx="7718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Discussion:</a:t>
            </a:r>
          </a:p>
        </p:txBody>
      </p:sp>
    </p:spTree>
    <p:extLst>
      <p:ext uri="{BB962C8B-B14F-4D97-AF65-F5344CB8AC3E}">
        <p14:creationId xmlns:p14="http://schemas.microsoft.com/office/powerpoint/2010/main" val="818852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1680</Words>
  <Application>Microsoft Office PowerPoint</Application>
  <PresentationFormat>On-screen Show (4:3)</PresentationFormat>
  <Paragraphs>390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Calibri</vt:lpstr>
      <vt:lpstr>Myriad Pro</vt:lpstr>
      <vt:lpstr>Times New Roman</vt:lpstr>
      <vt:lpstr>Office Theme</vt:lpstr>
      <vt:lpstr>PowerPoint Presentation</vt:lpstr>
      <vt:lpstr>CHAPTER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Hilliar</dc:creator>
  <cp:lastModifiedBy>Leigh-Ann Bard</cp:lastModifiedBy>
  <cp:revision>68</cp:revision>
  <dcterms:created xsi:type="dcterms:W3CDTF">2014-01-16T11:38:48Z</dcterms:created>
  <dcterms:modified xsi:type="dcterms:W3CDTF">2019-07-30T15:51:25Z</dcterms:modified>
</cp:coreProperties>
</file>