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62" r:id="rId2"/>
    <p:sldId id="278" r:id="rId3"/>
    <p:sldId id="263" r:id="rId4"/>
    <p:sldId id="275" r:id="rId5"/>
    <p:sldId id="292" r:id="rId6"/>
    <p:sldId id="293" r:id="rId7"/>
    <p:sldId id="294" r:id="rId8"/>
    <p:sldId id="295" r:id="rId9"/>
    <p:sldId id="270" r:id="rId10"/>
    <p:sldId id="296" r:id="rId11"/>
    <p:sldId id="269" r:id="rId12"/>
    <p:sldId id="297" r:id="rId13"/>
    <p:sldId id="273" r:id="rId14"/>
    <p:sldId id="298" r:id="rId15"/>
    <p:sldId id="299" r:id="rId16"/>
    <p:sldId id="300"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915" autoAdjust="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E0A8D2E-6A8C-48E7-9785-2FD689B8EB1E}" type="datetimeFigureOut">
              <a:rPr lang="en-US" smtClean="0"/>
              <a:t>7/30/2019</a:t>
            </a:fld>
            <a:endParaRPr lang="en-US"/>
          </a:p>
        </p:txBody>
      </p:sp>
      <p:sp>
        <p:nvSpPr>
          <p:cNvPr id="4" name="Pladsholder til sidefod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Pladsholder til dias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3B19987-2AAA-4F6F-94BB-CA0577CE4C88}" type="slidenum">
              <a:rPr lang="en-US" smtClean="0"/>
              <a:t>‹#›</a:t>
            </a:fld>
            <a:endParaRPr lang="en-US"/>
          </a:p>
        </p:txBody>
      </p:sp>
    </p:spTree>
    <p:extLst>
      <p:ext uri="{BB962C8B-B14F-4D97-AF65-F5344CB8AC3E}">
        <p14:creationId xmlns:p14="http://schemas.microsoft.com/office/powerpoint/2010/main" val="6552366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2DC8C5B-29B5-4D06-B54C-36619D5E3FC6}" type="datetimeFigureOut">
              <a:rPr lang="en-GB" smtClean="0"/>
              <a:t>30/07/2019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CB192503-D8C0-4BBA-95F1-5DCE9B68C778}" type="slidenum">
              <a:rPr lang="en-GB" smtClean="0"/>
              <a:t>‹#›</a:t>
            </a:fld>
            <a:endParaRPr lang="en-GB"/>
          </a:p>
        </p:txBody>
      </p:sp>
    </p:spTree>
    <p:extLst>
      <p:ext uri="{BB962C8B-B14F-4D97-AF65-F5344CB8AC3E}">
        <p14:creationId xmlns:p14="http://schemas.microsoft.com/office/powerpoint/2010/main" val="3988800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192503-D8C0-4BBA-95F1-5DCE9B68C778}" type="slidenum">
              <a:rPr lang="en-GB" smtClean="0"/>
              <a:t>12</a:t>
            </a:fld>
            <a:endParaRPr lang="en-GB"/>
          </a:p>
        </p:txBody>
      </p:sp>
    </p:spTree>
    <p:extLst>
      <p:ext uri="{BB962C8B-B14F-4D97-AF65-F5344CB8AC3E}">
        <p14:creationId xmlns:p14="http://schemas.microsoft.com/office/powerpoint/2010/main" val="2380185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630647"/>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807232" y="1105197"/>
            <a:ext cx="7396557" cy="769441"/>
          </a:xfrm>
          <a:prstGeom prst="rect">
            <a:avLst/>
          </a:prstGeom>
          <a:noFill/>
        </p:spPr>
        <p:txBody>
          <a:bodyPr wrap="square" rtlCol="0">
            <a:spAutoFit/>
          </a:bodyPr>
          <a:lstStyle/>
          <a:p>
            <a:pPr lvl="1"/>
            <a:r>
              <a:rPr lang="da-DK" sz="2200" b="1" dirty="0">
                <a:latin typeface="Arial"/>
                <a:cs typeface="Arial"/>
              </a:rPr>
              <a:t>Characteristics and Challenges of Tourism Service Operations</a:t>
            </a:r>
            <a:endParaRPr lang="en-US" sz="2200" b="1" dirty="0">
              <a:latin typeface="Arial"/>
              <a:cs typeface="Arial"/>
            </a:endParaRPr>
          </a:p>
        </p:txBody>
      </p:sp>
      <p:sp>
        <p:nvSpPr>
          <p:cNvPr id="7" name="TextBox 6"/>
          <p:cNvSpPr txBox="1"/>
          <p:nvPr/>
        </p:nvSpPr>
        <p:spPr>
          <a:xfrm>
            <a:off x="1311264" y="2021350"/>
            <a:ext cx="7473921" cy="3785652"/>
          </a:xfrm>
          <a:prstGeom prst="rect">
            <a:avLst/>
          </a:prstGeom>
          <a:noFill/>
        </p:spPr>
        <p:txBody>
          <a:bodyPr wrap="square" rtlCol="0">
            <a:spAutoFit/>
          </a:bodyPr>
          <a:lstStyle/>
          <a:p>
            <a:pPr marL="800100" lvl="1" indent="-342900">
              <a:buFont typeface="Arial" panose="020B0604020202020204" pitchFamily="34" charset="0"/>
              <a:buChar char="•"/>
            </a:pPr>
            <a:r>
              <a:rPr lang="en-GB" sz="2400" dirty="0"/>
              <a:t>Intangibility</a:t>
            </a:r>
          </a:p>
          <a:p>
            <a:pPr marL="800100" lvl="1" indent="-342900">
              <a:buFont typeface="Arial" panose="020B0604020202020204" pitchFamily="34" charset="0"/>
              <a:buChar char="•"/>
            </a:pPr>
            <a:r>
              <a:rPr lang="en-GB" sz="2400" dirty="0"/>
              <a:t>Perishability</a:t>
            </a:r>
          </a:p>
          <a:p>
            <a:pPr marL="800100" lvl="1" indent="-342900">
              <a:buFont typeface="Arial" panose="020B0604020202020204" pitchFamily="34" charset="0"/>
              <a:buChar char="•"/>
            </a:pPr>
            <a:r>
              <a:rPr lang="en-GB" sz="2400" dirty="0"/>
              <a:t>Time and place dependency</a:t>
            </a:r>
          </a:p>
          <a:p>
            <a:pPr marL="800100" lvl="1" indent="-342900">
              <a:buFont typeface="Arial" panose="020B0604020202020204" pitchFamily="34" charset="0"/>
              <a:buChar char="•"/>
            </a:pPr>
            <a:r>
              <a:rPr lang="en-GB" sz="2400" dirty="0"/>
              <a:t>Simultaneity and customer involvement in service production</a:t>
            </a:r>
          </a:p>
          <a:p>
            <a:pPr marL="800100" lvl="1" indent="-342900">
              <a:buFont typeface="Arial" panose="020B0604020202020204" pitchFamily="34" charset="0"/>
              <a:buChar char="•"/>
            </a:pPr>
            <a:r>
              <a:rPr lang="en-GB" sz="2400" dirty="0"/>
              <a:t>Incapability of quality control ‘at the factory gate’</a:t>
            </a:r>
          </a:p>
          <a:p>
            <a:pPr marL="800100" lvl="1" indent="-342900">
              <a:buFont typeface="Arial" panose="020B0604020202020204" pitchFamily="34" charset="0"/>
              <a:buChar char="•"/>
            </a:pPr>
            <a:r>
              <a:rPr lang="en-GB" sz="2400" dirty="0"/>
              <a:t>The human element</a:t>
            </a:r>
          </a:p>
          <a:p>
            <a:pPr marL="800100" lvl="1" indent="-342900">
              <a:buFont typeface="Arial" panose="020B0604020202020204" pitchFamily="34" charset="0"/>
              <a:buChar char="•"/>
            </a:pPr>
            <a:r>
              <a:rPr lang="en-GB" sz="2400" dirty="0"/>
              <a:t>Skills and skill shortages</a:t>
            </a:r>
          </a:p>
          <a:p>
            <a:pPr marL="800100" lvl="1" indent="-342900">
              <a:buFont typeface="Arial" panose="020B0604020202020204" pitchFamily="34" charset="0"/>
              <a:buChar char="•"/>
            </a:pPr>
            <a:r>
              <a:rPr lang="en-GB" sz="2400" dirty="0"/>
              <a:t>Recruitment, retention and turnover</a:t>
            </a:r>
          </a:p>
          <a:p>
            <a:pPr marL="800100" lvl="1" indent="-342900">
              <a:buFont typeface="Arial" panose="020B0604020202020204" pitchFamily="34" charset="0"/>
              <a:buChar char="•"/>
            </a:pPr>
            <a:r>
              <a:rPr lang="en-GB" sz="2400" dirty="0"/>
              <a:t>Rewards, benefits and compensation (including pay)</a:t>
            </a:r>
          </a:p>
        </p:txBody>
      </p:sp>
    </p:spTree>
    <p:extLst>
      <p:ext uri="{BB962C8B-B14F-4D97-AF65-F5344CB8AC3E}">
        <p14:creationId xmlns:p14="http://schemas.microsoft.com/office/powerpoint/2010/main" val="4044849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483053" y="1139921"/>
            <a:ext cx="7196463" cy="707886"/>
          </a:xfrm>
          <a:prstGeom prst="rect">
            <a:avLst/>
          </a:prstGeom>
          <a:noFill/>
        </p:spPr>
        <p:txBody>
          <a:bodyPr wrap="square" rtlCol="0">
            <a:spAutoFit/>
          </a:bodyPr>
          <a:lstStyle/>
          <a:p>
            <a:r>
              <a:rPr lang="en-US" sz="2000" b="1" dirty="0"/>
              <a:t>Fig. 8.2.</a:t>
            </a:r>
            <a:r>
              <a:rPr lang="en-US" sz="2000" dirty="0"/>
              <a:t> The tourism experiences and encounters (adapted from Baum, 2002).</a:t>
            </a:r>
            <a:endParaRPr lang="en-US" sz="2000" b="1" dirty="0">
              <a:latin typeface="Arial"/>
              <a:cs typeface="Arial"/>
            </a:endParaRPr>
          </a:p>
        </p:txBody>
      </p:sp>
      <p:pic>
        <p:nvPicPr>
          <p:cNvPr id="6146"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614463" y="2078913"/>
            <a:ext cx="6186874" cy="4519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3229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605968" y="1146306"/>
            <a:ext cx="2715966" cy="2862322"/>
          </a:xfrm>
          <a:prstGeom prst="rect">
            <a:avLst/>
          </a:prstGeom>
          <a:noFill/>
        </p:spPr>
        <p:txBody>
          <a:bodyPr wrap="square" rtlCol="0">
            <a:spAutoFit/>
          </a:bodyPr>
          <a:lstStyle/>
          <a:p>
            <a:r>
              <a:rPr lang="en-US" sz="2000" b="1" dirty="0"/>
              <a:t>Fig. 8.3.</a:t>
            </a:r>
            <a:r>
              <a:rPr lang="en-US" sz="2000" dirty="0"/>
              <a:t> Employee empowerment for competitiveness in tourism (adapted from </a:t>
            </a:r>
            <a:r>
              <a:rPr lang="en-US" sz="2000" dirty="0" err="1"/>
              <a:t>Fáilte</a:t>
            </a:r>
            <a:r>
              <a:rPr lang="en-US" sz="2000" dirty="0"/>
              <a:t> Ireland, 2005). HRD, human resource development; HRM, human resource management.</a:t>
            </a:r>
            <a:endParaRPr lang="en-US" sz="2000" b="1" dirty="0">
              <a:latin typeface="Arial"/>
              <a:cs typeface="Arial"/>
            </a:endParaRPr>
          </a:p>
        </p:txBody>
      </p:sp>
      <p:pic>
        <p:nvPicPr>
          <p:cNvPr id="7170" name="Picture 2"/>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3657600" y="1146306"/>
            <a:ext cx="5046562" cy="547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3832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Conclusion</a:t>
            </a:r>
            <a:r>
              <a:rPr lang="en-US" sz="2200" b="1" dirty="0">
                <a:latin typeface="Arial"/>
                <a:cs typeface="Arial"/>
              </a:rPr>
              <a:t> (1/3)</a:t>
            </a:r>
          </a:p>
        </p:txBody>
      </p:sp>
      <p:sp>
        <p:nvSpPr>
          <p:cNvPr id="7" name="TextBox 6"/>
          <p:cNvSpPr txBox="1"/>
          <p:nvPr/>
        </p:nvSpPr>
        <p:spPr>
          <a:xfrm>
            <a:off x="1311264" y="1910133"/>
            <a:ext cx="7473921" cy="4231928"/>
          </a:xfrm>
          <a:prstGeom prst="rect">
            <a:avLst/>
          </a:prstGeom>
          <a:noFill/>
        </p:spPr>
        <p:txBody>
          <a:bodyPr wrap="square" rtlCol="0">
            <a:spAutoFit/>
          </a:bodyPr>
          <a:lstStyle/>
          <a:p>
            <a:pPr>
              <a:spcAft>
                <a:spcPts val="600"/>
              </a:spcAft>
            </a:pPr>
            <a:r>
              <a:rPr lang="en-US" sz="2400" b="1" dirty="0"/>
              <a:t>Advantages associated with empowerment</a:t>
            </a:r>
            <a:endParaRPr lang="en-GB" sz="2400" b="1" dirty="0"/>
          </a:p>
          <a:p>
            <a:r>
              <a:rPr lang="en-US" sz="2000" dirty="0"/>
              <a:t>Empowerment:</a:t>
            </a:r>
            <a:endParaRPr lang="en-GB" sz="2000" dirty="0"/>
          </a:p>
          <a:p>
            <a:pPr marL="285750" lvl="0" indent="-285750">
              <a:buFont typeface="Arial" panose="020B0604020202020204" pitchFamily="34" charset="0"/>
              <a:buChar char="•"/>
            </a:pPr>
            <a:r>
              <a:rPr lang="en-US" sz="2000" dirty="0"/>
              <a:t>is a short- and long-term cost-effective approach;</a:t>
            </a:r>
            <a:endParaRPr lang="en-GB" sz="2000" dirty="0"/>
          </a:p>
          <a:p>
            <a:pPr marL="285750" lvl="0" indent="-285750">
              <a:buFont typeface="Arial" panose="020B0604020202020204" pitchFamily="34" charset="0"/>
              <a:buChar char="•"/>
            </a:pPr>
            <a:r>
              <a:rPr lang="en-US" sz="2000" dirty="0"/>
              <a:t>is an offensive and defensive technique resulting in:</a:t>
            </a:r>
            <a:endParaRPr lang="en-GB" sz="2000" dirty="0"/>
          </a:p>
          <a:p>
            <a:pPr marL="800100" lvl="1" indent="-342900">
              <a:buFont typeface="Courier New" panose="02070309020205020404" pitchFamily="49" charset="0"/>
              <a:buChar char="o"/>
            </a:pPr>
            <a:r>
              <a:rPr lang="en-US" sz="2000" dirty="0"/>
              <a:t>retention of profit </a:t>
            </a:r>
            <a:r>
              <a:rPr lang="en-US" sz="2000" dirty="0" err="1"/>
              <a:t>centres</a:t>
            </a:r>
            <a:r>
              <a:rPr lang="en-US" sz="2000" dirty="0"/>
              <a:t>; and</a:t>
            </a:r>
            <a:endParaRPr lang="en-GB" sz="2000" dirty="0"/>
          </a:p>
          <a:p>
            <a:pPr marL="800100" lvl="1" indent="-342900">
              <a:buFont typeface="Courier New" panose="02070309020205020404" pitchFamily="49" charset="0"/>
              <a:buChar char="o"/>
            </a:pPr>
            <a:r>
              <a:rPr lang="en-US" sz="2000" dirty="0"/>
              <a:t>increased profitability;</a:t>
            </a:r>
            <a:endParaRPr lang="en-GB" sz="2000" dirty="0"/>
          </a:p>
          <a:p>
            <a:pPr marL="285750" lvl="0" indent="-285750">
              <a:buFont typeface="Arial" panose="020B0604020202020204" pitchFamily="34" charset="0"/>
              <a:buChar char="•"/>
            </a:pPr>
            <a:r>
              <a:rPr lang="en-US" sz="2000" dirty="0"/>
              <a:t>optimizes strategy;</a:t>
            </a:r>
            <a:endParaRPr lang="en-GB" sz="2000" dirty="0"/>
          </a:p>
          <a:p>
            <a:pPr marL="285750" lvl="0" indent="-285750">
              <a:buFont typeface="Arial" panose="020B0604020202020204" pitchFamily="34" charset="0"/>
              <a:buChar char="•"/>
            </a:pPr>
            <a:r>
              <a:rPr lang="en-US" sz="2000" dirty="0"/>
              <a:t>is a long-term strategic differentiating factor;</a:t>
            </a:r>
            <a:endParaRPr lang="en-GB" sz="2000" dirty="0"/>
          </a:p>
          <a:p>
            <a:pPr marL="285750" lvl="0" indent="-285750">
              <a:buFont typeface="Arial" panose="020B0604020202020204" pitchFamily="34" charset="0"/>
              <a:buChar char="•"/>
            </a:pPr>
            <a:r>
              <a:rPr lang="en-US" sz="2000" dirty="0"/>
              <a:t>is an internal and external marketing tool to attract and retain staff;</a:t>
            </a:r>
            <a:endParaRPr lang="en-GB" sz="2000" dirty="0"/>
          </a:p>
          <a:p>
            <a:pPr marL="285750" lvl="0" indent="-285750">
              <a:buFont typeface="Arial" panose="020B0604020202020204" pitchFamily="34" charset="0"/>
              <a:buChar char="•"/>
            </a:pPr>
            <a:r>
              <a:rPr lang="en-US" sz="2000" dirty="0"/>
              <a:t>results in the humanization of the work environment;</a:t>
            </a:r>
            <a:endParaRPr lang="en-GB" sz="2000" dirty="0"/>
          </a:p>
          <a:p>
            <a:pPr marL="285750" lvl="0" indent="-285750">
              <a:buFont typeface="Arial" panose="020B0604020202020204" pitchFamily="34" charset="0"/>
              <a:buChar char="•"/>
            </a:pPr>
            <a:r>
              <a:rPr lang="en-US" sz="2000" dirty="0"/>
              <a:t>reduces gaps between employee and consumer; and</a:t>
            </a:r>
            <a:endParaRPr lang="en-GB" sz="2000" dirty="0"/>
          </a:p>
          <a:p>
            <a:pPr marL="285750" lvl="0" indent="-285750">
              <a:buFont typeface="Arial" panose="020B0604020202020204" pitchFamily="34" charset="0"/>
              <a:buChar char="•"/>
            </a:pPr>
            <a:r>
              <a:rPr lang="en-US" sz="2000" dirty="0"/>
              <a:t>assists in the movement towards exploring new approaches and markets.</a:t>
            </a:r>
            <a:endParaRPr lang="en-GB" sz="2000" dirty="0"/>
          </a:p>
        </p:txBody>
      </p:sp>
    </p:spTree>
    <p:extLst>
      <p:ext uri="{BB962C8B-B14F-4D97-AF65-F5344CB8AC3E}">
        <p14:creationId xmlns:p14="http://schemas.microsoft.com/office/powerpoint/2010/main" val="4541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Conclusion</a:t>
            </a:r>
            <a:r>
              <a:rPr lang="en-US" sz="2200" b="1" dirty="0">
                <a:latin typeface="Arial"/>
                <a:cs typeface="Arial"/>
              </a:rPr>
              <a:t> (2/3)</a:t>
            </a:r>
          </a:p>
        </p:txBody>
      </p:sp>
      <p:sp>
        <p:nvSpPr>
          <p:cNvPr id="7" name="TextBox 6"/>
          <p:cNvSpPr txBox="1"/>
          <p:nvPr/>
        </p:nvSpPr>
        <p:spPr>
          <a:xfrm>
            <a:off x="1311264" y="1910133"/>
            <a:ext cx="7473921" cy="3924151"/>
          </a:xfrm>
          <a:prstGeom prst="rect">
            <a:avLst/>
          </a:prstGeom>
          <a:noFill/>
        </p:spPr>
        <p:txBody>
          <a:bodyPr wrap="square" rtlCol="0">
            <a:spAutoFit/>
          </a:bodyPr>
          <a:lstStyle/>
          <a:p>
            <a:pPr>
              <a:spcAft>
                <a:spcPts val="600"/>
              </a:spcAft>
            </a:pPr>
            <a:r>
              <a:rPr lang="en-US" sz="2400" b="1" dirty="0"/>
              <a:t>Potential benefit to employees:</a:t>
            </a:r>
            <a:endParaRPr lang="en-GB" sz="2400" b="1" dirty="0"/>
          </a:p>
          <a:p>
            <a:pPr marL="342900" lvl="0" indent="-342900">
              <a:buFont typeface="Arial" panose="020B0604020202020204" pitchFamily="34" charset="0"/>
              <a:buChar char="•"/>
            </a:pPr>
            <a:r>
              <a:rPr lang="en-US" sz="2000" dirty="0"/>
              <a:t>more motivating;</a:t>
            </a:r>
            <a:endParaRPr lang="en-GB" sz="2000" dirty="0"/>
          </a:p>
          <a:p>
            <a:pPr marL="342900" lvl="0" indent="-342900">
              <a:buFont typeface="Arial" panose="020B0604020202020204" pitchFamily="34" charset="0"/>
              <a:buChar char="•"/>
            </a:pPr>
            <a:r>
              <a:rPr lang="en-US" sz="2000" dirty="0"/>
              <a:t>more interesting;</a:t>
            </a:r>
            <a:endParaRPr lang="en-GB" sz="2000" dirty="0"/>
          </a:p>
          <a:p>
            <a:pPr marL="342900" lvl="0" indent="-342900">
              <a:buFont typeface="Arial" panose="020B0604020202020204" pitchFamily="34" charset="0"/>
              <a:buChar char="•"/>
            </a:pPr>
            <a:r>
              <a:rPr lang="en-US" sz="2000" dirty="0"/>
              <a:t>a better way to work;</a:t>
            </a:r>
            <a:endParaRPr lang="en-GB" sz="2000" dirty="0"/>
          </a:p>
          <a:p>
            <a:pPr marL="342900" lvl="0" indent="-342900">
              <a:buFont typeface="Arial" panose="020B0604020202020204" pitchFamily="34" charset="0"/>
              <a:buChar char="•"/>
            </a:pPr>
            <a:r>
              <a:rPr lang="en-US" sz="2000" dirty="0"/>
              <a:t>increased flexibility;</a:t>
            </a:r>
            <a:endParaRPr lang="en-GB" sz="2000" dirty="0"/>
          </a:p>
          <a:p>
            <a:pPr marL="342900" lvl="0" indent="-342900">
              <a:buFont typeface="Arial" panose="020B0604020202020204" pitchFamily="34" charset="0"/>
              <a:buChar char="•"/>
            </a:pPr>
            <a:r>
              <a:rPr lang="en-US" sz="2000" dirty="0"/>
              <a:t>increased fulfilment;</a:t>
            </a:r>
            <a:endParaRPr lang="en-GB" sz="2000" dirty="0"/>
          </a:p>
          <a:p>
            <a:pPr marL="342900" lvl="0" indent="-342900">
              <a:buFont typeface="Arial" panose="020B0604020202020204" pitchFamily="34" charset="0"/>
              <a:buChar char="•"/>
            </a:pPr>
            <a:r>
              <a:rPr lang="en-US" sz="2000" dirty="0"/>
              <a:t>easier way to fulfil obligations;</a:t>
            </a:r>
            <a:endParaRPr lang="en-GB" sz="2000" dirty="0"/>
          </a:p>
          <a:p>
            <a:pPr marL="342900" lvl="0" indent="-342900">
              <a:buFont typeface="Arial" panose="020B0604020202020204" pitchFamily="34" charset="0"/>
              <a:buChar char="•"/>
            </a:pPr>
            <a:r>
              <a:rPr lang="en-US" sz="2000" dirty="0"/>
              <a:t>job enrichment;</a:t>
            </a:r>
            <a:endParaRPr lang="en-GB" sz="2000" dirty="0"/>
          </a:p>
          <a:p>
            <a:pPr marL="342900" lvl="0" indent="-342900">
              <a:buFont typeface="Arial" panose="020B0604020202020204" pitchFamily="34" charset="0"/>
              <a:buChar char="•"/>
            </a:pPr>
            <a:r>
              <a:rPr lang="en-US" sz="2000" dirty="0"/>
              <a:t>chance to develop new skills;</a:t>
            </a:r>
            <a:endParaRPr lang="en-GB" sz="2000" dirty="0"/>
          </a:p>
          <a:p>
            <a:pPr marL="342900" lvl="0" indent="-342900">
              <a:buFont typeface="Arial" panose="020B0604020202020204" pitchFamily="34" charset="0"/>
              <a:buChar char="•"/>
            </a:pPr>
            <a:r>
              <a:rPr lang="en-US" sz="2000" dirty="0"/>
              <a:t>opportunity to shape future activities;</a:t>
            </a:r>
            <a:endParaRPr lang="en-GB" sz="2000" dirty="0"/>
          </a:p>
          <a:p>
            <a:pPr marL="342900" lvl="0" indent="-342900">
              <a:buFont typeface="Arial" panose="020B0604020202020204" pitchFamily="34" charset="0"/>
              <a:buChar char="•"/>
            </a:pPr>
            <a:r>
              <a:rPr lang="en-US" sz="2000" dirty="0"/>
              <a:t>opportunity to demonstrate additional skills; and</a:t>
            </a:r>
            <a:endParaRPr lang="en-GB" sz="2000" dirty="0"/>
          </a:p>
          <a:p>
            <a:pPr marL="342900" lvl="0" indent="-342900">
              <a:buFont typeface="Arial" panose="020B0604020202020204" pitchFamily="34" charset="0"/>
              <a:buChar char="•"/>
            </a:pPr>
            <a:r>
              <a:rPr lang="en-US" sz="2000" dirty="0"/>
              <a:t>formal recognition of added value contributions.</a:t>
            </a:r>
            <a:endParaRPr lang="en-GB" sz="2000" dirty="0"/>
          </a:p>
        </p:txBody>
      </p:sp>
    </p:spTree>
    <p:extLst>
      <p:ext uri="{BB962C8B-B14F-4D97-AF65-F5344CB8AC3E}">
        <p14:creationId xmlns:p14="http://schemas.microsoft.com/office/powerpoint/2010/main" val="1692069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Conclusion</a:t>
            </a:r>
            <a:r>
              <a:rPr lang="en-US" sz="2200" b="1" dirty="0">
                <a:latin typeface="Arial"/>
                <a:cs typeface="Arial"/>
              </a:rPr>
              <a:t> (3/3)</a:t>
            </a:r>
          </a:p>
        </p:txBody>
      </p:sp>
      <p:sp>
        <p:nvSpPr>
          <p:cNvPr id="7" name="TextBox 6"/>
          <p:cNvSpPr txBox="1"/>
          <p:nvPr/>
        </p:nvSpPr>
        <p:spPr>
          <a:xfrm>
            <a:off x="1311264" y="1910133"/>
            <a:ext cx="7473921" cy="2385268"/>
          </a:xfrm>
          <a:prstGeom prst="rect">
            <a:avLst/>
          </a:prstGeom>
          <a:noFill/>
        </p:spPr>
        <p:txBody>
          <a:bodyPr wrap="square" rtlCol="0">
            <a:spAutoFit/>
          </a:bodyPr>
          <a:lstStyle/>
          <a:p>
            <a:pPr>
              <a:spcAft>
                <a:spcPts val="600"/>
              </a:spcAft>
            </a:pPr>
            <a:r>
              <a:rPr lang="en-US" sz="2400" b="1" dirty="0"/>
              <a:t>Potential benefit to customers:</a:t>
            </a:r>
            <a:endParaRPr lang="en-GB" sz="2400" b="1" dirty="0"/>
          </a:p>
          <a:p>
            <a:pPr marL="342900" lvl="0" indent="-342900">
              <a:buFont typeface="Arial" panose="020B0604020202020204" pitchFamily="34" charset="0"/>
              <a:buChar char="•"/>
            </a:pPr>
            <a:r>
              <a:rPr lang="en-US" sz="2000" dirty="0"/>
              <a:t>better experience;</a:t>
            </a:r>
            <a:endParaRPr lang="en-GB" sz="2000" dirty="0"/>
          </a:p>
          <a:p>
            <a:pPr marL="342900" lvl="0" indent="-342900">
              <a:buFont typeface="Arial" panose="020B0604020202020204" pitchFamily="34" charset="0"/>
              <a:buChar char="•"/>
            </a:pPr>
            <a:r>
              <a:rPr lang="en-US" sz="2000" dirty="0"/>
              <a:t>added value;</a:t>
            </a:r>
            <a:endParaRPr lang="en-GB" sz="2000" dirty="0"/>
          </a:p>
          <a:p>
            <a:pPr marL="342900" lvl="0" indent="-342900">
              <a:buFont typeface="Arial" panose="020B0604020202020204" pitchFamily="34" charset="0"/>
              <a:buChar char="•"/>
            </a:pPr>
            <a:r>
              <a:rPr lang="en-US" sz="2000" dirty="0"/>
              <a:t>increased feeling of personal worth;</a:t>
            </a:r>
            <a:endParaRPr lang="en-GB" sz="2000" dirty="0"/>
          </a:p>
          <a:p>
            <a:pPr marL="342900" lvl="0" indent="-342900">
              <a:buFont typeface="Arial" panose="020B0604020202020204" pitchFamily="34" charset="0"/>
              <a:buChar char="•"/>
            </a:pPr>
            <a:r>
              <a:rPr lang="en-US" sz="2000" dirty="0"/>
              <a:t>requests addressed more promptly;</a:t>
            </a:r>
            <a:endParaRPr lang="en-GB" sz="2000" dirty="0"/>
          </a:p>
          <a:p>
            <a:pPr marL="342900" lvl="0" indent="-342900">
              <a:buFont typeface="Arial" panose="020B0604020202020204" pitchFamily="34" charset="0"/>
              <a:buChar char="•"/>
            </a:pPr>
            <a:r>
              <a:rPr lang="en-US" sz="2000" dirty="0"/>
              <a:t>requests addressed with more relevance; and</a:t>
            </a:r>
            <a:endParaRPr lang="en-GB" sz="2000" dirty="0"/>
          </a:p>
          <a:p>
            <a:pPr marL="342900" lvl="0" indent="-342900">
              <a:buFont typeface="Arial" panose="020B0604020202020204" pitchFamily="34" charset="0"/>
              <a:buChar char="•"/>
            </a:pPr>
            <a:r>
              <a:rPr lang="en-US" sz="2000" dirty="0"/>
              <a:t>increased personalization of services.</a:t>
            </a:r>
            <a:endParaRPr lang="en-GB" sz="2000" dirty="0"/>
          </a:p>
        </p:txBody>
      </p:sp>
    </p:spTree>
    <p:extLst>
      <p:ext uri="{BB962C8B-B14F-4D97-AF65-F5344CB8AC3E}">
        <p14:creationId xmlns:p14="http://schemas.microsoft.com/office/powerpoint/2010/main" val="2815084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cap="all" dirty="0">
                <a:latin typeface="Arial"/>
                <a:cs typeface="Arial"/>
              </a:rPr>
              <a:t>Questions and Tasks</a:t>
            </a:r>
          </a:p>
        </p:txBody>
      </p:sp>
      <p:sp>
        <p:nvSpPr>
          <p:cNvPr id="7" name="TextBox 6"/>
          <p:cNvSpPr txBox="1"/>
          <p:nvPr/>
        </p:nvSpPr>
        <p:spPr>
          <a:xfrm>
            <a:off x="1311264" y="1910133"/>
            <a:ext cx="7473921" cy="3939540"/>
          </a:xfrm>
          <a:prstGeom prst="rect">
            <a:avLst/>
          </a:prstGeom>
          <a:noFill/>
        </p:spPr>
        <p:txBody>
          <a:bodyPr wrap="square" rtlCol="0">
            <a:spAutoFit/>
          </a:bodyPr>
          <a:lstStyle/>
          <a:p>
            <a:pPr marL="342900" lvl="0" indent="-342900">
              <a:buFont typeface="+mj-lt"/>
              <a:buAutoNum type="arabicPeriod"/>
            </a:pPr>
            <a:r>
              <a:rPr lang="en-GB" dirty="0"/>
              <a:t>List five of the main advantages and benefits associated with empowering staff.</a:t>
            </a:r>
          </a:p>
          <a:p>
            <a:pPr marL="342900" lvl="0" indent="-342900">
              <a:buFont typeface="+mj-lt"/>
              <a:buAutoNum type="arabicPeriod"/>
            </a:pPr>
            <a:endParaRPr lang="en-GB" sz="1300" dirty="0"/>
          </a:p>
          <a:p>
            <a:pPr marL="342900" lvl="0" indent="-342900">
              <a:buFont typeface="+mj-lt"/>
              <a:buAutoNum type="arabicPeriod"/>
            </a:pPr>
            <a:r>
              <a:rPr lang="en-GB" dirty="0"/>
              <a:t>One form of empowerment (delayering) is aimed at managers rather than frontline personnel; what does delayering mean? </a:t>
            </a:r>
          </a:p>
          <a:p>
            <a:pPr marL="342900" lvl="0" indent="-342900">
              <a:buFont typeface="+mj-lt"/>
              <a:buAutoNum type="arabicPeriod"/>
            </a:pPr>
            <a:endParaRPr lang="en-GB" sz="1300" dirty="0"/>
          </a:p>
          <a:p>
            <a:pPr marL="342900" lvl="0" indent="-342900">
              <a:buFont typeface="+mj-lt"/>
              <a:buAutoNum type="arabicPeriod"/>
            </a:pPr>
            <a:r>
              <a:rPr lang="en-GB" dirty="0"/>
              <a:t>How would you handle the following objections to empowerment?</a:t>
            </a:r>
          </a:p>
          <a:p>
            <a:pPr marL="800100" lvl="1" indent="-342900">
              <a:buFont typeface="Arial" panose="020B0604020202020204" pitchFamily="34" charset="0"/>
              <a:buChar char="•"/>
            </a:pPr>
            <a:r>
              <a:rPr lang="en-GB" dirty="0"/>
              <a:t>‘It’s just an excuse for people to chat.’</a:t>
            </a:r>
            <a:endParaRPr lang="en-GB" sz="1600" dirty="0"/>
          </a:p>
          <a:p>
            <a:pPr marL="800100" lvl="1" indent="-342900">
              <a:buFont typeface="Arial" panose="020B0604020202020204" pitchFamily="34" charset="0"/>
              <a:buChar char="•"/>
            </a:pPr>
            <a:r>
              <a:rPr lang="en-GB" dirty="0"/>
              <a:t>‘It’s a waste of time.’</a:t>
            </a:r>
            <a:endParaRPr lang="en-GB" sz="1600" dirty="0"/>
          </a:p>
          <a:p>
            <a:pPr marL="800100" lvl="1" indent="-342900">
              <a:buFont typeface="Arial" panose="020B0604020202020204" pitchFamily="34" charset="0"/>
              <a:buChar char="•"/>
            </a:pPr>
            <a:r>
              <a:rPr lang="en-GB" dirty="0"/>
              <a:t>‘Our staff can’t be trusted.’</a:t>
            </a:r>
            <a:endParaRPr lang="en-GB" sz="1600" dirty="0"/>
          </a:p>
          <a:p>
            <a:pPr marL="800100" lvl="1" indent="-342900">
              <a:buFont typeface="Arial" panose="020B0604020202020204" pitchFamily="34" charset="0"/>
              <a:buChar char="•"/>
            </a:pPr>
            <a:r>
              <a:rPr lang="en-GB" dirty="0"/>
              <a:t>‘They don’t have what it takes.’</a:t>
            </a:r>
            <a:endParaRPr lang="en-GB" sz="1600" dirty="0"/>
          </a:p>
          <a:p>
            <a:pPr marL="800100" lvl="1" indent="-342900">
              <a:buFont typeface="Arial" panose="020B0604020202020204" pitchFamily="34" charset="0"/>
              <a:buChar char="•"/>
            </a:pPr>
            <a:r>
              <a:rPr lang="en-GB" dirty="0"/>
              <a:t>‘We’re encouraging people to do what they want, rather than do what we want.’</a:t>
            </a:r>
            <a:endParaRPr lang="en-GB" sz="1600" dirty="0"/>
          </a:p>
          <a:p>
            <a:pPr marL="800100" lvl="1" indent="-342900">
              <a:buFont typeface="Arial" panose="020B0604020202020204" pitchFamily="34" charset="0"/>
              <a:buChar char="•"/>
            </a:pPr>
            <a:r>
              <a:rPr lang="en-GB" dirty="0"/>
              <a:t>‘Staff just use it to make themselves look good.’</a:t>
            </a:r>
            <a:endParaRPr lang="en-GB" sz="1600" dirty="0"/>
          </a:p>
        </p:txBody>
      </p:sp>
    </p:spTree>
    <p:extLst>
      <p:ext uri="{BB962C8B-B14F-4D97-AF65-F5344CB8AC3E}">
        <p14:creationId xmlns:p14="http://schemas.microsoft.com/office/powerpoint/2010/main" val="110999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email">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dirty="0">
                <a:latin typeface="Arial"/>
                <a:cs typeface="Arial"/>
              </a:rPr>
              <a:t>CHAPTER 8</a:t>
            </a: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GB" sz="2600" dirty="0">
                <a:latin typeface="Arial"/>
                <a:cs typeface="Arial"/>
              </a:rPr>
              <a:t>EMPOWERMENT AND HUMAN RESOURCE MANAGEMENT IN TOURISM</a:t>
            </a:r>
          </a:p>
          <a:p>
            <a:pPr marL="0" indent="0" algn="ctr">
              <a:buNone/>
            </a:pPr>
            <a:r>
              <a:rPr lang="en-US" sz="2000" dirty="0"/>
              <a:t>JITHENDRAN KOKKRANIKAL, JONATHAN WILSON, PAUL CRONJE AND NITIN RADHAKRISHNAN</a:t>
            </a:r>
            <a:endParaRPr lang="en-GB" sz="2000" dirty="0">
              <a:latin typeface="Arial"/>
              <a:cs typeface="Arial"/>
            </a:endParaRP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85508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email">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601884" y="1232518"/>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601884" y="1875409"/>
            <a:ext cx="7905843" cy="3416320"/>
          </a:xfrm>
          <a:prstGeom prst="rect">
            <a:avLst/>
          </a:prstGeom>
          <a:noFill/>
        </p:spPr>
        <p:txBody>
          <a:bodyPr wrap="square" rtlCol="0">
            <a:spAutoFit/>
          </a:bodyPr>
          <a:lstStyle/>
          <a:p>
            <a:r>
              <a:rPr lang="da-DK" sz="2400" dirty="0" err="1">
                <a:latin typeface="Arial"/>
                <a:cs typeface="Arial"/>
              </a:rPr>
              <a:t>After</a:t>
            </a:r>
            <a:r>
              <a:rPr lang="da-DK" sz="2400" dirty="0">
                <a:latin typeface="Arial"/>
                <a:cs typeface="Arial"/>
              </a:rPr>
              <a:t> </a:t>
            </a:r>
            <a:r>
              <a:rPr lang="da-DK" sz="2400" dirty="0" err="1">
                <a:latin typeface="Arial"/>
                <a:cs typeface="Arial"/>
              </a:rPr>
              <a:t>studying</a:t>
            </a:r>
            <a:r>
              <a:rPr lang="da-DK" sz="2400" dirty="0">
                <a:latin typeface="Arial"/>
                <a:cs typeface="Arial"/>
              </a:rPr>
              <a:t> </a:t>
            </a:r>
            <a:r>
              <a:rPr lang="da-DK" sz="2400" dirty="0" err="1">
                <a:latin typeface="Arial"/>
                <a:cs typeface="Arial"/>
              </a:rPr>
              <a:t>this</a:t>
            </a:r>
            <a:r>
              <a:rPr lang="da-DK" sz="2400" dirty="0">
                <a:latin typeface="Arial"/>
                <a:cs typeface="Arial"/>
              </a:rPr>
              <a:t> </a:t>
            </a:r>
            <a:r>
              <a:rPr lang="da-DK" sz="2400" dirty="0" err="1">
                <a:latin typeface="Arial"/>
                <a:cs typeface="Arial"/>
              </a:rPr>
              <a:t>chapter</a:t>
            </a:r>
            <a:r>
              <a:rPr lang="da-DK" sz="2400" dirty="0">
                <a:latin typeface="Arial"/>
                <a:cs typeface="Arial"/>
              </a:rPr>
              <a:t> </a:t>
            </a:r>
            <a:r>
              <a:rPr lang="da-DK" sz="2400" dirty="0" err="1">
                <a:latin typeface="Arial"/>
                <a:cs typeface="Arial"/>
              </a:rPr>
              <a:t>you</a:t>
            </a:r>
            <a:r>
              <a:rPr lang="da-DK" sz="2400" dirty="0">
                <a:latin typeface="Arial"/>
                <a:cs typeface="Arial"/>
              </a:rPr>
              <a:t> </a:t>
            </a:r>
            <a:r>
              <a:rPr lang="da-DK" sz="2400" dirty="0" err="1">
                <a:latin typeface="Arial"/>
                <a:cs typeface="Arial"/>
              </a:rPr>
              <a:t>should</a:t>
            </a:r>
            <a:r>
              <a:rPr lang="da-DK" sz="2400" dirty="0">
                <a:latin typeface="Arial"/>
                <a:cs typeface="Arial"/>
              </a:rPr>
              <a:t> </a:t>
            </a:r>
            <a:r>
              <a:rPr lang="da-DK" sz="2400" dirty="0" err="1">
                <a:latin typeface="Arial"/>
                <a:cs typeface="Arial"/>
              </a:rPr>
              <a:t>be</a:t>
            </a:r>
            <a:r>
              <a:rPr lang="da-DK" sz="2400" dirty="0">
                <a:latin typeface="Arial"/>
                <a:cs typeface="Arial"/>
              </a:rPr>
              <a:t> </a:t>
            </a:r>
            <a:r>
              <a:rPr lang="da-DK" sz="2400" dirty="0" err="1">
                <a:latin typeface="Arial"/>
                <a:cs typeface="Arial"/>
              </a:rPr>
              <a:t>able</a:t>
            </a:r>
            <a:r>
              <a:rPr lang="da-DK" sz="2400" dirty="0">
                <a:latin typeface="Arial"/>
                <a:cs typeface="Arial"/>
              </a:rPr>
              <a:t> to:</a:t>
            </a:r>
          </a:p>
          <a:p>
            <a:endParaRPr lang="da-DK" sz="2400" dirty="0">
              <a:latin typeface="Arial"/>
              <a:cs typeface="Arial"/>
            </a:endParaRP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Understand the basic concepts of empowerment. </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Realize the advantages and benefits of empowered staff and customers, and the practical implications for service industries. </a:t>
            </a: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da-DK" sz="2400" dirty="0">
              <a:latin typeface="Arial"/>
              <a:cs typeface="Arial"/>
            </a:endParaRPr>
          </a:p>
          <a:p>
            <a:pPr marL="342900" indent="-342900">
              <a:buFont typeface="Arial" panose="020B0604020202020204" pitchFamily="34" charset="0"/>
              <a:buChar char="•"/>
            </a:pPr>
            <a:endParaRPr lang="da-DK" sz="2400" dirty="0">
              <a:latin typeface="Arial"/>
              <a:cs typeface="Arial"/>
            </a:endParaRPr>
          </a:p>
          <a:p>
            <a:endParaRPr lang="en-US" sz="2400" dirty="0">
              <a:latin typeface="Arial"/>
              <a:cs typeface="Arial"/>
            </a:endParaRP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651489" y="1232519"/>
            <a:ext cx="7196463" cy="830997"/>
          </a:xfrm>
          <a:prstGeom prst="rect">
            <a:avLst/>
          </a:prstGeom>
          <a:noFill/>
        </p:spPr>
        <p:txBody>
          <a:bodyPr wrap="square" rtlCol="0">
            <a:spAutoFit/>
          </a:bodyPr>
          <a:lstStyle/>
          <a:p>
            <a:r>
              <a:rPr lang="en-US" sz="2400" b="1" dirty="0"/>
              <a:t>Fig. 8.1a.</a:t>
            </a:r>
            <a:r>
              <a:rPr lang="en-US" sz="2400" dirty="0"/>
              <a:t> Methods of engagement with regard to decision making: Staff-centric approach</a:t>
            </a:r>
            <a:endParaRPr lang="en-US" sz="2200" b="1" dirty="0">
              <a:latin typeface="Arial"/>
              <a:cs typeface="Arial"/>
            </a:endParaRPr>
          </a:p>
        </p:txBody>
      </p:sp>
      <p:pic>
        <p:nvPicPr>
          <p:cNvPr id="1026"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720939" y="2063516"/>
            <a:ext cx="6713316" cy="44817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descr="Compass Illustration_Tilt_B&amp;W.tif"/>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529539" y="5173883"/>
            <a:ext cx="1614461" cy="729205"/>
          </a:xfrm>
          <a:prstGeom prst="rect">
            <a:avLst/>
          </a:prstGeom>
        </p:spPr>
      </p:pic>
      <p:cxnSp>
        <p:nvCxnSpPr>
          <p:cNvPr id="3" name="Straight Connector 2"/>
          <p:cNvCxnSpPr/>
          <p:nvPr/>
        </p:nvCxnSpPr>
        <p:spPr>
          <a:xfrm>
            <a:off x="720939" y="2063516"/>
            <a:ext cx="0" cy="4481743"/>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423478" y="2066193"/>
            <a:ext cx="0" cy="1384675"/>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7415473" y="4069494"/>
            <a:ext cx="1331" cy="2466240"/>
          </a:xfrm>
          <a:prstGeom prst="line">
            <a:avLst/>
          </a:prstGeom>
          <a:ln w="34925">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830997"/>
          </a:xfrm>
          <a:prstGeom prst="rect">
            <a:avLst/>
          </a:prstGeom>
          <a:noFill/>
        </p:spPr>
        <p:txBody>
          <a:bodyPr wrap="square" rtlCol="0">
            <a:spAutoFit/>
          </a:bodyPr>
          <a:lstStyle/>
          <a:p>
            <a:r>
              <a:rPr lang="en-US" sz="2400" b="1" dirty="0"/>
              <a:t>Fig. 8.1a.</a:t>
            </a:r>
            <a:r>
              <a:rPr lang="en-US" sz="2400" dirty="0"/>
              <a:t> Methods of engagement with regard to decision making: Staff-centric approach</a:t>
            </a:r>
            <a:endParaRPr lang="en-US" sz="2200" b="1" dirty="0">
              <a:latin typeface="Arial"/>
              <a:cs typeface="Arial"/>
            </a:endParaRPr>
          </a:p>
        </p:txBody>
      </p:sp>
      <p:pic>
        <p:nvPicPr>
          <p:cNvPr id="2050"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1425515" y="2141001"/>
            <a:ext cx="6512671" cy="43878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051823" y="5631506"/>
            <a:ext cx="7905843" cy="938719"/>
          </a:xfrm>
          <a:prstGeom prst="rect">
            <a:avLst/>
          </a:prstGeom>
          <a:solidFill>
            <a:schemeClr val="bg1"/>
          </a:solidFill>
        </p:spPr>
        <p:txBody>
          <a:bodyPr wrap="square" rtlCol="0">
            <a:spAutoFit/>
          </a:bodyPr>
          <a:lstStyle/>
          <a:p>
            <a:r>
              <a:rPr lang="en-GB" sz="1100" dirty="0">
                <a:latin typeface="Arial"/>
                <a:cs typeface="Arial"/>
              </a:rPr>
              <a:t>Centralized decision making</a:t>
            </a:r>
          </a:p>
          <a:p>
            <a:endParaRPr lang="en-GB" sz="1100" dirty="0">
              <a:latin typeface="Arial"/>
              <a:cs typeface="Arial"/>
            </a:endParaRPr>
          </a:p>
          <a:p>
            <a:r>
              <a:rPr lang="en-GB" sz="1100" dirty="0">
                <a:latin typeface="Arial"/>
                <a:cs typeface="Arial"/>
              </a:rPr>
              <a:t>All employees attempt to engage with customers, when appropriate, and are empowered to make decisions. They work closely with their colleagues, sharing information and duties. Objection handling and problem solving are largely distributed among subordinates.</a:t>
            </a:r>
            <a:endParaRPr lang="en-US" sz="1100" dirty="0">
              <a:latin typeface="Arial"/>
              <a:cs typeface="Arial"/>
            </a:endParaRPr>
          </a:p>
        </p:txBody>
      </p:sp>
      <p:pic>
        <p:nvPicPr>
          <p:cNvPr id="4" name="Picture 3" descr="Compass Illustration_Tilt_B&amp;W.tif"/>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529539" y="5184619"/>
            <a:ext cx="1614461" cy="839663"/>
          </a:xfrm>
          <a:prstGeom prst="rect">
            <a:avLst/>
          </a:prstGeom>
        </p:spPr>
      </p:pic>
      <p:cxnSp>
        <p:nvCxnSpPr>
          <p:cNvPr id="3" name="Straight Connector 2"/>
          <p:cNvCxnSpPr/>
          <p:nvPr/>
        </p:nvCxnSpPr>
        <p:spPr>
          <a:xfrm>
            <a:off x="1425515" y="2146610"/>
            <a:ext cx="6597351"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824577" y="2151634"/>
            <a:ext cx="1892411"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35417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529539" y="5131141"/>
            <a:ext cx="1614461" cy="1726859"/>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830997"/>
          </a:xfrm>
          <a:prstGeom prst="rect">
            <a:avLst/>
          </a:prstGeom>
          <a:noFill/>
        </p:spPr>
        <p:txBody>
          <a:bodyPr wrap="square" rtlCol="0">
            <a:spAutoFit/>
          </a:bodyPr>
          <a:lstStyle/>
          <a:p>
            <a:r>
              <a:rPr lang="en-US" sz="2400" b="1" dirty="0"/>
              <a:t>Fig. 8.1b.</a:t>
            </a:r>
            <a:r>
              <a:rPr lang="en-US" sz="2400" dirty="0"/>
              <a:t> Methods of engagement with regard to decision making: Customer-centric approach</a:t>
            </a:r>
            <a:endParaRPr lang="en-US" sz="2200" b="1" dirty="0">
              <a:latin typeface="Arial"/>
              <a:cs typeface="Arial"/>
            </a:endParaRPr>
          </a:p>
        </p:txBody>
      </p:sp>
      <p:pic>
        <p:nvPicPr>
          <p:cNvPr id="3074"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327148" y="2218693"/>
            <a:ext cx="7180579" cy="390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Connector 2"/>
          <p:cNvCxnSpPr/>
          <p:nvPr/>
        </p:nvCxnSpPr>
        <p:spPr>
          <a:xfrm>
            <a:off x="1327148" y="2147977"/>
            <a:ext cx="0" cy="3975029"/>
          </a:xfrm>
          <a:prstGeom prst="line">
            <a:avLst/>
          </a:prstGeom>
          <a:ln w="254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8507727" y="2063516"/>
            <a:ext cx="0" cy="3975029"/>
          </a:xfrm>
          <a:prstGeom prst="line">
            <a:avLst/>
          </a:prstGeom>
          <a:ln w="254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332530" y="2063516"/>
            <a:ext cx="15884" cy="3144032"/>
          </a:xfrm>
          <a:prstGeom prst="line">
            <a:avLst/>
          </a:prstGeom>
          <a:ln w="381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6081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29539" y="4291169"/>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830997"/>
          </a:xfrm>
          <a:prstGeom prst="rect">
            <a:avLst/>
          </a:prstGeom>
          <a:noFill/>
        </p:spPr>
        <p:txBody>
          <a:bodyPr wrap="square" rtlCol="0">
            <a:spAutoFit/>
          </a:bodyPr>
          <a:lstStyle/>
          <a:p>
            <a:r>
              <a:rPr lang="en-US" sz="2400" b="1" dirty="0"/>
              <a:t>Fig. 8.1b.</a:t>
            </a:r>
            <a:r>
              <a:rPr lang="en-US" sz="2400" dirty="0"/>
              <a:t> Methods of engagement with regard to decision making: Customer-centric approach</a:t>
            </a:r>
            <a:endParaRPr lang="en-US" sz="2200" b="1" dirty="0">
              <a:latin typeface="Arial"/>
              <a:cs typeface="Arial"/>
            </a:endParaRPr>
          </a:p>
        </p:txBody>
      </p:sp>
      <p:pic>
        <p:nvPicPr>
          <p:cNvPr id="4098"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995423" y="2144539"/>
            <a:ext cx="7629546" cy="3970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4833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29539" y="4546361"/>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740780" y="1232519"/>
            <a:ext cx="7766947" cy="830997"/>
          </a:xfrm>
          <a:prstGeom prst="rect">
            <a:avLst/>
          </a:prstGeom>
          <a:noFill/>
        </p:spPr>
        <p:txBody>
          <a:bodyPr wrap="square" rtlCol="0">
            <a:spAutoFit/>
          </a:bodyPr>
          <a:lstStyle/>
          <a:p>
            <a:r>
              <a:rPr lang="en-US" sz="2400" b="1" dirty="0"/>
              <a:t>Fig. 8.1c.</a:t>
            </a:r>
            <a:r>
              <a:rPr lang="en-US" sz="2400" dirty="0"/>
              <a:t> Methods of engagement with regard to decision making: Holistic customer/staff-centric approach</a:t>
            </a:r>
            <a:endParaRPr lang="en-US" sz="2200" b="1" dirty="0">
              <a:latin typeface="Arial"/>
              <a:cs typeface="Arial"/>
            </a:endParaRPr>
          </a:p>
        </p:txBody>
      </p:sp>
      <p:pic>
        <p:nvPicPr>
          <p:cNvPr id="5122"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477558" y="2349661"/>
            <a:ext cx="7948811" cy="3194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564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807232" y="1105197"/>
            <a:ext cx="7396557" cy="430887"/>
          </a:xfrm>
          <a:prstGeom prst="rect">
            <a:avLst/>
          </a:prstGeom>
          <a:noFill/>
        </p:spPr>
        <p:txBody>
          <a:bodyPr wrap="square" rtlCol="0">
            <a:spAutoFit/>
          </a:bodyPr>
          <a:lstStyle/>
          <a:p>
            <a:pPr lvl="1"/>
            <a:r>
              <a:rPr lang="da-DK" sz="2200" b="1" dirty="0">
                <a:latin typeface="Arial"/>
                <a:cs typeface="Arial"/>
              </a:rPr>
              <a:t>Examples of vehicles and tools for empowerment</a:t>
            </a:r>
            <a:endParaRPr lang="en-US" sz="2200" b="1" dirty="0">
              <a:latin typeface="Arial"/>
              <a:cs typeface="Arial"/>
            </a:endParaRPr>
          </a:p>
        </p:txBody>
      </p:sp>
      <p:sp>
        <p:nvSpPr>
          <p:cNvPr id="7" name="TextBox 6"/>
          <p:cNvSpPr txBox="1"/>
          <p:nvPr/>
        </p:nvSpPr>
        <p:spPr>
          <a:xfrm>
            <a:off x="1311264" y="1655490"/>
            <a:ext cx="7473921" cy="5086008"/>
          </a:xfrm>
          <a:prstGeom prst="rect">
            <a:avLst/>
          </a:prstGeom>
          <a:noFill/>
        </p:spPr>
        <p:txBody>
          <a:bodyPr wrap="square" rtlCol="0">
            <a:spAutoFit/>
          </a:bodyPr>
          <a:lstStyle/>
          <a:p>
            <a:pPr marL="800100" lvl="1" indent="-342900">
              <a:buFont typeface="Arial" panose="020B0604020202020204" pitchFamily="34" charset="0"/>
              <a:buChar char="•"/>
            </a:pPr>
            <a:r>
              <a:rPr lang="en-US" dirty="0"/>
              <a:t>small free gifts;</a:t>
            </a:r>
            <a:endParaRPr lang="en-GB" dirty="0"/>
          </a:p>
          <a:p>
            <a:pPr marL="800100" lvl="1" indent="-342900">
              <a:buFont typeface="Arial" panose="020B0604020202020204" pitchFamily="34" charset="0"/>
              <a:buChar char="•"/>
            </a:pPr>
            <a:r>
              <a:rPr lang="en-US" dirty="0"/>
              <a:t>tokens of appreciation;</a:t>
            </a:r>
            <a:endParaRPr lang="en-GB" dirty="0"/>
          </a:p>
          <a:p>
            <a:pPr marL="800100" lvl="1" indent="-342900">
              <a:buFont typeface="Arial" panose="020B0604020202020204" pitchFamily="34" charset="0"/>
              <a:buChar char="•"/>
            </a:pPr>
            <a:r>
              <a:rPr lang="en-US" dirty="0"/>
              <a:t>upgrades;</a:t>
            </a:r>
            <a:endParaRPr lang="en-GB" dirty="0"/>
          </a:p>
          <a:p>
            <a:pPr marL="800100" lvl="1" indent="-342900">
              <a:buFont typeface="Arial" panose="020B0604020202020204" pitchFamily="34" charset="0"/>
              <a:buChar char="•"/>
            </a:pPr>
            <a:r>
              <a:rPr lang="en-US" dirty="0"/>
              <a:t>discounts;</a:t>
            </a:r>
            <a:endParaRPr lang="en-GB" dirty="0"/>
          </a:p>
          <a:p>
            <a:pPr marL="800100" lvl="1" indent="-342900">
              <a:buFont typeface="Arial" panose="020B0604020202020204" pitchFamily="34" charset="0"/>
              <a:buChar char="•"/>
            </a:pPr>
            <a:r>
              <a:rPr lang="en-US" dirty="0"/>
              <a:t>compensation (financial, tangible and intangible);</a:t>
            </a:r>
            <a:endParaRPr lang="en-GB" dirty="0"/>
          </a:p>
          <a:p>
            <a:pPr marL="800100" lvl="1" indent="-342900">
              <a:buFont typeface="Arial" panose="020B0604020202020204" pitchFamily="34" charset="0"/>
              <a:buChar char="•"/>
            </a:pPr>
            <a:r>
              <a:rPr lang="en-US" dirty="0"/>
              <a:t>flexibility in service offering (e.g. extended hours for breakfast in Ramadan for Muslims); and</a:t>
            </a:r>
            <a:endParaRPr lang="en-GB" dirty="0"/>
          </a:p>
          <a:p>
            <a:pPr marL="800100" lvl="1" indent="-342900">
              <a:buFont typeface="Arial" panose="020B0604020202020204" pitchFamily="34" charset="0"/>
              <a:buChar char="•"/>
            </a:pPr>
            <a:r>
              <a:rPr lang="en-US" dirty="0"/>
              <a:t>freedom to use multilingual approaches; with no suspicion.</a:t>
            </a:r>
            <a:endParaRPr lang="en-GB" dirty="0"/>
          </a:p>
          <a:p>
            <a:pPr>
              <a:spcBef>
                <a:spcPts val="600"/>
              </a:spcBef>
              <a:spcAft>
                <a:spcPts val="600"/>
              </a:spcAft>
            </a:pPr>
            <a:r>
              <a:rPr lang="en-US" dirty="0"/>
              <a:t>Staff should be encouraged to use these to:</a:t>
            </a:r>
            <a:endParaRPr lang="en-GB" dirty="0"/>
          </a:p>
          <a:p>
            <a:pPr marL="800100" lvl="1" indent="-342900">
              <a:buFont typeface="Arial" panose="020B0604020202020204" pitchFamily="34" charset="0"/>
              <a:buChar char="•"/>
            </a:pPr>
            <a:r>
              <a:rPr lang="en-US" dirty="0"/>
              <a:t>protect prices and money already taken;</a:t>
            </a:r>
            <a:endParaRPr lang="en-GB" dirty="0"/>
          </a:p>
          <a:p>
            <a:pPr marL="800100" lvl="1" indent="-342900">
              <a:buFont typeface="Arial" panose="020B0604020202020204" pitchFamily="34" charset="0"/>
              <a:buChar char="•"/>
            </a:pPr>
            <a:r>
              <a:rPr lang="en-US" dirty="0"/>
              <a:t>actively win the ‘lion’s share’ of business;</a:t>
            </a:r>
            <a:endParaRPr lang="en-GB" dirty="0"/>
          </a:p>
          <a:p>
            <a:pPr marL="800100" lvl="1" indent="-342900">
              <a:buFont typeface="Arial" panose="020B0604020202020204" pitchFamily="34" charset="0"/>
              <a:buChar char="•"/>
            </a:pPr>
            <a:r>
              <a:rPr lang="en-US" dirty="0"/>
              <a:t>reward or encourage customer loyalty, leading to an increase in the:</a:t>
            </a:r>
            <a:endParaRPr lang="en-GB" dirty="0"/>
          </a:p>
          <a:p>
            <a:pPr marL="1257300" lvl="2" indent="-342900">
              <a:buFont typeface="Arial" panose="020B0604020202020204" pitchFamily="34" charset="0"/>
              <a:buChar char="•"/>
            </a:pPr>
            <a:r>
              <a:rPr lang="en-US" dirty="0" err="1"/>
              <a:t>recency</a:t>
            </a:r>
            <a:r>
              <a:rPr lang="en-US" dirty="0"/>
              <a:t>, frequency or monetary value of an individual;</a:t>
            </a:r>
            <a:endParaRPr lang="en-GB" dirty="0"/>
          </a:p>
          <a:p>
            <a:pPr marL="1257300" lvl="2" indent="-342900">
              <a:buFont typeface="Arial" panose="020B0604020202020204" pitchFamily="34" charset="0"/>
              <a:buChar char="•"/>
            </a:pPr>
            <a:r>
              <a:rPr lang="en-US" dirty="0"/>
              <a:t>number of recommendations and referrals made;</a:t>
            </a:r>
            <a:endParaRPr lang="en-GB" dirty="0"/>
          </a:p>
          <a:p>
            <a:pPr marL="800100" lvl="1" indent="-342900">
              <a:buFont typeface="Arial" panose="020B0604020202020204" pitchFamily="34" charset="0"/>
              <a:buChar char="•"/>
            </a:pPr>
            <a:r>
              <a:rPr lang="en-US" dirty="0"/>
              <a:t>speed up customer decision making;</a:t>
            </a:r>
            <a:endParaRPr lang="en-GB" dirty="0"/>
          </a:p>
          <a:p>
            <a:pPr marL="800100" lvl="1" indent="-342900">
              <a:buFont typeface="Arial" panose="020B0604020202020204" pitchFamily="34" charset="0"/>
              <a:buChar char="•"/>
            </a:pPr>
            <a:r>
              <a:rPr lang="en-US" dirty="0"/>
              <a:t>humanize a service offering; and</a:t>
            </a:r>
            <a:endParaRPr lang="en-GB" dirty="0"/>
          </a:p>
          <a:p>
            <a:pPr marL="800100" lvl="1" indent="-342900">
              <a:buFont typeface="Arial" panose="020B0604020202020204" pitchFamily="34" charset="0"/>
              <a:buChar char="•"/>
            </a:pPr>
            <a:r>
              <a:rPr lang="en-US" dirty="0"/>
              <a:t>buy customer trust and compliance.</a:t>
            </a:r>
            <a:endParaRPr lang="en-GB" dirty="0"/>
          </a:p>
        </p:txBody>
      </p:sp>
    </p:spTree>
    <p:extLst>
      <p:ext uri="{BB962C8B-B14F-4D97-AF65-F5344CB8AC3E}">
        <p14:creationId xmlns:p14="http://schemas.microsoft.com/office/powerpoint/2010/main" val="159614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1404</TotalTime>
  <Words>760</Words>
  <Application>Microsoft Office PowerPoint</Application>
  <PresentationFormat>On-screen Show (4:3)</PresentationFormat>
  <Paragraphs>114</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Courier New</vt:lpstr>
      <vt:lpstr>Myriad Pro</vt:lpstr>
      <vt:lpstr>Office Theme</vt:lpstr>
      <vt:lpstr>PowerPoint Presentation</vt:lpstr>
      <vt:lpstr>CHAPTER 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61</cp:revision>
  <cp:lastPrinted>2016-02-23T14:27:34Z</cp:lastPrinted>
  <dcterms:created xsi:type="dcterms:W3CDTF">2014-01-16T11:38:48Z</dcterms:created>
  <dcterms:modified xsi:type="dcterms:W3CDTF">2019-07-30T15:51:34Z</dcterms:modified>
</cp:coreProperties>
</file>