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7"/>
  </p:handoutMasterIdLst>
  <p:sldIdLst>
    <p:sldId id="262" r:id="rId2"/>
    <p:sldId id="278" r:id="rId3"/>
    <p:sldId id="263" r:id="rId4"/>
    <p:sldId id="275" r:id="rId5"/>
    <p:sldId id="269" r:id="rId6"/>
    <p:sldId id="285" r:id="rId7"/>
    <p:sldId id="283" r:id="rId8"/>
    <p:sldId id="270" r:id="rId9"/>
    <p:sldId id="286" r:id="rId10"/>
    <p:sldId id="287" r:id="rId11"/>
    <p:sldId id="288" r:id="rId12"/>
    <p:sldId id="289" r:id="rId13"/>
    <p:sldId id="290" r:id="rId14"/>
    <p:sldId id="291" r:id="rId15"/>
    <p:sldId id="273"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DD9"/>
    <a:srgbClr val="8CBAEB"/>
    <a:srgbClr val="FFD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6" autoAdjust="0"/>
    <p:restoredTop sz="94660"/>
  </p:normalViewPr>
  <p:slideViewPr>
    <p:cSldViewPr snapToGrid="0" snapToObjects="1">
      <p:cViewPr varScale="1">
        <p:scale>
          <a:sx n="72" d="100"/>
          <a:sy n="72" d="100"/>
        </p:scale>
        <p:origin x="13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4B636-C922-4C21-B3A3-D876FF4021D4}" type="doc">
      <dgm:prSet loTypeId="urn:microsoft.com/office/officeart/2005/8/layout/arrow1" loCatId="relationship" qsTypeId="urn:microsoft.com/office/officeart/2005/8/quickstyle/simple1" qsCatId="simple" csTypeId="urn:microsoft.com/office/officeart/2005/8/colors/accent4_2" csCatId="accent4" phldr="1"/>
      <dgm:spPr/>
      <dgm:t>
        <a:bodyPr/>
        <a:lstStyle/>
        <a:p>
          <a:endParaRPr lang="en-US"/>
        </a:p>
      </dgm:t>
    </dgm:pt>
    <dgm:pt modelId="{9AEC3AAA-9B75-458B-A836-10CD08869718}">
      <dgm:prSet phldrT="[Tekst]"/>
      <dgm:spPr/>
      <dgm:t>
        <a:bodyPr/>
        <a:lstStyle/>
        <a:p>
          <a:r>
            <a:rPr lang="da-DK" dirty="0" err="1"/>
            <a:t>Episodic</a:t>
          </a:r>
          <a:r>
            <a:rPr lang="da-DK" dirty="0"/>
            <a:t> </a:t>
          </a:r>
          <a:r>
            <a:rPr lang="da-DK" dirty="0" err="1"/>
            <a:t>change</a:t>
          </a:r>
          <a:r>
            <a:rPr lang="da-DK" dirty="0"/>
            <a:t> and </a:t>
          </a:r>
          <a:r>
            <a:rPr lang="da-DK" dirty="0" err="1"/>
            <a:t>innovativeness</a:t>
          </a:r>
          <a:endParaRPr lang="en-US" dirty="0"/>
        </a:p>
      </dgm:t>
    </dgm:pt>
    <dgm:pt modelId="{3482E3CC-6FED-4A1B-8E81-67E984198735}" type="parTrans" cxnId="{E53790A7-F37B-4E9F-8FF8-80EE11B893C2}">
      <dgm:prSet/>
      <dgm:spPr/>
      <dgm:t>
        <a:bodyPr/>
        <a:lstStyle/>
        <a:p>
          <a:endParaRPr lang="en-US"/>
        </a:p>
      </dgm:t>
    </dgm:pt>
    <dgm:pt modelId="{ADB4F8EB-E1DA-46A9-9690-450304B23ADA}" type="sibTrans" cxnId="{E53790A7-F37B-4E9F-8FF8-80EE11B893C2}">
      <dgm:prSet/>
      <dgm:spPr/>
      <dgm:t>
        <a:bodyPr/>
        <a:lstStyle/>
        <a:p>
          <a:endParaRPr lang="en-US"/>
        </a:p>
      </dgm:t>
    </dgm:pt>
    <dgm:pt modelId="{A7D8829B-D96D-487B-9D61-BB7C2F53E354}">
      <dgm:prSet phldrT="[Tekst]"/>
      <dgm:spPr/>
      <dgm:t>
        <a:bodyPr/>
        <a:lstStyle/>
        <a:p>
          <a:r>
            <a:rPr lang="da-DK" dirty="0" err="1"/>
            <a:t>Continuous</a:t>
          </a:r>
          <a:r>
            <a:rPr lang="da-DK" dirty="0"/>
            <a:t> </a:t>
          </a:r>
          <a:r>
            <a:rPr lang="da-DK" dirty="0" err="1"/>
            <a:t>change</a:t>
          </a:r>
          <a:r>
            <a:rPr lang="da-DK" dirty="0"/>
            <a:t> and </a:t>
          </a:r>
          <a:r>
            <a:rPr lang="da-DK" dirty="0" err="1"/>
            <a:t>innovativeness</a:t>
          </a:r>
          <a:endParaRPr lang="en-US" dirty="0"/>
        </a:p>
      </dgm:t>
    </dgm:pt>
    <dgm:pt modelId="{513C6124-F33C-4F40-A686-505CBD07615B}" type="parTrans" cxnId="{CB55BB15-CD18-4C8A-AB5F-D64E049479E3}">
      <dgm:prSet/>
      <dgm:spPr/>
      <dgm:t>
        <a:bodyPr/>
        <a:lstStyle/>
        <a:p>
          <a:endParaRPr lang="en-US"/>
        </a:p>
      </dgm:t>
    </dgm:pt>
    <dgm:pt modelId="{AD386AE5-3C00-41D2-A29E-285044CC2324}" type="sibTrans" cxnId="{CB55BB15-CD18-4C8A-AB5F-D64E049479E3}">
      <dgm:prSet/>
      <dgm:spPr/>
      <dgm:t>
        <a:bodyPr/>
        <a:lstStyle/>
        <a:p>
          <a:endParaRPr lang="en-US"/>
        </a:p>
      </dgm:t>
    </dgm:pt>
    <dgm:pt modelId="{83571826-D03D-445B-B832-9C3EA95A2476}" type="pres">
      <dgm:prSet presAssocID="{8374B636-C922-4C21-B3A3-D876FF4021D4}" presName="cycle" presStyleCnt="0">
        <dgm:presLayoutVars>
          <dgm:dir/>
          <dgm:resizeHandles val="exact"/>
        </dgm:presLayoutVars>
      </dgm:prSet>
      <dgm:spPr/>
    </dgm:pt>
    <dgm:pt modelId="{FA411534-75C4-4C1E-AE0C-7026BB6E5E9D}" type="pres">
      <dgm:prSet presAssocID="{9AEC3AAA-9B75-458B-A836-10CD08869718}" presName="arrow" presStyleLbl="node1" presStyleIdx="0" presStyleCnt="2" custRadScaleRad="125136" custRadScaleInc="-20523">
        <dgm:presLayoutVars>
          <dgm:bulletEnabled val="1"/>
        </dgm:presLayoutVars>
      </dgm:prSet>
      <dgm:spPr/>
    </dgm:pt>
    <dgm:pt modelId="{AD0A091F-4C88-46ED-AEB7-EEEB0F936D6D}" type="pres">
      <dgm:prSet presAssocID="{A7D8829B-D96D-487B-9D61-BB7C2F53E354}" presName="arrow" presStyleLbl="node1" presStyleIdx="1" presStyleCnt="2" custRadScaleRad="146346" custRadScaleInc="17180">
        <dgm:presLayoutVars>
          <dgm:bulletEnabled val="1"/>
        </dgm:presLayoutVars>
      </dgm:prSet>
      <dgm:spPr/>
    </dgm:pt>
  </dgm:ptLst>
  <dgm:cxnLst>
    <dgm:cxn modelId="{CB55BB15-CD18-4C8A-AB5F-D64E049479E3}" srcId="{8374B636-C922-4C21-B3A3-D876FF4021D4}" destId="{A7D8829B-D96D-487B-9D61-BB7C2F53E354}" srcOrd="1" destOrd="0" parTransId="{513C6124-F33C-4F40-A686-505CBD07615B}" sibTransId="{AD386AE5-3C00-41D2-A29E-285044CC2324}"/>
    <dgm:cxn modelId="{2B14264D-0F9F-4675-998A-27AA1B0A3D2B}" type="presOf" srcId="{9AEC3AAA-9B75-458B-A836-10CD08869718}" destId="{FA411534-75C4-4C1E-AE0C-7026BB6E5E9D}" srcOrd="0" destOrd="0" presId="urn:microsoft.com/office/officeart/2005/8/layout/arrow1"/>
    <dgm:cxn modelId="{0C2F2257-FC6D-4CBE-B62E-6BB7FF9FBB11}" type="presOf" srcId="{8374B636-C922-4C21-B3A3-D876FF4021D4}" destId="{83571826-D03D-445B-B832-9C3EA95A2476}" srcOrd="0" destOrd="0" presId="urn:microsoft.com/office/officeart/2005/8/layout/arrow1"/>
    <dgm:cxn modelId="{6AD5BB97-4F6E-4942-9ED8-B8072CBD5124}" type="presOf" srcId="{A7D8829B-D96D-487B-9D61-BB7C2F53E354}" destId="{AD0A091F-4C88-46ED-AEB7-EEEB0F936D6D}" srcOrd="0" destOrd="0" presId="urn:microsoft.com/office/officeart/2005/8/layout/arrow1"/>
    <dgm:cxn modelId="{E53790A7-F37B-4E9F-8FF8-80EE11B893C2}" srcId="{8374B636-C922-4C21-B3A3-D876FF4021D4}" destId="{9AEC3AAA-9B75-458B-A836-10CD08869718}" srcOrd="0" destOrd="0" parTransId="{3482E3CC-6FED-4A1B-8E81-67E984198735}" sibTransId="{ADB4F8EB-E1DA-46A9-9690-450304B23ADA}"/>
    <dgm:cxn modelId="{4294A57E-2D85-496F-A7AE-DF647A11061E}" type="presParOf" srcId="{83571826-D03D-445B-B832-9C3EA95A2476}" destId="{FA411534-75C4-4C1E-AE0C-7026BB6E5E9D}" srcOrd="0" destOrd="0" presId="urn:microsoft.com/office/officeart/2005/8/layout/arrow1"/>
    <dgm:cxn modelId="{F935BC42-67EF-4469-BA35-B1902E234737}" type="presParOf" srcId="{83571826-D03D-445B-B832-9C3EA95A2476}" destId="{AD0A091F-4C88-46ED-AEB7-EEEB0F936D6D}"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F3F47-67CA-4E66-8D8A-218278645ACD}" type="doc">
      <dgm:prSet loTypeId="urn:microsoft.com/office/officeart/2005/8/layout/vList3" loCatId="picture" qsTypeId="urn:microsoft.com/office/officeart/2005/8/quickstyle/simple1" qsCatId="simple" csTypeId="urn:microsoft.com/office/officeart/2005/8/colors/accent1_2" csCatId="accent1" phldr="1"/>
      <dgm:spPr/>
    </dgm:pt>
    <dgm:pt modelId="{177E051F-4B5C-49A7-9F78-F6954629AB86}">
      <dgm:prSet phldrT="[Teks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da-DK" dirty="0"/>
            <a:t>Product/service innovations </a:t>
          </a:r>
          <a:endParaRPr lang="en-US" dirty="0"/>
        </a:p>
      </dgm:t>
    </dgm:pt>
    <dgm:pt modelId="{262DB2D8-A5F4-444F-A6CA-0E756FD6BF39}" type="parTrans" cxnId="{6EF3714A-D98C-404B-A156-7457BD8DD596}">
      <dgm:prSet/>
      <dgm:spPr/>
      <dgm:t>
        <a:bodyPr/>
        <a:lstStyle/>
        <a:p>
          <a:endParaRPr lang="en-US"/>
        </a:p>
      </dgm:t>
    </dgm:pt>
    <dgm:pt modelId="{7FDFCE74-6401-48A2-9085-6ACD293C1132}" type="sibTrans" cxnId="{6EF3714A-D98C-404B-A156-7457BD8DD596}">
      <dgm:prSet/>
      <dgm:spPr/>
      <dgm:t>
        <a:bodyPr/>
        <a:lstStyle/>
        <a:p>
          <a:endParaRPr lang="en-US"/>
        </a:p>
      </dgm:t>
    </dgm:pt>
    <dgm:pt modelId="{E49F261B-8CAD-46DC-B242-41C995A8CD5C}">
      <dgm:prSet phldrT="[Teks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da-DK" dirty="0" err="1"/>
            <a:t>Process</a:t>
          </a:r>
          <a:r>
            <a:rPr lang="da-DK" dirty="0"/>
            <a:t> innovations </a:t>
          </a:r>
          <a:endParaRPr lang="en-US" dirty="0"/>
        </a:p>
      </dgm:t>
    </dgm:pt>
    <dgm:pt modelId="{AEBC8219-189B-4D21-8634-0BB1E4F9455F}" type="parTrans" cxnId="{FCF6393E-BD21-47AB-9D40-B7E2CB06842F}">
      <dgm:prSet/>
      <dgm:spPr/>
      <dgm:t>
        <a:bodyPr/>
        <a:lstStyle/>
        <a:p>
          <a:endParaRPr lang="en-US"/>
        </a:p>
      </dgm:t>
    </dgm:pt>
    <dgm:pt modelId="{E081ABB0-0889-487B-A660-A81AC85AC127}" type="sibTrans" cxnId="{FCF6393E-BD21-47AB-9D40-B7E2CB06842F}">
      <dgm:prSet/>
      <dgm:spPr/>
      <dgm:t>
        <a:bodyPr/>
        <a:lstStyle/>
        <a:p>
          <a:endParaRPr lang="en-US"/>
        </a:p>
      </dgm:t>
    </dgm:pt>
    <dgm:pt modelId="{50389729-DDD4-45B7-9252-CEEEBFDCB9E7}">
      <dgm:prSet phldrT="[Teks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da-DK" dirty="0"/>
            <a:t>Supply </a:t>
          </a:r>
          <a:r>
            <a:rPr lang="da-DK" dirty="0" err="1"/>
            <a:t>chain</a:t>
          </a:r>
          <a:r>
            <a:rPr lang="da-DK" dirty="0"/>
            <a:t> innovations</a:t>
          </a:r>
          <a:endParaRPr lang="en-US" dirty="0"/>
        </a:p>
      </dgm:t>
    </dgm:pt>
    <dgm:pt modelId="{7891B31F-00DB-4474-A068-6D6DECFFFE30}" type="parTrans" cxnId="{6373D215-1E18-4C4F-AD20-34F325D16AB3}">
      <dgm:prSet/>
      <dgm:spPr/>
      <dgm:t>
        <a:bodyPr/>
        <a:lstStyle/>
        <a:p>
          <a:endParaRPr lang="en-US"/>
        </a:p>
      </dgm:t>
    </dgm:pt>
    <dgm:pt modelId="{89861D70-C7E0-4209-B0CF-FDF6A08B741C}" type="sibTrans" cxnId="{6373D215-1E18-4C4F-AD20-34F325D16AB3}">
      <dgm:prSet/>
      <dgm:spPr/>
      <dgm:t>
        <a:bodyPr/>
        <a:lstStyle/>
        <a:p>
          <a:endParaRPr lang="en-US"/>
        </a:p>
      </dgm:t>
    </dgm:pt>
    <dgm:pt modelId="{F0003D33-441D-43E7-8458-6430D1057D5D}">
      <dgm:prSet phldrT="[Teks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da-DK" dirty="0"/>
            <a:t>Management innovations</a:t>
          </a:r>
          <a:endParaRPr lang="en-US" dirty="0"/>
        </a:p>
      </dgm:t>
    </dgm:pt>
    <dgm:pt modelId="{7A67529D-1691-4C10-B8CD-2113FFED45DF}" type="parTrans" cxnId="{8FC20DA7-DF01-42CF-847D-D2F62F96EBD1}">
      <dgm:prSet/>
      <dgm:spPr/>
      <dgm:t>
        <a:bodyPr/>
        <a:lstStyle/>
        <a:p>
          <a:endParaRPr lang="en-US"/>
        </a:p>
      </dgm:t>
    </dgm:pt>
    <dgm:pt modelId="{22EFB570-3698-40E9-8BC3-12CEB8006E34}" type="sibTrans" cxnId="{8FC20DA7-DF01-42CF-847D-D2F62F96EBD1}">
      <dgm:prSet/>
      <dgm:spPr/>
      <dgm:t>
        <a:bodyPr/>
        <a:lstStyle/>
        <a:p>
          <a:endParaRPr lang="en-US"/>
        </a:p>
      </dgm:t>
    </dgm:pt>
    <dgm:pt modelId="{88F426BA-1419-4FF1-82E4-DF7335182854}">
      <dgm:prSet phldrT="[Teks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da-DK" dirty="0"/>
            <a:t>Communications innovations</a:t>
          </a:r>
          <a:endParaRPr lang="en-US" dirty="0"/>
        </a:p>
      </dgm:t>
    </dgm:pt>
    <dgm:pt modelId="{AAC3815F-8C0C-4E67-99B5-EE1D962376E3}" type="parTrans" cxnId="{E42A59C2-0B0D-4F3A-92DC-5B5ACD5C4FF5}">
      <dgm:prSet/>
      <dgm:spPr/>
      <dgm:t>
        <a:bodyPr/>
        <a:lstStyle/>
        <a:p>
          <a:endParaRPr lang="en-US"/>
        </a:p>
      </dgm:t>
    </dgm:pt>
    <dgm:pt modelId="{62E42ADF-9173-456B-B088-75B54DB8C728}" type="sibTrans" cxnId="{E42A59C2-0B0D-4F3A-92DC-5B5ACD5C4FF5}">
      <dgm:prSet/>
      <dgm:spPr/>
      <dgm:t>
        <a:bodyPr/>
        <a:lstStyle/>
        <a:p>
          <a:endParaRPr lang="en-US"/>
        </a:p>
      </dgm:t>
    </dgm:pt>
    <dgm:pt modelId="{1A53131B-C845-4E5F-96E7-53F0B336F067}">
      <dgm:prSet phldrT="[Teks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da-DK" dirty="0" err="1"/>
            <a:t>Institutional</a:t>
          </a:r>
          <a:r>
            <a:rPr lang="da-DK" dirty="0"/>
            <a:t> innovations</a:t>
          </a:r>
          <a:endParaRPr lang="en-US" dirty="0"/>
        </a:p>
      </dgm:t>
    </dgm:pt>
    <dgm:pt modelId="{B38ADA41-9E1B-4811-95DC-E3C4FDE56173}" type="parTrans" cxnId="{99B0E297-B896-4263-8EF2-F1DD011070D7}">
      <dgm:prSet/>
      <dgm:spPr/>
      <dgm:t>
        <a:bodyPr/>
        <a:lstStyle/>
        <a:p>
          <a:endParaRPr lang="en-US"/>
        </a:p>
      </dgm:t>
    </dgm:pt>
    <dgm:pt modelId="{B955FE15-5502-4C9F-BB67-03FA02639968}" type="sibTrans" cxnId="{99B0E297-B896-4263-8EF2-F1DD011070D7}">
      <dgm:prSet/>
      <dgm:spPr/>
      <dgm:t>
        <a:bodyPr/>
        <a:lstStyle/>
        <a:p>
          <a:endParaRPr lang="en-US"/>
        </a:p>
      </dgm:t>
    </dgm:pt>
    <dgm:pt modelId="{7543A01E-7210-4FE9-BF5A-08473FD63102}" type="pres">
      <dgm:prSet presAssocID="{43FF3F47-67CA-4E66-8D8A-218278645ACD}" presName="linearFlow" presStyleCnt="0">
        <dgm:presLayoutVars>
          <dgm:dir/>
          <dgm:resizeHandles val="exact"/>
        </dgm:presLayoutVars>
      </dgm:prSet>
      <dgm:spPr/>
    </dgm:pt>
    <dgm:pt modelId="{19C0F66B-6B14-4585-B162-5326D5F2F71E}" type="pres">
      <dgm:prSet presAssocID="{177E051F-4B5C-49A7-9F78-F6954629AB86}" presName="composite" presStyleCnt="0"/>
      <dgm:spPr/>
    </dgm:pt>
    <dgm:pt modelId="{9F71F8C6-2313-4A50-A3EA-91D156C33F97}" type="pres">
      <dgm:prSet presAssocID="{177E051F-4B5C-49A7-9F78-F6954629AB86}" presName="imgShp" presStyleLbl="fgImgPlace1" presStyleIdx="0" presStyleCnt="6"/>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1E7312F3-D66C-4146-8FB9-156ACAB62720}" type="pres">
      <dgm:prSet presAssocID="{177E051F-4B5C-49A7-9F78-F6954629AB86}" presName="txShp" presStyleLbl="node1" presStyleIdx="0" presStyleCnt="6">
        <dgm:presLayoutVars>
          <dgm:bulletEnabled val="1"/>
        </dgm:presLayoutVars>
      </dgm:prSet>
      <dgm:spPr/>
    </dgm:pt>
    <dgm:pt modelId="{32B26093-2CF8-4447-BE74-70B4CF04066B}" type="pres">
      <dgm:prSet presAssocID="{7FDFCE74-6401-48A2-9085-6ACD293C1132}" presName="spacing" presStyleCnt="0"/>
      <dgm:spPr/>
    </dgm:pt>
    <dgm:pt modelId="{C80D87BF-07C8-4725-90B0-BE493ADEEB20}" type="pres">
      <dgm:prSet presAssocID="{E49F261B-8CAD-46DC-B242-41C995A8CD5C}" presName="composite" presStyleCnt="0"/>
      <dgm:spPr/>
    </dgm:pt>
    <dgm:pt modelId="{B1EEB164-23F2-4478-80A7-173AC3A0869B}" type="pres">
      <dgm:prSet presAssocID="{E49F261B-8CAD-46DC-B242-41C995A8CD5C}" presName="imgShp" presStyleLbl="fgImgPlace1" presStyleIdx="1" presStyleCnt="6"/>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4F0CDDFC-085F-40D2-B657-AC50F7FC9CE1}" type="pres">
      <dgm:prSet presAssocID="{E49F261B-8CAD-46DC-B242-41C995A8CD5C}" presName="txShp" presStyleLbl="node1" presStyleIdx="1" presStyleCnt="6">
        <dgm:presLayoutVars>
          <dgm:bulletEnabled val="1"/>
        </dgm:presLayoutVars>
      </dgm:prSet>
      <dgm:spPr/>
    </dgm:pt>
    <dgm:pt modelId="{3487DC81-93DD-4C16-8A4F-0BE101039993}" type="pres">
      <dgm:prSet presAssocID="{E081ABB0-0889-487B-A660-A81AC85AC127}" presName="spacing" presStyleCnt="0"/>
      <dgm:spPr/>
    </dgm:pt>
    <dgm:pt modelId="{965EA837-6277-404F-A649-C5F9C4B6D722}" type="pres">
      <dgm:prSet presAssocID="{50389729-DDD4-45B7-9252-CEEEBFDCB9E7}" presName="composite" presStyleCnt="0"/>
      <dgm:spPr/>
    </dgm:pt>
    <dgm:pt modelId="{A6ACDAD6-F443-4C72-9BBC-3A4721009A63}" type="pres">
      <dgm:prSet presAssocID="{50389729-DDD4-45B7-9252-CEEEBFDCB9E7}" presName="imgShp" presStyleLbl="fgImgPlace1" presStyleIdx="2" presStyleCnt="6"/>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5EFCC798-EE56-4491-92A4-58E574B2EEB4}" type="pres">
      <dgm:prSet presAssocID="{50389729-DDD4-45B7-9252-CEEEBFDCB9E7}" presName="txShp" presStyleLbl="node1" presStyleIdx="2" presStyleCnt="6">
        <dgm:presLayoutVars>
          <dgm:bulletEnabled val="1"/>
        </dgm:presLayoutVars>
      </dgm:prSet>
      <dgm:spPr/>
    </dgm:pt>
    <dgm:pt modelId="{80712943-45A5-4AE8-A5FD-E3F3AE382146}" type="pres">
      <dgm:prSet presAssocID="{89861D70-C7E0-4209-B0CF-FDF6A08B741C}" presName="spacing" presStyleCnt="0"/>
      <dgm:spPr/>
    </dgm:pt>
    <dgm:pt modelId="{C3150D7B-0D4D-4A4C-B11D-FFF46679A985}" type="pres">
      <dgm:prSet presAssocID="{F0003D33-441D-43E7-8458-6430D1057D5D}" presName="composite" presStyleCnt="0"/>
      <dgm:spPr/>
    </dgm:pt>
    <dgm:pt modelId="{F72D3046-09AC-4BA6-A6A4-1964C1C82972}" type="pres">
      <dgm:prSet presAssocID="{F0003D33-441D-43E7-8458-6430D1057D5D}" presName="imgShp" presStyleLbl="fgImgPlace1" presStyleIdx="3" presStyleCnt="6"/>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1EFBB108-D64E-4B95-B848-273F2E31D313}" type="pres">
      <dgm:prSet presAssocID="{F0003D33-441D-43E7-8458-6430D1057D5D}" presName="txShp" presStyleLbl="node1" presStyleIdx="3" presStyleCnt="6">
        <dgm:presLayoutVars>
          <dgm:bulletEnabled val="1"/>
        </dgm:presLayoutVars>
      </dgm:prSet>
      <dgm:spPr/>
    </dgm:pt>
    <dgm:pt modelId="{518A167B-74B4-491D-A115-8400906C57BB}" type="pres">
      <dgm:prSet presAssocID="{22EFB570-3698-40E9-8BC3-12CEB8006E34}" presName="spacing" presStyleCnt="0"/>
      <dgm:spPr/>
    </dgm:pt>
    <dgm:pt modelId="{E312F1DE-28C0-4F4A-B1D0-BEFAFEA42517}" type="pres">
      <dgm:prSet presAssocID="{88F426BA-1419-4FF1-82E4-DF7335182854}" presName="composite" presStyleCnt="0"/>
      <dgm:spPr/>
    </dgm:pt>
    <dgm:pt modelId="{C1D00136-65C5-4523-8DA4-46935BC2D63D}" type="pres">
      <dgm:prSet presAssocID="{88F426BA-1419-4FF1-82E4-DF7335182854}" presName="imgShp" presStyleLbl="fgImgPlace1" presStyleIdx="4" presStyleCnt="6"/>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0A587073-FBE8-4B4E-8B09-8C67BC911026}" type="pres">
      <dgm:prSet presAssocID="{88F426BA-1419-4FF1-82E4-DF7335182854}" presName="txShp" presStyleLbl="node1" presStyleIdx="4" presStyleCnt="6">
        <dgm:presLayoutVars>
          <dgm:bulletEnabled val="1"/>
        </dgm:presLayoutVars>
      </dgm:prSet>
      <dgm:spPr/>
    </dgm:pt>
    <dgm:pt modelId="{85F054CE-8D51-4EF0-B140-D1401E7ED33F}" type="pres">
      <dgm:prSet presAssocID="{62E42ADF-9173-456B-B088-75B54DB8C728}" presName="spacing" presStyleCnt="0"/>
      <dgm:spPr/>
    </dgm:pt>
    <dgm:pt modelId="{0A212E48-0921-426B-B8A9-D1A405094816}" type="pres">
      <dgm:prSet presAssocID="{1A53131B-C845-4E5F-96E7-53F0B336F067}" presName="composite" presStyleCnt="0"/>
      <dgm:spPr/>
    </dgm:pt>
    <dgm:pt modelId="{39F062C5-A04B-47FB-9728-52AB4A117C72}" type="pres">
      <dgm:prSet presAssocID="{1A53131B-C845-4E5F-96E7-53F0B336F067}" presName="imgShp" presStyleLbl="fgImgPlace1" presStyleIdx="5" presStyleCnt="6"/>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0891AAD2-6A38-454A-9F29-EEDB3C254979}" type="pres">
      <dgm:prSet presAssocID="{1A53131B-C845-4E5F-96E7-53F0B336F067}" presName="txShp" presStyleLbl="node1" presStyleIdx="5" presStyleCnt="6">
        <dgm:presLayoutVars>
          <dgm:bulletEnabled val="1"/>
        </dgm:presLayoutVars>
      </dgm:prSet>
      <dgm:spPr/>
    </dgm:pt>
  </dgm:ptLst>
  <dgm:cxnLst>
    <dgm:cxn modelId="{6373D215-1E18-4C4F-AD20-34F325D16AB3}" srcId="{43FF3F47-67CA-4E66-8D8A-218278645ACD}" destId="{50389729-DDD4-45B7-9252-CEEEBFDCB9E7}" srcOrd="2" destOrd="0" parTransId="{7891B31F-00DB-4474-A068-6D6DECFFFE30}" sibTransId="{89861D70-C7E0-4209-B0CF-FDF6A08B741C}"/>
    <dgm:cxn modelId="{86C5FE19-D52D-4A0A-BD8F-A8BD874EA452}" type="presOf" srcId="{88F426BA-1419-4FF1-82E4-DF7335182854}" destId="{0A587073-FBE8-4B4E-8B09-8C67BC911026}" srcOrd="0" destOrd="0" presId="urn:microsoft.com/office/officeart/2005/8/layout/vList3"/>
    <dgm:cxn modelId="{FCF6393E-BD21-47AB-9D40-B7E2CB06842F}" srcId="{43FF3F47-67CA-4E66-8D8A-218278645ACD}" destId="{E49F261B-8CAD-46DC-B242-41C995A8CD5C}" srcOrd="1" destOrd="0" parTransId="{AEBC8219-189B-4D21-8634-0BB1E4F9455F}" sibTransId="{E081ABB0-0889-487B-A660-A81AC85AC127}"/>
    <dgm:cxn modelId="{3BEC2D5D-BD3B-44B3-BBCB-21AE1495E0C4}" type="presOf" srcId="{E49F261B-8CAD-46DC-B242-41C995A8CD5C}" destId="{4F0CDDFC-085F-40D2-B657-AC50F7FC9CE1}" srcOrd="0" destOrd="0" presId="urn:microsoft.com/office/officeart/2005/8/layout/vList3"/>
    <dgm:cxn modelId="{0D5E3544-F4AE-4977-B48F-E81C5CABB56D}" type="presOf" srcId="{F0003D33-441D-43E7-8458-6430D1057D5D}" destId="{1EFBB108-D64E-4B95-B848-273F2E31D313}" srcOrd="0" destOrd="0" presId="urn:microsoft.com/office/officeart/2005/8/layout/vList3"/>
    <dgm:cxn modelId="{D4386C4A-835C-469E-B46E-9681722BCEA1}" type="presOf" srcId="{177E051F-4B5C-49A7-9F78-F6954629AB86}" destId="{1E7312F3-D66C-4146-8FB9-156ACAB62720}" srcOrd="0" destOrd="0" presId="urn:microsoft.com/office/officeart/2005/8/layout/vList3"/>
    <dgm:cxn modelId="{6EF3714A-D98C-404B-A156-7457BD8DD596}" srcId="{43FF3F47-67CA-4E66-8D8A-218278645ACD}" destId="{177E051F-4B5C-49A7-9F78-F6954629AB86}" srcOrd="0" destOrd="0" parTransId="{262DB2D8-A5F4-444F-A6CA-0E756FD6BF39}" sibTransId="{7FDFCE74-6401-48A2-9085-6ACD293C1132}"/>
    <dgm:cxn modelId="{E367E757-500B-471C-97CF-6146D6199D3C}" type="presOf" srcId="{43FF3F47-67CA-4E66-8D8A-218278645ACD}" destId="{7543A01E-7210-4FE9-BF5A-08473FD63102}" srcOrd="0" destOrd="0" presId="urn:microsoft.com/office/officeart/2005/8/layout/vList3"/>
    <dgm:cxn modelId="{99B0E297-B896-4263-8EF2-F1DD011070D7}" srcId="{43FF3F47-67CA-4E66-8D8A-218278645ACD}" destId="{1A53131B-C845-4E5F-96E7-53F0B336F067}" srcOrd="5" destOrd="0" parTransId="{B38ADA41-9E1B-4811-95DC-E3C4FDE56173}" sibTransId="{B955FE15-5502-4C9F-BB67-03FA02639968}"/>
    <dgm:cxn modelId="{8FC20DA7-DF01-42CF-847D-D2F62F96EBD1}" srcId="{43FF3F47-67CA-4E66-8D8A-218278645ACD}" destId="{F0003D33-441D-43E7-8458-6430D1057D5D}" srcOrd="3" destOrd="0" parTransId="{7A67529D-1691-4C10-B8CD-2113FFED45DF}" sibTransId="{22EFB570-3698-40E9-8BC3-12CEB8006E34}"/>
    <dgm:cxn modelId="{E42A59C2-0B0D-4F3A-92DC-5B5ACD5C4FF5}" srcId="{43FF3F47-67CA-4E66-8D8A-218278645ACD}" destId="{88F426BA-1419-4FF1-82E4-DF7335182854}" srcOrd="4" destOrd="0" parTransId="{AAC3815F-8C0C-4E67-99B5-EE1D962376E3}" sibTransId="{62E42ADF-9173-456B-B088-75B54DB8C728}"/>
    <dgm:cxn modelId="{75655ADD-D4CE-433E-9FF5-F6BC89AF481C}" type="presOf" srcId="{50389729-DDD4-45B7-9252-CEEEBFDCB9E7}" destId="{5EFCC798-EE56-4491-92A4-58E574B2EEB4}" srcOrd="0" destOrd="0" presId="urn:microsoft.com/office/officeart/2005/8/layout/vList3"/>
    <dgm:cxn modelId="{9C2A18F8-5E63-4F29-B6EF-A3DAA6D03248}" type="presOf" srcId="{1A53131B-C845-4E5F-96E7-53F0B336F067}" destId="{0891AAD2-6A38-454A-9F29-EEDB3C254979}" srcOrd="0" destOrd="0" presId="urn:microsoft.com/office/officeart/2005/8/layout/vList3"/>
    <dgm:cxn modelId="{A39960C4-F048-461E-8EC4-2A927B4272B9}" type="presParOf" srcId="{7543A01E-7210-4FE9-BF5A-08473FD63102}" destId="{19C0F66B-6B14-4585-B162-5326D5F2F71E}" srcOrd="0" destOrd="0" presId="urn:microsoft.com/office/officeart/2005/8/layout/vList3"/>
    <dgm:cxn modelId="{7D02EA76-06D7-429D-98A0-D889D8E0A265}" type="presParOf" srcId="{19C0F66B-6B14-4585-B162-5326D5F2F71E}" destId="{9F71F8C6-2313-4A50-A3EA-91D156C33F97}" srcOrd="0" destOrd="0" presId="urn:microsoft.com/office/officeart/2005/8/layout/vList3"/>
    <dgm:cxn modelId="{31ADF0A1-AB1B-4CE0-AD54-CF85CCBE3995}" type="presParOf" srcId="{19C0F66B-6B14-4585-B162-5326D5F2F71E}" destId="{1E7312F3-D66C-4146-8FB9-156ACAB62720}" srcOrd="1" destOrd="0" presId="urn:microsoft.com/office/officeart/2005/8/layout/vList3"/>
    <dgm:cxn modelId="{86A58AE8-156F-4A6E-BEF0-D3CE06CB6B6F}" type="presParOf" srcId="{7543A01E-7210-4FE9-BF5A-08473FD63102}" destId="{32B26093-2CF8-4447-BE74-70B4CF04066B}" srcOrd="1" destOrd="0" presId="urn:microsoft.com/office/officeart/2005/8/layout/vList3"/>
    <dgm:cxn modelId="{980F51C3-3C32-4D64-84AA-447BC0237243}" type="presParOf" srcId="{7543A01E-7210-4FE9-BF5A-08473FD63102}" destId="{C80D87BF-07C8-4725-90B0-BE493ADEEB20}" srcOrd="2" destOrd="0" presId="urn:microsoft.com/office/officeart/2005/8/layout/vList3"/>
    <dgm:cxn modelId="{EF2F4CB3-17DA-4857-AFF0-6BEBE6631B6F}" type="presParOf" srcId="{C80D87BF-07C8-4725-90B0-BE493ADEEB20}" destId="{B1EEB164-23F2-4478-80A7-173AC3A0869B}" srcOrd="0" destOrd="0" presId="urn:microsoft.com/office/officeart/2005/8/layout/vList3"/>
    <dgm:cxn modelId="{A35FE23B-7847-4A3F-9C4E-47FA080763C4}" type="presParOf" srcId="{C80D87BF-07C8-4725-90B0-BE493ADEEB20}" destId="{4F0CDDFC-085F-40D2-B657-AC50F7FC9CE1}" srcOrd="1" destOrd="0" presId="urn:microsoft.com/office/officeart/2005/8/layout/vList3"/>
    <dgm:cxn modelId="{2AD4931D-91E9-44D2-88E9-0F00552B8C6F}" type="presParOf" srcId="{7543A01E-7210-4FE9-BF5A-08473FD63102}" destId="{3487DC81-93DD-4C16-8A4F-0BE101039993}" srcOrd="3" destOrd="0" presId="urn:microsoft.com/office/officeart/2005/8/layout/vList3"/>
    <dgm:cxn modelId="{5B69BB9F-9F56-4D1B-9437-257A6677538B}" type="presParOf" srcId="{7543A01E-7210-4FE9-BF5A-08473FD63102}" destId="{965EA837-6277-404F-A649-C5F9C4B6D722}" srcOrd="4" destOrd="0" presId="urn:microsoft.com/office/officeart/2005/8/layout/vList3"/>
    <dgm:cxn modelId="{EB457B17-1980-4F80-BF01-E60876E17D15}" type="presParOf" srcId="{965EA837-6277-404F-A649-C5F9C4B6D722}" destId="{A6ACDAD6-F443-4C72-9BBC-3A4721009A63}" srcOrd="0" destOrd="0" presId="urn:microsoft.com/office/officeart/2005/8/layout/vList3"/>
    <dgm:cxn modelId="{B529B1E7-9B49-4417-A75D-63459EA9C480}" type="presParOf" srcId="{965EA837-6277-404F-A649-C5F9C4B6D722}" destId="{5EFCC798-EE56-4491-92A4-58E574B2EEB4}" srcOrd="1" destOrd="0" presId="urn:microsoft.com/office/officeart/2005/8/layout/vList3"/>
    <dgm:cxn modelId="{11C47628-64F8-4229-988D-B1BE2E37DC15}" type="presParOf" srcId="{7543A01E-7210-4FE9-BF5A-08473FD63102}" destId="{80712943-45A5-4AE8-A5FD-E3F3AE382146}" srcOrd="5" destOrd="0" presId="urn:microsoft.com/office/officeart/2005/8/layout/vList3"/>
    <dgm:cxn modelId="{CFD41C2D-13E7-44D9-A7DE-D05E7AB11A07}" type="presParOf" srcId="{7543A01E-7210-4FE9-BF5A-08473FD63102}" destId="{C3150D7B-0D4D-4A4C-B11D-FFF46679A985}" srcOrd="6" destOrd="0" presId="urn:microsoft.com/office/officeart/2005/8/layout/vList3"/>
    <dgm:cxn modelId="{EFCAD485-0BAD-4BB8-90B4-15E71C7C5B3F}" type="presParOf" srcId="{C3150D7B-0D4D-4A4C-B11D-FFF46679A985}" destId="{F72D3046-09AC-4BA6-A6A4-1964C1C82972}" srcOrd="0" destOrd="0" presId="urn:microsoft.com/office/officeart/2005/8/layout/vList3"/>
    <dgm:cxn modelId="{6D722906-5508-411E-82C7-DEAD7B80BBD0}" type="presParOf" srcId="{C3150D7B-0D4D-4A4C-B11D-FFF46679A985}" destId="{1EFBB108-D64E-4B95-B848-273F2E31D313}" srcOrd="1" destOrd="0" presId="urn:microsoft.com/office/officeart/2005/8/layout/vList3"/>
    <dgm:cxn modelId="{4F5F98DB-833A-4FE3-9F97-CFF642262F2D}" type="presParOf" srcId="{7543A01E-7210-4FE9-BF5A-08473FD63102}" destId="{518A167B-74B4-491D-A115-8400906C57BB}" srcOrd="7" destOrd="0" presId="urn:microsoft.com/office/officeart/2005/8/layout/vList3"/>
    <dgm:cxn modelId="{34899D3D-5D72-4F19-98BD-5C5A8419257B}" type="presParOf" srcId="{7543A01E-7210-4FE9-BF5A-08473FD63102}" destId="{E312F1DE-28C0-4F4A-B1D0-BEFAFEA42517}" srcOrd="8" destOrd="0" presId="urn:microsoft.com/office/officeart/2005/8/layout/vList3"/>
    <dgm:cxn modelId="{7EEBEA00-3824-4888-9512-8AC38208B1E1}" type="presParOf" srcId="{E312F1DE-28C0-4F4A-B1D0-BEFAFEA42517}" destId="{C1D00136-65C5-4523-8DA4-46935BC2D63D}" srcOrd="0" destOrd="0" presId="urn:microsoft.com/office/officeart/2005/8/layout/vList3"/>
    <dgm:cxn modelId="{5BF60C43-6A13-44DC-B08E-5FDCAC243486}" type="presParOf" srcId="{E312F1DE-28C0-4F4A-B1D0-BEFAFEA42517}" destId="{0A587073-FBE8-4B4E-8B09-8C67BC911026}" srcOrd="1" destOrd="0" presId="urn:microsoft.com/office/officeart/2005/8/layout/vList3"/>
    <dgm:cxn modelId="{511B8D0C-1F94-46D6-BEA8-A03FC4C6C44B}" type="presParOf" srcId="{7543A01E-7210-4FE9-BF5A-08473FD63102}" destId="{85F054CE-8D51-4EF0-B140-D1401E7ED33F}" srcOrd="9" destOrd="0" presId="urn:microsoft.com/office/officeart/2005/8/layout/vList3"/>
    <dgm:cxn modelId="{42EDC340-EF8D-4F97-9FD9-C17D09254F10}" type="presParOf" srcId="{7543A01E-7210-4FE9-BF5A-08473FD63102}" destId="{0A212E48-0921-426B-B8A9-D1A405094816}" srcOrd="10" destOrd="0" presId="urn:microsoft.com/office/officeart/2005/8/layout/vList3"/>
    <dgm:cxn modelId="{A8BC42AB-6771-4D45-97C7-892B6DC23CC2}" type="presParOf" srcId="{0A212E48-0921-426B-B8A9-D1A405094816}" destId="{39F062C5-A04B-47FB-9728-52AB4A117C72}" srcOrd="0" destOrd="0" presId="urn:microsoft.com/office/officeart/2005/8/layout/vList3"/>
    <dgm:cxn modelId="{D2686275-11F7-45BD-94D6-A504CC300E58}" type="presParOf" srcId="{0A212E48-0921-426B-B8A9-D1A405094816}" destId="{0891AAD2-6A38-454A-9F29-EEDB3C25497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11534-75C4-4C1E-AE0C-7026BB6E5E9D}">
      <dsp:nvSpPr>
        <dsp:cNvPr id="0" name=""/>
        <dsp:cNvSpPr/>
      </dsp:nvSpPr>
      <dsp:spPr>
        <a:xfrm rot="16200000">
          <a:off x="14" y="2119729"/>
          <a:ext cx="3121031" cy="3121031"/>
        </a:xfrm>
        <a:prstGeom prst="upArrow">
          <a:avLst>
            <a:gd name="adj1" fmla="val 50000"/>
            <a:gd name="adj2" fmla="val 3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da-DK" sz="2700" kern="1200" dirty="0" err="1"/>
            <a:t>Episodic</a:t>
          </a:r>
          <a:r>
            <a:rPr lang="da-DK" sz="2700" kern="1200" dirty="0"/>
            <a:t> </a:t>
          </a:r>
          <a:r>
            <a:rPr lang="da-DK" sz="2700" kern="1200" dirty="0" err="1"/>
            <a:t>change</a:t>
          </a:r>
          <a:r>
            <a:rPr lang="da-DK" sz="2700" kern="1200" dirty="0"/>
            <a:t> and </a:t>
          </a:r>
          <a:r>
            <a:rPr lang="da-DK" sz="2700" kern="1200" dirty="0" err="1"/>
            <a:t>innovativeness</a:t>
          </a:r>
          <a:endParaRPr lang="en-US" sz="2700" kern="1200" dirty="0"/>
        </a:p>
      </dsp:txBody>
      <dsp:txXfrm rot="5400000">
        <a:off x="546194" y="2899987"/>
        <a:ext cx="2574851" cy="1560515"/>
      </dsp:txXfrm>
    </dsp:sp>
    <dsp:sp modelId="{AD0A091F-4C88-46ED-AEB7-EEEB0F936D6D}">
      <dsp:nvSpPr>
        <dsp:cNvPr id="0" name=""/>
        <dsp:cNvSpPr/>
      </dsp:nvSpPr>
      <dsp:spPr>
        <a:xfrm rot="5400000">
          <a:off x="3434735" y="2119729"/>
          <a:ext cx="3121031" cy="3121031"/>
        </a:xfrm>
        <a:prstGeom prst="upArrow">
          <a:avLst>
            <a:gd name="adj1" fmla="val 50000"/>
            <a:gd name="adj2" fmla="val 3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da-DK" sz="2700" kern="1200" dirty="0" err="1"/>
            <a:t>Continuous</a:t>
          </a:r>
          <a:r>
            <a:rPr lang="da-DK" sz="2700" kern="1200" dirty="0"/>
            <a:t> </a:t>
          </a:r>
          <a:r>
            <a:rPr lang="da-DK" sz="2700" kern="1200" dirty="0" err="1"/>
            <a:t>change</a:t>
          </a:r>
          <a:r>
            <a:rPr lang="da-DK" sz="2700" kern="1200" dirty="0"/>
            <a:t> and </a:t>
          </a:r>
          <a:r>
            <a:rPr lang="da-DK" sz="2700" kern="1200" dirty="0" err="1"/>
            <a:t>innovativeness</a:t>
          </a:r>
          <a:endParaRPr lang="en-US" sz="2700" kern="1200" dirty="0"/>
        </a:p>
      </dsp:txBody>
      <dsp:txXfrm rot="-5400000">
        <a:off x="3434735" y="2899987"/>
        <a:ext cx="2574851" cy="1560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312F3-D66C-4146-8FB9-156ACAB62720}">
      <dsp:nvSpPr>
        <dsp:cNvPr id="0" name=""/>
        <dsp:cNvSpPr/>
      </dsp:nvSpPr>
      <dsp:spPr>
        <a:xfrm rot="10800000">
          <a:off x="1455167" y="4295"/>
          <a:ext cx="5110916" cy="671325"/>
        </a:xfrm>
        <a:prstGeom prst="homePlat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96036" tIns="110490" rIns="206248" bIns="110490" numCol="1" spcCol="1270" anchor="ctr" anchorCtr="0">
          <a:noAutofit/>
        </a:bodyPr>
        <a:lstStyle/>
        <a:p>
          <a:pPr marL="0" lvl="0" indent="0" algn="ctr" defTabSz="1289050">
            <a:lnSpc>
              <a:spcPct val="90000"/>
            </a:lnSpc>
            <a:spcBef>
              <a:spcPct val="0"/>
            </a:spcBef>
            <a:spcAft>
              <a:spcPct val="35000"/>
            </a:spcAft>
            <a:buNone/>
          </a:pPr>
          <a:r>
            <a:rPr lang="da-DK" sz="2900" kern="1200" dirty="0"/>
            <a:t>Product/service innovations </a:t>
          </a:r>
          <a:endParaRPr lang="en-US" sz="2900" kern="1200" dirty="0"/>
        </a:p>
      </dsp:txBody>
      <dsp:txXfrm rot="10800000">
        <a:off x="1622998" y="4295"/>
        <a:ext cx="4943085" cy="671325"/>
      </dsp:txXfrm>
    </dsp:sp>
    <dsp:sp modelId="{9F71F8C6-2313-4A50-A3EA-91D156C33F97}">
      <dsp:nvSpPr>
        <dsp:cNvPr id="0" name=""/>
        <dsp:cNvSpPr/>
      </dsp:nvSpPr>
      <dsp:spPr>
        <a:xfrm>
          <a:off x="1119504" y="4295"/>
          <a:ext cx="671325" cy="671325"/>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0CDDFC-085F-40D2-B657-AC50F7FC9CE1}">
      <dsp:nvSpPr>
        <dsp:cNvPr id="0" name=""/>
        <dsp:cNvSpPr/>
      </dsp:nvSpPr>
      <dsp:spPr>
        <a:xfrm rot="10800000">
          <a:off x="1455167" y="876017"/>
          <a:ext cx="5110916" cy="671325"/>
        </a:xfrm>
        <a:prstGeom prst="homePlat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96036" tIns="110490" rIns="206248" bIns="110490" numCol="1" spcCol="1270" anchor="ctr" anchorCtr="0">
          <a:noAutofit/>
        </a:bodyPr>
        <a:lstStyle/>
        <a:p>
          <a:pPr marL="0" lvl="0" indent="0" algn="ctr" defTabSz="1289050">
            <a:lnSpc>
              <a:spcPct val="90000"/>
            </a:lnSpc>
            <a:spcBef>
              <a:spcPct val="0"/>
            </a:spcBef>
            <a:spcAft>
              <a:spcPct val="35000"/>
            </a:spcAft>
            <a:buNone/>
          </a:pPr>
          <a:r>
            <a:rPr lang="da-DK" sz="2900" kern="1200" dirty="0" err="1"/>
            <a:t>Process</a:t>
          </a:r>
          <a:r>
            <a:rPr lang="da-DK" sz="2900" kern="1200" dirty="0"/>
            <a:t> innovations </a:t>
          </a:r>
          <a:endParaRPr lang="en-US" sz="2900" kern="1200" dirty="0"/>
        </a:p>
      </dsp:txBody>
      <dsp:txXfrm rot="10800000">
        <a:off x="1622998" y="876017"/>
        <a:ext cx="4943085" cy="671325"/>
      </dsp:txXfrm>
    </dsp:sp>
    <dsp:sp modelId="{B1EEB164-23F2-4478-80A7-173AC3A0869B}">
      <dsp:nvSpPr>
        <dsp:cNvPr id="0" name=""/>
        <dsp:cNvSpPr/>
      </dsp:nvSpPr>
      <dsp:spPr>
        <a:xfrm>
          <a:off x="1119504" y="876017"/>
          <a:ext cx="671325" cy="671325"/>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CC798-EE56-4491-92A4-58E574B2EEB4}">
      <dsp:nvSpPr>
        <dsp:cNvPr id="0" name=""/>
        <dsp:cNvSpPr/>
      </dsp:nvSpPr>
      <dsp:spPr>
        <a:xfrm rot="10800000">
          <a:off x="1455167" y="1747738"/>
          <a:ext cx="5110916" cy="671325"/>
        </a:xfrm>
        <a:prstGeom prst="homePlat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96036" tIns="110490" rIns="206248" bIns="110490" numCol="1" spcCol="1270" anchor="ctr" anchorCtr="0">
          <a:noAutofit/>
        </a:bodyPr>
        <a:lstStyle/>
        <a:p>
          <a:pPr marL="0" lvl="0" indent="0" algn="ctr" defTabSz="1289050">
            <a:lnSpc>
              <a:spcPct val="90000"/>
            </a:lnSpc>
            <a:spcBef>
              <a:spcPct val="0"/>
            </a:spcBef>
            <a:spcAft>
              <a:spcPct val="35000"/>
            </a:spcAft>
            <a:buNone/>
          </a:pPr>
          <a:r>
            <a:rPr lang="da-DK" sz="2900" kern="1200" dirty="0"/>
            <a:t>Supply </a:t>
          </a:r>
          <a:r>
            <a:rPr lang="da-DK" sz="2900" kern="1200" dirty="0" err="1"/>
            <a:t>chain</a:t>
          </a:r>
          <a:r>
            <a:rPr lang="da-DK" sz="2900" kern="1200" dirty="0"/>
            <a:t> innovations</a:t>
          </a:r>
          <a:endParaRPr lang="en-US" sz="2900" kern="1200" dirty="0"/>
        </a:p>
      </dsp:txBody>
      <dsp:txXfrm rot="10800000">
        <a:off x="1622998" y="1747738"/>
        <a:ext cx="4943085" cy="671325"/>
      </dsp:txXfrm>
    </dsp:sp>
    <dsp:sp modelId="{A6ACDAD6-F443-4C72-9BBC-3A4721009A63}">
      <dsp:nvSpPr>
        <dsp:cNvPr id="0" name=""/>
        <dsp:cNvSpPr/>
      </dsp:nvSpPr>
      <dsp:spPr>
        <a:xfrm>
          <a:off x="1119504" y="1747738"/>
          <a:ext cx="671325" cy="671325"/>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FBB108-D64E-4B95-B848-273F2E31D313}">
      <dsp:nvSpPr>
        <dsp:cNvPr id="0" name=""/>
        <dsp:cNvSpPr/>
      </dsp:nvSpPr>
      <dsp:spPr>
        <a:xfrm rot="10800000">
          <a:off x="1455167" y="2619459"/>
          <a:ext cx="5110916" cy="671325"/>
        </a:xfrm>
        <a:prstGeom prst="homePlat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96036" tIns="110490" rIns="206248" bIns="110490" numCol="1" spcCol="1270" anchor="ctr" anchorCtr="0">
          <a:noAutofit/>
        </a:bodyPr>
        <a:lstStyle/>
        <a:p>
          <a:pPr marL="0" lvl="0" indent="0" algn="ctr" defTabSz="1289050">
            <a:lnSpc>
              <a:spcPct val="90000"/>
            </a:lnSpc>
            <a:spcBef>
              <a:spcPct val="0"/>
            </a:spcBef>
            <a:spcAft>
              <a:spcPct val="35000"/>
            </a:spcAft>
            <a:buNone/>
          </a:pPr>
          <a:r>
            <a:rPr lang="da-DK" sz="2900" kern="1200" dirty="0"/>
            <a:t>Management innovations</a:t>
          </a:r>
          <a:endParaRPr lang="en-US" sz="2900" kern="1200" dirty="0"/>
        </a:p>
      </dsp:txBody>
      <dsp:txXfrm rot="10800000">
        <a:off x="1622998" y="2619459"/>
        <a:ext cx="4943085" cy="671325"/>
      </dsp:txXfrm>
    </dsp:sp>
    <dsp:sp modelId="{F72D3046-09AC-4BA6-A6A4-1964C1C82972}">
      <dsp:nvSpPr>
        <dsp:cNvPr id="0" name=""/>
        <dsp:cNvSpPr/>
      </dsp:nvSpPr>
      <dsp:spPr>
        <a:xfrm>
          <a:off x="1119504" y="2619459"/>
          <a:ext cx="671325" cy="671325"/>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87073-FBE8-4B4E-8B09-8C67BC911026}">
      <dsp:nvSpPr>
        <dsp:cNvPr id="0" name=""/>
        <dsp:cNvSpPr/>
      </dsp:nvSpPr>
      <dsp:spPr>
        <a:xfrm rot="10800000">
          <a:off x="1455167" y="3491181"/>
          <a:ext cx="5110916" cy="671325"/>
        </a:xfrm>
        <a:prstGeom prst="homePlat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96036" tIns="110490" rIns="206248" bIns="110490" numCol="1" spcCol="1270" anchor="ctr" anchorCtr="0">
          <a:noAutofit/>
        </a:bodyPr>
        <a:lstStyle/>
        <a:p>
          <a:pPr marL="0" lvl="0" indent="0" algn="ctr" defTabSz="1289050">
            <a:lnSpc>
              <a:spcPct val="90000"/>
            </a:lnSpc>
            <a:spcBef>
              <a:spcPct val="0"/>
            </a:spcBef>
            <a:spcAft>
              <a:spcPct val="35000"/>
            </a:spcAft>
            <a:buNone/>
          </a:pPr>
          <a:r>
            <a:rPr lang="da-DK" sz="2900" kern="1200" dirty="0"/>
            <a:t>Communications innovations</a:t>
          </a:r>
          <a:endParaRPr lang="en-US" sz="2900" kern="1200" dirty="0"/>
        </a:p>
      </dsp:txBody>
      <dsp:txXfrm rot="10800000">
        <a:off x="1622998" y="3491181"/>
        <a:ext cx="4943085" cy="671325"/>
      </dsp:txXfrm>
    </dsp:sp>
    <dsp:sp modelId="{C1D00136-65C5-4523-8DA4-46935BC2D63D}">
      <dsp:nvSpPr>
        <dsp:cNvPr id="0" name=""/>
        <dsp:cNvSpPr/>
      </dsp:nvSpPr>
      <dsp:spPr>
        <a:xfrm>
          <a:off x="1119504" y="3491181"/>
          <a:ext cx="671325" cy="671325"/>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91AAD2-6A38-454A-9F29-EEDB3C254979}">
      <dsp:nvSpPr>
        <dsp:cNvPr id="0" name=""/>
        <dsp:cNvSpPr/>
      </dsp:nvSpPr>
      <dsp:spPr>
        <a:xfrm rot="10800000">
          <a:off x="1455167" y="4362902"/>
          <a:ext cx="5110916" cy="671325"/>
        </a:xfrm>
        <a:prstGeom prst="homePlat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96036" tIns="110490" rIns="206248" bIns="110490" numCol="1" spcCol="1270" anchor="ctr" anchorCtr="0">
          <a:noAutofit/>
        </a:bodyPr>
        <a:lstStyle/>
        <a:p>
          <a:pPr marL="0" lvl="0" indent="0" algn="ctr" defTabSz="1289050">
            <a:lnSpc>
              <a:spcPct val="90000"/>
            </a:lnSpc>
            <a:spcBef>
              <a:spcPct val="0"/>
            </a:spcBef>
            <a:spcAft>
              <a:spcPct val="35000"/>
            </a:spcAft>
            <a:buNone/>
          </a:pPr>
          <a:r>
            <a:rPr lang="da-DK" sz="2900" kern="1200" dirty="0" err="1"/>
            <a:t>Institutional</a:t>
          </a:r>
          <a:r>
            <a:rPr lang="da-DK" sz="2900" kern="1200" dirty="0"/>
            <a:t> innovations</a:t>
          </a:r>
          <a:endParaRPr lang="en-US" sz="2900" kern="1200" dirty="0"/>
        </a:p>
      </dsp:txBody>
      <dsp:txXfrm rot="10800000">
        <a:off x="1622998" y="4362902"/>
        <a:ext cx="4943085" cy="671325"/>
      </dsp:txXfrm>
    </dsp:sp>
    <dsp:sp modelId="{39F062C5-A04B-47FB-9728-52AB4A117C72}">
      <dsp:nvSpPr>
        <dsp:cNvPr id="0" name=""/>
        <dsp:cNvSpPr/>
      </dsp:nvSpPr>
      <dsp:spPr>
        <a:xfrm>
          <a:off x="1119504" y="4362902"/>
          <a:ext cx="671325" cy="671325"/>
        </a:xfrm>
        <a:prstGeom prst="ellipse">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0A8D2E-6A8C-48E7-9785-2FD689B8EB1E}" type="datetimeFigureOut">
              <a:rPr lang="en-US" smtClean="0"/>
              <a:t>7/30/2019</a:t>
            </a:fld>
            <a:endParaRPr lang="en-US"/>
          </a:p>
        </p:txBody>
      </p:sp>
      <p:sp>
        <p:nvSpPr>
          <p:cNvPr id="4" name="Pladsholder til sidefod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Pladsholder til dias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B19987-2AAA-4F6F-94BB-CA0577CE4C88}" type="slidenum">
              <a:rPr lang="en-US" smtClean="0"/>
              <a:t>‹#›</a:t>
            </a:fld>
            <a:endParaRPr lang="en-US"/>
          </a:p>
        </p:txBody>
      </p:sp>
    </p:spTree>
    <p:extLst>
      <p:ext uri="{BB962C8B-B14F-4D97-AF65-F5344CB8AC3E}">
        <p14:creationId xmlns:p14="http://schemas.microsoft.com/office/powerpoint/2010/main" val="6552366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140118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2836227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894460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311263" y="1232519"/>
            <a:ext cx="7199855" cy="442818"/>
          </a:xfrm>
          <a:prstGeom prst="rect">
            <a:avLst/>
          </a:prstGeom>
        </p:spPr>
        <p:txBody>
          <a:bodyPr vert="horz" lIns="91440" tIns="45720" rIns="91440" bIns="45720" rtlCol="0" anchor="ctr">
            <a:noAutofit/>
          </a:bodyPr>
          <a:lstStyle/>
          <a:p>
            <a:pPr lvl="0"/>
            <a:r>
              <a:rPr lang="en-US"/>
              <a:t>Click to edit Master title style</a:t>
            </a:r>
            <a:endParaRPr lang="en-GB" dirty="0"/>
          </a:p>
        </p:txBody>
      </p:sp>
      <p:sp>
        <p:nvSpPr>
          <p:cNvPr id="3" name="Text Placeholder 2"/>
          <p:cNvSpPr>
            <a:spLocks noGrp="1"/>
          </p:cNvSpPr>
          <p:nvPr>
            <p:ph type="body" sz="quarter" idx="10"/>
          </p:nvPr>
        </p:nvSpPr>
        <p:spPr>
          <a:xfrm>
            <a:off x="1311275" y="1782763"/>
            <a:ext cx="7199313" cy="4297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0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9F47779-7121-E14C-99F9-3B68B3D2C6C2}"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101317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9F47779-7121-E14C-99F9-3B68B3D2C6C2}"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179351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9F47779-7121-E14C-99F9-3B68B3D2C6C2}"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321809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9F47779-7121-E14C-99F9-3B68B3D2C6C2}"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247571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9F47779-7121-E14C-99F9-3B68B3D2C6C2}"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57710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47779-7121-E14C-99F9-3B68B3D2C6C2}"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315876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9F47779-7121-E14C-99F9-3B68B3D2C6C2}"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45683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9F47779-7121-E14C-99F9-3B68B3D2C6C2}"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12FE3-AC46-5740-8DB5-CF74F4BCA6E2}" type="slidenum">
              <a:rPr lang="en-US" smtClean="0"/>
              <a:t>‹#›</a:t>
            </a:fld>
            <a:endParaRPr lang="en-US"/>
          </a:p>
        </p:txBody>
      </p:sp>
    </p:spTree>
    <p:extLst>
      <p:ext uri="{BB962C8B-B14F-4D97-AF65-F5344CB8AC3E}">
        <p14:creationId xmlns:p14="http://schemas.microsoft.com/office/powerpoint/2010/main" val="343074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47779-7121-E14C-99F9-3B68B3D2C6C2}"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12FE3-AC46-5740-8DB5-CF74F4BCA6E2}" type="slidenum">
              <a:rPr lang="en-US" smtClean="0"/>
              <a:t>‹#›</a:t>
            </a:fld>
            <a:endParaRPr lang="en-US"/>
          </a:p>
        </p:txBody>
      </p:sp>
    </p:spTree>
    <p:extLst>
      <p:ext uri="{BB962C8B-B14F-4D97-AF65-F5344CB8AC3E}">
        <p14:creationId xmlns:p14="http://schemas.microsoft.com/office/powerpoint/2010/main" val="175367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tif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tif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r="-3044"/>
          <a:stretch/>
        </p:blipFill>
        <p:spPr>
          <a:xfrm>
            <a:off x="-1" y="1"/>
            <a:ext cx="9422377" cy="6858000"/>
          </a:xfrm>
          <a:prstGeom prst="rect">
            <a:avLst/>
          </a:prstGeom>
        </p:spPr>
      </p:pic>
      <p:sp>
        <p:nvSpPr>
          <p:cNvPr id="6" name="TextBox 5"/>
          <p:cNvSpPr txBox="1"/>
          <p:nvPr/>
        </p:nvSpPr>
        <p:spPr>
          <a:xfrm>
            <a:off x="0" y="1222560"/>
            <a:ext cx="8458200" cy="2308324"/>
          </a:xfrm>
          <a:prstGeom prst="rect">
            <a:avLst/>
          </a:prstGeom>
          <a:noFill/>
        </p:spPr>
        <p:txBody>
          <a:bodyPr wrap="square" rtlCol="0">
            <a:spAutoFit/>
          </a:bodyPr>
          <a:lstStyle/>
          <a:p>
            <a:pPr algn="r"/>
            <a:r>
              <a:rPr lang="en-US" sz="2800" dirty="0">
                <a:latin typeface="Arial"/>
                <a:cs typeface="Arial"/>
              </a:rPr>
              <a:t>3</a:t>
            </a:r>
            <a:r>
              <a:rPr lang="en-US" sz="2800" baseline="30000" dirty="0">
                <a:latin typeface="Arial"/>
                <a:cs typeface="Arial"/>
              </a:rPr>
              <a:t>rd</a:t>
            </a:r>
            <a:r>
              <a:rPr lang="en-US" sz="2800" dirty="0">
                <a:latin typeface="Arial"/>
                <a:cs typeface="Arial"/>
              </a:rPr>
              <a:t> Edition</a:t>
            </a:r>
            <a:br>
              <a:rPr lang="en-US" sz="4800" dirty="0">
                <a:latin typeface="Arial"/>
                <a:cs typeface="Arial"/>
              </a:rPr>
            </a:br>
            <a:r>
              <a:rPr lang="en-US" sz="4800" dirty="0">
                <a:latin typeface="Arial"/>
                <a:cs typeface="Arial"/>
              </a:rPr>
              <a:t>Strategic Management</a:t>
            </a:r>
          </a:p>
          <a:p>
            <a:pPr algn="r"/>
            <a:r>
              <a:rPr lang="en-US" sz="4800" dirty="0">
                <a:latin typeface="Arial"/>
                <a:cs typeface="Arial"/>
              </a:rPr>
              <a:t>In Tourism</a:t>
            </a:r>
          </a:p>
        </p:txBody>
      </p:sp>
      <p:sp>
        <p:nvSpPr>
          <p:cNvPr id="7" name="TextBox 6"/>
          <p:cNvSpPr txBox="1"/>
          <p:nvPr/>
        </p:nvSpPr>
        <p:spPr>
          <a:xfrm>
            <a:off x="0" y="3936225"/>
            <a:ext cx="8458200" cy="630647"/>
          </a:xfrm>
          <a:prstGeom prst="rect">
            <a:avLst/>
          </a:prstGeom>
          <a:noFill/>
        </p:spPr>
        <p:txBody>
          <a:bodyPr wrap="square" rtlCol="0">
            <a:spAutoFit/>
          </a:bodyPr>
          <a:lstStyle/>
          <a:p>
            <a:pPr algn="r"/>
            <a:r>
              <a:rPr lang="nl-NL" dirty="0" err="1">
                <a:solidFill>
                  <a:srgbClr val="000000"/>
                </a:solidFill>
                <a:latin typeface="Arial"/>
                <a:cs typeface="Arial"/>
              </a:rPr>
              <a:t>Edited</a:t>
            </a:r>
            <a:r>
              <a:rPr lang="nl-NL" dirty="0">
                <a:solidFill>
                  <a:srgbClr val="000000"/>
                </a:solidFill>
                <a:latin typeface="Arial"/>
                <a:cs typeface="Arial"/>
              </a:rPr>
              <a:t> </a:t>
            </a:r>
            <a:r>
              <a:rPr lang="nl-NL" dirty="0" err="1">
                <a:solidFill>
                  <a:srgbClr val="000000"/>
                </a:solidFill>
                <a:latin typeface="Arial"/>
                <a:cs typeface="Arial"/>
              </a:rPr>
              <a:t>by</a:t>
            </a:r>
            <a:r>
              <a:rPr lang="nl-NL" dirty="0">
                <a:solidFill>
                  <a:srgbClr val="000000"/>
                </a:solidFill>
                <a:latin typeface="Arial"/>
                <a:cs typeface="Arial"/>
              </a:rPr>
              <a:t> </a:t>
            </a:r>
          </a:p>
          <a:p>
            <a:pPr algn="r"/>
            <a:r>
              <a:rPr lang="nl-NL" dirty="0">
                <a:solidFill>
                  <a:srgbClr val="000000"/>
                </a:solidFill>
                <a:latin typeface="Arial"/>
                <a:cs typeface="Arial"/>
              </a:rPr>
              <a:t>LUIZ MOUTINHO AND</a:t>
            </a:r>
            <a:br>
              <a:rPr lang="nl-NL" dirty="0">
                <a:solidFill>
                  <a:srgbClr val="000000"/>
                </a:solidFill>
                <a:latin typeface="Arial"/>
                <a:cs typeface="Arial"/>
              </a:rPr>
            </a:br>
            <a:r>
              <a:rPr lang="nl-NL" dirty="0">
                <a:solidFill>
                  <a:srgbClr val="000000"/>
                </a:solidFill>
                <a:latin typeface="Arial"/>
                <a:cs typeface="Arial"/>
              </a:rPr>
              <a:t> ALFONSO VARGAS </a:t>
            </a:r>
            <a:r>
              <a:rPr lang="en-GB" dirty="0">
                <a:latin typeface="Arial"/>
                <a:cs typeface="Arial"/>
              </a:rPr>
              <a:t>SÁNCHEZ</a:t>
            </a:r>
          </a:p>
        </p:txBody>
      </p:sp>
      <p:sp>
        <p:nvSpPr>
          <p:cNvPr id="8" name="Rectangle 7"/>
          <p:cNvSpPr/>
          <p:nvPr/>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rgbClr val="000000"/>
                </a:solidFill>
                <a:latin typeface="Myriad Pro"/>
                <a:cs typeface="Myriad Pro"/>
              </a:rPr>
              <a:t>COMPLIMENTARY TEACHING MATERIALS</a:t>
            </a:r>
          </a:p>
        </p:txBody>
      </p:sp>
      <p:pic>
        <p:nvPicPr>
          <p:cNvPr id="9" name="Picture 8" descr="CABI_URL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5239" y="5320168"/>
            <a:ext cx="1036126" cy="637263"/>
          </a:xfrm>
          <a:prstGeom prst="rect">
            <a:avLst/>
          </a:prstGeom>
        </p:spPr>
      </p:pic>
      <p:sp>
        <p:nvSpPr>
          <p:cNvPr id="10" name="Rectangle 9"/>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Tree>
    <p:extLst>
      <p:ext uri="{BB962C8B-B14F-4D97-AF65-F5344CB8AC3E}">
        <p14:creationId xmlns:p14="http://schemas.microsoft.com/office/powerpoint/2010/main" val="377509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da-DK" sz="2200" b="1" dirty="0">
                <a:latin typeface="Arial"/>
                <a:cs typeface="Arial"/>
              </a:rPr>
              <a:t>SUPPLIER-DRIVEN INNOVATIONS </a:t>
            </a:r>
            <a:endParaRPr lang="en-US" sz="2200" b="1" dirty="0">
              <a:latin typeface="Arial"/>
              <a:cs typeface="Arial"/>
            </a:endParaRPr>
          </a:p>
        </p:txBody>
      </p:sp>
      <p:sp>
        <p:nvSpPr>
          <p:cNvPr id="7" name="TextBox 6"/>
          <p:cNvSpPr txBox="1"/>
          <p:nvPr/>
        </p:nvSpPr>
        <p:spPr>
          <a:xfrm>
            <a:off x="1311264" y="1875409"/>
            <a:ext cx="7196463" cy="1569660"/>
          </a:xfrm>
          <a:prstGeom prst="rect">
            <a:avLst/>
          </a:prstGeom>
          <a:noFill/>
        </p:spPr>
        <p:txBody>
          <a:bodyPr wrap="square" rtlCol="0">
            <a:spAutoFit/>
          </a:bodyPr>
          <a:lstStyle/>
          <a:p>
            <a:r>
              <a:rPr lang="da-DK" sz="2400" dirty="0">
                <a:solidFill>
                  <a:srgbClr val="000000"/>
                </a:solidFill>
                <a:latin typeface="Arial"/>
                <a:cs typeface="Arial"/>
              </a:rPr>
              <a:t>Many tourism enterprises do not put a great effort into innovation, but they may appear to be innovative because they understand to implement products and systems developed by their suppliers.</a:t>
            </a:r>
            <a:endParaRPr lang="en-US" sz="2400" dirty="0">
              <a:solidFill>
                <a:srgbClr val="000000"/>
              </a:solidFill>
              <a:latin typeface="Arial"/>
              <a:cs typeface="Arial"/>
            </a:endParaRPr>
          </a:p>
        </p:txBody>
      </p:sp>
      <p:pic>
        <p:nvPicPr>
          <p:cNvPr id="1026" name="Picture 2" descr="C:\Users\hjalager\Pictures\fotos november 2014\P104001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24353" y="3724984"/>
            <a:ext cx="3728195" cy="2795862"/>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1875100" y="4766520"/>
            <a:ext cx="3310360" cy="1754326"/>
          </a:xfrm>
          <a:prstGeom prst="rect">
            <a:avLst/>
          </a:prstGeom>
          <a:noFill/>
        </p:spPr>
        <p:txBody>
          <a:bodyPr wrap="square" rtlCol="0">
            <a:spAutoFit/>
          </a:bodyPr>
          <a:lstStyle/>
          <a:p>
            <a:r>
              <a:rPr lang="da-DK" i="1" dirty="0" err="1"/>
              <a:t>Example</a:t>
            </a:r>
            <a:r>
              <a:rPr lang="da-DK" i="1" dirty="0"/>
              <a:t>: Fancy </a:t>
            </a:r>
            <a:r>
              <a:rPr lang="da-DK" i="1" dirty="0" err="1"/>
              <a:t>food</a:t>
            </a:r>
            <a:r>
              <a:rPr lang="da-DK" i="1" dirty="0"/>
              <a:t> items </a:t>
            </a:r>
            <a:r>
              <a:rPr lang="da-DK" i="1" dirty="0" err="1"/>
              <a:t>can</a:t>
            </a:r>
            <a:r>
              <a:rPr lang="da-DK" i="1" dirty="0"/>
              <a:t> </a:t>
            </a:r>
            <a:r>
              <a:rPr lang="da-DK" i="1" dirty="0" err="1"/>
              <a:t>contribute</a:t>
            </a:r>
            <a:r>
              <a:rPr lang="da-DK" i="1" dirty="0"/>
              <a:t> to restaurants’ innovative image. Some restaurants work closely with their suppliers to co-create for mutual benefits.</a:t>
            </a:r>
            <a:endParaRPr lang="en-US" i="1" dirty="0"/>
          </a:p>
        </p:txBody>
      </p:sp>
    </p:spTree>
    <p:extLst>
      <p:ext uri="{BB962C8B-B14F-4D97-AF65-F5344CB8AC3E}">
        <p14:creationId xmlns:p14="http://schemas.microsoft.com/office/powerpoint/2010/main" val="19919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da-DK" sz="2200" b="1" dirty="0">
                <a:latin typeface="Arial"/>
                <a:cs typeface="Arial"/>
              </a:rPr>
              <a:t>PRICE- AND COST-DRIVEN INNOVATIONS </a:t>
            </a:r>
            <a:endParaRPr lang="en-US" sz="2200" b="1" dirty="0">
              <a:latin typeface="Arial"/>
              <a:cs typeface="Arial"/>
            </a:endParaRPr>
          </a:p>
        </p:txBody>
      </p:sp>
      <p:sp>
        <p:nvSpPr>
          <p:cNvPr id="7" name="TextBox 6"/>
          <p:cNvSpPr txBox="1"/>
          <p:nvPr/>
        </p:nvSpPr>
        <p:spPr>
          <a:xfrm>
            <a:off x="1311264" y="1875409"/>
            <a:ext cx="7196463" cy="1569660"/>
          </a:xfrm>
          <a:prstGeom prst="rect">
            <a:avLst/>
          </a:prstGeom>
          <a:noFill/>
        </p:spPr>
        <p:txBody>
          <a:bodyPr wrap="square" rtlCol="0">
            <a:spAutoFit/>
          </a:bodyPr>
          <a:lstStyle/>
          <a:p>
            <a:r>
              <a:rPr lang="da-DK" sz="2400" dirty="0">
                <a:solidFill>
                  <a:srgbClr val="000000"/>
                </a:solidFill>
                <a:latin typeface="Arial"/>
                <a:cs typeface="Arial"/>
              </a:rPr>
              <a:t>Productivity and profitability are the main challenges in the tourism industry. It is </a:t>
            </a:r>
            <a:r>
              <a:rPr lang="da-DK" sz="2400" dirty="0" err="1">
                <a:solidFill>
                  <a:srgbClr val="000000"/>
                </a:solidFill>
                <a:latin typeface="Arial"/>
                <a:cs typeface="Arial"/>
              </a:rPr>
              <a:t>necessary</a:t>
            </a:r>
            <a:r>
              <a:rPr lang="da-DK" sz="2400" dirty="0">
                <a:solidFill>
                  <a:srgbClr val="000000"/>
                </a:solidFill>
                <a:latin typeface="Arial"/>
                <a:cs typeface="Arial"/>
              </a:rPr>
              <a:t> to </a:t>
            </a:r>
            <a:r>
              <a:rPr lang="da-DK" sz="2400" dirty="0" err="1">
                <a:solidFill>
                  <a:srgbClr val="000000"/>
                </a:solidFill>
                <a:latin typeface="Arial"/>
                <a:cs typeface="Arial"/>
              </a:rPr>
              <a:t>work</a:t>
            </a:r>
            <a:r>
              <a:rPr lang="da-DK" sz="2400" dirty="0">
                <a:solidFill>
                  <a:srgbClr val="000000"/>
                </a:solidFill>
                <a:latin typeface="Arial"/>
                <a:cs typeface="Arial"/>
              </a:rPr>
              <a:t> </a:t>
            </a:r>
            <a:r>
              <a:rPr lang="da-DK" sz="2400" dirty="0" err="1">
                <a:solidFill>
                  <a:srgbClr val="000000"/>
                </a:solidFill>
                <a:latin typeface="Arial"/>
                <a:cs typeface="Arial"/>
              </a:rPr>
              <a:t>innovatively</a:t>
            </a:r>
            <a:r>
              <a:rPr lang="da-DK" sz="2400" dirty="0">
                <a:solidFill>
                  <a:srgbClr val="000000"/>
                </a:solidFill>
                <a:latin typeface="Arial"/>
                <a:cs typeface="Arial"/>
              </a:rPr>
              <a:t> with </a:t>
            </a:r>
            <a:r>
              <a:rPr lang="da-DK" sz="2400" dirty="0" err="1">
                <a:solidFill>
                  <a:srgbClr val="000000"/>
                </a:solidFill>
                <a:latin typeface="Arial"/>
                <a:cs typeface="Arial"/>
              </a:rPr>
              <a:t>price</a:t>
            </a:r>
            <a:r>
              <a:rPr lang="da-DK" sz="2400" dirty="0">
                <a:solidFill>
                  <a:srgbClr val="000000"/>
                </a:solidFill>
                <a:latin typeface="Arial"/>
                <a:cs typeface="Arial"/>
              </a:rPr>
              <a:t> </a:t>
            </a:r>
            <a:r>
              <a:rPr lang="da-DK" sz="2400" dirty="0" err="1">
                <a:solidFill>
                  <a:srgbClr val="000000"/>
                </a:solidFill>
                <a:latin typeface="Arial"/>
                <a:cs typeface="Arial"/>
              </a:rPr>
              <a:t>mechanisms</a:t>
            </a:r>
            <a:r>
              <a:rPr lang="da-DK" sz="2400" dirty="0">
                <a:solidFill>
                  <a:srgbClr val="000000"/>
                </a:solidFill>
                <a:latin typeface="Arial"/>
                <a:cs typeface="Arial"/>
              </a:rPr>
              <a:t>, </a:t>
            </a:r>
            <a:r>
              <a:rPr lang="da-DK" sz="2400" dirty="0" err="1">
                <a:solidFill>
                  <a:srgbClr val="000000"/>
                </a:solidFill>
                <a:latin typeface="Arial"/>
                <a:cs typeface="Arial"/>
              </a:rPr>
              <a:t>yield</a:t>
            </a:r>
            <a:r>
              <a:rPr lang="da-DK" sz="2400" dirty="0">
                <a:solidFill>
                  <a:srgbClr val="000000"/>
                </a:solidFill>
                <a:latin typeface="Arial"/>
                <a:cs typeface="Arial"/>
              </a:rPr>
              <a:t> management etc. </a:t>
            </a:r>
            <a:endParaRPr lang="en-US" sz="2400" dirty="0">
              <a:solidFill>
                <a:srgbClr val="000000"/>
              </a:solidFill>
              <a:latin typeface="Arial"/>
              <a:cs typeface="Arial"/>
            </a:endParaRPr>
          </a:p>
        </p:txBody>
      </p:sp>
      <p:sp>
        <p:nvSpPr>
          <p:cNvPr id="2" name="Tekstboks 1"/>
          <p:cNvSpPr txBox="1"/>
          <p:nvPr/>
        </p:nvSpPr>
        <p:spPr>
          <a:xfrm>
            <a:off x="1186404" y="5448767"/>
            <a:ext cx="6771189" cy="1200329"/>
          </a:xfrm>
          <a:prstGeom prst="rect">
            <a:avLst/>
          </a:prstGeom>
          <a:noFill/>
        </p:spPr>
        <p:txBody>
          <a:bodyPr wrap="square" rtlCol="0">
            <a:spAutoFit/>
          </a:bodyPr>
          <a:lstStyle/>
          <a:p>
            <a:r>
              <a:rPr lang="da-DK" i="1" dirty="0"/>
              <a:t>Example: Loyalty programmes are well known from airlines and hotels, and the methods are constanctly evolving. Moreover, the </a:t>
            </a:r>
            <a:r>
              <a:rPr lang="da-DK" i="1" dirty="0" err="1"/>
              <a:t>ideas</a:t>
            </a:r>
            <a:r>
              <a:rPr lang="da-DK" i="1" dirty="0"/>
              <a:t> </a:t>
            </a:r>
            <a:r>
              <a:rPr lang="da-DK" i="1" dirty="0" err="1"/>
              <a:t>are</a:t>
            </a:r>
            <a:r>
              <a:rPr lang="da-DK" i="1" dirty="0"/>
              <a:t> </a:t>
            </a:r>
            <a:r>
              <a:rPr lang="da-DK" i="1" dirty="0" err="1"/>
              <a:t>floating</a:t>
            </a:r>
            <a:r>
              <a:rPr lang="da-DK" i="1" dirty="0"/>
              <a:t> to </a:t>
            </a:r>
            <a:r>
              <a:rPr lang="da-DK" i="1" dirty="0" err="1"/>
              <a:t>other</a:t>
            </a:r>
            <a:r>
              <a:rPr lang="da-DK" i="1" dirty="0"/>
              <a:t> </a:t>
            </a:r>
            <a:r>
              <a:rPr lang="da-DK" i="1" dirty="0" err="1"/>
              <a:t>tourism</a:t>
            </a:r>
            <a:r>
              <a:rPr lang="da-DK" i="1" dirty="0"/>
              <a:t> </a:t>
            </a:r>
            <a:r>
              <a:rPr lang="da-DK" i="1" dirty="0" err="1"/>
              <a:t>sectors</a:t>
            </a:r>
            <a:r>
              <a:rPr lang="da-DK" i="1" dirty="0"/>
              <a:t> as </a:t>
            </a:r>
            <a:r>
              <a:rPr lang="da-DK" i="1" dirty="0" err="1"/>
              <a:t>well</a:t>
            </a:r>
            <a:r>
              <a:rPr lang="da-DK" i="1" dirty="0"/>
              <a:t>, for </a:t>
            </a:r>
            <a:r>
              <a:rPr lang="da-DK" i="1" dirty="0" err="1"/>
              <a:t>example</a:t>
            </a:r>
            <a:r>
              <a:rPr lang="da-DK" i="1" dirty="0"/>
              <a:t> restaurants and </a:t>
            </a:r>
            <a:r>
              <a:rPr lang="da-DK" i="1" dirty="0" err="1"/>
              <a:t>cultural</a:t>
            </a:r>
            <a:r>
              <a:rPr lang="da-DK" i="1" dirty="0"/>
              <a:t> </a:t>
            </a:r>
            <a:r>
              <a:rPr lang="da-DK" i="1" dirty="0" err="1"/>
              <a:t>attractions</a:t>
            </a:r>
            <a:r>
              <a:rPr lang="da-DK" i="1" dirty="0"/>
              <a:t>. Photo: National Art </a:t>
            </a:r>
            <a:r>
              <a:rPr lang="da-DK" i="1" dirty="0" err="1"/>
              <a:t>Pass</a:t>
            </a:r>
            <a:r>
              <a:rPr lang="da-DK" i="1" dirty="0"/>
              <a:t>  www. Artfund.org</a:t>
            </a:r>
            <a:endParaRPr lang="en-US" i="1" dirty="0"/>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1263" y="3379409"/>
            <a:ext cx="6328027" cy="206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9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da-DK" sz="2200" b="1" dirty="0">
                <a:latin typeface="Arial"/>
                <a:cs typeface="Arial"/>
              </a:rPr>
              <a:t>EMPLOYEE-DRIVEN INNOVATIONS </a:t>
            </a:r>
            <a:endParaRPr lang="en-US" sz="2200" b="1" dirty="0">
              <a:latin typeface="Arial"/>
              <a:cs typeface="Arial"/>
            </a:endParaRPr>
          </a:p>
        </p:txBody>
      </p:sp>
      <p:sp>
        <p:nvSpPr>
          <p:cNvPr id="7" name="TextBox 6"/>
          <p:cNvSpPr txBox="1"/>
          <p:nvPr/>
        </p:nvSpPr>
        <p:spPr>
          <a:xfrm>
            <a:off x="1311265" y="1875409"/>
            <a:ext cx="4047814" cy="2308324"/>
          </a:xfrm>
          <a:prstGeom prst="rect">
            <a:avLst/>
          </a:prstGeom>
          <a:noFill/>
        </p:spPr>
        <p:txBody>
          <a:bodyPr wrap="square" rtlCol="0">
            <a:spAutoFit/>
          </a:bodyPr>
          <a:lstStyle/>
          <a:p>
            <a:r>
              <a:rPr lang="da-DK" sz="2400" dirty="0">
                <a:solidFill>
                  <a:srgbClr val="000000"/>
                </a:solidFill>
                <a:latin typeface="Arial"/>
                <a:cs typeface="Arial"/>
              </a:rPr>
              <a:t>Employees are in close contact with guests, and the insights they get, when properly retrieved and handled, can be of importance for innovations</a:t>
            </a:r>
            <a:endParaRPr lang="en-US" sz="2400" dirty="0">
              <a:solidFill>
                <a:srgbClr val="000000"/>
              </a:solidFill>
              <a:latin typeface="Arial"/>
              <a:cs typeface="Arial"/>
            </a:endParaRPr>
          </a:p>
        </p:txBody>
      </p:sp>
      <p:pic>
        <p:nvPicPr>
          <p:cNvPr id="2050" name="Picture 2" descr="C:\Users\hjalager\Pictures\Kroatien 2015\P104063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73079" y="2301999"/>
            <a:ext cx="3304522" cy="4406478"/>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1828801" y="4780344"/>
            <a:ext cx="3252486" cy="1754326"/>
          </a:xfrm>
          <a:prstGeom prst="rect">
            <a:avLst/>
          </a:prstGeom>
          <a:noFill/>
        </p:spPr>
        <p:txBody>
          <a:bodyPr wrap="square" rtlCol="0">
            <a:spAutoFit/>
          </a:bodyPr>
          <a:lstStyle/>
          <a:p>
            <a:r>
              <a:rPr lang="da-DK" i="1" dirty="0"/>
              <a:t>Example: This employee may go back to his boss and suggest that the set-up bores the customers, and he may also be encouraged by his manager to propose relevant innovative changes</a:t>
            </a:r>
            <a:endParaRPr lang="en-US" i="1" dirty="0"/>
          </a:p>
        </p:txBody>
      </p:sp>
    </p:spTree>
    <p:extLst>
      <p:ext uri="{BB962C8B-B14F-4D97-AF65-F5344CB8AC3E}">
        <p14:creationId xmlns:p14="http://schemas.microsoft.com/office/powerpoint/2010/main" val="19919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da-DK" sz="2200" b="1" dirty="0">
                <a:latin typeface="Arial"/>
                <a:cs typeface="Arial"/>
              </a:rPr>
              <a:t>CUSTOMER-DRIVEN INNOVATIONS </a:t>
            </a:r>
            <a:endParaRPr lang="en-US" sz="2200" b="1" dirty="0">
              <a:latin typeface="Arial"/>
              <a:cs typeface="Arial"/>
            </a:endParaRPr>
          </a:p>
        </p:txBody>
      </p:sp>
      <p:sp>
        <p:nvSpPr>
          <p:cNvPr id="7" name="TextBox 6"/>
          <p:cNvSpPr txBox="1"/>
          <p:nvPr/>
        </p:nvSpPr>
        <p:spPr>
          <a:xfrm>
            <a:off x="1311264" y="1875409"/>
            <a:ext cx="7196463" cy="1200329"/>
          </a:xfrm>
          <a:prstGeom prst="rect">
            <a:avLst/>
          </a:prstGeom>
          <a:noFill/>
        </p:spPr>
        <p:txBody>
          <a:bodyPr wrap="square" rtlCol="0">
            <a:spAutoFit/>
          </a:bodyPr>
          <a:lstStyle/>
          <a:p>
            <a:r>
              <a:rPr lang="da-DK" sz="2400" dirty="0">
                <a:solidFill>
                  <a:srgbClr val="000000"/>
                </a:solidFill>
                <a:latin typeface="Arial"/>
                <a:cs typeface="Arial"/>
              </a:rPr>
              <a:t>Customers deliver information for innovation all the time, but </a:t>
            </a:r>
            <a:r>
              <a:rPr lang="da-DK" sz="2400" dirty="0" err="1">
                <a:solidFill>
                  <a:srgbClr val="000000"/>
                </a:solidFill>
                <a:latin typeface="Arial"/>
                <a:cs typeface="Arial"/>
              </a:rPr>
              <a:t>tourism</a:t>
            </a:r>
            <a:r>
              <a:rPr lang="da-DK" sz="2400" dirty="0">
                <a:solidFill>
                  <a:srgbClr val="000000"/>
                </a:solidFill>
                <a:latin typeface="Arial"/>
                <a:cs typeface="Arial"/>
              </a:rPr>
              <a:t> </a:t>
            </a:r>
            <a:r>
              <a:rPr lang="da-DK" sz="2400" dirty="0" err="1">
                <a:solidFill>
                  <a:srgbClr val="000000"/>
                </a:solidFill>
                <a:latin typeface="Arial"/>
                <a:cs typeface="Arial"/>
              </a:rPr>
              <a:t>enterprises</a:t>
            </a:r>
            <a:r>
              <a:rPr lang="da-DK" sz="2400" dirty="0">
                <a:solidFill>
                  <a:srgbClr val="000000"/>
                </a:solidFill>
                <a:latin typeface="Arial"/>
                <a:cs typeface="Arial"/>
              </a:rPr>
              <a:t> </a:t>
            </a:r>
            <a:r>
              <a:rPr lang="da-DK" sz="2400" dirty="0" err="1">
                <a:solidFill>
                  <a:srgbClr val="000000"/>
                </a:solidFill>
                <a:latin typeface="Arial"/>
                <a:cs typeface="Arial"/>
              </a:rPr>
              <a:t>need</a:t>
            </a:r>
            <a:r>
              <a:rPr lang="da-DK" sz="2400" dirty="0">
                <a:solidFill>
                  <a:srgbClr val="000000"/>
                </a:solidFill>
                <a:latin typeface="Arial"/>
                <a:cs typeface="Arial"/>
              </a:rPr>
              <a:t> to tap and </a:t>
            </a:r>
            <a:r>
              <a:rPr lang="da-DK" sz="2400" dirty="0" err="1">
                <a:solidFill>
                  <a:srgbClr val="000000"/>
                </a:solidFill>
                <a:latin typeface="Arial"/>
                <a:cs typeface="Arial"/>
              </a:rPr>
              <a:t>use</a:t>
            </a:r>
            <a:r>
              <a:rPr lang="da-DK" sz="2400" dirty="0">
                <a:solidFill>
                  <a:srgbClr val="000000"/>
                </a:solidFill>
                <a:latin typeface="Arial"/>
                <a:cs typeface="Arial"/>
              </a:rPr>
              <a:t> the information in purposeful </a:t>
            </a:r>
            <a:r>
              <a:rPr lang="da-DK" sz="2400" dirty="0" err="1">
                <a:solidFill>
                  <a:srgbClr val="000000"/>
                </a:solidFill>
                <a:latin typeface="Arial"/>
                <a:cs typeface="Arial"/>
              </a:rPr>
              <a:t>ways</a:t>
            </a:r>
            <a:r>
              <a:rPr lang="da-DK" sz="2400" dirty="0">
                <a:solidFill>
                  <a:srgbClr val="000000"/>
                </a:solidFill>
                <a:latin typeface="Arial"/>
                <a:cs typeface="Arial"/>
              </a:rPr>
              <a:t>.</a:t>
            </a:r>
            <a:endParaRPr lang="en-US" sz="2400" dirty="0">
              <a:solidFill>
                <a:srgbClr val="000000"/>
              </a:solidFill>
              <a:latin typeface="Arial"/>
              <a:cs typeface="Arial"/>
            </a:endParaRPr>
          </a:p>
        </p:txBody>
      </p:sp>
      <p:pic>
        <p:nvPicPr>
          <p:cNvPr id="6146" name="Picture 2" descr="C:\Users\hjalager\Pictures\Vadehavet septemebr 2015\P105070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8143" y="3253974"/>
            <a:ext cx="4805857" cy="3604026"/>
          </a:xfrm>
          <a:prstGeom prst="rect">
            <a:avLst/>
          </a:prstGeom>
          <a:noFill/>
          <a:extLst>
            <a:ext uri="{909E8E84-426E-40DD-AFC4-6F175D3DCCD1}">
              <a14:hiddenFill xmlns:a14="http://schemas.microsoft.com/office/drawing/2010/main">
                <a:solidFill>
                  <a:srgbClr val="FFFFFF"/>
                </a:solidFill>
              </a14:hiddenFill>
            </a:ext>
          </a:extLst>
        </p:spPr>
      </p:pic>
      <p:sp>
        <p:nvSpPr>
          <p:cNvPr id="3" name="Tekstboks 2"/>
          <p:cNvSpPr txBox="1"/>
          <p:nvPr/>
        </p:nvSpPr>
        <p:spPr>
          <a:xfrm>
            <a:off x="1311264" y="4004841"/>
            <a:ext cx="2820897" cy="2308324"/>
          </a:xfrm>
          <a:prstGeom prst="rect">
            <a:avLst/>
          </a:prstGeom>
          <a:noFill/>
        </p:spPr>
        <p:txBody>
          <a:bodyPr wrap="square" rtlCol="0">
            <a:spAutoFit/>
          </a:bodyPr>
          <a:lstStyle/>
          <a:p>
            <a:r>
              <a:rPr lang="da-DK" i="1" dirty="0"/>
              <a:t>Example: A group of expert ‘lead users’ testing the facilities in a wellness barefoot garden, afterwards discussing their findings and proposals with the proprietor over a cup of coffee.</a:t>
            </a:r>
            <a:endParaRPr lang="en-US" i="1" dirty="0"/>
          </a:p>
        </p:txBody>
      </p:sp>
    </p:spTree>
    <p:extLst>
      <p:ext uri="{BB962C8B-B14F-4D97-AF65-F5344CB8AC3E}">
        <p14:creationId xmlns:p14="http://schemas.microsoft.com/office/powerpoint/2010/main" val="19919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da-DK" sz="2200" b="1" dirty="0">
                <a:latin typeface="Arial"/>
                <a:cs typeface="Arial"/>
              </a:rPr>
              <a:t>LEGISLATION-DRIVEN INNOVATIONS </a:t>
            </a:r>
            <a:endParaRPr lang="en-US" sz="2200" b="1" dirty="0">
              <a:latin typeface="Arial"/>
              <a:cs typeface="Arial"/>
            </a:endParaRPr>
          </a:p>
        </p:txBody>
      </p:sp>
      <p:sp>
        <p:nvSpPr>
          <p:cNvPr id="7" name="TextBox 6"/>
          <p:cNvSpPr txBox="1"/>
          <p:nvPr/>
        </p:nvSpPr>
        <p:spPr>
          <a:xfrm>
            <a:off x="1311264" y="1875409"/>
            <a:ext cx="7196463" cy="1200329"/>
          </a:xfrm>
          <a:prstGeom prst="rect">
            <a:avLst/>
          </a:prstGeom>
          <a:noFill/>
        </p:spPr>
        <p:txBody>
          <a:bodyPr wrap="square" rtlCol="0">
            <a:spAutoFit/>
          </a:bodyPr>
          <a:lstStyle/>
          <a:p>
            <a:r>
              <a:rPr lang="da-DK" sz="2400" dirty="0">
                <a:solidFill>
                  <a:srgbClr val="000000"/>
                </a:solidFill>
                <a:latin typeface="Arial"/>
                <a:cs typeface="Arial"/>
              </a:rPr>
              <a:t>Laws and regulation accumulate much information of value in innovation processes. New </a:t>
            </a:r>
            <a:r>
              <a:rPr lang="da-DK" sz="2400" dirty="0" err="1">
                <a:solidFill>
                  <a:srgbClr val="000000"/>
                </a:solidFill>
                <a:latin typeface="Arial"/>
                <a:cs typeface="Arial"/>
              </a:rPr>
              <a:t>regulation</a:t>
            </a:r>
            <a:r>
              <a:rPr lang="da-DK" sz="2400" dirty="0">
                <a:solidFill>
                  <a:srgbClr val="000000"/>
                </a:solidFill>
                <a:latin typeface="Arial"/>
                <a:cs typeface="Arial"/>
              </a:rPr>
              <a:t> </a:t>
            </a:r>
            <a:r>
              <a:rPr lang="da-DK" sz="2400" dirty="0" err="1">
                <a:solidFill>
                  <a:srgbClr val="000000"/>
                </a:solidFill>
                <a:latin typeface="Arial"/>
                <a:cs typeface="Arial"/>
              </a:rPr>
              <a:t>can</a:t>
            </a:r>
            <a:r>
              <a:rPr lang="da-DK" sz="2400" dirty="0">
                <a:solidFill>
                  <a:srgbClr val="000000"/>
                </a:solidFill>
                <a:latin typeface="Arial"/>
                <a:cs typeface="Arial"/>
              </a:rPr>
              <a:t>, at </a:t>
            </a:r>
            <a:r>
              <a:rPr lang="da-DK" sz="2400" dirty="0" err="1">
                <a:solidFill>
                  <a:srgbClr val="000000"/>
                </a:solidFill>
                <a:latin typeface="Arial"/>
                <a:cs typeface="Arial"/>
              </a:rPr>
              <a:t>best</a:t>
            </a:r>
            <a:r>
              <a:rPr lang="da-DK" sz="2400" dirty="0">
                <a:solidFill>
                  <a:srgbClr val="000000"/>
                </a:solidFill>
                <a:latin typeface="Arial"/>
                <a:cs typeface="Arial"/>
              </a:rPr>
              <a:t>, </a:t>
            </a:r>
            <a:r>
              <a:rPr lang="da-DK" sz="2400" dirty="0" err="1">
                <a:solidFill>
                  <a:srgbClr val="000000"/>
                </a:solidFill>
                <a:latin typeface="Arial"/>
                <a:cs typeface="Arial"/>
              </a:rPr>
              <a:t>stimulate</a:t>
            </a:r>
            <a:r>
              <a:rPr lang="da-DK" sz="2400" dirty="0">
                <a:solidFill>
                  <a:srgbClr val="000000"/>
                </a:solidFill>
                <a:latin typeface="Arial"/>
                <a:cs typeface="Arial"/>
              </a:rPr>
              <a:t> innovation. </a:t>
            </a:r>
            <a:endParaRPr lang="en-US" sz="2400" dirty="0">
              <a:solidFill>
                <a:srgbClr val="000000"/>
              </a:solidFill>
              <a:latin typeface="Arial"/>
              <a:cs typeface="Arial"/>
            </a:endParaRPr>
          </a:p>
        </p:txBody>
      </p:sp>
      <p:sp>
        <p:nvSpPr>
          <p:cNvPr id="2" name="Tekstboks 1"/>
          <p:cNvSpPr txBox="1"/>
          <p:nvPr/>
        </p:nvSpPr>
        <p:spPr>
          <a:xfrm>
            <a:off x="1218666" y="3787330"/>
            <a:ext cx="3133413" cy="2862322"/>
          </a:xfrm>
          <a:prstGeom prst="rect">
            <a:avLst/>
          </a:prstGeom>
          <a:noFill/>
        </p:spPr>
        <p:txBody>
          <a:bodyPr wrap="square" rtlCol="0">
            <a:spAutoFit/>
          </a:bodyPr>
          <a:lstStyle/>
          <a:p>
            <a:r>
              <a:rPr lang="da-DK" i="1" dirty="0" err="1"/>
              <a:t>Example</a:t>
            </a:r>
            <a:r>
              <a:rPr lang="da-DK" i="1" dirty="0"/>
              <a:t>: </a:t>
            </a:r>
            <a:r>
              <a:rPr lang="da-DK" i="1" dirty="0" err="1"/>
              <a:t>Cruising</a:t>
            </a:r>
            <a:r>
              <a:rPr lang="da-DK" i="1" dirty="0"/>
              <a:t> </a:t>
            </a:r>
            <a:r>
              <a:rPr lang="da-DK" i="1" dirty="0" err="1"/>
              <a:t>can</a:t>
            </a:r>
            <a:r>
              <a:rPr lang="da-DK" i="1" dirty="0"/>
              <a:t> </a:t>
            </a:r>
            <a:r>
              <a:rPr lang="da-DK" i="1" dirty="0" err="1"/>
              <a:t>be</a:t>
            </a:r>
            <a:r>
              <a:rPr lang="da-DK" i="1" dirty="0"/>
              <a:t> </a:t>
            </a:r>
            <a:r>
              <a:rPr lang="da-DK" i="1" dirty="0" err="1"/>
              <a:t>unsafe</a:t>
            </a:r>
            <a:r>
              <a:rPr lang="da-DK" i="1" dirty="0"/>
              <a:t>. Cruising companies are under strict legal control and supervision. Some of them use this as an opportunity to invent new technological systems, to implement staff training programmes and to remodel  customer information and marketing</a:t>
            </a:r>
            <a:endParaRPr lang="en-US" i="1" dirty="0"/>
          </a:p>
        </p:txBody>
      </p:sp>
      <p:pic>
        <p:nvPicPr>
          <p:cNvPr id="7170" name="Picture 2" descr="C:\Users\hjalager\Pictures\September 2015\P1050549.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1999" y="3416754"/>
            <a:ext cx="4449884" cy="333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98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CONCLUDING REFLECTIONS</a:t>
            </a:r>
          </a:p>
        </p:txBody>
      </p:sp>
      <p:sp>
        <p:nvSpPr>
          <p:cNvPr id="2" name="Tekstboks 1"/>
          <p:cNvSpPr txBox="1"/>
          <p:nvPr/>
        </p:nvSpPr>
        <p:spPr>
          <a:xfrm>
            <a:off x="1311264" y="1875099"/>
            <a:ext cx="6736466" cy="43704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da-DK" sz="2000" dirty="0"/>
              <a:t>Do all </a:t>
            </a:r>
            <a:r>
              <a:rPr lang="da-DK" sz="2000" dirty="0" err="1"/>
              <a:t>tourism</a:t>
            </a:r>
            <a:r>
              <a:rPr lang="da-DK" sz="2000" dirty="0"/>
              <a:t> </a:t>
            </a:r>
            <a:r>
              <a:rPr lang="da-DK" sz="2000" dirty="0" err="1"/>
              <a:t>enterprises</a:t>
            </a:r>
            <a:r>
              <a:rPr lang="da-DK" sz="2000" dirty="0"/>
              <a:t> </a:t>
            </a:r>
            <a:r>
              <a:rPr lang="da-DK" sz="2000" dirty="0" err="1"/>
              <a:t>need</a:t>
            </a:r>
            <a:r>
              <a:rPr lang="da-DK" sz="2000" dirty="0"/>
              <a:t> to </a:t>
            </a:r>
            <a:r>
              <a:rPr lang="da-DK" sz="2000" dirty="0" err="1"/>
              <a:t>be</a:t>
            </a:r>
            <a:r>
              <a:rPr lang="da-DK" sz="2000" dirty="0"/>
              <a:t> innovative? </a:t>
            </a:r>
            <a:r>
              <a:rPr lang="da-DK" sz="2000" dirty="0" err="1"/>
              <a:t>Why</a:t>
            </a:r>
            <a:r>
              <a:rPr lang="da-DK" sz="2000" dirty="0"/>
              <a:t>/</a:t>
            </a:r>
            <a:r>
              <a:rPr lang="da-DK" sz="2000" dirty="0" err="1"/>
              <a:t>why</a:t>
            </a:r>
            <a:r>
              <a:rPr lang="da-DK" sz="2000" dirty="0"/>
              <a:t> not?</a:t>
            </a:r>
          </a:p>
          <a:p>
            <a:endParaRPr lang="da-DK" sz="2000" dirty="0"/>
          </a:p>
          <a:p>
            <a:pPr marL="285750" indent="-285750">
              <a:buFont typeface="Arial" panose="020B0604020202020204" pitchFamily="34" charset="0"/>
              <a:buChar char="•"/>
            </a:pPr>
            <a:r>
              <a:rPr lang="da-DK" sz="2000" dirty="0" err="1"/>
              <a:t>What</a:t>
            </a:r>
            <a:r>
              <a:rPr lang="da-DK" sz="2000" dirty="0"/>
              <a:t> </a:t>
            </a:r>
            <a:r>
              <a:rPr lang="da-DK" sz="2000" dirty="0" err="1"/>
              <a:t>are</a:t>
            </a:r>
            <a:r>
              <a:rPr lang="da-DK" sz="2000" dirty="0"/>
              <a:t> the fundamental </a:t>
            </a:r>
            <a:r>
              <a:rPr lang="da-DK" sz="2000" dirty="0" err="1"/>
              <a:t>tasks</a:t>
            </a:r>
            <a:r>
              <a:rPr lang="da-DK" sz="2000" dirty="0"/>
              <a:t> of a innovation manager in </a:t>
            </a:r>
            <a:r>
              <a:rPr lang="da-DK" sz="2000"/>
              <a:t>a small- and medium-sized </a:t>
            </a:r>
            <a:r>
              <a:rPr lang="da-DK" sz="2000" dirty="0" err="1"/>
              <a:t>tourism</a:t>
            </a:r>
            <a:r>
              <a:rPr lang="da-DK" sz="2000" dirty="0"/>
              <a:t> </a:t>
            </a:r>
            <a:r>
              <a:rPr lang="da-DK" sz="2000" dirty="0" err="1"/>
              <a:t>enterprise</a:t>
            </a:r>
            <a:r>
              <a:rPr lang="da-DK" sz="2000" dirty="0"/>
              <a:t>?</a:t>
            </a:r>
          </a:p>
          <a:p>
            <a:pPr marL="285750" indent="-285750">
              <a:buFont typeface="Arial" panose="020B0604020202020204" pitchFamily="34" charset="0"/>
              <a:buChar char="•"/>
            </a:pPr>
            <a:endParaRPr lang="da-DK" sz="2000" dirty="0"/>
          </a:p>
          <a:p>
            <a:pPr marL="285750" indent="-285750">
              <a:buFont typeface="Arial" panose="020B0604020202020204" pitchFamily="34" charset="0"/>
              <a:buChar char="•"/>
            </a:pPr>
            <a:r>
              <a:rPr lang="da-DK" sz="2000" dirty="0"/>
              <a:t>What types of external alliances are relevant for tourism enterprises that do not, in-house, possess a sufficient innovation capacity? </a:t>
            </a:r>
          </a:p>
          <a:p>
            <a:endParaRPr lang="da-DK" sz="2000" dirty="0"/>
          </a:p>
          <a:p>
            <a:pPr marL="285750" indent="-285750">
              <a:buFont typeface="Arial" panose="020B0604020202020204" pitchFamily="34" charset="0"/>
              <a:buChar char="•"/>
            </a:pPr>
            <a:r>
              <a:rPr lang="da-DK" sz="2000" dirty="0"/>
              <a:t>Will </a:t>
            </a:r>
            <a:r>
              <a:rPr lang="da-DK" sz="2000" dirty="0" err="1"/>
              <a:t>customers</a:t>
            </a:r>
            <a:r>
              <a:rPr lang="da-DK" sz="2000" dirty="0"/>
              <a:t> </a:t>
            </a:r>
            <a:r>
              <a:rPr lang="da-DK" sz="2000" dirty="0" err="1"/>
              <a:t>demand</a:t>
            </a:r>
            <a:r>
              <a:rPr lang="da-DK" sz="2000" dirty="0"/>
              <a:t>  more innovative products, and </a:t>
            </a:r>
            <a:r>
              <a:rPr lang="da-DK" sz="2000" dirty="0" err="1"/>
              <a:t>how</a:t>
            </a:r>
            <a:r>
              <a:rPr lang="da-DK" sz="2000" dirty="0"/>
              <a:t> do </a:t>
            </a:r>
            <a:r>
              <a:rPr lang="da-DK" sz="2000" dirty="0" err="1"/>
              <a:t>tourism</a:t>
            </a:r>
            <a:r>
              <a:rPr lang="da-DK" sz="2000" dirty="0"/>
              <a:t> </a:t>
            </a:r>
            <a:r>
              <a:rPr lang="da-DK" sz="2000" dirty="0" err="1"/>
              <a:t>enterprises</a:t>
            </a:r>
            <a:r>
              <a:rPr lang="da-DK" sz="2000" dirty="0"/>
              <a:t> </a:t>
            </a:r>
            <a:r>
              <a:rPr lang="da-DK" sz="2000" dirty="0" err="1"/>
              <a:t>prioritize</a:t>
            </a:r>
            <a:r>
              <a:rPr lang="da-DK" sz="2000" dirty="0"/>
              <a:t> </a:t>
            </a:r>
            <a:r>
              <a:rPr lang="da-DK" sz="2000" dirty="0" err="1"/>
              <a:t>their</a:t>
            </a:r>
            <a:r>
              <a:rPr lang="da-DK" sz="2000" dirty="0"/>
              <a:t> innovation </a:t>
            </a:r>
            <a:r>
              <a:rPr lang="da-DK" sz="2000" dirty="0" err="1"/>
              <a:t>endeavour</a:t>
            </a:r>
            <a:r>
              <a:rPr lang="da-DK" sz="2000" dirty="0"/>
              <a:t>? </a:t>
            </a:r>
          </a:p>
          <a:p>
            <a:endParaRPr lang="en-US" dirty="0"/>
          </a:p>
        </p:txBody>
      </p:sp>
    </p:spTree>
    <p:extLst>
      <p:ext uri="{BB962C8B-B14F-4D97-AF65-F5344CB8AC3E}">
        <p14:creationId xmlns:p14="http://schemas.microsoft.com/office/powerpoint/2010/main" val="45413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
            <a:ext cx="9144001" cy="6858000"/>
          </a:xfrm>
          <a:prstGeom prst="rect">
            <a:avLst/>
          </a:prstGeom>
          <a:gradFill flip="none" rotWithShape="1">
            <a:gsLst>
              <a:gs pos="0">
                <a:srgbClr val="CAADD9"/>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ompass only for PPP.jpg"/>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8" name="Title 7"/>
          <p:cNvSpPr>
            <a:spLocks noGrp="1"/>
          </p:cNvSpPr>
          <p:nvPr>
            <p:ph type="title"/>
          </p:nvPr>
        </p:nvSpPr>
        <p:spPr>
          <a:xfrm>
            <a:off x="929733" y="2489819"/>
            <a:ext cx="7199855" cy="442818"/>
          </a:xfrm>
        </p:spPr>
        <p:txBody>
          <a:bodyPr/>
          <a:lstStyle/>
          <a:p>
            <a:pPr algn="ctr"/>
            <a:r>
              <a:rPr lang="en-GB" sz="2200" b="1" dirty="0">
                <a:latin typeface="Arial"/>
                <a:cs typeface="Arial"/>
              </a:rPr>
              <a:t>CHAPTER 7</a:t>
            </a:r>
          </a:p>
        </p:txBody>
      </p:sp>
      <p:sp>
        <p:nvSpPr>
          <p:cNvPr id="9" name="Text Placeholder 8"/>
          <p:cNvSpPr>
            <a:spLocks noGrp="1"/>
          </p:cNvSpPr>
          <p:nvPr>
            <p:ph type="body" sz="quarter" idx="10"/>
          </p:nvPr>
        </p:nvSpPr>
        <p:spPr>
          <a:xfrm>
            <a:off x="929733" y="3143250"/>
            <a:ext cx="7199313" cy="2936874"/>
          </a:xfrm>
        </p:spPr>
        <p:txBody>
          <a:bodyPr>
            <a:normAutofit/>
          </a:bodyPr>
          <a:lstStyle/>
          <a:p>
            <a:pPr marL="0" indent="0" algn="ctr">
              <a:buNone/>
            </a:pPr>
            <a:r>
              <a:rPr lang="en-GB" sz="2600" dirty="0">
                <a:latin typeface="Arial"/>
                <a:cs typeface="Arial"/>
              </a:rPr>
              <a:t>STRATEGIC INNOVATION IN TOURISM BUSINESS</a:t>
            </a:r>
          </a:p>
          <a:p>
            <a:pPr marL="0" indent="0" algn="ctr">
              <a:buNone/>
            </a:pPr>
            <a:r>
              <a:rPr lang="en-GB" altLang="en-US" sz="2000" cap="all" dirty="0"/>
              <a:t>ANNE-METTE HJALAGER</a:t>
            </a:r>
          </a:p>
          <a:p>
            <a:pPr marL="0" indent="0" algn="ctr">
              <a:buNone/>
            </a:pPr>
            <a:endParaRPr lang="en-GB" sz="2600" dirty="0">
              <a:latin typeface="Arial"/>
              <a:cs typeface="Arial"/>
            </a:endParaRPr>
          </a:p>
        </p:txBody>
      </p:sp>
      <p:sp>
        <p:nvSpPr>
          <p:cNvPr id="4" name="Rectangle 3"/>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Tree>
    <p:extLst>
      <p:ext uri="{BB962C8B-B14F-4D97-AF65-F5344CB8AC3E}">
        <p14:creationId xmlns:p14="http://schemas.microsoft.com/office/powerpoint/2010/main" val="85508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9144001" cy="6858000"/>
          </a:xfrm>
          <a:prstGeom prst="rect">
            <a:avLst/>
          </a:prstGeom>
          <a:gradFill flip="none" rotWithShape="1">
            <a:gsLst>
              <a:gs pos="0">
                <a:srgbClr val="CAADD9"/>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Compass only for PPP.jpg"/>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7" name="TextBox 6"/>
          <p:cNvSpPr txBox="1"/>
          <p:nvPr/>
        </p:nvSpPr>
        <p:spPr>
          <a:xfrm>
            <a:off x="601884" y="1232518"/>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8" name="TextBox 7"/>
          <p:cNvSpPr txBox="1"/>
          <p:nvPr/>
        </p:nvSpPr>
        <p:spPr>
          <a:xfrm>
            <a:off x="601884" y="1875409"/>
            <a:ext cx="7905843" cy="5262979"/>
          </a:xfrm>
          <a:prstGeom prst="rect">
            <a:avLst/>
          </a:prstGeom>
          <a:noFill/>
        </p:spPr>
        <p:txBody>
          <a:bodyPr wrap="square" rtlCol="0">
            <a:spAutoFit/>
          </a:bodyPr>
          <a:lstStyle/>
          <a:p>
            <a:r>
              <a:rPr lang="da-DK" sz="2400" dirty="0" err="1">
                <a:latin typeface="Arial"/>
                <a:cs typeface="Arial"/>
              </a:rPr>
              <a:t>After</a:t>
            </a:r>
            <a:r>
              <a:rPr lang="da-DK" sz="2400" dirty="0">
                <a:latin typeface="Arial"/>
                <a:cs typeface="Arial"/>
              </a:rPr>
              <a:t> </a:t>
            </a:r>
            <a:r>
              <a:rPr lang="da-DK" sz="2400" dirty="0" err="1">
                <a:latin typeface="Arial"/>
                <a:cs typeface="Arial"/>
              </a:rPr>
              <a:t>studying</a:t>
            </a:r>
            <a:r>
              <a:rPr lang="da-DK" sz="2400" dirty="0">
                <a:latin typeface="Arial"/>
                <a:cs typeface="Arial"/>
              </a:rPr>
              <a:t> </a:t>
            </a:r>
            <a:r>
              <a:rPr lang="da-DK" sz="2400" dirty="0" err="1">
                <a:latin typeface="Arial"/>
                <a:cs typeface="Arial"/>
              </a:rPr>
              <a:t>this</a:t>
            </a:r>
            <a:r>
              <a:rPr lang="da-DK" sz="2400" dirty="0">
                <a:latin typeface="Arial"/>
                <a:cs typeface="Arial"/>
              </a:rPr>
              <a:t> </a:t>
            </a:r>
            <a:r>
              <a:rPr lang="da-DK" sz="2400" dirty="0" err="1">
                <a:latin typeface="Arial"/>
                <a:cs typeface="Arial"/>
              </a:rPr>
              <a:t>chapter</a:t>
            </a:r>
            <a:r>
              <a:rPr lang="da-DK" sz="2400" dirty="0">
                <a:latin typeface="Arial"/>
                <a:cs typeface="Arial"/>
              </a:rPr>
              <a:t> </a:t>
            </a:r>
            <a:r>
              <a:rPr lang="da-DK" sz="2400" dirty="0" err="1">
                <a:latin typeface="Arial"/>
                <a:cs typeface="Arial"/>
              </a:rPr>
              <a:t>you</a:t>
            </a:r>
            <a:r>
              <a:rPr lang="da-DK" sz="2400" dirty="0">
                <a:latin typeface="Arial"/>
                <a:cs typeface="Arial"/>
              </a:rPr>
              <a:t> </a:t>
            </a:r>
            <a:r>
              <a:rPr lang="da-DK" sz="2400" dirty="0" err="1">
                <a:latin typeface="Arial"/>
                <a:cs typeface="Arial"/>
              </a:rPr>
              <a:t>should</a:t>
            </a:r>
            <a:r>
              <a:rPr lang="da-DK" sz="2400" dirty="0">
                <a:latin typeface="Arial"/>
                <a:cs typeface="Arial"/>
              </a:rPr>
              <a:t> </a:t>
            </a:r>
            <a:r>
              <a:rPr lang="da-DK" sz="2400" dirty="0" err="1">
                <a:latin typeface="Arial"/>
                <a:cs typeface="Arial"/>
              </a:rPr>
              <a:t>be</a:t>
            </a:r>
            <a:r>
              <a:rPr lang="da-DK" sz="2400" dirty="0">
                <a:latin typeface="Arial"/>
                <a:cs typeface="Arial"/>
              </a:rPr>
              <a:t> </a:t>
            </a:r>
            <a:r>
              <a:rPr lang="da-DK" sz="2400" dirty="0" err="1">
                <a:latin typeface="Arial"/>
                <a:cs typeface="Arial"/>
              </a:rPr>
              <a:t>able</a:t>
            </a:r>
            <a:r>
              <a:rPr lang="da-DK" sz="2400" dirty="0">
                <a:latin typeface="Arial"/>
                <a:cs typeface="Arial"/>
              </a:rPr>
              <a:t> to:</a:t>
            </a:r>
          </a:p>
          <a:p>
            <a:endParaRPr lang="da-DK" sz="2400" dirty="0">
              <a:latin typeface="Arial"/>
              <a:cs typeface="Arial"/>
            </a:endParaRPr>
          </a:p>
          <a:p>
            <a:pPr marL="342900" indent="-342900">
              <a:buFont typeface="Arial" panose="020B0604020202020204" pitchFamily="34" charset="0"/>
              <a:buChar char="•"/>
            </a:pPr>
            <a:r>
              <a:rPr lang="da-DK" sz="2400" dirty="0" err="1">
                <a:latin typeface="Arial"/>
                <a:cs typeface="Arial"/>
              </a:rPr>
              <a:t>Reflect</a:t>
            </a:r>
            <a:r>
              <a:rPr lang="da-DK" sz="2400" dirty="0">
                <a:latin typeface="Arial"/>
                <a:cs typeface="Arial"/>
              </a:rPr>
              <a:t> on the </a:t>
            </a:r>
            <a:r>
              <a:rPr lang="da-DK" sz="2400" dirty="0" err="1">
                <a:latin typeface="Arial"/>
                <a:cs typeface="Arial"/>
              </a:rPr>
              <a:t>need</a:t>
            </a:r>
            <a:r>
              <a:rPr lang="da-DK" sz="2400" dirty="0">
                <a:latin typeface="Arial"/>
                <a:cs typeface="Arial"/>
              </a:rPr>
              <a:t> for </a:t>
            </a:r>
            <a:r>
              <a:rPr lang="da-DK" sz="2400" dirty="0" err="1">
                <a:latin typeface="Arial"/>
                <a:cs typeface="Arial"/>
              </a:rPr>
              <a:t>strategic</a:t>
            </a:r>
            <a:r>
              <a:rPr lang="da-DK" sz="2400" dirty="0">
                <a:latin typeface="Arial"/>
                <a:cs typeface="Arial"/>
              </a:rPr>
              <a:t> innovation </a:t>
            </a:r>
            <a:r>
              <a:rPr lang="da-DK" sz="2400" dirty="0" err="1">
                <a:latin typeface="Arial"/>
                <a:cs typeface="Arial"/>
              </a:rPr>
              <a:t>efforts</a:t>
            </a:r>
            <a:r>
              <a:rPr lang="da-DK" sz="2400" dirty="0">
                <a:latin typeface="Arial"/>
                <a:cs typeface="Arial"/>
              </a:rPr>
              <a:t> in </a:t>
            </a:r>
            <a:r>
              <a:rPr lang="da-DK" sz="2400" dirty="0" err="1">
                <a:latin typeface="Arial"/>
                <a:cs typeface="Arial"/>
              </a:rPr>
              <a:t>tourism</a:t>
            </a:r>
            <a:endParaRPr lang="da-DK" sz="2400" dirty="0">
              <a:latin typeface="Arial"/>
              <a:cs typeface="Arial"/>
            </a:endParaRPr>
          </a:p>
          <a:p>
            <a:pPr marL="342900" indent="-342900">
              <a:buFont typeface="Arial" panose="020B0604020202020204" pitchFamily="34" charset="0"/>
              <a:buChar char="•"/>
            </a:pPr>
            <a:r>
              <a:rPr lang="da-DK" sz="2400" dirty="0" err="1">
                <a:latin typeface="Arial"/>
                <a:cs typeface="Arial"/>
              </a:rPr>
              <a:t>Distinguish</a:t>
            </a:r>
            <a:r>
              <a:rPr lang="da-DK" sz="2400" dirty="0">
                <a:latin typeface="Arial"/>
                <a:cs typeface="Arial"/>
              </a:rPr>
              <a:t> </a:t>
            </a:r>
            <a:r>
              <a:rPr lang="da-DK" sz="2400" dirty="0" err="1">
                <a:latin typeface="Arial"/>
                <a:cs typeface="Arial"/>
              </a:rPr>
              <a:t>categories</a:t>
            </a:r>
            <a:r>
              <a:rPr lang="da-DK" sz="2400" dirty="0">
                <a:latin typeface="Arial"/>
                <a:cs typeface="Arial"/>
              </a:rPr>
              <a:t> of innovations </a:t>
            </a:r>
          </a:p>
          <a:p>
            <a:pPr marL="342900" indent="-342900">
              <a:buFont typeface="Arial" panose="020B0604020202020204" pitchFamily="34" charset="0"/>
              <a:buChar char="•"/>
            </a:pPr>
            <a:r>
              <a:rPr lang="da-DK" sz="2400" dirty="0">
                <a:latin typeface="Arial"/>
                <a:cs typeface="Arial"/>
              </a:rPr>
              <a:t>Understand managers’ </a:t>
            </a:r>
            <a:r>
              <a:rPr lang="da-DK" sz="2400" dirty="0" err="1">
                <a:latin typeface="Arial"/>
                <a:cs typeface="Arial"/>
              </a:rPr>
              <a:t>strategic</a:t>
            </a:r>
            <a:r>
              <a:rPr lang="da-DK" sz="2400" dirty="0">
                <a:latin typeface="Arial"/>
                <a:cs typeface="Arial"/>
              </a:rPr>
              <a:t> </a:t>
            </a:r>
            <a:r>
              <a:rPr lang="da-DK" sz="2400" dirty="0" err="1">
                <a:latin typeface="Arial"/>
                <a:cs typeface="Arial"/>
              </a:rPr>
              <a:t>choice</a:t>
            </a:r>
            <a:r>
              <a:rPr lang="da-DK" sz="2400" dirty="0">
                <a:latin typeface="Arial"/>
                <a:cs typeface="Arial"/>
              </a:rPr>
              <a:t> </a:t>
            </a:r>
            <a:r>
              <a:rPr lang="da-DK" sz="2400" dirty="0" err="1">
                <a:latin typeface="Arial"/>
                <a:cs typeface="Arial"/>
              </a:rPr>
              <a:t>concerning</a:t>
            </a:r>
            <a:r>
              <a:rPr lang="da-DK" sz="2400" dirty="0">
                <a:latin typeface="Arial"/>
                <a:cs typeface="Arial"/>
              </a:rPr>
              <a:t> innovation processes</a:t>
            </a:r>
          </a:p>
          <a:p>
            <a:pPr marL="342900" indent="-342900">
              <a:buFont typeface="Arial" panose="020B0604020202020204" pitchFamily="34" charset="0"/>
              <a:buChar char="•"/>
            </a:pPr>
            <a:r>
              <a:rPr lang="da-DK" sz="2400" dirty="0" err="1">
                <a:latin typeface="Arial"/>
                <a:cs typeface="Arial"/>
              </a:rPr>
              <a:t>Determine</a:t>
            </a:r>
            <a:r>
              <a:rPr lang="da-DK" sz="2400" dirty="0">
                <a:latin typeface="Arial"/>
                <a:cs typeface="Arial"/>
              </a:rPr>
              <a:t> </a:t>
            </a:r>
            <a:r>
              <a:rPr lang="da-DK" sz="2400" dirty="0" err="1">
                <a:latin typeface="Arial"/>
                <a:cs typeface="Arial"/>
              </a:rPr>
              <a:t>driving</a:t>
            </a:r>
            <a:r>
              <a:rPr lang="da-DK" sz="2400" dirty="0">
                <a:latin typeface="Arial"/>
                <a:cs typeface="Arial"/>
              </a:rPr>
              <a:t> forces and the potentials </a:t>
            </a:r>
            <a:r>
              <a:rPr lang="da-DK" sz="2400" dirty="0" err="1">
                <a:latin typeface="Arial"/>
                <a:cs typeface="Arial"/>
              </a:rPr>
              <a:t>they</a:t>
            </a:r>
            <a:r>
              <a:rPr lang="da-DK" sz="2400" dirty="0">
                <a:latin typeface="Arial"/>
                <a:cs typeface="Arial"/>
              </a:rPr>
              <a:t> </a:t>
            </a:r>
            <a:r>
              <a:rPr lang="da-DK" sz="2400" dirty="0" err="1">
                <a:latin typeface="Arial"/>
                <a:cs typeface="Arial"/>
              </a:rPr>
              <a:t>represent</a:t>
            </a:r>
            <a:r>
              <a:rPr lang="da-DK" sz="2400" dirty="0">
                <a:latin typeface="Arial"/>
                <a:cs typeface="Arial"/>
              </a:rPr>
              <a:t> for </a:t>
            </a:r>
            <a:r>
              <a:rPr lang="da-DK" sz="2400" dirty="0" err="1">
                <a:latin typeface="Arial"/>
                <a:cs typeface="Arial"/>
              </a:rPr>
              <a:t>tourism</a:t>
            </a:r>
            <a:r>
              <a:rPr lang="da-DK" sz="2400" dirty="0">
                <a:latin typeface="Arial"/>
                <a:cs typeface="Arial"/>
              </a:rPr>
              <a:t> </a:t>
            </a:r>
            <a:r>
              <a:rPr lang="da-DK" sz="2400" dirty="0" err="1">
                <a:latin typeface="Arial"/>
                <a:cs typeface="Arial"/>
              </a:rPr>
              <a:t>businesses</a:t>
            </a:r>
            <a:endParaRPr lang="da-DK" sz="2400" dirty="0">
              <a:latin typeface="Arial"/>
              <a:cs typeface="Arial"/>
            </a:endParaRPr>
          </a:p>
          <a:p>
            <a:pPr marL="342900" indent="-342900">
              <a:buFont typeface="Arial" panose="020B0604020202020204" pitchFamily="34" charset="0"/>
              <a:buChar char="•"/>
            </a:pPr>
            <a:r>
              <a:rPr lang="da-DK" sz="2400" dirty="0">
                <a:latin typeface="Arial"/>
                <a:cs typeface="Arial"/>
              </a:rPr>
              <a:t>Select information </a:t>
            </a:r>
            <a:r>
              <a:rPr lang="da-DK" sz="2400" dirty="0" err="1">
                <a:latin typeface="Arial"/>
                <a:cs typeface="Arial"/>
              </a:rPr>
              <a:t>sources</a:t>
            </a:r>
            <a:r>
              <a:rPr lang="da-DK" sz="2400" dirty="0">
                <a:latin typeface="Arial"/>
                <a:cs typeface="Arial"/>
              </a:rPr>
              <a:t> </a:t>
            </a:r>
            <a:r>
              <a:rPr lang="da-DK" sz="2400" dirty="0" err="1">
                <a:latin typeface="Arial"/>
                <a:cs typeface="Arial"/>
              </a:rPr>
              <a:t>that</a:t>
            </a:r>
            <a:r>
              <a:rPr lang="da-DK" sz="2400" dirty="0">
                <a:latin typeface="Arial"/>
                <a:cs typeface="Arial"/>
              </a:rPr>
              <a:t> </a:t>
            </a:r>
            <a:r>
              <a:rPr lang="da-DK" sz="2400" dirty="0" err="1">
                <a:latin typeface="Arial"/>
                <a:cs typeface="Arial"/>
              </a:rPr>
              <a:t>can</a:t>
            </a:r>
            <a:r>
              <a:rPr lang="da-DK" sz="2400" dirty="0">
                <a:latin typeface="Arial"/>
                <a:cs typeface="Arial"/>
              </a:rPr>
              <a:t> guide innovation processes</a:t>
            </a:r>
          </a:p>
          <a:p>
            <a:endParaRPr lang="da-DK" sz="2400" dirty="0">
              <a:latin typeface="Arial"/>
              <a:cs typeface="Arial"/>
            </a:endParaRPr>
          </a:p>
          <a:p>
            <a:pPr marL="342900" indent="-342900">
              <a:buFont typeface="Arial" panose="020B0604020202020204" pitchFamily="34" charset="0"/>
              <a:buChar char="•"/>
            </a:pPr>
            <a:endParaRPr lang="da-DK" sz="2400" dirty="0">
              <a:latin typeface="Arial"/>
              <a:cs typeface="Arial"/>
            </a:endParaRPr>
          </a:p>
          <a:p>
            <a:endParaRPr lang="en-US" sz="2400" dirty="0">
              <a:latin typeface="Arial"/>
              <a:cs typeface="Arial"/>
            </a:endParaRPr>
          </a:p>
        </p:txBody>
      </p:sp>
      <p:sp>
        <p:nvSpPr>
          <p:cNvPr id="11" name="Rectangle 10"/>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Tree>
    <p:extLst>
      <p:ext uri="{BB962C8B-B14F-4D97-AF65-F5344CB8AC3E}">
        <p14:creationId xmlns:p14="http://schemas.microsoft.com/office/powerpoint/2010/main" val="1698238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9539" y="4291169"/>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en-US" sz="2200" b="1" dirty="0">
                <a:latin typeface="Arial"/>
                <a:cs typeface="Arial"/>
              </a:rPr>
              <a:t>STRATEGIC INNOVATION DEFINED</a:t>
            </a:r>
          </a:p>
        </p:txBody>
      </p:sp>
      <p:sp>
        <p:nvSpPr>
          <p:cNvPr id="7" name="TextBox 6"/>
          <p:cNvSpPr txBox="1"/>
          <p:nvPr/>
        </p:nvSpPr>
        <p:spPr>
          <a:xfrm>
            <a:off x="582059" y="1852570"/>
            <a:ext cx="8110528" cy="23083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da-DK" sz="2400" dirty="0">
                <a:latin typeface="Arial"/>
                <a:cs typeface="Arial"/>
              </a:rPr>
              <a:t>Strategic innovation is the determined, targeted, planned and measured pursuit of such changes in organizations that lead to the introduction of new products/services, new production processes, supply chain links, managerial revisions, communication changes and institutional paradigm shifts.</a:t>
            </a:r>
          </a:p>
        </p:txBody>
      </p:sp>
      <p:sp>
        <p:nvSpPr>
          <p:cNvPr id="2" name="Tekstboks 1"/>
          <p:cNvSpPr txBox="1"/>
          <p:nvPr/>
        </p:nvSpPr>
        <p:spPr>
          <a:xfrm>
            <a:off x="582059" y="4291169"/>
            <a:ext cx="6825738"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da-DK" sz="2400" dirty="0">
                <a:latin typeface="Arial" panose="020B0604020202020204" pitchFamily="34" charset="0"/>
                <a:cs typeface="Arial" panose="020B0604020202020204" pitchFamily="34" charset="0"/>
              </a:rPr>
              <a:t>Strategic innovation is a dimension of the strategic management discipline, and thus innovation is included and embedded in comprehensive attempts of an organization to achieve and maintain a competitive advantage.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19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82022610"/>
              </p:ext>
            </p:extLst>
          </p:nvPr>
        </p:nvGraphicFramePr>
        <p:xfrm>
          <a:off x="1614462" y="1003780"/>
          <a:ext cx="6555767" cy="5240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Compass Illustration_Tilt_B&amp;W.ti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483053" y="1139921"/>
            <a:ext cx="7196463" cy="769441"/>
          </a:xfrm>
          <a:prstGeom prst="rect">
            <a:avLst/>
          </a:prstGeom>
          <a:noFill/>
        </p:spPr>
        <p:txBody>
          <a:bodyPr wrap="square" rtlCol="0">
            <a:spAutoFit/>
          </a:bodyPr>
          <a:lstStyle/>
          <a:p>
            <a:r>
              <a:rPr lang="da-DK" sz="2200" b="1" dirty="0">
                <a:latin typeface="Arial"/>
                <a:cs typeface="Arial"/>
              </a:rPr>
              <a:t>Two approaches to strategic innovation in organizations</a:t>
            </a:r>
            <a:endParaRPr lang="en-US" sz="2200" b="1" dirty="0">
              <a:latin typeface="Arial"/>
              <a:cs typeface="Arial"/>
            </a:endParaRPr>
          </a:p>
        </p:txBody>
      </p:sp>
      <p:sp>
        <p:nvSpPr>
          <p:cNvPr id="3" name="Oval billedforklaring 2"/>
          <p:cNvSpPr/>
          <p:nvPr/>
        </p:nvSpPr>
        <p:spPr>
          <a:xfrm>
            <a:off x="2546429" y="1909362"/>
            <a:ext cx="2372811" cy="1655641"/>
          </a:xfrm>
          <a:prstGeom prst="wedgeEllipse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dirty="0"/>
              <a:t>Innovation is </a:t>
            </a:r>
            <a:r>
              <a:rPr lang="da-DK" dirty="0" err="1"/>
              <a:t>something</a:t>
            </a:r>
            <a:r>
              <a:rPr lang="da-DK" dirty="0"/>
              <a:t>  </a:t>
            </a:r>
            <a:r>
              <a:rPr lang="da-DK" dirty="0" err="1"/>
              <a:t>extraordinary</a:t>
            </a:r>
            <a:r>
              <a:rPr lang="da-DK" dirty="0"/>
              <a:t> , </a:t>
            </a:r>
            <a:r>
              <a:rPr lang="da-DK" dirty="0" err="1"/>
              <a:t>planned</a:t>
            </a:r>
            <a:r>
              <a:rPr lang="da-DK" dirty="0"/>
              <a:t> by top management </a:t>
            </a:r>
            <a:endParaRPr lang="en-US" dirty="0"/>
          </a:p>
        </p:txBody>
      </p:sp>
      <p:sp>
        <p:nvSpPr>
          <p:cNvPr id="7" name="Afrundet rektangulær billedforklaring 6"/>
          <p:cNvSpPr/>
          <p:nvPr/>
        </p:nvSpPr>
        <p:spPr>
          <a:xfrm>
            <a:off x="5324355" y="1816764"/>
            <a:ext cx="2081945" cy="1319514"/>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a-DK" dirty="0"/>
              <a:t>Innovation is part of </a:t>
            </a:r>
            <a:r>
              <a:rPr lang="da-DK" dirty="0" err="1"/>
              <a:t>everyday</a:t>
            </a:r>
            <a:r>
              <a:rPr lang="da-DK" dirty="0"/>
              <a:t> </a:t>
            </a:r>
            <a:r>
              <a:rPr lang="da-DK" dirty="0" err="1"/>
              <a:t>life</a:t>
            </a:r>
            <a:r>
              <a:rPr lang="da-DK" dirty="0"/>
              <a:t> for all </a:t>
            </a:r>
            <a:r>
              <a:rPr lang="da-DK" dirty="0" err="1"/>
              <a:t>employees</a:t>
            </a:r>
            <a:r>
              <a:rPr lang="da-DK" dirty="0"/>
              <a:t> </a:t>
            </a:r>
            <a:endParaRPr lang="en-US" dirty="0"/>
          </a:p>
        </p:txBody>
      </p:sp>
    </p:spTree>
    <p:extLst>
      <p:ext uri="{BB962C8B-B14F-4D97-AF65-F5344CB8AC3E}">
        <p14:creationId xmlns:p14="http://schemas.microsoft.com/office/powerpoint/2010/main" val="3553229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360309" y="1263706"/>
            <a:ext cx="7196463" cy="769441"/>
          </a:xfrm>
          <a:prstGeom prst="rect">
            <a:avLst/>
          </a:prstGeom>
          <a:noFill/>
        </p:spPr>
        <p:txBody>
          <a:bodyPr wrap="square" rtlCol="0">
            <a:spAutoFit/>
          </a:bodyPr>
          <a:lstStyle/>
          <a:p>
            <a:r>
              <a:rPr lang="da-DK" sz="2200" b="1" dirty="0">
                <a:latin typeface="Arial"/>
                <a:cs typeface="Arial"/>
              </a:rPr>
              <a:t>Types of </a:t>
            </a:r>
          </a:p>
          <a:p>
            <a:r>
              <a:rPr lang="da-DK" sz="2200" b="1" dirty="0">
                <a:latin typeface="Arial"/>
                <a:cs typeface="Arial"/>
              </a:rPr>
              <a:t>innovations</a:t>
            </a:r>
            <a:endParaRPr lang="en-US" sz="2200" b="1" dirty="0">
              <a:latin typeface="Arial"/>
              <a:cs typeface="Arial"/>
            </a:endParaRPr>
          </a:p>
        </p:txBody>
      </p:sp>
      <p:graphicFrame>
        <p:nvGraphicFramePr>
          <p:cNvPr id="8" name="Diagram 7"/>
          <p:cNvGraphicFramePr/>
          <p:nvPr>
            <p:extLst>
              <p:ext uri="{D42A27DB-BD31-4B8C-83A1-F6EECF244321}">
                <p14:modId xmlns:p14="http://schemas.microsoft.com/office/powerpoint/2010/main" val="3649153669"/>
              </p:ext>
            </p:extLst>
          </p:nvPr>
        </p:nvGraphicFramePr>
        <p:xfrm>
          <a:off x="1284790" y="1258104"/>
          <a:ext cx="7685589" cy="5038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90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da-DK" sz="2200" b="1" dirty="0">
                <a:latin typeface="Arial"/>
                <a:cs typeface="Arial"/>
              </a:rPr>
              <a:t>DRIVING FORCES FOR INNOVATIONS </a:t>
            </a:r>
            <a:endParaRPr lang="en-US" sz="2200" b="1" dirty="0">
              <a:latin typeface="Arial"/>
              <a:cs typeface="Arial"/>
            </a:endParaRPr>
          </a:p>
        </p:txBody>
      </p:sp>
      <p:sp>
        <p:nvSpPr>
          <p:cNvPr id="7" name="TextBox 6"/>
          <p:cNvSpPr txBox="1"/>
          <p:nvPr/>
        </p:nvSpPr>
        <p:spPr>
          <a:xfrm>
            <a:off x="1311264" y="1875409"/>
            <a:ext cx="7196463"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342900" indent="-342900">
              <a:buFont typeface="Arial" panose="020B0604020202020204" pitchFamily="34" charset="0"/>
              <a:buChar char="•"/>
            </a:pPr>
            <a:endParaRPr lang="en-US" sz="2400" dirty="0">
              <a:latin typeface="Arial"/>
              <a:cs typeface="Arial"/>
            </a:endParaRPr>
          </a:p>
          <a:p>
            <a:pPr marL="342900" indent="-342900">
              <a:buFont typeface="Arial" panose="020B0604020202020204" pitchFamily="34" charset="0"/>
              <a:buChar char="•"/>
            </a:pPr>
            <a:r>
              <a:rPr lang="en-US" sz="2400" dirty="0">
                <a:latin typeface="Arial"/>
                <a:cs typeface="Arial"/>
              </a:rPr>
              <a:t>Technology-driven innovations</a:t>
            </a:r>
          </a:p>
          <a:p>
            <a:pPr marL="342900" indent="-342900">
              <a:buFont typeface="Arial" panose="020B0604020202020204" pitchFamily="34" charset="0"/>
              <a:buChar char="•"/>
            </a:pPr>
            <a:r>
              <a:rPr lang="en-US" sz="2400" dirty="0">
                <a:latin typeface="Arial"/>
                <a:cs typeface="Arial"/>
              </a:rPr>
              <a:t>Research-driven innovations</a:t>
            </a:r>
          </a:p>
          <a:p>
            <a:pPr marL="342900" indent="-342900">
              <a:buFont typeface="Arial" panose="020B0604020202020204" pitchFamily="34" charset="0"/>
              <a:buChar char="•"/>
            </a:pPr>
            <a:r>
              <a:rPr lang="da-DK" sz="2400" dirty="0">
                <a:latin typeface="Arial"/>
                <a:cs typeface="Arial"/>
              </a:rPr>
              <a:t>Supplier-driven innovations</a:t>
            </a:r>
          </a:p>
          <a:p>
            <a:pPr marL="342900" indent="-342900">
              <a:buFont typeface="Arial" panose="020B0604020202020204" pitchFamily="34" charset="0"/>
              <a:buChar char="•"/>
            </a:pPr>
            <a:r>
              <a:rPr lang="da-DK" sz="2400" dirty="0">
                <a:latin typeface="Arial"/>
                <a:cs typeface="Arial"/>
              </a:rPr>
              <a:t>Price- and </a:t>
            </a:r>
            <a:r>
              <a:rPr lang="da-DK" sz="2400" dirty="0" err="1">
                <a:latin typeface="Arial"/>
                <a:cs typeface="Arial"/>
              </a:rPr>
              <a:t>cost</a:t>
            </a:r>
            <a:r>
              <a:rPr lang="da-DK" sz="2400" dirty="0">
                <a:latin typeface="Arial"/>
                <a:cs typeface="Arial"/>
              </a:rPr>
              <a:t>-driven innovations</a:t>
            </a:r>
          </a:p>
          <a:p>
            <a:pPr marL="342900" indent="-342900">
              <a:buFont typeface="Arial" panose="020B0604020202020204" pitchFamily="34" charset="0"/>
              <a:buChar char="•"/>
            </a:pPr>
            <a:r>
              <a:rPr lang="da-DK" sz="2400" dirty="0" err="1">
                <a:latin typeface="Arial"/>
                <a:cs typeface="Arial"/>
              </a:rPr>
              <a:t>Employee</a:t>
            </a:r>
            <a:r>
              <a:rPr lang="da-DK" sz="2400" dirty="0">
                <a:latin typeface="Arial"/>
                <a:cs typeface="Arial"/>
              </a:rPr>
              <a:t>-driven innovations</a:t>
            </a:r>
          </a:p>
          <a:p>
            <a:pPr marL="342900" indent="-342900">
              <a:buFont typeface="Arial" panose="020B0604020202020204" pitchFamily="34" charset="0"/>
              <a:buChar char="•"/>
            </a:pPr>
            <a:r>
              <a:rPr lang="da-DK" sz="2400" dirty="0">
                <a:latin typeface="Arial"/>
                <a:cs typeface="Arial"/>
              </a:rPr>
              <a:t>Customer-driven innovations</a:t>
            </a:r>
          </a:p>
          <a:p>
            <a:pPr marL="342900" indent="-342900">
              <a:buFont typeface="Arial" panose="020B0604020202020204" pitchFamily="34" charset="0"/>
              <a:buChar char="•"/>
            </a:pPr>
            <a:r>
              <a:rPr lang="da-DK" sz="2400" dirty="0" err="1">
                <a:latin typeface="Arial"/>
                <a:cs typeface="Arial"/>
              </a:rPr>
              <a:t>Legislation</a:t>
            </a:r>
            <a:r>
              <a:rPr lang="da-DK" sz="2400" dirty="0">
                <a:latin typeface="Arial"/>
                <a:cs typeface="Arial"/>
              </a:rPr>
              <a:t>-driven innovations</a:t>
            </a:r>
            <a:endParaRPr lang="en-US" sz="2400" dirty="0">
              <a:latin typeface="Arial"/>
              <a:cs typeface="Arial"/>
            </a:endParaRPr>
          </a:p>
          <a:p>
            <a:pPr marL="342900" indent="-342900">
              <a:buFont typeface="Arial"/>
              <a:buChar char="•"/>
            </a:pPr>
            <a:endParaRPr lang="en-US" sz="2400" dirty="0">
              <a:solidFill>
                <a:srgbClr val="8CBAEB"/>
              </a:solidFill>
              <a:latin typeface="Arial"/>
              <a:cs typeface="Arial"/>
            </a:endParaRPr>
          </a:p>
        </p:txBody>
      </p:sp>
    </p:spTree>
    <p:extLst>
      <p:ext uri="{BB962C8B-B14F-4D97-AF65-F5344CB8AC3E}">
        <p14:creationId xmlns:p14="http://schemas.microsoft.com/office/powerpoint/2010/main" val="394629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4625344"/>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da-DK" sz="2200" b="1" dirty="0">
                <a:latin typeface="Arial"/>
                <a:cs typeface="Arial"/>
              </a:rPr>
              <a:t>TECHNOLOGY-DRIVEN INNOVATIONS </a:t>
            </a:r>
            <a:endParaRPr lang="en-US" sz="2200" b="1" dirty="0">
              <a:latin typeface="Arial"/>
              <a:cs typeface="Arial"/>
            </a:endParaRPr>
          </a:p>
        </p:txBody>
      </p:sp>
      <p:sp>
        <p:nvSpPr>
          <p:cNvPr id="7" name="TextBox 6"/>
          <p:cNvSpPr txBox="1"/>
          <p:nvPr/>
        </p:nvSpPr>
        <p:spPr>
          <a:xfrm>
            <a:off x="1311264" y="1875409"/>
            <a:ext cx="7196463" cy="1200329"/>
          </a:xfrm>
          <a:prstGeom prst="rect">
            <a:avLst/>
          </a:prstGeom>
          <a:noFill/>
        </p:spPr>
        <p:txBody>
          <a:bodyPr wrap="square" rtlCol="0">
            <a:spAutoFit/>
          </a:bodyPr>
          <a:lstStyle/>
          <a:p>
            <a:r>
              <a:rPr lang="da-DK" sz="2400" dirty="0">
                <a:solidFill>
                  <a:srgbClr val="000000"/>
                </a:solidFill>
                <a:latin typeface="Arial"/>
                <a:cs typeface="Arial"/>
              </a:rPr>
              <a:t>Innovations in ICT and materials that affect tourism and create tourism related innovations of products, services, processes etc.</a:t>
            </a:r>
            <a:endParaRPr lang="en-US" sz="2400" dirty="0">
              <a:solidFill>
                <a:srgbClr val="000000"/>
              </a:solidFill>
              <a:latin typeface="Arial"/>
              <a:cs typeface="Arial"/>
            </a:endParaRPr>
          </a:p>
        </p:txBody>
      </p:sp>
      <p:pic>
        <p:nvPicPr>
          <p:cNvPr id="3074" name="Picture 2" descr="C:\Users\hjalager\Pictures\Naturpark 4.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3422" y="3229337"/>
            <a:ext cx="1839831" cy="3270811"/>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2581154" y="5238042"/>
            <a:ext cx="3229335" cy="1200329"/>
          </a:xfrm>
          <a:prstGeom prst="rect">
            <a:avLst/>
          </a:prstGeom>
          <a:noFill/>
        </p:spPr>
        <p:txBody>
          <a:bodyPr wrap="square" rtlCol="0">
            <a:spAutoFit/>
          </a:bodyPr>
          <a:lstStyle/>
          <a:p>
            <a:r>
              <a:rPr lang="da-DK" i="1" dirty="0"/>
              <a:t>Example: Mobile apps have had a big impact on tourism information, guiding and experience development</a:t>
            </a:r>
            <a:endParaRPr lang="en-US" i="1" dirty="0"/>
          </a:p>
        </p:txBody>
      </p:sp>
    </p:spTree>
    <p:extLst>
      <p:ext uri="{BB962C8B-B14F-4D97-AF65-F5344CB8AC3E}">
        <p14:creationId xmlns:p14="http://schemas.microsoft.com/office/powerpoint/2010/main" val="15961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ss Illustration_Tilt_B&amp;W.ti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320" y="1875409"/>
            <a:ext cx="1614461" cy="2232656"/>
          </a:xfrm>
          <a:prstGeom prst="rect">
            <a:avLst/>
          </a:prstGeom>
        </p:spPr>
      </p:pic>
      <p:sp>
        <p:nvSpPr>
          <p:cNvPr id="5" name="Rectangle 4"/>
          <p:cNvSpPr/>
          <p:nvPr/>
        </p:nvSpPr>
        <p:spPr>
          <a:xfrm>
            <a:off x="-1" y="454274"/>
            <a:ext cx="9144001" cy="3716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spc="300" dirty="0">
                <a:latin typeface="Myriad Pro"/>
                <a:cs typeface="Myriad Pro"/>
              </a:rPr>
              <a:t>CABI TOURISM TEXTS</a:t>
            </a:r>
          </a:p>
        </p:txBody>
      </p:sp>
      <p:sp>
        <p:nvSpPr>
          <p:cNvPr id="6" name="TextBox 5"/>
          <p:cNvSpPr txBox="1"/>
          <p:nvPr/>
        </p:nvSpPr>
        <p:spPr>
          <a:xfrm>
            <a:off x="1311264" y="1232519"/>
            <a:ext cx="7196463" cy="430887"/>
          </a:xfrm>
          <a:prstGeom prst="rect">
            <a:avLst/>
          </a:prstGeom>
          <a:noFill/>
        </p:spPr>
        <p:txBody>
          <a:bodyPr wrap="square" rtlCol="0">
            <a:spAutoFit/>
          </a:bodyPr>
          <a:lstStyle/>
          <a:p>
            <a:r>
              <a:rPr lang="da-DK" sz="2200" b="1" dirty="0">
                <a:latin typeface="Arial"/>
                <a:cs typeface="Arial"/>
              </a:rPr>
              <a:t>RESEARCH-DRIVEN INNOVATIONS </a:t>
            </a:r>
            <a:endParaRPr lang="en-US" sz="2200" b="1" dirty="0">
              <a:latin typeface="Arial"/>
              <a:cs typeface="Arial"/>
            </a:endParaRPr>
          </a:p>
        </p:txBody>
      </p:sp>
      <p:sp>
        <p:nvSpPr>
          <p:cNvPr id="7" name="TextBox 6"/>
          <p:cNvSpPr txBox="1"/>
          <p:nvPr/>
        </p:nvSpPr>
        <p:spPr>
          <a:xfrm>
            <a:off x="1311264" y="1875409"/>
            <a:ext cx="7196463" cy="830997"/>
          </a:xfrm>
          <a:prstGeom prst="rect">
            <a:avLst/>
          </a:prstGeom>
          <a:noFill/>
        </p:spPr>
        <p:txBody>
          <a:bodyPr wrap="square" rtlCol="0">
            <a:spAutoFit/>
          </a:bodyPr>
          <a:lstStyle/>
          <a:p>
            <a:r>
              <a:rPr lang="da-DK" sz="2400" dirty="0">
                <a:solidFill>
                  <a:srgbClr val="000000"/>
                </a:solidFill>
                <a:latin typeface="Arial"/>
                <a:cs typeface="Arial"/>
              </a:rPr>
              <a:t>Scientific research delivers results that can enhance and change tourism products.</a:t>
            </a:r>
            <a:endParaRPr lang="en-US" sz="2400" dirty="0">
              <a:solidFill>
                <a:srgbClr val="000000"/>
              </a:solidFill>
              <a:latin typeface="Arial"/>
              <a:cs typeface="Arial"/>
            </a:endParaRPr>
          </a:p>
        </p:txBody>
      </p:sp>
      <p:pic>
        <p:nvPicPr>
          <p:cNvPr id="4098" name="Picture 2" descr="C:\Users\hjalager\Pictures\DCIM\fotos december 2014\P103092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25983" y="2858947"/>
            <a:ext cx="5318017" cy="3988107"/>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486137" y="3665968"/>
            <a:ext cx="3200191" cy="2862322"/>
          </a:xfrm>
          <a:prstGeom prst="rect">
            <a:avLst/>
          </a:prstGeom>
          <a:noFill/>
        </p:spPr>
        <p:txBody>
          <a:bodyPr wrap="square" rtlCol="0">
            <a:spAutoFit/>
          </a:bodyPr>
          <a:lstStyle/>
          <a:p>
            <a:r>
              <a:rPr lang="da-DK" i="1" dirty="0" err="1"/>
              <a:t>Example</a:t>
            </a:r>
            <a:r>
              <a:rPr lang="da-DK" i="1" dirty="0"/>
              <a:t>: Forest </a:t>
            </a:r>
            <a:r>
              <a:rPr lang="da-DK" i="1" dirty="0" err="1"/>
              <a:t>idyll</a:t>
            </a:r>
            <a:r>
              <a:rPr lang="da-DK" i="1" dirty="0"/>
              <a:t> – </a:t>
            </a:r>
            <a:r>
              <a:rPr lang="da-DK" i="1" dirty="0" err="1"/>
              <a:t>important</a:t>
            </a:r>
            <a:r>
              <a:rPr lang="da-DK" i="1" dirty="0"/>
              <a:t> in national parks and part of </a:t>
            </a:r>
            <a:r>
              <a:rPr lang="da-DK" i="1" dirty="0" err="1"/>
              <a:t>touristic</a:t>
            </a:r>
            <a:r>
              <a:rPr lang="da-DK" i="1" dirty="0"/>
              <a:t> </a:t>
            </a:r>
            <a:r>
              <a:rPr lang="da-DK" i="1" dirty="0" err="1"/>
              <a:t>infrastructures</a:t>
            </a:r>
            <a:r>
              <a:rPr lang="da-DK" i="1" dirty="0"/>
              <a:t>.</a:t>
            </a:r>
          </a:p>
          <a:p>
            <a:r>
              <a:rPr lang="da-DK" i="1" dirty="0" err="1"/>
              <a:t>Scientists</a:t>
            </a:r>
            <a:r>
              <a:rPr lang="da-DK" i="1" dirty="0"/>
              <a:t> deliver </a:t>
            </a:r>
            <a:r>
              <a:rPr lang="da-DK" i="1" dirty="0" err="1"/>
              <a:t>evidence</a:t>
            </a:r>
            <a:r>
              <a:rPr lang="da-DK" i="1" dirty="0"/>
              <a:t> to </a:t>
            </a:r>
            <a:r>
              <a:rPr lang="da-DK" i="1" dirty="0" err="1"/>
              <a:t>ensure</a:t>
            </a:r>
            <a:r>
              <a:rPr lang="da-DK" i="1" dirty="0"/>
              <a:t> the </a:t>
            </a:r>
            <a:r>
              <a:rPr lang="da-DK" i="1" dirty="0" err="1"/>
              <a:t>enviromental</a:t>
            </a:r>
            <a:r>
              <a:rPr lang="da-DK" i="1" dirty="0"/>
              <a:t> </a:t>
            </a:r>
            <a:r>
              <a:rPr lang="da-DK" i="1" dirty="0" err="1"/>
              <a:t>sustainability</a:t>
            </a:r>
            <a:r>
              <a:rPr lang="da-DK" i="1" dirty="0"/>
              <a:t> and </a:t>
            </a:r>
            <a:r>
              <a:rPr lang="da-DK" i="1" dirty="0" err="1"/>
              <a:t>contribute</a:t>
            </a:r>
            <a:r>
              <a:rPr lang="da-DK" i="1" dirty="0"/>
              <a:t> to the </a:t>
            </a:r>
            <a:r>
              <a:rPr lang="da-DK" i="1" dirty="0" err="1"/>
              <a:t>preservation</a:t>
            </a:r>
            <a:r>
              <a:rPr lang="da-DK" i="1" dirty="0"/>
              <a:t> of species. Their evidence affects the interpretation that tourists consume.</a:t>
            </a:r>
            <a:endParaRPr lang="en-US" i="1" dirty="0"/>
          </a:p>
        </p:txBody>
      </p:sp>
    </p:spTree>
    <p:extLst>
      <p:ext uri="{BB962C8B-B14F-4D97-AF65-F5344CB8AC3E}">
        <p14:creationId xmlns:p14="http://schemas.microsoft.com/office/powerpoint/2010/main" val="3581406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TotalTime>
  <Words>761</Words>
  <Application>Microsoft Office PowerPoint</Application>
  <PresentationFormat>On-screen Show (4:3)</PresentationFormat>
  <Paragraphs>87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Myriad Pro</vt:lpstr>
      <vt:lpstr>Office Theme</vt:lpstr>
      <vt:lpstr>PowerPoint Presentation</vt:lpstr>
      <vt:lpstr>CHAPTER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Hilliar</dc:creator>
  <cp:lastModifiedBy>Leigh-Ann Bard</cp:lastModifiedBy>
  <cp:revision>55</cp:revision>
  <cp:lastPrinted>2016-02-23T14:27:34Z</cp:lastPrinted>
  <dcterms:created xsi:type="dcterms:W3CDTF">2014-01-16T11:38:48Z</dcterms:created>
  <dcterms:modified xsi:type="dcterms:W3CDTF">2019-07-30T15:51:43Z</dcterms:modified>
</cp:coreProperties>
</file>