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2" r:id="rId2"/>
    <p:sldId id="305" r:id="rId3"/>
    <p:sldId id="306" r:id="rId4"/>
    <p:sldId id="293" r:id="rId5"/>
    <p:sldId id="294" r:id="rId6"/>
    <p:sldId id="295" r:id="rId7"/>
    <p:sldId id="296" r:id="rId8"/>
    <p:sldId id="298" r:id="rId9"/>
    <p:sldId id="299" r:id="rId10"/>
    <p:sldId id="300" r:id="rId11"/>
    <p:sldId id="301" r:id="rId12"/>
    <p:sldId id="286" r:id="rId13"/>
    <p:sldId id="302" r:id="rId14"/>
    <p:sldId id="288" r:id="rId15"/>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3716" autoAdjust="0"/>
  </p:normalViewPr>
  <p:slideViewPr>
    <p:cSldViewPr snapToGrid="0" snapToObjects="1">
      <p:cViewPr varScale="1">
        <p:scale>
          <a:sx n="72" d="100"/>
          <a:sy n="72" d="100"/>
        </p:scale>
        <p:origin x="135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A951DD-3E11-4DFA-8410-5CD1E804DB56}" type="doc">
      <dgm:prSet loTypeId="urn:microsoft.com/office/officeart/2011/layout/RadialPictureList" loCatId="picture" qsTypeId="urn:microsoft.com/office/officeart/2005/8/quickstyle/simple1" qsCatId="simple" csTypeId="urn:microsoft.com/office/officeart/2005/8/colors/accent1_2" csCatId="accent1" phldr="1"/>
      <dgm:spPr/>
      <dgm:t>
        <a:bodyPr/>
        <a:lstStyle/>
        <a:p>
          <a:endParaRPr lang="en-GB"/>
        </a:p>
      </dgm:t>
    </dgm:pt>
    <dgm:pt modelId="{19C9E246-1494-422A-8FC9-C9BC59A0A5F6}">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dirty="0"/>
            <a:t>Ventures that seek growth, think strategically  and use innovation are called entrepreneurial organizations </a:t>
          </a:r>
        </a:p>
        <a:p>
          <a:pPr marL="0" marR="0" indent="0" defTabSz="914400" eaLnBrk="1" fontAlgn="auto" latinLnBrk="0" hangingPunct="1">
            <a:lnSpc>
              <a:spcPct val="100000"/>
            </a:lnSpc>
            <a:spcBef>
              <a:spcPts val="0"/>
            </a:spcBef>
            <a:spcAft>
              <a:spcPts val="0"/>
            </a:spcAft>
            <a:buClrTx/>
            <a:buSzTx/>
            <a:buFontTx/>
            <a:buNone/>
            <a:tabLst/>
            <a:defRPr/>
          </a:pPr>
          <a:r>
            <a:rPr lang="en-GB" sz="1800" dirty="0"/>
            <a:t> (Wickham, 2006)</a:t>
          </a:r>
        </a:p>
      </dgm:t>
    </dgm:pt>
    <dgm:pt modelId="{520C78CF-6F81-49D1-92C0-2E4985E587BD}" type="parTrans" cxnId="{FE3EAD10-84AD-44E3-B55E-1DD19D707B9C}">
      <dgm:prSet/>
      <dgm:spPr/>
      <dgm:t>
        <a:bodyPr/>
        <a:lstStyle/>
        <a:p>
          <a:endParaRPr lang="en-GB"/>
        </a:p>
      </dgm:t>
    </dgm:pt>
    <dgm:pt modelId="{20846C0B-48DA-4E5C-BE06-F24A3752BCC5}" type="sibTrans" cxnId="{FE3EAD10-84AD-44E3-B55E-1DD19D707B9C}">
      <dgm:prSet/>
      <dgm:spPr/>
      <dgm:t>
        <a:bodyPr/>
        <a:lstStyle/>
        <a:p>
          <a:endParaRPr lang="en-GB"/>
        </a:p>
      </dgm:t>
    </dgm:pt>
    <dgm:pt modelId="{DE6C2775-7957-49F6-BFF3-ADF9B968C60C}">
      <dgm:prSet phldrT="[Text]"/>
      <dgm:spPr/>
      <dgm:t>
        <a:bodyPr/>
        <a:lstStyle/>
        <a:p>
          <a:r>
            <a:rPr lang="en-GB" dirty="0"/>
            <a:t>Strategy</a:t>
          </a:r>
        </a:p>
      </dgm:t>
    </dgm:pt>
    <dgm:pt modelId="{16D53F82-A0EE-47E2-B97F-053A395F6472}" type="parTrans" cxnId="{A017E899-A960-4143-BF65-8A14DB38FBFD}">
      <dgm:prSet/>
      <dgm:spPr/>
      <dgm:t>
        <a:bodyPr/>
        <a:lstStyle/>
        <a:p>
          <a:endParaRPr lang="en-GB"/>
        </a:p>
      </dgm:t>
    </dgm:pt>
    <dgm:pt modelId="{96B3ADDD-A890-4811-B527-64D8B6899707}" type="sibTrans" cxnId="{A017E899-A960-4143-BF65-8A14DB38FBFD}">
      <dgm:prSet/>
      <dgm:spPr/>
      <dgm:t>
        <a:bodyPr/>
        <a:lstStyle/>
        <a:p>
          <a:endParaRPr lang="en-GB"/>
        </a:p>
      </dgm:t>
    </dgm:pt>
    <dgm:pt modelId="{148D0AB8-95E3-4BD1-81A9-C0B15BDB161E}">
      <dgm:prSet phldrT="[Text]"/>
      <dgm:spPr/>
      <dgm:t>
        <a:bodyPr/>
        <a:lstStyle/>
        <a:p>
          <a:r>
            <a:rPr lang="en-GB" dirty="0"/>
            <a:t>Innovation</a:t>
          </a:r>
        </a:p>
      </dgm:t>
    </dgm:pt>
    <dgm:pt modelId="{ECDF6D66-360D-4B18-A612-D59CC5AB6D67}" type="parTrans" cxnId="{C74F612B-5654-4FA7-9816-C1BEE5C0DADF}">
      <dgm:prSet/>
      <dgm:spPr/>
      <dgm:t>
        <a:bodyPr/>
        <a:lstStyle/>
        <a:p>
          <a:endParaRPr lang="en-GB"/>
        </a:p>
      </dgm:t>
    </dgm:pt>
    <dgm:pt modelId="{378881FE-A457-4C36-95DF-937B5EAD526A}" type="sibTrans" cxnId="{C74F612B-5654-4FA7-9816-C1BEE5C0DADF}">
      <dgm:prSet/>
      <dgm:spPr/>
      <dgm:t>
        <a:bodyPr/>
        <a:lstStyle/>
        <a:p>
          <a:endParaRPr lang="en-GB"/>
        </a:p>
      </dgm:t>
    </dgm:pt>
    <dgm:pt modelId="{8AB87CE2-D7C4-4BC2-BCD5-8E33113A988E}">
      <dgm:prSet phldrT="[Text]"/>
      <dgm:spPr/>
      <dgm:t>
        <a:bodyPr/>
        <a:lstStyle/>
        <a:p>
          <a:r>
            <a:rPr lang="en-GB" dirty="0"/>
            <a:t>Growth</a:t>
          </a:r>
        </a:p>
      </dgm:t>
    </dgm:pt>
    <dgm:pt modelId="{5A610AFC-D2AB-4E66-A554-A8CDF4F695F8}" type="parTrans" cxnId="{B5F3A753-0625-44F4-B8F0-C4BB60CF5BED}">
      <dgm:prSet/>
      <dgm:spPr/>
      <dgm:t>
        <a:bodyPr/>
        <a:lstStyle/>
        <a:p>
          <a:endParaRPr lang="en-GB"/>
        </a:p>
      </dgm:t>
    </dgm:pt>
    <dgm:pt modelId="{FA6B05F5-E8A6-405C-AB71-A1DCC3D14F21}" type="sibTrans" cxnId="{B5F3A753-0625-44F4-B8F0-C4BB60CF5BED}">
      <dgm:prSet/>
      <dgm:spPr/>
      <dgm:t>
        <a:bodyPr/>
        <a:lstStyle/>
        <a:p>
          <a:endParaRPr lang="en-GB"/>
        </a:p>
      </dgm:t>
    </dgm:pt>
    <dgm:pt modelId="{CA906188-1BCC-4693-A5E8-300B1199F872}" type="pres">
      <dgm:prSet presAssocID="{9DA951DD-3E11-4DFA-8410-5CD1E804DB56}" presName="Name0" presStyleCnt="0">
        <dgm:presLayoutVars>
          <dgm:chMax val="1"/>
          <dgm:chPref val="1"/>
          <dgm:dir/>
          <dgm:resizeHandles/>
        </dgm:presLayoutVars>
      </dgm:prSet>
      <dgm:spPr/>
    </dgm:pt>
    <dgm:pt modelId="{4D0BA587-7AEE-49F9-ABFB-48DF3501FBAA}" type="pres">
      <dgm:prSet presAssocID="{19C9E246-1494-422A-8FC9-C9BC59A0A5F6}" presName="Parent" presStyleLbl="node1" presStyleIdx="0" presStyleCnt="2" custScaleX="200828" custScaleY="168264" custLinFactNeighborX="-95160" custLinFactNeighborY="-3001">
        <dgm:presLayoutVars>
          <dgm:chMax val="4"/>
          <dgm:chPref val="3"/>
        </dgm:presLayoutVars>
      </dgm:prSet>
      <dgm:spPr/>
    </dgm:pt>
    <dgm:pt modelId="{4C6256EF-6F48-4A58-B8F6-687073AE4730}" type="pres">
      <dgm:prSet presAssocID="{DE6C2775-7957-49F6-BFF3-ADF9B968C60C}" presName="Accent" presStyleLbl="node1" presStyleIdx="1" presStyleCnt="2"/>
      <dgm:spPr/>
    </dgm:pt>
    <dgm:pt modelId="{9CAD5580-C8B9-41C2-92F1-77A9728C52CA}" type="pres">
      <dgm:prSet presAssocID="{DE6C2775-7957-49F6-BFF3-ADF9B968C60C}" presName="Image1" presStyleLbl="fgImgPlace1" presStyleIdx="0" presStyleCnt="3" custScaleX="167703" custLinFactNeighborX="-21326" custLinFactNeighborY="1685"/>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dgm:spPr>
    </dgm:pt>
    <dgm:pt modelId="{8EE5E3D7-DCCF-4E1E-BA6A-16B28A0A8BA7}" type="pres">
      <dgm:prSet presAssocID="{DE6C2775-7957-49F6-BFF3-ADF9B968C60C}" presName="Child1" presStyleLbl="revTx" presStyleIdx="0" presStyleCnt="3">
        <dgm:presLayoutVars>
          <dgm:chMax val="0"/>
          <dgm:chPref val="0"/>
          <dgm:bulletEnabled val="1"/>
        </dgm:presLayoutVars>
      </dgm:prSet>
      <dgm:spPr/>
    </dgm:pt>
    <dgm:pt modelId="{B7EE545E-DDA5-4874-BF11-1D6D5E7F0699}" type="pres">
      <dgm:prSet presAssocID="{148D0AB8-95E3-4BD1-81A9-C0B15BDB161E}" presName="Image2" presStyleCnt="0"/>
      <dgm:spPr/>
    </dgm:pt>
    <dgm:pt modelId="{4EBC99A5-6F6B-458D-B45C-15FED1BCDBE9}" type="pres">
      <dgm:prSet presAssocID="{148D0AB8-95E3-4BD1-81A9-C0B15BDB161E}" presName="Image" presStyleLbl="fgImgPlace1" presStyleIdx="1" presStyleCnt="3" custScaleX="205053" custScaleY="111307" custLinFactNeighborX="15661" custLinFactNeighborY="5976"/>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dgm:spPr>
    </dgm:pt>
    <dgm:pt modelId="{9FA3AADD-C035-4C77-86F3-122D7B027913}" type="pres">
      <dgm:prSet presAssocID="{148D0AB8-95E3-4BD1-81A9-C0B15BDB161E}" presName="Child2" presStyleLbl="revTx" presStyleIdx="1" presStyleCnt="3">
        <dgm:presLayoutVars>
          <dgm:chMax val="0"/>
          <dgm:chPref val="0"/>
          <dgm:bulletEnabled val="1"/>
        </dgm:presLayoutVars>
      </dgm:prSet>
      <dgm:spPr/>
    </dgm:pt>
    <dgm:pt modelId="{A7BB4E92-CBCD-4220-B1F7-FD57D12253B4}" type="pres">
      <dgm:prSet presAssocID="{8AB87CE2-D7C4-4BC2-BCD5-8E33113A988E}" presName="Image3" presStyleCnt="0"/>
      <dgm:spPr/>
    </dgm:pt>
    <dgm:pt modelId="{4BA5751A-531D-47EF-9858-E7F05B5455CF}" type="pres">
      <dgm:prSet presAssocID="{8AB87CE2-D7C4-4BC2-BCD5-8E33113A988E}" presName="Image" presStyleLbl="fgImgPlace1" presStyleIdx="2" presStyleCnt="3" custScaleX="135801"/>
      <dgm:spPr>
        <a:blipFill>
          <a:blip xmlns:r="http://schemas.openxmlformats.org/officeDocument/2006/relationships" r:embed="rId3">
            <a:extLst>
              <a:ext uri="{28A0092B-C50C-407E-A947-70E740481C1C}">
                <a14:useLocalDpi xmlns:a14="http://schemas.microsoft.com/office/drawing/2010/main"/>
              </a:ext>
            </a:extLst>
          </a:blip>
          <a:srcRect/>
          <a:stretch>
            <a:fillRect/>
          </a:stretch>
        </a:blipFill>
      </dgm:spPr>
    </dgm:pt>
    <dgm:pt modelId="{13188488-5830-4D7E-9024-7BAD29BBA9F1}" type="pres">
      <dgm:prSet presAssocID="{8AB87CE2-D7C4-4BC2-BCD5-8E33113A988E}" presName="Child3" presStyleLbl="revTx" presStyleIdx="2" presStyleCnt="3">
        <dgm:presLayoutVars>
          <dgm:chMax val="0"/>
          <dgm:chPref val="0"/>
          <dgm:bulletEnabled val="1"/>
        </dgm:presLayoutVars>
      </dgm:prSet>
      <dgm:spPr/>
    </dgm:pt>
  </dgm:ptLst>
  <dgm:cxnLst>
    <dgm:cxn modelId="{51EE7605-0882-47E6-A2EB-9DDDBA038FEF}" type="presOf" srcId="{148D0AB8-95E3-4BD1-81A9-C0B15BDB161E}" destId="{9FA3AADD-C035-4C77-86F3-122D7B027913}" srcOrd="0" destOrd="0" presId="urn:microsoft.com/office/officeart/2011/layout/RadialPictureList"/>
    <dgm:cxn modelId="{FE3EAD10-84AD-44E3-B55E-1DD19D707B9C}" srcId="{9DA951DD-3E11-4DFA-8410-5CD1E804DB56}" destId="{19C9E246-1494-422A-8FC9-C9BC59A0A5F6}" srcOrd="0" destOrd="0" parTransId="{520C78CF-6F81-49D1-92C0-2E4985E587BD}" sibTransId="{20846C0B-48DA-4E5C-BE06-F24A3752BCC5}"/>
    <dgm:cxn modelId="{C74F612B-5654-4FA7-9816-C1BEE5C0DADF}" srcId="{19C9E246-1494-422A-8FC9-C9BC59A0A5F6}" destId="{148D0AB8-95E3-4BD1-81A9-C0B15BDB161E}" srcOrd="1" destOrd="0" parTransId="{ECDF6D66-360D-4B18-A612-D59CC5AB6D67}" sibTransId="{378881FE-A457-4C36-95DF-937B5EAD526A}"/>
    <dgm:cxn modelId="{6FB08B41-FD05-4107-A9C0-8829F82CFA92}" type="presOf" srcId="{8AB87CE2-D7C4-4BC2-BCD5-8E33113A988E}" destId="{13188488-5830-4D7E-9024-7BAD29BBA9F1}" srcOrd="0" destOrd="0" presId="urn:microsoft.com/office/officeart/2011/layout/RadialPictureList"/>
    <dgm:cxn modelId="{B5F3A753-0625-44F4-B8F0-C4BB60CF5BED}" srcId="{19C9E246-1494-422A-8FC9-C9BC59A0A5F6}" destId="{8AB87CE2-D7C4-4BC2-BCD5-8E33113A988E}" srcOrd="2" destOrd="0" parTransId="{5A610AFC-D2AB-4E66-A554-A8CDF4F695F8}" sibTransId="{FA6B05F5-E8A6-405C-AB71-A1DCC3D14F21}"/>
    <dgm:cxn modelId="{A017E899-A960-4143-BF65-8A14DB38FBFD}" srcId="{19C9E246-1494-422A-8FC9-C9BC59A0A5F6}" destId="{DE6C2775-7957-49F6-BFF3-ADF9B968C60C}" srcOrd="0" destOrd="0" parTransId="{16D53F82-A0EE-47E2-B97F-053A395F6472}" sibTransId="{96B3ADDD-A890-4811-B527-64D8B6899707}"/>
    <dgm:cxn modelId="{F79BB5A3-5404-451C-8722-DD87D70E6479}" type="presOf" srcId="{9DA951DD-3E11-4DFA-8410-5CD1E804DB56}" destId="{CA906188-1BCC-4693-A5E8-300B1199F872}" srcOrd="0" destOrd="0" presId="urn:microsoft.com/office/officeart/2011/layout/RadialPictureList"/>
    <dgm:cxn modelId="{9BFE92B8-512D-4BB9-888E-0FB072879227}" type="presOf" srcId="{19C9E246-1494-422A-8FC9-C9BC59A0A5F6}" destId="{4D0BA587-7AEE-49F9-ABFB-48DF3501FBAA}" srcOrd="0" destOrd="0" presId="urn:microsoft.com/office/officeart/2011/layout/RadialPictureList"/>
    <dgm:cxn modelId="{DD1440E0-422B-4A30-A330-F3DAD5A68642}" type="presOf" srcId="{DE6C2775-7957-49F6-BFF3-ADF9B968C60C}" destId="{8EE5E3D7-DCCF-4E1E-BA6A-16B28A0A8BA7}" srcOrd="0" destOrd="0" presId="urn:microsoft.com/office/officeart/2011/layout/RadialPictureList"/>
    <dgm:cxn modelId="{9D028A60-5251-475A-B56D-30F529CF1651}" type="presParOf" srcId="{CA906188-1BCC-4693-A5E8-300B1199F872}" destId="{4D0BA587-7AEE-49F9-ABFB-48DF3501FBAA}" srcOrd="0" destOrd="0" presId="urn:microsoft.com/office/officeart/2011/layout/RadialPictureList"/>
    <dgm:cxn modelId="{97B041FC-48A9-4ABD-9597-28E9C758A662}" type="presParOf" srcId="{CA906188-1BCC-4693-A5E8-300B1199F872}" destId="{4C6256EF-6F48-4A58-B8F6-687073AE4730}" srcOrd="1" destOrd="0" presId="urn:microsoft.com/office/officeart/2011/layout/RadialPictureList"/>
    <dgm:cxn modelId="{597CE057-65ED-4AB4-9AAB-7B45192BD3DC}" type="presParOf" srcId="{CA906188-1BCC-4693-A5E8-300B1199F872}" destId="{9CAD5580-C8B9-41C2-92F1-77A9728C52CA}" srcOrd="2" destOrd="0" presId="urn:microsoft.com/office/officeart/2011/layout/RadialPictureList"/>
    <dgm:cxn modelId="{C74F75AA-94FC-418D-825B-2BB8A06D8F2F}" type="presParOf" srcId="{CA906188-1BCC-4693-A5E8-300B1199F872}" destId="{8EE5E3D7-DCCF-4E1E-BA6A-16B28A0A8BA7}" srcOrd="3" destOrd="0" presId="urn:microsoft.com/office/officeart/2011/layout/RadialPictureList"/>
    <dgm:cxn modelId="{B1999F66-D5BA-4561-BD61-747AAA550BA8}" type="presParOf" srcId="{CA906188-1BCC-4693-A5E8-300B1199F872}" destId="{B7EE545E-DDA5-4874-BF11-1D6D5E7F0699}" srcOrd="4" destOrd="0" presId="urn:microsoft.com/office/officeart/2011/layout/RadialPictureList"/>
    <dgm:cxn modelId="{DA358E0C-2B83-4C5B-AD68-55F6C81094DF}" type="presParOf" srcId="{B7EE545E-DDA5-4874-BF11-1D6D5E7F0699}" destId="{4EBC99A5-6F6B-458D-B45C-15FED1BCDBE9}" srcOrd="0" destOrd="0" presId="urn:microsoft.com/office/officeart/2011/layout/RadialPictureList"/>
    <dgm:cxn modelId="{F2182FA7-2B8D-41AA-9283-86C889C60773}" type="presParOf" srcId="{CA906188-1BCC-4693-A5E8-300B1199F872}" destId="{9FA3AADD-C035-4C77-86F3-122D7B027913}" srcOrd="5" destOrd="0" presId="urn:microsoft.com/office/officeart/2011/layout/RadialPictureList"/>
    <dgm:cxn modelId="{EFDF36B8-BA29-4D3E-8FA6-3C845D70DB5D}" type="presParOf" srcId="{CA906188-1BCC-4693-A5E8-300B1199F872}" destId="{A7BB4E92-CBCD-4220-B1F7-FD57D12253B4}" srcOrd="6" destOrd="0" presId="urn:microsoft.com/office/officeart/2011/layout/RadialPictureList"/>
    <dgm:cxn modelId="{4D27B7CC-7E4C-4C95-8696-9FD0EEFE45B4}" type="presParOf" srcId="{A7BB4E92-CBCD-4220-B1F7-FD57D12253B4}" destId="{4BA5751A-531D-47EF-9858-E7F05B5455CF}" srcOrd="0" destOrd="0" presId="urn:microsoft.com/office/officeart/2011/layout/RadialPictureList"/>
    <dgm:cxn modelId="{9F3CFB95-FD5B-4B46-8A1F-9AE2E4A24E13}" type="presParOf" srcId="{CA906188-1BCC-4693-A5E8-300B1199F872}" destId="{13188488-5830-4D7E-9024-7BAD29BBA9F1}"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557409-3C73-4E7A-942B-F2D8F45B668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53365AC7-D921-4840-8BAF-F458FB37ADD8}">
      <dgm:prSet phldrT="[Text]" custT="1"/>
      <dgm:spPr/>
      <dgm:t>
        <a:bodyPr/>
        <a:lstStyle/>
        <a:p>
          <a:r>
            <a:rPr lang="en-GB" sz="2200" dirty="0"/>
            <a:t>Fact Finding</a:t>
          </a:r>
        </a:p>
        <a:p>
          <a:r>
            <a:rPr lang="en-GB" sz="2200" dirty="0"/>
            <a:t>(2)</a:t>
          </a:r>
        </a:p>
      </dgm:t>
    </dgm:pt>
    <dgm:pt modelId="{BD26C537-B278-44DD-9511-9627CD3B764A}" type="parTrans" cxnId="{4E212C40-A0A4-4983-A030-D0228BD77824}">
      <dgm:prSet/>
      <dgm:spPr/>
      <dgm:t>
        <a:bodyPr/>
        <a:lstStyle/>
        <a:p>
          <a:endParaRPr lang="en-GB"/>
        </a:p>
      </dgm:t>
    </dgm:pt>
    <dgm:pt modelId="{DC92AF31-7054-416E-8507-2BF2FAAAFB9F}" type="sibTrans" cxnId="{4E212C40-A0A4-4983-A030-D0228BD77824}">
      <dgm:prSet custT="1"/>
      <dgm:spPr/>
      <dgm:t>
        <a:bodyPr/>
        <a:lstStyle/>
        <a:p>
          <a:r>
            <a:rPr lang="en-GB" sz="2200" dirty="0"/>
            <a:t>Objective Finding</a:t>
          </a:r>
        </a:p>
        <a:p>
          <a:r>
            <a:rPr lang="en-GB" sz="2200" dirty="0"/>
            <a:t>(1)</a:t>
          </a:r>
        </a:p>
      </dgm:t>
    </dgm:pt>
    <dgm:pt modelId="{8044BAAA-959F-46EA-86DA-96FB9BD7FB56}">
      <dgm:prSet phldrT="[Text]" custT="1"/>
      <dgm:spPr/>
      <dgm:t>
        <a:bodyPr/>
        <a:lstStyle/>
        <a:p>
          <a:r>
            <a:rPr lang="en-GB" sz="2000" b="1" dirty="0"/>
            <a:t>The first three stages are about problem definition</a:t>
          </a:r>
        </a:p>
        <a:p>
          <a:r>
            <a:rPr lang="en-GB" sz="1400" dirty="0"/>
            <a:t>Otherwise you could end up solving the wrong problem! It is therefore very important to spend some time getting this right.</a:t>
          </a:r>
        </a:p>
      </dgm:t>
    </dgm:pt>
    <dgm:pt modelId="{78B7A051-D0C6-4C8E-B3F2-930940A338A4}" type="parTrans" cxnId="{8F371252-23CD-41BC-B46E-34C05FED63F6}">
      <dgm:prSet/>
      <dgm:spPr/>
      <dgm:t>
        <a:bodyPr/>
        <a:lstStyle/>
        <a:p>
          <a:endParaRPr lang="en-GB"/>
        </a:p>
      </dgm:t>
    </dgm:pt>
    <dgm:pt modelId="{E36EFD53-527A-481D-B231-FF75F32DAACE}" type="sibTrans" cxnId="{8F371252-23CD-41BC-B46E-34C05FED63F6}">
      <dgm:prSet/>
      <dgm:spPr/>
      <dgm:t>
        <a:bodyPr/>
        <a:lstStyle/>
        <a:p>
          <a:endParaRPr lang="en-GB"/>
        </a:p>
      </dgm:t>
    </dgm:pt>
    <dgm:pt modelId="{E73DB418-8166-4F6F-AC57-6F5C4D92B1BC}">
      <dgm:prSet phldrT="[Text]" custT="1"/>
      <dgm:spPr/>
      <dgm:t>
        <a:bodyPr/>
        <a:lstStyle/>
        <a:p>
          <a:r>
            <a:rPr lang="en-GB" sz="1600" dirty="0"/>
            <a:t>Acceptance</a:t>
          </a:r>
          <a:r>
            <a:rPr lang="en-GB" sz="1800" dirty="0"/>
            <a:t> </a:t>
          </a:r>
        </a:p>
        <a:p>
          <a:r>
            <a:rPr lang="en-GB" sz="2000" dirty="0"/>
            <a:t>Finding</a:t>
          </a:r>
        </a:p>
        <a:p>
          <a:r>
            <a:rPr lang="en-GB" sz="2000" dirty="0"/>
            <a:t>(6)</a:t>
          </a:r>
        </a:p>
      </dgm:t>
    </dgm:pt>
    <dgm:pt modelId="{5BABB912-5969-4775-B850-1D83A06CC48E}" type="parTrans" cxnId="{FFACFCFF-0123-46F5-B726-28429F4C24EE}">
      <dgm:prSet/>
      <dgm:spPr/>
      <dgm:t>
        <a:bodyPr/>
        <a:lstStyle/>
        <a:p>
          <a:endParaRPr lang="en-GB"/>
        </a:p>
      </dgm:t>
    </dgm:pt>
    <dgm:pt modelId="{DE20F1B5-6B9A-4C69-A06C-DE0B1FCF5165}" type="sibTrans" cxnId="{FFACFCFF-0123-46F5-B726-28429F4C24EE}">
      <dgm:prSet custT="1"/>
      <dgm:spPr/>
      <dgm:t>
        <a:bodyPr/>
        <a:lstStyle/>
        <a:p>
          <a:r>
            <a:rPr lang="en-GB" sz="2200" dirty="0"/>
            <a:t>Problem Finding</a:t>
          </a:r>
        </a:p>
        <a:p>
          <a:r>
            <a:rPr lang="en-GB" sz="2200" dirty="0"/>
            <a:t>(3)</a:t>
          </a:r>
        </a:p>
      </dgm:t>
    </dgm:pt>
    <dgm:pt modelId="{3AB11C49-FD1B-47B6-92C3-21066201C2F6}">
      <dgm:prSet phldrT="[Text]" custT="1"/>
      <dgm:spPr/>
      <dgm:t>
        <a:bodyPr/>
        <a:lstStyle/>
        <a:p>
          <a:r>
            <a:rPr lang="en-GB" sz="2200" dirty="0"/>
            <a:t>Idea Finding</a:t>
          </a:r>
        </a:p>
        <a:p>
          <a:r>
            <a:rPr lang="en-GB" sz="2200" dirty="0"/>
            <a:t>(4)</a:t>
          </a:r>
        </a:p>
      </dgm:t>
    </dgm:pt>
    <dgm:pt modelId="{B40C3247-A8E5-4873-AB8B-1C0A443B3C35}" type="parTrans" cxnId="{01C973D6-EDC7-42D5-8494-24D0545FBCC3}">
      <dgm:prSet/>
      <dgm:spPr/>
      <dgm:t>
        <a:bodyPr/>
        <a:lstStyle/>
        <a:p>
          <a:endParaRPr lang="en-GB"/>
        </a:p>
      </dgm:t>
    </dgm:pt>
    <dgm:pt modelId="{3527F818-191E-4375-8A31-EB3AE013169F}" type="sibTrans" cxnId="{01C973D6-EDC7-42D5-8494-24D0545FBCC3}">
      <dgm:prSet custT="1"/>
      <dgm:spPr/>
      <dgm:t>
        <a:bodyPr/>
        <a:lstStyle/>
        <a:p>
          <a:r>
            <a:rPr lang="en-GB" sz="2200" dirty="0"/>
            <a:t>Solution Finding</a:t>
          </a:r>
        </a:p>
        <a:p>
          <a:r>
            <a:rPr lang="en-GB" sz="2200" dirty="0"/>
            <a:t>(5)</a:t>
          </a:r>
        </a:p>
      </dgm:t>
    </dgm:pt>
    <dgm:pt modelId="{100EBBD2-2FB5-4A4E-93BF-CFE7A069EE14}">
      <dgm:prSet phldrT="[Text]" custT="1"/>
      <dgm:spPr/>
      <dgm:t>
        <a:bodyPr/>
        <a:lstStyle/>
        <a:p>
          <a:r>
            <a:rPr lang="en-GB" sz="2000" b="1" dirty="0"/>
            <a:t>The next two stages are about idea generation</a:t>
          </a:r>
        </a:p>
        <a:p>
          <a:r>
            <a:rPr lang="en-GB" sz="1400" dirty="0"/>
            <a:t>If you know what the problem is, finding the right ideas to solve it is always a challenge. It helps to use techniques that tap into different mental modes for ideas.</a:t>
          </a:r>
        </a:p>
      </dgm:t>
    </dgm:pt>
    <dgm:pt modelId="{D017D249-D128-4BDB-AB0B-38F59F53287D}" type="parTrans" cxnId="{50BE0F37-F200-4D91-BFE9-5AFCFCA19DA3}">
      <dgm:prSet/>
      <dgm:spPr/>
      <dgm:t>
        <a:bodyPr/>
        <a:lstStyle/>
        <a:p>
          <a:endParaRPr lang="en-GB"/>
        </a:p>
      </dgm:t>
    </dgm:pt>
    <dgm:pt modelId="{0C92E0C4-B947-4CD5-9A83-F86916EC39F7}" type="sibTrans" cxnId="{50BE0F37-F200-4D91-BFE9-5AFCFCA19DA3}">
      <dgm:prSet/>
      <dgm:spPr/>
      <dgm:t>
        <a:bodyPr/>
        <a:lstStyle/>
        <a:p>
          <a:endParaRPr lang="en-GB"/>
        </a:p>
      </dgm:t>
    </dgm:pt>
    <dgm:pt modelId="{BA565A41-627F-48CF-B499-41D7AAB2B9C0}" type="pres">
      <dgm:prSet presAssocID="{3E557409-3C73-4E7A-942B-F2D8F45B668E}" presName="Name0" presStyleCnt="0">
        <dgm:presLayoutVars>
          <dgm:chMax/>
          <dgm:chPref/>
          <dgm:dir/>
          <dgm:animLvl val="lvl"/>
        </dgm:presLayoutVars>
      </dgm:prSet>
      <dgm:spPr/>
    </dgm:pt>
    <dgm:pt modelId="{356B798B-FADE-4BF3-A786-D6BC7B569244}" type="pres">
      <dgm:prSet presAssocID="{53365AC7-D921-4840-8BAF-F458FB37ADD8}" presName="composite" presStyleCnt="0"/>
      <dgm:spPr/>
    </dgm:pt>
    <dgm:pt modelId="{61AAEFA9-1117-4534-BB9D-CA14D969A8D9}" type="pres">
      <dgm:prSet presAssocID="{53365AC7-D921-4840-8BAF-F458FB37ADD8}" presName="Parent1" presStyleLbl="node1" presStyleIdx="0" presStyleCnt="6" custLinFactNeighborY="8931">
        <dgm:presLayoutVars>
          <dgm:chMax val="1"/>
          <dgm:chPref val="1"/>
          <dgm:bulletEnabled val="1"/>
        </dgm:presLayoutVars>
      </dgm:prSet>
      <dgm:spPr/>
    </dgm:pt>
    <dgm:pt modelId="{F97A92E7-0CF4-4544-910C-3AEAB5334C2B}" type="pres">
      <dgm:prSet presAssocID="{53365AC7-D921-4840-8BAF-F458FB37ADD8}" presName="Childtext1" presStyleLbl="revTx" presStyleIdx="0" presStyleCnt="3" custScaleX="117354" custLinFactNeighborX="16545" custLinFactNeighborY="10139">
        <dgm:presLayoutVars>
          <dgm:chMax val="0"/>
          <dgm:chPref val="0"/>
          <dgm:bulletEnabled val="1"/>
        </dgm:presLayoutVars>
      </dgm:prSet>
      <dgm:spPr/>
    </dgm:pt>
    <dgm:pt modelId="{B496CD37-65CC-4173-BEEC-0844E2B0A451}" type="pres">
      <dgm:prSet presAssocID="{53365AC7-D921-4840-8BAF-F458FB37ADD8}" presName="BalanceSpacing" presStyleCnt="0"/>
      <dgm:spPr/>
    </dgm:pt>
    <dgm:pt modelId="{26F3AD0A-28A4-4EC4-94D5-253D022D0A5A}" type="pres">
      <dgm:prSet presAssocID="{53365AC7-D921-4840-8BAF-F458FB37ADD8}" presName="BalanceSpacing1" presStyleCnt="0"/>
      <dgm:spPr/>
    </dgm:pt>
    <dgm:pt modelId="{D0585CB3-457C-4EA6-A447-AE2D7013DA20}" type="pres">
      <dgm:prSet presAssocID="{DC92AF31-7054-416E-8507-2BF2FAAAFB9F}" presName="Accent1Text" presStyleLbl="node1" presStyleIdx="1" presStyleCnt="6" custLinFactNeighborY="8813"/>
      <dgm:spPr/>
    </dgm:pt>
    <dgm:pt modelId="{FDEDA092-30FC-4237-800F-F9D1BA6E00EA}" type="pres">
      <dgm:prSet presAssocID="{DC92AF31-7054-416E-8507-2BF2FAAAFB9F}" presName="spaceBetweenRectangles" presStyleCnt="0"/>
      <dgm:spPr/>
    </dgm:pt>
    <dgm:pt modelId="{2FC96B8A-0C84-4E13-941C-15B50837E525}" type="pres">
      <dgm:prSet presAssocID="{E73DB418-8166-4F6F-AC57-6F5C4D92B1BC}" presName="composite" presStyleCnt="0"/>
      <dgm:spPr/>
    </dgm:pt>
    <dgm:pt modelId="{25D6C75D-6E47-4C4D-867C-CCEE4487DE41}" type="pres">
      <dgm:prSet presAssocID="{E73DB418-8166-4F6F-AC57-6F5C4D92B1BC}" presName="Parent1" presStyleLbl="node1" presStyleIdx="2" presStyleCnt="6" custLinFactX="-66022" custLinFactNeighborX="-100000" custLinFactNeighborY="85685">
        <dgm:presLayoutVars>
          <dgm:chMax val="1"/>
          <dgm:chPref val="1"/>
          <dgm:bulletEnabled val="1"/>
        </dgm:presLayoutVars>
      </dgm:prSet>
      <dgm:spPr/>
    </dgm:pt>
    <dgm:pt modelId="{55AA2287-6B2C-4493-ADAB-0E4075145A81}" type="pres">
      <dgm:prSet presAssocID="{E73DB418-8166-4F6F-AC57-6F5C4D92B1BC}" presName="Childtext1" presStyleLbl="revTx" presStyleIdx="1" presStyleCnt="3" custLinFactY="-55104" custLinFactNeighborX="-46263" custLinFactNeighborY="-100000">
        <dgm:presLayoutVars>
          <dgm:chMax val="0"/>
          <dgm:chPref val="0"/>
          <dgm:bulletEnabled val="1"/>
        </dgm:presLayoutVars>
      </dgm:prSet>
      <dgm:spPr/>
    </dgm:pt>
    <dgm:pt modelId="{42D58063-BF1D-4C14-85D5-3272C23A7E56}" type="pres">
      <dgm:prSet presAssocID="{E73DB418-8166-4F6F-AC57-6F5C4D92B1BC}" presName="BalanceSpacing" presStyleCnt="0"/>
      <dgm:spPr/>
    </dgm:pt>
    <dgm:pt modelId="{18C31EA7-2226-47E7-97AA-84380E47C79C}" type="pres">
      <dgm:prSet presAssocID="{E73DB418-8166-4F6F-AC57-6F5C4D92B1BC}" presName="BalanceSpacing1" presStyleCnt="0"/>
      <dgm:spPr/>
    </dgm:pt>
    <dgm:pt modelId="{1DAB4438-3D16-4250-8FAD-332561A9A58F}" type="pres">
      <dgm:prSet presAssocID="{DE20F1B5-6B9A-4C69-A06C-DE0B1FCF5165}" presName="Accent1Text" presStyleLbl="node1" presStyleIdx="3" presStyleCnt="6" custLinFactNeighborY="8931"/>
      <dgm:spPr/>
    </dgm:pt>
    <dgm:pt modelId="{6B155A07-6DF8-42D3-85A7-E324F65B8BE3}" type="pres">
      <dgm:prSet presAssocID="{DE20F1B5-6B9A-4C69-A06C-DE0B1FCF5165}" presName="spaceBetweenRectangles" presStyleCnt="0"/>
      <dgm:spPr/>
    </dgm:pt>
    <dgm:pt modelId="{EBB5D46E-7E71-482D-A8F0-386A87EE019A}" type="pres">
      <dgm:prSet presAssocID="{3AB11C49-FD1B-47B6-92C3-21066201C2F6}" presName="composite" presStyleCnt="0"/>
      <dgm:spPr/>
    </dgm:pt>
    <dgm:pt modelId="{6D9E1585-14FE-4BEE-9236-C93BFE37D1CA}" type="pres">
      <dgm:prSet presAssocID="{3AB11C49-FD1B-47B6-92C3-21066201C2F6}" presName="Parent1" presStyleLbl="node1" presStyleIdx="4" presStyleCnt="6" custLinFactNeighborY="805">
        <dgm:presLayoutVars>
          <dgm:chMax val="1"/>
          <dgm:chPref val="1"/>
          <dgm:bulletEnabled val="1"/>
        </dgm:presLayoutVars>
      </dgm:prSet>
      <dgm:spPr/>
    </dgm:pt>
    <dgm:pt modelId="{5F065790-D835-4B1C-A5D4-CAB5DFC8B75F}" type="pres">
      <dgm:prSet presAssocID="{3AB11C49-FD1B-47B6-92C3-21066201C2F6}" presName="Childtext1" presStyleLbl="revTx" presStyleIdx="2" presStyleCnt="3" custScaleX="129737" custLinFactNeighborX="17077" custLinFactNeighborY="23987">
        <dgm:presLayoutVars>
          <dgm:chMax val="0"/>
          <dgm:chPref val="0"/>
          <dgm:bulletEnabled val="1"/>
        </dgm:presLayoutVars>
      </dgm:prSet>
      <dgm:spPr/>
    </dgm:pt>
    <dgm:pt modelId="{605ADD7A-9544-41CB-A12A-0F54288B3FB4}" type="pres">
      <dgm:prSet presAssocID="{3AB11C49-FD1B-47B6-92C3-21066201C2F6}" presName="BalanceSpacing" presStyleCnt="0"/>
      <dgm:spPr/>
    </dgm:pt>
    <dgm:pt modelId="{334F07F0-EF3F-4D38-931F-D4D1029D0536}" type="pres">
      <dgm:prSet presAssocID="{3AB11C49-FD1B-47B6-92C3-21066201C2F6}" presName="BalanceSpacing1" presStyleCnt="0"/>
      <dgm:spPr/>
    </dgm:pt>
    <dgm:pt modelId="{35D5162F-2719-46CF-B9EC-43570D519368}" type="pres">
      <dgm:prSet presAssocID="{3527F818-191E-4375-8A31-EB3AE013169F}" presName="Accent1Text" presStyleLbl="node1" presStyleIdx="5" presStyleCnt="6" custLinFactNeighborY="805"/>
      <dgm:spPr/>
    </dgm:pt>
  </dgm:ptLst>
  <dgm:cxnLst>
    <dgm:cxn modelId="{50BE0F37-F200-4D91-BFE9-5AFCFCA19DA3}" srcId="{3AB11C49-FD1B-47B6-92C3-21066201C2F6}" destId="{100EBBD2-2FB5-4A4E-93BF-CFE7A069EE14}" srcOrd="0" destOrd="0" parTransId="{D017D249-D128-4BDB-AB0B-38F59F53287D}" sibTransId="{0C92E0C4-B947-4CD5-9A83-F86916EC39F7}"/>
    <dgm:cxn modelId="{4E212C40-A0A4-4983-A030-D0228BD77824}" srcId="{3E557409-3C73-4E7A-942B-F2D8F45B668E}" destId="{53365AC7-D921-4840-8BAF-F458FB37ADD8}" srcOrd="0" destOrd="0" parTransId="{BD26C537-B278-44DD-9511-9627CD3B764A}" sibTransId="{DC92AF31-7054-416E-8507-2BF2FAAAFB9F}"/>
    <dgm:cxn modelId="{DCEA275E-ECC2-44D8-AF1F-9383EEFF9863}" type="presOf" srcId="{8044BAAA-959F-46EA-86DA-96FB9BD7FB56}" destId="{F97A92E7-0CF4-4544-910C-3AEAB5334C2B}" srcOrd="0" destOrd="0" presId="urn:microsoft.com/office/officeart/2008/layout/AlternatingHexagons"/>
    <dgm:cxn modelId="{A314835E-C3AB-4145-8AB0-AF8701C6DFB6}" type="presOf" srcId="{100EBBD2-2FB5-4A4E-93BF-CFE7A069EE14}" destId="{5F065790-D835-4B1C-A5D4-CAB5DFC8B75F}" srcOrd="0" destOrd="0" presId="urn:microsoft.com/office/officeart/2008/layout/AlternatingHexagons"/>
    <dgm:cxn modelId="{AB03F24F-73A0-4FBB-9912-D77F1B14D970}" type="presOf" srcId="{DC92AF31-7054-416E-8507-2BF2FAAAFB9F}" destId="{D0585CB3-457C-4EA6-A447-AE2D7013DA20}" srcOrd="0" destOrd="0" presId="urn:microsoft.com/office/officeart/2008/layout/AlternatingHexagons"/>
    <dgm:cxn modelId="{8F371252-23CD-41BC-B46E-34C05FED63F6}" srcId="{53365AC7-D921-4840-8BAF-F458FB37ADD8}" destId="{8044BAAA-959F-46EA-86DA-96FB9BD7FB56}" srcOrd="0" destOrd="0" parTransId="{78B7A051-D0C6-4C8E-B3F2-930940A338A4}" sibTransId="{E36EFD53-527A-481D-B231-FF75F32DAACE}"/>
    <dgm:cxn modelId="{57A3B88D-5E2C-4019-AD82-2D6D97060ED0}" type="presOf" srcId="{3E557409-3C73-4E7A-942B-F2D8F45B668E}" destId="{BA565A41-627F-48CF-B499-41D7AAB2B9C0}" srcOrd="0" destOrd="0" presId="urn:microsoft.com/office/officeart/2008/layout/AlternatingHexagons"/>
    <dgm:cxn modelId="{A9C54A8F-D2F0-4A7A-894C-41730E082426}" type="presOf" srcId="{53365AC7-D921-4840-8BAF-F458FB37ADD8}" destId="{61AAEFA9-1117-4534-BB9D-CA14D969A8D9}" srcOrd="0" destOrd="0" presId="urn:microsoft.com/office/officeart/2008/layout/AlternatingHexagons"/>
    <dgm:cxn modelId="{A4EB99AE-DFAB-40D0-BDDF-D09A08063C49}" type="presOf" srcId="{3AB11C49-FD1B-47B6-92C3-21066201C2F6}" destId="{6D9E1585-14FE-4BEE-9236-C93BFE37D1CA}" srcOrd="0" destOrd="0" presId="urn:microsoft.com/office/officeart/2008/layout/AlternatingHexagons"/>
    <dgm:cxn modelId="{E56693BA-A419-4F73-BC63-B3C8FE07F282}" type="presOf" srcId="{3527F818-191E-4375-8A31-EB3AE013169F}" destId="{35D5162F-2719-46CF-B9EC-43570D519368}" srcOrd="0" destOrd="0" presId="urn:microsoft.com/office/officeart/2008/layout/AlternatingHexagons"/>
    <dgm:cxn modelId="{01C973D6-EDC7-42D5-8494-24D0545FBCC3}" srcId="{3E557409-3C73-4E7A-942B-F2D8F45B668E}" destId="{3AB11C49-FD1B-47B6-92C3-21066201C2F6}" srcOrd="2" destOrd="0" parTransId="{B40C3247-A8E5-4873-AB8B-1C0A443B3C35}" sibTransId="{3527F818-191E-4375-8A31-EB3AE013169F}"/>
    <dgm:cxn modelId="{DEF031E3-A0EB-46B9-A595-EF29DD668672}" type="presOf" srcId="{E73DB418-8166-4F6F-AC57-6F5C4D92B1BC}" destId="{25D6C75D-6E47-4C4D-867C-CCEE4487DE41}" srcOrd="0" destOrd="0" presId="urn:microsoft.com/office/officeart/2008/layout/AlternatingHexagons"/>
    <dgm:cxn modelId="{BC219FED-C329-4215-8439-AF4C462DAB96}" type="presOf" srcId="{DE20F1B5-6B9A-4C69-A06C-DE0B1FCF5165}" destId="{1DAB4438-3D16-4250-8FAD-332561A9A58F}" srcOrd="0" destOrd="0" presId="urn:microsoft.com/office/officeart/2008/layout/AlternatingHexagons"/>
    <dgm:cxn modelId="{FFACFCFF-0123-46F5-B726-28429F4C24EE}" srcId="{3E557409-3C73-4E7A-942B-F2D8F45B668E}" destId="{E73DB418-8166-4F6F-AC57-6F5C4D92B1BC}" srcOrd="1" destOrd="0" parTransId="{5BABB912-5969-4775-B850-1D83A06CC48E}" sibTransId="{DE20F1B5-6B9A-4C69-A06C-DE0B1FCF5165}"/>
    <dgm:cxn modelId="{4DA72DC6-2CE1-4A4F-B5E6-83511866D0BE}" type="presParOf" srcId="{BA565A41-627F-48CF-B499-41D7AAB2B9C0}" destId="{356B798B-FADE-4BF3-A786-D6BC7B569244}" srcOrd="0" destOrd="0" presId="urn:microsoft.com/office/officeart/2008/layout/AlternatingHexagons"/>
    <dgm:cxn modelId="{9A212986-715F-4971-81E7-F971DDB3A0DA}" type="presParOf" srcId="{356B798B-FADE-4BF3-A786-D6BC7B569244}" destId="{61AAEFA9-1117-4534-BB9D-CA14D969A8D9}" srcOrd="0" destOrd="0" presId="urn:microsoft.com/office/officeart/2008/layout/AlternatingHexagons"/>
    <dgm:cxn modelId="{89049C14-9A1E-4636-A7E6-DF81571CBA2B}" type="presParOf" srcId="{356B798B-FADE-4BF3-A786-D6BC7B569244}" destId="{F97A92E7-0CF4-4544-910C-3AEAB5334C2B}" srcOrd="1" destOrd="0" presId="urn:microsoft.com/office/officeart/2008/layout/AlternatingHexagons"/>
    <dgm:cxn modelId="{273F16BC-8D36-412F-9CAB-3C1F58E423A2}" type="presParOf" srcId="{356B798B-FADE-4BF3-A786-D6BC7B569244}" destId="{B496CD37-65CC-4173-BEEC-0844E2B0A451}" srcOrd="2" destOrd="0" presId="urn:microsoft.com/office/officeart/2008/layout/AlternatingHexagons"/>
    <dgm:cxn modelId="{06C189D5-7C03-4055-9C3B-86AE6A8FE31B}" type="presParOf" srcId="{356B798B-FADE-4BF3-A786-D6BC7B569244}" destId="{26F3AD0A-28A4-4EC4-94D5-253D022D0A5A}" srcOrd="3" destOrd="0" presId="urn:microsoft.com/office/officeart/2008/layout/AlternatingHexagons"/>
    <dgm:cxn modelId="{94990715-D157-462E-B9C2-15FC9A85AB8F}" type="presParOf" srcId="{356B798B-FADE-4BF3-A786-D6BC7B569244}" destId="{D0585CB3-457C-4EA6-A447-AE2D7013DA20}" srcOrd="4" destOrd="0" presId="urn:microsoft.com/office/officeart/2008/layout/AlternatingHexagons"/>
    <dgm:cxn modelId="{A6441A6E-EC67-4D62-92AC-36232043A12E}" type="presParOf" srcId="{BA565A41-627F-48CF-B499-41D7AAB2B9C0}" destId="{FDEDA092-30FC-4237-800F-F9D1BA6E00EA}" srcOrd="1" destOrd="0" presId="urn:microsoft.com/office/officeart/2008/layout/AlternatingHexagons"/>
    <dgm:cxn modelId="{4B5F9274-9A2F-40C2-AEF1-7A5840D0D569}" type="presParOf" srcId="{BA565A41-627F-48CF-B499-41D7AAB2B9C0}" destId="{2FC96B8A-0C84-4E13-941C-15B50837E525}" srcOrd="2" destOrd="0" presId="urn:microsoft.com/office/officeart/2008/layout/AlternatingHexagons"/>
    <dgm:cxn modelId="{86BA2DB7-63A0-4C38-AB8A-B3045CA97370}" type="presParOf" srcId="{2FC96B8A-0C84-4E13-941C-15B50837E525}" destId="{25D6C75D-6E47-4C4D-867C-CCEE4487DE41}" srcOrd="0" destOrd="0" presId="urn:microsoft.com/office/officeart/2008/layout/AlternatingHexagons"/>
    <dgm:cxn modelId="{B7723016-9165-4530-87BB-495D4F01EB17}" type="presParOf" srcId="{2FC96B8A-0C84-4E13-941C-15B50837E525}" destId="{55AA2287-6B2C-4493-ADAB-0E4075145A81}" srcOrd="1" destOrd="0" presId="urn:microsoft.com/office/officeart/2008/layout/AlternatingHexagons"/>
    <dgm:cxn modelId="{A9749424-AA7C-4922-A91F-754137C8507E}" type="presParOf" srcId="{2FC96B8A-0C84-4E13-941C-15B50837E525}" destId="{42D58063-BF1D-4C14-85D5-3272C23A7E56}" srcOrd="2" destOrd="0" presId="urn:microsoft.com/office/officeart/2008/layout/AlternatingHexagons"/>
    <dgm:cxn modelId="{EF718292-B788-40E6-8A29-1DB807A9E545}" type="presParOf" srcId="{2FC96B8A-0C84-4E13-941C-15B50837E525}" destId="{18C31EA7-2226-47E7-97AA-84380E47C79C}" srcOrd="3" destOrd="0" presId="urn:microsoft.com/office/officeart/2008/layout/AlternatingHexagons"/>
    <dgm:cxn modelId="{D445CA95-FE6C-444E-8D02-A339C2731C42}" type="presParOf" srcId="{2FC96B8A-0C84-4E13-941C-15B50837E525}" destId="{1DAB4438-3D16-4250-8FAD-332561A9A58F}" srcOrd="4" destOrd="0" presId="urn:microsoft.com/office/officeart/2008/layout/AlternatingHexagons"/>
    <dgm:cxn modelId="{7A78B3BA-BCCC-45FC-AD0E-E08261E95B52}" type="presParOf" srcId="{BA565A41-627F-48CF-B499-41D7AAB2B9C0}" destId="{6B155A07-6DF8-42D3-85A7-E324F65B8BE3}" srcOrd="3" destOrd="0" presId="urn:microsoft.com/office/officeart/2008/layout/AlternatingHexagons"/>
    <dgm:cxn modelId="{7B1A9BEB-5898-4B4B-8985-F9570EBE5992}" type="presParOf" srcId="{BA565A41-627F-48CF-B499-41D7AAB2B9C0}" destId="{EBB5D46E-7E71-482D-A8F0-386A87EE019A}" srcOrd="4" destOrd="0" presId="urn:microsoft.com/office/officeart/2008/layout/AlternatingHexagons"/>
    <dgm:cxn modelId="{3F4E071B-4714-4C72-99CF-6D42A54979F6}" type="presParOf" srcId="{EBB5D46E-7E71-482D-A8F0-386A87EE019A}" destId="{6D9E1585-14FE-4BEE-9236-C93BFE37D1CA}" srcOrd="0" destOrd="0" presId="urn:microsoft.com/office/officeart/2008/layout/AlternatingHexagons"/>
    <dgm:cxn modelId="{976C8E8B-0D30-40A8-9219-93095E91D750}" type="presParOf" srcId="{EBB5D46E-7E71-482D-A8F0-386A87EE019A}" destId="{5F065790-D835-4B1C-A5D4-CAB5DFC8B75F}" srcOrd="1" destOrd="0" presId="urn:microsoft.com/office/officeart/2008/layout/AlternatingHexagons"/>
    <dgm:cxn modelId="{6392444B-4914-4774-86DC-B22C63B65129}" type="presParOf" srcId="{EBB5D46E-7E71-482D-A8F0-386A87EE019A}" destId="{605ADD7A-9544-41CB-A12A-0F54288B3FB4}" srcOrd="2" destOrd="0" presId="urn:microsoft.com/office/officeart/2008/layout/AlternatingHexagons"/>
    <dgm:cxn modelId="{82506C86-115D-499E-B740-037C19F12AD5}" type="presParOf" srcId="{EBB5D46E-7E71-482D-A8F0-386A87EE019A}" destId="{334F07F0-EF3F-4D38-931F-D4D1029D0536}" srcOrd="3" destOrd="0" presId="urn:microsoft.com/office/officeart/2008/layout/AlternatingHexagons"/>
    <dgm:cxn modelId="{4CA61635-3FAD-4051-98C3-6346977052EA}" type="presParOf" srcId="{EBB5D46E-7E71-482D-A8F0-386A87EE019A}" destId="{35D5162F-2719-46CF-B9EC-43570D51936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BA587-7AEE-49F9-ABFB-48DF3501FBAA}">
      <dsp:nvSpPr>
        <dsp:cNvPr id="0" name=""/>
        <dsp:cNvSpPr/>
      </dsp:nvSpPr>
      <dsp:spPr>
        <a:xfrm>
          <a:off x="0" y="343034"/>
          <a:ext cx="3730318" cy="31256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800" kern="1200" dirty="0"/>
            <a:t>Ventures that seek growth, think strategically  and use innovation are called entrepreneurial organizations </a:t>
          </a:r>
        </a:p>
        <a:p>
          <a:pPr marL="0" marR="0" lvl="0" indent="0" algn="ctr" defTabSz="914400" eaLnBrk="1" fontAlgn="auto" latinLnBrk="0" hangingPunct="1">
            <a:lnSpc>
              <a:spcPct val="100000"/>
            </a:lnSpc>
            <a:spcBef>
              <a:spcPct val="0"/>
            </a:spcBef>
            <a:spcAft>
              <a:spcPts val="0"/>
            </a:spcAft>
            <a:buClrTx/>
            <a:buSzTx/>
            <a:buFontTx/>
            <a:buNone/>
            <a:tabLst/>
            <a:defRPr/>
          </a:pPr>
          <a:r>
            <a:rPr lang="en-GB" sz="1800" kern="1200" dirty="0"/>
            <a:t> (Wickham, 2006)</a:t>
          </a:r>
        </a:p>
      </dsp:txBody>
      <dsp:txXfrm>
        <a:off x="546292" y="800769"/>
        <a:ext cx="2637734" cy="2210137"/>
      </dsp:txXfrm>
    </dsp:sp>
    <dsp:sp modelId="{4C6256EF-6F48-4A58-B8F6-687073AE4730}">
      <dsp:nvSpPr>
        <dsp:cNvPr id="0" name=""/>
        <dsp:cNvSpPr/>
      </dsp:nvSpPr>
      <dsp:spPr>
        <a:xfrm>
          <a:off x="1339545" y="0"/>
          <a:ext cx="3744352" cy="3903260"/>
        </a:xfrm>
        <a:prstGeom prst="blockArc">
          <a:avLst>
            <a:gd name="adj1" fmla="val 17527788"/>
            <a:gd name="adj2" fmla="val 4119114"/>
            <a:gd name="adj3" fmla="val 5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AD5580-C8B9-41C2-92F1-77A9728C52CA}">
      <dsp:nvSpPr>
        <dsp:cNvPr id="0" name=""/>
        <dsp:cNvSpPr/>
      </dsp:nvSpPr>
      <dsp:spPr>
        <a:xfrm>
          <a:off x="3547569" y="345816"/>
          <a:ext cx="1668733" cy="995331"/>
        </a:xfrm>
        <a:prstGeom prst="ellipse">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E5E3D7-DCCF-4E1E-BA6A-16B28A0A8BA7}">
      <dsp:nvSpPr>
        <dsp:cNvPr id="0" name=""/>
        <dsp:cNvSpPr/>
      </dsp:nvSpPr>
      <dsp:spPr>
        <a:xfrm>
          <a:off x="5167143" y="345048"/>
          <a:ext cx="1331917" cy="963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l" defTabSz="1022350">
            <a:lnSpc>
              <a:spcPct val="90000"/>
            </a:lnSpc>
            <a:spcBef>
              <a:spcPct val="0"/>
            </a:spcBef>
            <a:spcAft>
              <a:spcPct val="10000"/>
            </a:spcAft>
            <a:buNone/>
          </a:pPr>
          <a:r>
            <a:rPr lang="en-GB" sz="2300" kern="1200" dirty="0"/>
            <a:t>Strategy</a:t>
          </a:r>
        </a:p>
      </dsp:txBody>
      <dsp:txXfrm>
        <a:off x="5167143" y="345048"/>
        <a:ext cx="1331917" cy="963324"/>
      </dsp:txXfrm>
    </dsp:sp>
    <dsp:sp modelId="{4EBC99A5-6F6B-458D-B45C-15FED1BCDBE9}">
      <dsp:nvSpPr>
        <dsp:cNvPr id="0" name=""/>
        <dsp:cNvSpPr/>
      </dsp:nvSpPr>
      <dsp:spPr>
        <a:xfrm>
          <a:off x="4114374" y="1464590"/>
          <a:ext cx="2040386" cy="1107873"/>
        </a:xfrm>
        <a:prstGeom prst="ellipse">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A3AADD-C035-4C77-86F3-122D7B027913}">
      <dsp:nvSpPr>
        <dsp:cNvPr id="0" name=""/>
        <dsp:cNvSpPr/>
      </dsp:nvSpPr>
      <dsp:spPr>
        <a:xfrm>
          <a:off x="5557283" y="1475432"/>
          <a:ext cx="1331917" cy="963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l" defTabSz="1022350">
            <a:lnSpc>
              <a:spcPct val="90000"/>
            </a:lnSpc>
            <a:spcBef>
              <a:spcPct val="0"/>
            </a:spcBef>
            <a:spcAft>
              <a:spcPct val="10000"/>
            </a:spcAft>
            <a:buNone/>
          </a:pPr>
          <a:r>
            <a:rPr lang="en-GB" sz="2300" kern="1200" dirty="0"/>
            <a:t>Innovation</a:t>
          </a:r>
        </a:p>
      </dsp:txBody>
      <dsp:txXfrm>
        <a:off x="5557283" y="1475432"/>
        <a:ext cx="1331917" cy="963324"/>
      </dsp:txXfrm>
    </dsp:sp>
    <dsp:sp modelId="{4BA5751A-531D-47EF-9858-E7F05B5455CF}">
      <dsp:nvSpPr>
        <dsp:cNvPr id="0" name=""/>
        <dsp:cNvSpPr/>
      </dsp:nvSpPr>
      <dsp:spPr>
        <a:xfrm>
          <a:off x="3918495" y="2609719"/>
          <a:ext cx="1351292" cy="995331"/>
        </a:xfrm>
        <a:prstGeom prst="ellipse">
          <a:avLst/>
        </a:prstGeom>
        <a:blipFill>
          <a:blip xmlns:r="http://schemas.openxmlformats.org/officeDocument/2006/relationships" r:embed="rId3">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188488-5830-4D7E-9024-7BAD29BBA9F1}">
      <dsp:nvSpPr>
        <dsp:cNvPr id="0" name=""/>
        <dsp:cNvSpPr/>
      </dsp:nvSpPr>
      <dsp:spPr>
        <a:xfrm>
          <a:off x="5167143" y="2630016"/>
          <a:ext cx="1331917" cy="963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l" defTabSz="1022350">
            <a:lnSpc>
              <a:spcPct val="90000"/>
            </a:lnSpc>
            <a:spcBef>
              <a:spcPct val="0"/>
            </a:spcBef>
            <a:spcAft>
              <a:spcPct val="10000"/>
            </a:spcAft>
            <a:buNone/>
          </a:pPr>
          <a:r>
            <a:rPr lang="en-GB" sz="2300" kern="1200" dirty="0"/>
            <a:t>Growth</a:t>
          </a:r>
        </a:p>
      </dsp:txBody>
      <dsp:txXfrm>
        <a:off x="5167143" y="2630016"/>
        <a:ext cx="1331917" cy="9633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AEFA9-1117-4534-BB9D-CA14D969A8D9}">
      <dsp:nvSpPr>
        <dsp:cNvPr id="0" name=""/>
        <dsp:cNvSpPr/>
      </dsp:nvSpPr>
      <dsp:spPr>
        <a:xfrm rot="5400000">
          <a:off x="4295930" y="316239"/>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Fact Finding</a:t>
          </a:r>
        </a:p>
        <a:p>
          <a:pPr marL="0" lvl="0" indent="0" algn="ctr" defTabSz="977900">
            <a:lnSpc>
              <a:spcPct val="90000"/>
            </a:lnSpc>
            <a:spcBef>
              <a:spcPct val="0"/>
            </a:spcBef>
            <a:spcAft>
              <a:spcPct val="35000"/>
            </a:spcAft>
            <a:buNone/>
          </a:pPr>
          <a:r>
            <a:rPr lang="en-GB" sz="2200" kern="1200" dirty="0"/>
            <a:t>(2)</a:t>
          </a:r>
        </a:p>
      </dsp:txBody>
      <dsp:txXfrm rot="-5400000">
        <a:off x="4703857" y="500975"/>
        <a:ext cx="1217935" cy="1399926"/>
      </dsp:txXfrm>
    </dsp:sp>
    <dsp:sp modelId="{F97A92E7-0CF4-4544-910C-3AEAB5334C2B}">
      <dsp:nvSpPr>
        <dsp:cNvPr id="0" name=""/>
        <dsp:cNvSpPr/>
      </dsp:nvSpPr>
      <dsp:spPr>
        <a:xfrm>
          <a:off x="6429797" y="532886"/>
          <a:ext cx="2663595" cy="1220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kern="1200" dirty="0"/>
            <a:t>The first three stages are about problem definition</a:t>
          </a:r>
        </a:p>
        <a:p>
          <a:pPr marL="0" lvl="0" indent="0" algn="l" defTabSz="889000">
            <a:lnSpc>
              <a:spcPct val="90000"/>
            </a:lnSpc>
            <a:spcBef>
              <a:spcPct val="0"/>
            </a:spcBef>
            <a:spcAft>
              <a:spcPct val="35000"/>
            </a:spcAft>
            <a:buNone/>
          </a:pPr>
          <a:r>
            <a:rPr lang="en-GB" sz="1400" kern="1200" dirty="0"/>
            <a:t>Otherwise you could end up solving the wrong problem! It is therefore very important to spend some time getting this right.</a:t>
          </a:r>
        </a:p>
      </dsp:txBody>
      <dsp:txXfrm>
        <a:off x="6429797" y="532886"/>
        <a:ext cx="2663595" cy="1220274"/>
      </dsp:txXfrm>
    </dsp:sp>
    <dsp:sp modelId="{D0585CB3-457C-4EA6-A447-AE2D7013DA20}">
      <dsp:nvSpPr>
        <dsp:cNvPr id="0" name=""/>
        <dsp:cNvSpPr/>
      </dsp:nvSpPr>
      <dsp:spPr>
        <a:xfrm rot="5400000">
          <a:off x="2384980" y="313839"/>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t>Objective Finding</a:t>
          </a:r>
        </a:p>
        <a:p>
          <a:pPr marL="0" lvl="0" indent="0" algn="ctr" defTabSz="977900">
            <a:lnSpc>
              <a:spcPct val="90000"/>
            </a:lnSpc>
            <a:spcBef>
              <a:spcPct val="0"/>
            </a:spcBef>
            <a:spcAft>
              <a:spcPct val="35000"/>
            </a:spcAft>
            <a:buNone/>
          </a:pPr>
          <a:r>
            <a:rPr lang="en-GB" sz="2200" kern="1200" dirty="0"/>
            <a:t>(1)</a:t>
          </a:r>
        </a:p>
      </dsp:txBody>
      <dsp:txXfrm rot="-5400000">
        <a:off x="2792907" y="498575"/>
        <a:ext cx="1217935" cy="1399926"/>
      </dsp:txXfrm>
    </dsp:sp>
    <dsp:sp modelId="{25D6C75D-6E47-4C4D-867C-CCEE4487DE41}">
      <dsp:nvSpPr>
        <dsp:cNvPr id="0" name=""/>
        <dsp:cNvSpPr/>
      </dsp:nvSpPr>
      <dsp:spPr>
        <a:xfrm rot="5400000">
          <a:off x="497676" y="3589568"/>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Acceptance</a:t>
          </a:r>
          <a:r>
            <a:rPr lang="en-GB" sz="1800" kern="1200" dirty="0"/>
            <a:t> </a:t>
          </a:r>
        </a:p>
        <a:p>
          <a:pPr marL="0" lvl="0" indent="0" algn="ctr" defTabSz="711200">
            <a:lnSpc>
              <a:spcPct val="90000"/>
            </a:lnSpc>
            <a:spcBef>
              <a:spcPct val="0"/>
            </a:spcBef>
            <a:spcAft>
              <a:spcPct val="35000"/>
            </a:spcAft>
            <a:buNone/>
          </a:pPr>
          <a:r>
            <a:rPr lang="en-GB" sz="2000" kern="1200" dirty="0"/>
            <a:t>Finding</a:t>
          </a:r>
        </a:p>
        <a:p>
          <a:pPr marL="0" lvl="0" indent="0" algn="ctr" defTabSz="711200">
            <a:lnSpc>
              <a:spcPct val="90000"/>
            </a:lnSpc>
            <a:spcBef>
              <a:spcPct val="0"/>
            </a:spcBef>
            <a:spcAft>
              <a:spcPct val="35000"/>
            </a:spcAft>
            <a:buNone/>
          </a:pPr>
          <a:r>
            <a:rPr lang="en-GB" sz="2000" kern="1200" dirty="0"/>
            <a:t>(6)</a:t>
          </a:r>
        </a:p>
      </dsp:txBody>
      <dsp:txXfrm rot="-5400000">
        <a:off x="905603" y="3774304"/>
        <a:ext cx="1217935" cy="1399926"/>
      </dsp:txXfrm>
    </dsp:sp>
    <dsp:sp modelId="{55AA2287-6B2C-4493-ADAB-0E4075145A81}">
      <dsp:nvSpPr>
        <dsp:cNvPr id="0" name=""/>
        <dsp:cNvSpPr/>
      </dsp:nvSpPr>
      <dsp:spPr>
        <a:xfrm>
          <a:off x="281588" y="242750"/>
          <a:ext cx="2196493" cy="1220274"/>
        </a:xfrm>
        <a:prstGeom prst="rect">
          <a:avLst/>
        </a:prstGeom>
        <a:noFill/>
        <a:ln>
          <a:noFill/>
        </a:ln>
        <a:effectLst/>
      </dsp:spPr>
      <dsp:style>
        <a:lnRef idx="0">
          <a:scrgbClr r="0" g="0" b="0"/>
        </a:lnRef>
        <a:fillRef idx="0">
          <a:scrgbClr r="0" g="0" b="0"/>
        </a:fillRef>
        <a:effectRef idx="0">
          <a:scrgbClr r="0" g="0" b="0"/>
        </a:effectRef>
        <a:fontRef idx="minor"/>
      </dsp:style>
    </dsp:sp>
    <dsp:sp modelId="{1DAB4438-3D16-4250-8FAD-332561A9A58F}">
      <dsp:nvSpPr>
        <dsp:cNvPr id="0" name=""/>
        <dsp:cNvSpPr/>
      </dsp:nvSpPr>
      <dsp:spPr>
        <a:xfrm rot="5400000">
          <a:off x="5346215" y="2042520"/>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t>Problem Finding</a:t>
          </a:r>
        </a:p>
        <a:p>
          <a:pPr marL="0" lvl="0" indent="0" algn="ctr" defTabSz="977900">
            <a:lnSpc>
              <a:spcPct val="90000"/>
            </a:lnSpc>
            <a:spcBef>
              <a:spcPct val="0"/>
            </a:spcBef>
            <a:spcAft>
              <a:spcPct val="35000"/>
            </a:spcAft>
            <a:buNone/>
          </a:pPr>
          <a:r>
            <a:rPr lang="en-GB" sz="2200" kern="1200" dirty="0"/>
            <a:t>(3)</a:t>
          </a:r>
        </a:p>
      </dsp:txBody>
      <dsp:txXfrm rot="-5400000">
        <a:off x="5754142" y="2227256"/>
        <a:ext cx="1217935" cy="1399926"/>
      </dsp:txXfrm>
    </dsp:sp>
    <dsp:sp modelId="{6D9E1585-14FE-4BEE-9236-C93BFE37D1CA}">
      <dsp:nvSpPr>
        <dsp:cNvPr id="0" name=""/>
        <dsp:cNvSpPr/>
      </dsp:nvSpPr>
      <dsp:spPr>
        <a:xfrm rot="5400000">
          <a:off x="4225665" y="3589568"/>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Idea Finding</a:t>
          </a:r>
        </a:p>
        <a:p>
          <a:pPr marL="0" lvl="0" indent="0" algn="ctr" defTabSz="977900">
            <a:lnSpc>
              <a:spcPct val="90000"/>
            </a:lnSpc>
            <a:spcBef>
              <a:spcPct val="0"/>
            </a:spcBef>
            <a:spcAft>
              <a:spcPct val="35000"/>
            </a:spcAft>
            <a:buNone/>
          </a:pPr>
          <a:r>
            <a:rPr lang="en-GB" sz="2200" kern="1200" dirty="0"/>
            <a:t>(4)</a:t>
          </a:r>
        </a:p>
      </dsp:txBody>
      <dsp:txXfrm rot="-5400000">
        <a:off x="4633592" y="3774304"/>
        <a:ext cx="1217935" cy="1399926"/>
      </dsp:txXfrm>
    </dsp:sp>
    <dsp:sp modelId="{5F065790-D835-4B1C-A5D4-CAB5DFC8B75F}">
      <dsp:nvSpPr>
        <dsp:cNvPr id="0" name=""/>
        <dsp:cNvSpPr/>
      </dsp:nvSpPr>
      <dsp:spPr>
        <a:xfrm>
          <a:off x="6231078" y="4154432"/>
          <a:ext cx="2944653" cy="1220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kern="1200" dirty="0"/>
            <a:t>The next two stages are about idea generation</a:t>
          </a:r>
        </a:p>
        <a:p>
          <a:pPr marL="0" lvl="0" indent="0" algn="l" defTabSz="889000">
            <a:lnSpc>
              <a:spcPct val="90000"/>
            </a:lnSpc>
            <a:spcBef>
              <a:spcPct val="0"/>
            </a:spcBef>
            <a:spcAft>
              <a:spcPct val="35000"/>
            </a:spcAft>
            <a:buNone/>
          </a:pPr>
          <a:r>
            <a:rPr lang="en-GB" sz="1400" kern="1200" dirty="0"/>
            <a:t>If you know what the problem is, finding the right ideas to solve it is always a challenge. It helps to use techniques that tap into different mental modes for ideas.</a:t>
          </a:r>
        </a:p>
      </dsp:txBody>
      <dsp:txXfrm>
        <a:off x="6231078" y="4154432"/>
        <a:ext cx="2944653" cy="1220274"/>
      </dsp:txXfrm>
    </dsp:sp>
    <dsp:sp modelId="{35D5162F-2719-46CF-B9EC-43570D519368}">
      <dsp:nvSpPr>
        <dsp:cNvPr id="0" name=""/>
        <dsp:cNvSpPr/>
      </dsp:nvSpPr>
      <dsp:spPr>
        <a:xfrm rot="5400000">
          <a:off x="2314715" y="3589568"/>
          <a:ext cx="2033790" cy="1769397"/>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t>Solution Finding</a:t>
          </a:r>
        </a:p>
        <a:p>
          <a:pPr marL="0" lvl="0" indent="0" algn="ctr" defTabSz="977900">
            <a:lnSpc>
              <a:spcPct val="90000"/>
            </a:lnSpc>
            <a:spcBef>
              <a:spcPct val="0"/>
            </a:spcBef>
            <a:spcAft>
              <a:spcPct val="35000"/>
            </a:spcAft>
            <a:buNone/>
          </a:pPr>
          <a:r>
            <a:rPr lang="en-GB" sz="2200" kern="1200" dirty="0"/>
            <a:t>(5)</a:t>
          </a:r>
        </a:p>
      </dsp:txBody>
      <dsp:txXfrm rot="-5400000">
        <a:off x="2722642" y="3774304"/>
        <a:ext cx="1217935" cy="1399926"/>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E663DC-5D08-4031-A41C-C148299EFC4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B73BE859-D925-48E1-94FE-6DCA6D9CBB8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FDFAA97-8F28-4510-B9B4-578E6E166D6A}" type="datetimeFigureOut">
              <a:rPr lang="en-GB"/>
              <a:pPr>
                <a:defRPr/>
              </a:pPr>
              <a:t>30/07/2019</a:t>
            </a:fld>
            <a:endParaRPr lang="en-GB"/>
          </a:p>
        </p:txBody>
      </p:sp>
      <p:sp>
        <p:nvSpPr>
          <p:cNvPr id="4" name="Slide Image Placeholder 3">
            <a:extLst>
              <a:ext uri="{FF2B5EF4-FFF2-40B4-BE49-F238E27FC236}">
                <a16:creationId xmlns:a16="http://schemas.microsoft.com/office/drawing/2014/main" id="{C73F50E3-19F9-4C24-99EC-DC0EBB6D34C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05DD5871-B7F3-47B7-AE1C-2DCBB521696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26E12DF6-F0F8-433F-BE0E-BEE41486A01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6CF07909-39C7-497F-BA8C-A41D0F2B168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0EDE87ED-1513-48DD-B5FD-5879FD11AFB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7D70411-4634-436D-BF35-FC4A87A24E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BCA3127-84DE-47AC-BDCF-C154689EEB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a:extLst>
              <a:ext uri="{FF2B5EF4-FFF2-40B4-BE49-F238E27FC236}">
                <a16:creationId xmlns:a16="http://schemas.microsoft.com/office/drawing/2014/main" id="{90D6725E-57CE-4CF0-BB98-141340A660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EE095FC-9273-4491-BB33-CA09FA4F4A7F}" type="slidenum">
              <a:rPr lang="en-GB" altLang="en-US"/>
              <a:pPr/>
              <a:t>13</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0FE98A6-8432-46CC-B80A-D9B151D678CF}"/>
              </a:ext>
            </a:extLst>
          </p:cNvPr>
          <p:cNvSpPr>
            <a:spLocks noGrp="1"/>
          </p:cNvSpPr>
          <p:nvPr>
            <p:ph type="dt" sz="half" idx="10"/>
          </p:nvPr>
        </p:nvSpPr>
        <p:spPr/>
        <p:txBody>
          <a:bodyPr/>
          <a:lstStyle>
            <a:lvl1pPr>
              <a:defRPr/>
            </a:lvl1pPr>
          </a:lstStyle>
          <a:p>
            <a:pPr>
              <a:defRPr/>
            </a:pPr>
            <a:fld id="{8643A3B1-33E6-4AF2-AC9A-19CA7FB26941}" type="datetimeFigureOut">
              <a:rPr lang="en-US"/>
              <a:pPr>
                <a:defRPr/>
              </a:pPr>
              <a:t>7/30/2019</a:t>
            </a:fld>
            <a:endParaRPr lang="en-US"/>
          </a:p>
        </p:txBody>
      </p:sp>
      <p:sp>
        <p:nvSpPr>
          <p:cNvPr id="5" name="Footer Placeholder 4">
            <a:extLst>
              <a:ext uri="{FF2B5EF4-FFF2-40B4-BE49-F238E27FC236}">
                <a16:creationId xmlns:a16="http://schemas.microsoft.com/office/drawing/2014/main" id="{A35BA630-B044-4C1B-858D-46A697E33B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0D7F538-BD22-472A-A2EB-152F8C1A442D}"/>
              </a:ext>
            </a:extLst>
          </p:cNvPr>
          <p:cNvSpPr>
            <a:spLocks noGrp="1"/>
          </p:cNvSpPr>
          <p:nvPr>
            <p:ph type="sldNum" sz="quarter" idx="12"/>
          </p:nvPr>
        </p:nvSpPr>
        <p:spPr/>
        <p:txBody>
          <a:bodyPr/>
          <a:lstStyle>
            <a:lvl1pPr>
              <a:defRPr/>
            </a:lvl1pPr>
          </a:lstStyle>
          <a:p>
            <a:pPr>
              <a:defRPr/>
            </a:pPr>
            <a:fld id="{8A9FCA0E-D179-49E3-A276-A211F86FB9C8}" type="slidenum">
              <a:rPr lang="en-US" altLang="en-US"/>
              <a:pPr>
                <a:defRPr/>
              </a:pPr>
              <a:t>‹#›</a:t>
            </a:fld>
            <a:endParaRPr lang="en-US" altLang="en-US"/>
          </a:p>
        </p:txBody>
      </p:sp>
    </p:spTree>
    <p:extLst>
      <p:ext uri="{BB962C8B-B14F-4D97-AF65-F5344CB8AC3E}">
        <p14:creationId xmlns:p14="http://schemas.microsoft.com/office/powerpoint/2010/main" val="31431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1121384-7E29-480D-A5DB-B543D195BBF4}"/>
              </a:ext>
            </a:extLst>
          </p:cNvPr>
          <p:cNvSpPr>
            <a:spLocks noGrp="1"/>
          </p:cNvSpPr>
          <p:nvPr>
            <p:ph type="dt" sz="half" idx="10"/>
          </p:nvPr>
        </p:nvSpPr>
        <p:spPr/>
        <p:txBody>
          <a:bodyPr/>
          <a:lstStyle>
            <a:lvl1pPr>
              <a:defRPr/>
            </a:lvl1pPr>
          </a:lstStyle>
          <a:p>
            <a:pPr>
              <a:defRPr/>
            </a:pPr>
            <a:fld id="{FA38B476-CEAC-4D9E-8400-0337BBF84A36}" type="datetimeFigureOut">
              <a:rPr lang="en-US"/>
              <a:pPr>
                <a:defRPr/>
              </a:pPr>
              <a:t>7/30/2019</a:t>
            </a:fld>
            <a:endParaRPr lang="en-US"/>
          </a:p>
        </p:txBody>
      </p:sp>
      <p:sp>
        <p:nvSpPr>
          <p:cNvPr id="5" name="Footer Placeholder 4">
            <a:extLst>
              <a:ext uri="{FF2B5EF4-FFF2-40B4-BE49-F238E27FC236}">
                <a16:creationId xmlns:a16="http://schemas.microsoft.com/office/drawing/2014/main" id="{2D48D040-C278-4783-B671-A7DCDB04BE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EC38AF-BD54-4F8F-BE3F-72DA1B962852}"/>
              </a:ext>
            </a:extLst>
          </p:cNvPr>
          <p:cNvSpPr>
            <a:spLocks noGrp="1"/>
          </p:cNvSpPr>
          <p:nvPr>
            <p:ph type="sldNum" sz="quarter" idx="12"/>
          </p:nvPr>
        </p:nvSpPr>
        <p:spPr/>
        <p:txBody>
          <a:bodyPr/>
          <a:lstStyle>
            <a:lvl1pPr>
              <a:defRPr/>
            </a:lvl1pPr>
          </a:lstStyle>
          <a:p>
            <a:pPr>
              <a:defRPr/>
            </a:pPr>
            <a:fld id="{4C9967CE-3D59-436F-BAC4-740A70C2D38D}" type="slidenum">
              <a:rPr lang="en-US" altLang="en-US"/>
              <a:pPr>
                <a:defRPr/>
              </a:pPr>
              <a:t>‹#›</a:t>
            </a:fld>
            <a:endParaRPr lang="en-US" altLang="en-US"/>
          </a:p>
        </p:txBody>
      </p:sp>
    </p:spTree>
    <p:extLst>
      <p:ext uri="{BB962C8B-B14F-4D97-AF65-F5344CB8AC3E}">
        <p14:creationId xmlns:p14="http://schemas.microsoft.com/office/powerpoint/2010/main" val="225341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E510DD-E90B-4E26-B6E7-0579B13F9633}"/>
              </a:ext>
            </a:extLst>
          </p:cNvPr>
          <p:cNvSpPr>
            <a:spLocks noGrp="1"/>
          </p:cNvSpPr>
          <p:nvPr>
            <p:ph type="dt" sz="half" idx="10"/>
          </p:nvPr>
        </p:nvSpPr>
        <p:spPr/>
        <p:txBody>
          <a:bodyPr/>
          <a:lstStyle>
            <a:lvl1pPr>
              <a:defRPr/>
            </a:lvl1pPr>
          </a:lstStyle>
          <a:p>
            <a:pPr>
              <a:defRPr/>
            </a:pPr>
            <a:fld id="{BB09C2FC-B478-4B00-A287-BCFD1D609EB2}" type="datetimeFigureOut">
              <a:rPr lang="en-US"/>
              <a:pPr>
                <a:defRPr/>
              </a:pPr>
              <a:t>7/30/2019</a:t>
            </a:fld>
            <a:endParaRPr lang="en-US"/>
          </a:p>
        </p:txBody>
      </p:sp>
      <p:sp>
        <p:nvSpPr>
          <p:cNvPr id="5" name="Footer Placeholder 4">
            <a:extLst>
              <a:ext uri="{FF2B5EF4-FFF2-40B4-BE49-F238E27FC236}">
                <a16:creationId xmlns:a16="http://schemas.microsoft.com/office/drawing/2014/main" id="{A56AD40D-4ACA-4D56-B294-EEC4DF7D6B3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ADFEF9-C8C1-4E13-A870-65E0A5ECA2BB}"/>
              </a:ext>
            </a:extLst>
          </p:cNvPr>
          <p:cNvSpPr>
            <a:spLocks noGrp="1"/>
          </p:cNvSpPr>
          <p:nvPr>
            <p:ph type="sldNum" sz="quarter" idx="12"/>
          </p:nvPr>
        </p:nvSpPr>
        <p:spPr/>
        <p:txBody>
          <a:bodyPr/>
          <a:lstStyle>
            <a:lvl1pPr>
              <a:defRPr/>
            </a:lvl1pPr>
          </a:lstStyle>
          <a:p>
            <a:pPr>
              <a:defRPr/>
            </a:pPr>
            <a:fld id="{E3A7BB94-A3EE-4110-98A9-B621C4FE7CA3}" type="slidenum">
              <a:rPr lang="en-US" altLang="en-US"/>
              <a:pPr>
                <a:defRPr/>
              </a:pPr>
              <a:t>‹#›</a:t>
            </a:fld>
            <a:endParaRPr lang="en-US" altLang="en-US"/>
          </a:p>
        </p:txBody>
      </p:sp>
    </p:spTree>
    <p:extLst>
      <p:ext uri="{BB962C8B-B14F-4D97-AF65-F5344CB8AC3E}">
        <p14:creationId xmlns:p14="http://schemas.microsoft.com/office/powerpoint/2010/main" val="1130248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6386620-86C5-4957-B86A-2C576C3CFFD2}"/>
              </a:ext>
            </a:extLst>
          </p:cNvPr>
          <p:cNvSpPr>
            <a:spLocks noGrp="1"/>
          </p:cNvSpPr>
          <p:nvPr>
            <p:ph type="dt" sz="half" idx="10"/>
          </p:nvPr>
        </p:nvSpPr>
        <p:spPr/>
        <p:txBody>
          <a:bodyPr/>
          <a:lstStyle>
            <a:lvl1pPr>
              <a:defRPr/>
            </a:lvl1pPr>
          </a:lstStyle>
          <a:p>
            <a:pPr>
              <a:defRPr/>
            </a:pPr>
            <a:fld id="{479B3B1D-C817-4622-BD76-B86861E3C8CA}" type="datetimeFigureOut">
              <a:rPr lang="en-US"/>
              <a:pPr>
                <a:defRPr/>
              </a:pPr>
              <a:t>7/30/2019</a:t>
            </a:fld>
            <a:endParaRPr lang="en-US"/>
          </a:p>
        </p:txBody>
      </p:sp>
      <p:sp>
        <p:nvSpPr>
          <p:cNvPr id="5" name="Footer Placeholder 4">
            <a:extLst>
              <a:ext uri="{FF2B5EF4-FFF2-40B4-BE49-F238E27FC236}">
                <a16:creationId xmlns:a16="http://schemas.microsoft.com/office/drawing/2014/main" id="{6C828A29-12C9-4E73-99CB-B5927D5D62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DFF8075-4DEA-4882-84A8-0D297D5D6559}"/>
              </a:ext>
            </a:extLst>
          </p:cNvPr>
          <p:cNvSpPr>
            <a:spLocks noGrp="1"/>
          </p:cNvSpPr>
          <p:nvPr>
            <p:ph type="sldNum" sz="quarter" idx="12"/>
          </p:nvPr>
        </p:nvSpPr>
        <p:spPr/>
        <p:txBody>
          <a:bodyPr/>
          <a:lstStyle>
            <a:lvl1pPr>
              <a:defRPr/>
            </a:lvl1pPr>
          </a:lstStyle>
          <a:p>
            <a:pPr>
              <a:defRPr/>
            </a:pPr>
            <a:fld id="{C4965D59-2D1D-4C54-BD17-8C92B56023D8}" type="slidenum">
              <a:rPr lang="en-US" altLang="en-US"/>
              <a:pPr>
                <a:defRPr/>
              </a:pPr>
              <a:t>‹#›</a:t>
            </a:fld>
            <a:endParaRPr lang="en-US" altLang="en-US"/>
          </a:p>
        </p:txBody>
      </p:sp>
    </p:spTree>
    <p:extLst>
      <p:ext uri="{BB962C8B-B14F-4D97-AF65-F5344CB8AC3E}">
        <p14:creationId xmlns:p14="http://schemas.microsoft.com/office/powerpoint/2010/main" val="50435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E1C627F-8C41-4FC5-9497-0FB33F8B249E}"/>
              </a:ext>
            </a:extLst>
          </p:cNvPr>
          <p:cNvSpPr>
            <a:spLocks noGrp="1"/>
          </p:cNvSpPr>
          <p:nvPr>
            <p:ph type="dt" sz="half" idx="10"/>
          </p:nvPr>
        </p:nvSpPr>
        <p:spPr/>
        <p:txBody>
          <a:bodyPr/>
          <a:lstStyle>
            <a:lvl1pPr>
              <a:defRPr/>
            </a:lvl1pPr>
          </a:lstStyle>
          <a:p>
            <a:pPr>
              <a:defRPr/>
            </a:pPr>
            <a:fld id="{4622F28C-9942-41BD-AFF6-0545266CE98F}" type="datetimeFigureOut">
              <a:rPr lang="en-US"/>
              <a:pPr>
                <a:defRPr/>
              </a:pPr>
              <a:t>7/30/2019</a:t>
            </a:fld>
            <a:endParaRPr lang="en-US"/>
          </a:p>
        </p:txBody>
      </p:sp>
      <p:sp>
        <p:nvSpPr>
          <p:cNvPr id="5" name="Footer Placeholder 4">
            <a:extLst>
              <a:ext uri="{FF2B5EF4-FFF2-40B4-BE49-F238E27FC236}">
                <a16:creationId xmlns:a16="http://schemas.microsoft.com/office/drawing/2014/main" id="{4FB451C7-564D-428B-8D3D-E1CD35F7FC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B81FF8-EB71-4F0B-9CFF-38EE59C69B4E}"/>
              </a:ext>
            </a:extLst>
          </p:cNvPr>
          <p:cNvSpPr>
            <a:spLocks noGrp="1"/>
          </p:cNvSpPr>
          <p:nvPr>
            <p:ph type="sldNum" sz="quarter" idx="12"/>
          </p:nvPr>
        </p:nvSpPr>
        <p:spPr/>
        <p:txBody>
          <a:bodyPr/>
          <a:lstStyle>
            <a:lvl1pPr>
              <a:defRPr/>
            </a:lvl1pPr>
          </a:lstStyle>
          <a:p>
            <a:pPr>
              <a:defRPr/>
            </a:pPr>
            <a:fld id="{64DA16DF-6FEC-450A-8548-FD5219825B69}" type="slidenum">
              <a:rPr lang="en-US" altLang="en-US"/>
              <a:pPr>
                <a:defRPr/>
              </a:pPr>
              <a:t>‹#›</a:t>
            </a:fld>
            <a:endParaRPr lang="en-US" altLang="en-US"/>
          </a:p>
        </p:txBody>
      </p:sp>
    </p:spTree>
    <p:extLst>
      <p:ext uri="{BB962C8B-B14F-4D97-AF65-F5344CB8AC3E}">
        <p14:creationId xmlns:p14="http://schemas.microsoft.com/office/powerpoint/2010/main" val="335864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a:extLst>
              <a:ext uri="{FF2B5EF4-FFF2-40B4-BE49-F238E27FC236}">
                <a16:creationId xmlns:a16="http://schemas.microsoft.com/office/drawing/2014/main" id="{3AD357DF-5197-460B-88C6-F9E76F12FF4D}"/>
              </a:ext>
            </a:extLst>
          </p:cNvPr>
          <p:cNvSpPr>
            <a:spLocks noGrp="1"/>
          </p:cNvSpPr>
          <p:nvPr>
            <p:ph type="dt" sz="half" idx="10"/>
          </p:nvPr>
        </p:nvSpPr>
        <p:spPr/>
        <p:txBody>
          <a:bodyPr/>
          <a:lstStyle>
            <a:lvl1pPr>
              <a:defRPr/>
            </a:lvl1pPr>
          </a:lstStyle>
          <a:p>
            <a:pPr>
              <a:defRPr/>
            </a:pPr>
            <a:fld id="{AB4B08BE-C6CF-4BF8-BB9F-0631EF754D13}" type="datetimeFigureOut">
              <a:rPr lang="en-US"/>
              <a:pPr>
                <a:defRPr/>
              </a:pPr>
              <a:t>7/30/2019</a:t>
            </a:fld>
            <a:endParaRPr lang="en-US"/>
          </a:p>
        </p:txBody>
      </p:sp>
      <p:sp>
        <p:nvSpPr>
          <p:cNvPr id="6" name="Footer Placeholder 4">
            <a:extLst>
              <a:ext uri="{FF2B5EF4-FFF2-40B4-BE49-F238E27FC236}">
                <a16:creationId xmlns:a16="http://schemas.microsoft.com/office/drawing/2014/main" id="{1D9BB185-38B6-408A-A17E-5E94D6776D8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42EA7E4-E8B4-4B2F-94DC-44EEEAB0C663}"/>
              </a:ext>
            </a:extLst>
          </p:cNvPr>
          <p:cNvSpPr>
            <a:spLocks noGrp="1"/>
          </p:cNvSpPr>
          <p:nvPr>
            <p:ph type="sldNum" sz="quarter" idx="12"/>
          </p:nvPr>
        </p:nvSpPr>
        <p:spPr/>
        <p:txBody>
          <a:bodyPr/>
          <a:lstStyle>
            <a:lvl1pPr>
              <a:defRPr/>
            </a:lvl1pPr>
          </a:lstStyle>
          <a:p>
            <a:pPr>
              <a:defRPr/>
            </a:pPr>
            <a:fld id="{FC851545-E56D-4288-968A-F5851027927F}" type="slidenum">
              <a:rPr lang="en-US" altLang="en-US"/>
              <a:pPr>
                <a:defRPr/>
              </a:pPr>
              <a:t>‹#›</a:t>
            </a:fld>
            <a:endParaRPr lang="en-US" altLang="en-US"/>
          </a:p>
        </p:txBody>
      </p:sp>
    </p:spTree>
    <p:extLst>
      <p:ext uri="{BB962C8B-B14F-4D97-AF65-F5344CB8AC3E}">
        <p14:creationId xmlns:p14="http://schemas.microsoft.com/office/powerpoint/2010/main" val="2344096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a:extLst>
              <a:ext uri="{FF2B5EF4-FFF2-40B4-BE49-F238E27FC236}">
                <a16:creationId xmlns:a16="http://schemas.microsoft.com/office/drawing/2014/main" id="{FAC6EE8D-0FF2-44AF-B111-61B6BC52C69B}"/>
              </a:ext>
            </a:extLst>
          </p:cNvPr>
          <p:cNvSpPr>
            <a:spLocks noGrp="1"/>
          </p:cNvSpPr>
          <p:nvPr>
            <p:ph type="dt" sz="half" idx="10"/>
          </p:nvPr>
        </p:nvSpPr>
        <p:spPr/>
        <p:txBody>
          <a:bodyPr/>
          <a:lstStyle>
            <a:lvl1pPr>
              <a:defRPr/>
            </a:lvl1pPr>
          </a:lstStyle>
          <a:p>
            <a:pPr>
              <a:defRPr/>
            </a:pPr>
            <a:fld id="{82718715-6A1D-415F-AC97-5F2B86898FB0}" type="datetimeFigureOut">
              <a:rPr lang="en-US"/>
              <a:pPr>
                <a:defRPr/>
              </a:pPr>
              <a:t>7/30/2019</a:t>
            </a:fld>
            <a:endParaRPr lang="en-US"/>
          </a:p>
        </p:txBody>
      </p:sp>
      <p:sp>
        <p:nvSpPr>
          <p:cNvPr id="8" name="Footer Placeholder 4">
            <a:extLst>
              <a:ext uri="{FF2B5EF4-FFF2-40B4-BE49-F238E27FC236}">
                <a16:creationId xmlns:a16="http://schemas.microsoft.com/office/drawing/2014/main" id="{786DEC56-A619-4E7C-A2EF-5C2BE55F971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E0D8E7A-52BC-4033-80F9-8D255DBD94F1}"/>
              </a:ext>
            </a:extLst>
          </p:cNvPr>
          <p:cNvSpPr>
            <a:spLocks noGrp="1"/>
          </p:cNvSpPr>
          <p:nvPr>
            <p:ph type="sldNum" sz="quarter" idx="12"/>
          </p:nvPr>
        </p:nvSpPr>
        <p:spPr/>
        <p:txBody>
          <a:bodyPr/>
          <a:lstStyle>
            <a:lvl1pPr>
              <a:defRPr/>
            </a:lvl1pPr>
          </a:lstStyle>
          <a:p>
            <a:pPr>
              <a:defRPr/>
            </a:pPr>
            <a:fld id="{AF63074B-55BE-4E0C-A8E9-268C14C2FA42}" type="slidenum">
              <a:rPr lang="en-US" altLang="en-US"/>
              <a:pPr>
                <a:defRPr/>
              </a:pPr>
              <a:t>‹#›</a:t>
            </a:fld>
            <a:endParaRPr lang="en-US" altLang="en-US"/>
          </a:p>
        </p:txBody>
      </p:sp>
    </p:spTree>
    <p:extLst>
      <p:ext uri="{BB962C8B-B14F-4D97-AF65-F5344CB8AC3E}">
        <p14:creationId xmlns:p14="http://schemas.microsoft.com/office/powerpoint/2010/main" val="746956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a:extLst>
              <a:ext uri="{FF2B5EF4-FFF2-40B4-BE49-F238E27FC236}">
                <a16:creationId xmlns:a16="http://schemas.microsoft.com/office/drawing/2014/main" id="{419CABE1-D1FD-4345-9C55-B05EE128E179}"/>
              </a:ext>
            </a:extLst>
          </p:cNvPr>
          <p:cNvSpPr>
            <a:spLocks noGrp="1"/>
          </p:cNvSpPr>
          <p:nvPr>
            <p:ph type="dt" sz="half" idx="10"/>
          </p:nvPr>
        </p:nvSpPr>
        <p:spPr/>
        <p:txBody>
          <a:bodyPr/>
          <a:lstStyle>
            <a:lvl1pPr>
              <a:defRPr/>
            </a:lvl1pPr>
          </a:lstStyle>
          <a:p>
            <a:pPr>
              <a:defRPr/>
            </a:pPr>
            <a:fld id="{4783DC26-FC74-41BA-B89F-260CE57B3110}" type="datetimeFigureOut">
              <a:rPr lang="en-US"/>
              <a:pPr>
                <a:defRPr/>
              </a:pPr>
              <a:t>7/30/2019</a:t>
            </a:fld>
            <a:endParaRPr lang="en-US"/>
          </a:p>
        </p:txBody>
      </p:sp>
      <p:sp>
        <p:nvSpPr>
          <p:cNvPr id="4" name="Footer Placeholder 4">
            <a:extLst>
              <a:ext uri="{FF2B5EF4-FFF2-40B4-BE49-F238E27FC236}">
                <a16:creationId xmlns:a16="http://schemas.microsoft.com/office/drawing/2014/main" id="{DC7C29BE-D5E3-48FA-BD21-BB3F04753A5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4EC2772-EA45-47C8-ABA9-23AF727B43D2}"/>
              </a:ext>
            </a:extLst>
          </p:cNvPr>
          <p:cNvSpPr>
            <a:spLocks noGrp="1"/>
          </p:cNvSpPr>
          <p:nvPr>
            <p:ph type="sldNum" sz="quarter" idx="12"/>
          </p:nvPr>
        </p:nvSpPr>
        <p:spPr/>
        <p:txBody>
          <a:bodyPr/>
          <a:lstStyle>
            <a:lvl1pPr>
              <a:defRPr/>
            </a:lvl1pPr>
          </a:lstStyle>
          <a:p>
            <a:pPr>
              <a:defRPr/>
            </a:pPr>
            <a:fld id="{031C688E-BD6B-4D98-95E9-D94EB4820E5C}" type="slidenum">
              <a:rPr lang="en-US" altLang="en-US"/>
              <a:pPr>
                <a:defRPr/>
              </a:pPr>
              <a:t>‹#›</a:t>
            </a:fld>
            <a:endParaRPr lang="en-US" altLang="en-US"/>
          </a:p>
        </p:txBody>
      </p:sp>
    </p:spTree>
    <p:extLst>
      <p:ext uri="{BB962C8B-B14F-4D97-AF65-F5344CB8AC3E}">
        <p14:creationId xmlns:p14="http://schemas.microsoft.com/office/powerpoint/2010/main" val="230729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BF1684-15A0-4B11-B9E8-96F7E7A35AFA}"/>
              </a:ext>
            </a:extLst>
          </p:cNvPr>
          <p:cNvSpPr>
            <a:spLocks noGrp="1"/>
          </p:cNvSpPr>
          <p:nvPr>
            <p:ph type="dt" sz="half" idx="10"/>
          </p:nvPr>
        </p:nvSpPr>
        <p:spPr/>
        <p:txBody>
          <a:bodyPr/>
          <a:lstStyle>
            <a:lvl1pPr>
              <a:defRPr/>
            </a:lvl1pPr>
          </a:lstStyle>
          <a:p>
            <a:pPr>
              <a:defRPr/>
            </a:pPr>
            <a:fld id="{517A0D0F-7D68-4C26-BB61-EA228535DD36}" type="datetimeFigureOut">
              <a:rPr lang="en-US"/>
              <a:pPr>
                <a:defRPr/>
              </a:pPr>
              <a:t>7/30/2019</a:t>
            </a:fld>
            <a:endParaRPr lang="en-US"/>
          </a:p>
        </p:txBody>
      </p:sp>
      <p:sp>
        <p:nvSpPr>
          <p:cNvPr id="3" name="Footer Placeholder 4">
            <a:extLst>
              <a:ext uri="{FF2B5EF4-FFF2-40B4-BE49-F238E27FC236}">
                <a16:creationId xmlns:a16="http://schemas.microsoft.com/office/drawing/2014/main" id="{C6F074E3-1232-47CC-B080-9686F2A7B6A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76F873C-7671-4980-A2A9-13485E780558}"/>
              </a:ext>
            </a:extLst>
          </p:cNvPr>
          <p:cNvSpPr>
            <a:spLocks noGrp="1"/>
          </p:cNvSpPr>
          <p:nvPr>
            <p:ph type="sldNum" sz="quarter" idx="12"/>
          </p:nvPr>
        </p:nvSpPr>
        <p:spPr/>
        <p:txBody>
          <a:bodyPr/>
          <a:lstStyle>
            <a:lvl1pPr>
              <a:defRPr/>
            </a:lvl1pPr>
          </a:lstStyle>
          <a:p>
            <a:pPr>
              <a:defRPr/>
            </a:pPr>
            <a:fld id="{AD3F379C-FCD0-49AF-A0EC-FA1A2B88B77B}" type="slidenum">
              <a:rPr lang="en-US" altLang="en-US"/>
              <a:pPr>
                <a:defRPr/>
              </a:pPr>
              <a:t>‹#›</a:t>
            </a:fld>
            <a:endParaRPr lang="en-US" altLang="en-US"/>
          </a:p>
        </p:txBody>
      </p:sp>
    </p:spTree>
    <p:extLst>
      <p:ext uri="{BB962C8B-B14F-4D97-AF65-F5344CB8AC3E}">
        <p14:creationId xmlns:p14="http://schemas.microsoft.com/office/powerpoint/2010/main" val="167587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FCC89F42-7B63-4A9C-8885-51DA40E710CA}"/>
              </a:ext>
            </a:extLst>
          </p:cNvPr>
          <p:cNvSpPr>
            <a:spLocks noGrp="1"/>
          </p:cNvSpPr>
          <p:nvPr>
            <p:ph type="dt" sz="half" idx="10"/>
          </p:nvPr>
        </p:nvSpPr>
        <p:spPr/>
        <p:txBody>
          <a:bodyPr/>
          <a:lstStyle>
            <a:lvl1pPr>
              <a:defRPr/>
            </a:lvl1pPr>
          </a:lstStyle>
          <a:p>
            <a:pPr>
              <a:defRPr/>
            </a:pPr>
            <a:fld id="{64C4944D-AFBA-40A2-9C4E-EC47110F44C9}" type="datetimeFigureOut">
              <a:rPr lang="en-US"/>
              <a:pPr>
                <a:defRPr/>
              </a:pPr>
              <a:t>7/30/2019</a:t>
            </a:fld>
            <a:endParaRPr lang="en-US"/>
          </a:p>
        </p:txBody>
      </p:sp>
      <p:sp>
        <p:nvSpPr>
          <p:cNvPr id="6" name="Footer Placeholder 4">
            <a:extLst>
              <a:ext uri="{FF2B5EF4-FFF2-40B4-BE49-F238E27FC236}">
                <a16:creationId xmlns:a16="http://schemas.microsoft.com/office/drawing/2014/main" id="{45EEAC6F-876E-4482-9288-818D31A16A3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CCD14DC-3D6A-4943-B3A2-C4A6E1D929DD}"/>
              </a:ext>
            </a:extLst>
          </p:cNvPr>
          <p:cNvSpPr>
            <a:spLocks noGrp="1"/>
          </p:cNvSpPr>
          <p:nvPr>
            <p:ph type="sldNum" sz="quarter" idx="12"/>
          </p:nvPr>
        </p:nvSpPr>
        <p:spPr/>
        <p:txBody>
          <a:bodyPr/>
          <a:lstStyle>
            <a:lvl1pPr>
              <a:defRPr/>
            </a:lvl1pPr>
          </a:lstStyle>
          <a:p>
            <a:pPr>
              <a:defRPr/>
            </a:pPr>
            <a:fld id="{11439FCE-7F0B-48A5-8E8A-860F56D6A958}" type="slidenum">
              <a:rPr lang="en-US" altLang="en-US"/>
              <a:pPr>
                <a:defRPr/>
              </a:pPr>
              <a:t>‹#›</a:t>
            </a:fld>
            <a:endParaRPr lang="en-US" altLang="en-US"/>
          </a:p>
        </p:txBody>
      </p:sp>
    </p:spTree>
    <p:extLst>
      <p:ext uri="{BB962C8B-B14F-4D97-AF65-F5344CB8AC3E}">
        <p14:creationId xmlns:p14="http://schemas.microsoft.com/office/powerpoint/2010/main" val="22121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a:extLst>
              <a:ext uri="{FF2B5EF4-FFF2-40B4-BE49-F238E27FC236}">
                <a16:creationId xmlns:a16="http://schemas.microsoft.com/office/drawing/2014/main" id="{6ED7BF3F-C977-41F5-A7B0-AD34F4311BEA}"/>
              </a:ext>
            </a:extLst>
          </p:cNvPr>
          <p:cNvSpPr>
            <a:spLocks noGrp="1"/>
          </p:cNvSpPr>
          <p:nvPr>
            <p:ph type="dt" sz="half" idx="10"/>
          </p:nvPr>
        </p:nvSpPr>
        <p:spPr/>
        <p:txBody>
          <a:bodyPr/>
          <a:lstStyle>
            <a:lvl1pPr>
              <a:defRPr/>
            </a:lvl1pPr>
          </a:lstStyle>
          <a:p>
            <a:pPr>
              <a:defRPr/>
            </a:pPr>
            <a:fld id="{231381ED-D27E-44AF-A53B-5C2B44AA0B6B}" type="datetimeFigureOut">
              <a:rPr lang="en-US"/>
              <a:pPr>
                <a:defRPr/>
              </a:pPr>
              <a:t>7/30/2019</a:t>
            </a:fld>
            <a:endParaRPr lang="en-US"/>
          </a:p>
        </p:txBody>
      </p:sp>
      <p:sp>
        <p:nvSpPr>
          <p:cNvPr id="6" name="Footer Placeholder 4">
            <a:extLst>
              <a:ext uri="{FF2B5EF4-FFF2-40B4-BE49-F238E27FC236}">
                <a16:creationId xmlns:a16="http://schemas.microsoft.com/office/drawing/2014/main" id="{47D550B9-4B6F-4746-9F65-310F6D781A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592BCA3-05F8-446F-A966-31BE7D0396D7}"/>
              </a:ext>
            </a:extLst>
          </p:cNvPr>
          <p:cNvSpPr>
            <a:spLocks noGrp="1"/>
          </p:cNvSpPr>
          <p:nvPr>
            <p:ph type="sldNum" sz="quarter" idx="12"/>
          </p:nvPr>
        </p:nvSpPr>
        <p:spPr/>
        <p:txBody>
          <a:bodyPr/>
          <a:lstStyle>
            <a:lvl1pPr>
              <a:defRPr/>
            </a:lvl1pPr>
          </a:lstStyle>
          <a:p>
            <a:pPr>
              <a:defRPr/>
            </a:pPr>
            <a:fld id="{9C668D56-A009-42F8-8AFD-49B47F4EFBF8}" type="slidenum">
              <a:rPr lang="en-US" altLang="en-US"/>
              <a:pPr>
                <a:defRPr/>
              </a:pPr>
              <a:t>‹#›</a:t>
            </a:fld>
            <a:endParaRPr lang="en-US" altLang="en-US"/>
          </a:p>
        </p:txBody>
      </p:sp>
    </p:spTree>
    <p:extLst>
      <p:ext uri="{BB962C8B-B14F-4D97-AF65-F5344CB8AC3E}">
        <p14:creationId xmlns:p14="http://schemas.microsoft.com/office/powerpoint/2010/main" val="217797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CE1F874-EED1-4A80-AA4C-A9B0DF5062B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a:extLst>
              <a:ext uri="{FF2B5EF4-FFF2-40B4-BE49-F238E27FC236}">
                <a16:creationId xmlns:a16="http://schemas.microsoft.com/office/drawing/2014/main" id="{450C2EDD-AE66-4425-9E12-5DD7BC75823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a:extLst>
              <a:ext uri="{FF2B5EF4-FFF2-40B4-BE49-F238E27FC236}">
                <a16:creationId xmlns:a16="http://schemas.microsoft.com/office/drawing/2014/main" id="{C80F68BC-8D33-4AA4-BA32-6E2DBC7971D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73DEAAF-C07F-4B8C-8030-EDE3406C3E33}" type="datetimeFigureOut">
              <a:rPr lang="en-US"/>
              <a:pPr>
                <a:defRPr/>
              </a:pPr>
              <a:t>7/30/2019</a:t>
            </a:fld>
            <a:endParaRPr lang="en-US"/>
          </a:p>
        </p:txBody>
      </p:sp>
      <p:sp>
        <p:nvSpPr>
          <p:cNvPr id="5" name="Footer Placeholder 4">
            <a:extLst>
              <a:ext uri="{FF2B5EF4-FFF2-40B4-BE49-F238E27FC236}">
                <a16:creationId xmlns:a16="http://schemas.microsoft.com/office/drawing/2014/main" id="{39BF6F45-08CA-4215-B4AF-9CF6E2CB2F0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7C6FEBA6-E99B-4128-BA5D-7D9761D96C3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1110907-B548-4D14-AD41-2192814487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EAC9A812-3469-45DB-8D1C-4E2A78846596}"/>
              </a:ext>
            </a:extLst>
          </p:cNvPr>
          <p:cNvPicPr>
            <a:picLocks noChangeAspect="1"/>
          </p:cNvPicPr>
          <p:nvPr/>
        </p:nvPicPr>
        <p:blipFill>
          <a:blip r:embed="rId2">
            <a:extLst>
              <a:ext uri="{28A0092B-C50C-407E-A947-70E740481C1C}">
                <a14:useLocalDpi xmlns:a14="http://schemas.microsoft.com/office/drawing/2010/main" val="0"/>
              </a:ext>
            </a:extLst>
          </a:blip>
          <a:srcRect r="-3044"/>
          <a:stretch>
            <a:fillRect/>
          </a:stretch>
        </p:blipFill>
        <p:spPr bwMode="auto">
          <a:xfrm>
            <a:off x="0" y="0"/>
            <a:ext cx="94218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5">
            <a:extLst>
              <a:ext uri="{FF2B5EF4-FFF2-40B4-BE49-F238E27FC236}">
                <a16:creationId xmlns:a16="http://schemas.microsoft.com/office/drawing/2014/main" id="{F9334BEC-ADBD-4B20-8DFE-E58FCF1D5554}"/>
              </a:ext>
            </a:extLst>
          </p:cNvPr>
          <p:cNvSpPr txBox="1">
            <a:spLocks noChangeArrowheads="1"/>
          </p:cNvSpPr>
          <p:nvPr/>
        </p:nvSpPr>
        <p:spPr bwMode="auto">
          <a:xfrm>
            <a:off x="0" y="1222375"/>
            <a:ext cx="8458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2800">
                <a:latin typeface="Arial" panose="020B0604020202020204" pitchFamily="34" charset="0"/>
                <a:cs typeface="Arial" panose="020B0604020202020204" pitchFamily="34" charset="0"/>
              </a:rPr>
              <a:t>3</a:t>
            </a:r>
            <a:r>
              <a:rPr lang="en-US" altLang="en-US" sz="2800" baseline="30000">
                <a:latin typeface="Arial" panose="020B0604020202020204" pitchFamily="34" charset="0"/>
                <a:cs typeface="Arial" panose="020B0604020202020204" pitchFamily="34" charset="0"/>
              </a:rPr>
              <a:t>rd</a:t>
            </a:r>
            <a:r>
              <a:rPr lang="en-US" altLang="en-US" sz="2800">
                <a:latin typeface="Arial" panose="020B0604020202020204" pitchFamily="34" charset="0"/>
                <a:cs typeface="Arial" panose="020B0604020202020204" pitchFamily="34" charset="0"/>
              </a:rPr>
              <a:t> Edition</a:t>
            </a:r>
            <a:br>
              <a:rPr lang="en-US" altLang="en-US" sz="4800">
                <a:latin typeface="Arial" panose="020B0604020202020204" pitchFamily="34" charset="0"/>
                <a:cs typeface="Arial" panose="020B0604020202020204" pitchFamily="34" charset="0"/>
              </a:rPr>
            </a:br>
            <a:r>
              <a:rPr lang="en-US" altLang="en-US" sz="4800">
                <a:latin typeface="Arial" panose="020B0604020202020204" pitchFamily="34" charset="0"/>
                <a:cs typeface="Arial" panose="020B0604020202020204" pitchFamily="34" charset="0"/>
              </a:rPr>
              <a:t>Strategic Management</a:t>
            </a:r>
          </a:p>
          <a:p>
            <a:pPr algn="r" eaLnBrk="1" hangingPunct="1">
              <a:spcBef>
                <a:spcPct val="0"/>
              </a:spcBef>
              <a:buFontTx/>
              <a:buNone/>
            </a:pPr>
            <a:r>
              <a:rPr lang="en-US" altLang="en-US" sz="4800">
                <a:latin typeface="Arial" panose="020B0604020202020204" pitchFamily="34" charset="0"/>
                <a:cs typeface="Arial" panose="020B0604020202020204" pitchFamily="34" charset="0"/>
              </a:rPr>
              <a:t>In Tourism</a:t>
            </a:r>
          </a:p>
        </p:txBody>
      </p:sp>
      <p:sp>
        <p:nvSpPr>
          <p:cNvPr id="3076" name="TextBox 6">
            <a:extLst>
              <a:ext uri="{FF2B5EF4-FFF2-40B4-BE49-F238E27FC236}">
                <a16:creationId xmlns:a16="http://schemas.microsoft.com/office/drawing/2014/main" id="{8E574E1E-0716-46CE-94A0-527D34D87F63}"/>
              </a:ext>
            </a:extLst>
          </p:cNvPr>
          <p:cNvSpPr txBox="1">
            <a:spLocks noChangeArrowheads="1"/>
          </p:cNvSpPr>
          <p:nvPr/>
        </p:nvSpPr>
        <p:spPr bwMode="auto">
          <a:xfrm>
            <a:off x="0" y="3937000"/>
            <a:ext cx="845820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nl-NL" altLang="en-US" sz="1800">
                <a:solidFill>
                  <a:srgbClr val="000000"/>
                </a:solidFill>
                <a:latin typeface="Arial" panose="020B0604020202020204" pitchFamily="34" charset="0"/>
                <a:cs typeface="Arial" panose="020B0604020202020204" pitchFamily="34" charset="0"/>
              </a:rPr>
              <a:t>Edited by </a:t>
            </a:r>
          </a:p>
          <a:p>
            <a:pPr algn="r" eaLnBrk="1" hangingPunct="1">
              <a:spcBef>
                <a:spcPct val="0"/>
              </a:spcBef>
              <a:buFontTx/>
              <a:buNone/>
            </a:pPr>
            <a:r>
              <a:rPr lang="nl-NL" altLang="en-US" sz="1800">
                <a:solidFill>
                  <a:srgbClr val="000000"/>
                </a:solidFill>
                <a:latin typeface="Arial" panose="020B0604020202020204" pitchFamily="34" charset="0"/>
                <a:cs typeface="Arial" panose="020B0604020202020204" pitchFamily="34" charset="0"/>
              </a:rPr>
              <a:t>LUIZ MOUTINHO AND</a:t>
            </a:r>
            <a:br>
              <a:rPr lang="nl-NL" altLang="en-US" sz="1800">
                <a:solidFill>
                  <a:srgbClr val="000000"/>
                </a:solidFill>
                <a:latin typeface="Arial" panose="020B0604020202020204" pitchFamily="34" charset="0"/>
                <a:cs typeface="Arial" panose="020B0604020202020204" pitchFamily="34" charset="0"/>
              </a:rPr>
            </a:br>
            <a:r>
              <a:rPr lang="nl-NL" altLang="en-US" sz="1800">
                <a:solidFill>
                  <a:srgbClr val="000000"/>
                </a:solidFill>
                <a:latin typeface="Arial" panose="020B0604020202020204" pitchFamily="34" charset="0"/>
                <a:cs typeface="Arial" panose="020B0604020202020204" pitchFamily="34" charset="0"/>
              </a:rPr>
              <a:t> ALFONSO VARGAS </a:t>
            </a:r>
            <a:r>
              <a:rPr lang="en-GB" altLang="en-US" sz="1800">
                <a:latin typeface="Arial" panose="020B0604020202020204" pitchFamily="34" charset="0"/>
                <a:cs typeface="Arial" panose="020B0604020202020204" pitchFamily="34" charset="0"/>
              </a:rPr>
              <a:t>SÁNCHEZ</a:t>
            </a:r>
          </a:p>
        </p:txBody>
      </p:sp>
      <p:sp>
        <p:nvSpPr>
          <p:cNvPr id="8" name="Rectangle 7">
            <a:extLst>
              <a:ext uri="{FF2B5EF4-FFF2-40B4-BE49-F238E27FC236}">
                <a16:creationId xmlns:a16="http://schemas.microsoft.com/office/drawing/2014/main" id="{A72BC15A-2117-4A8B-A653-A2789727A7E9}"/>
              </a:ext>
            </a:extLst>
          </p:cNvPr>
          <p:cNvSpPr/>
          <p:nvPr/>
        </p:nvSpPr>
        <p:spPr>
          <a:xfrm>
            <a:off x="6545263" y="6134100"/>
            <a:ext cx="2598737" cy="33972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000" dirty="0">
                <a:solidFill>
                  <a:srgbClr val="000000"/>
                </a:solidFill>
                <a:latin typeface="Myriad Pro"/>
                <a:cs typeface="Myriad Pro"/>
              </a:rPr>
              <a:t>COMPLIMENTARY TEACHING MATERIALS</a:t>
            </a:r>
          </a:p>
        </p:txBody>
      </p:sp>
      <p:pic>
        <p:nvPicPr>
          <p:cNvPr id="3078" name="Picture 8" descr="CABI_URL_white.eps">
            <a:extLst>
              <a:ext uri="{FF2B5EF4-FFF2-40B4-BE49-F238E27FC236}">
                <a16:creationId xmlns:a16="http://schemas.microsoft.com/office/drawing/2014/main" id="{58C2F43A-E5A3-4F9B-AF31-D087140DCF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4475" y="5319713"/>
            <a:ext cx="1036638"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5788CA44-F09D-4E8C-8D98-359CB8585C2B}"/>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Compass Illustration_Tilt_B&amp;W.tif">
            <a:extLst>
              <a:ext uri="{FF2B5EF4-FFF2-40B4-BE49-F238E27FC236}">
                <a16:creationId xmlns:a16="http://schemas.microsoft.com/office/drawing/2014/main" id="{C71365E6-4FC1-4882-8D8F-5CFA01CD8F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63D34AC6-247E-4194-A48C-06C027D91E43}"/>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12292" name="TextBox 7">
            <a:extLst>
              <a:ext uri="{FF2B5EF4-FFF2-40B4-BE49-F238E27FC236}">
                <a16:creationId xmlns:a16="http://schemas.microsoft.com/office/drawing/2014/main" id="{00BD0996-7BBA-4CB4-8D1B-38C063A434DC}"/>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2</a:t>
            </a:r>
          </a:p>
        </p:txBody>
      </p:sp>
      <p:sp>
        <p:nvSpPr>
          <p:cNvPr id="8" name="Title 1">
            <a:extLst>
              <a:ext uri="{FF2B5EF4-FFF2-40B4-BE49-F238E27FC236}">
                <a16:creationId xmlns:a16="http://schemas.microsoft.com/office/drawing/2014/main" id="{3AB12A99-E4CE-436E-ADC8-2239EF1E203B}"/>
              </a:ext>
            </a:extLst>
          </p:cNvPr>
          <p:cNvSpPr>
            <a:spLocks noGrp="1"/>
          </p:cNvSpPr>
          <p:nvPr>
            <p:ph type="title"/>
          </p:nvPr>
        </p:nvSpPr>
        <p:spPr>
          <a:xfrm>
            <a:off x="955675" y="1301750"/>
            <a:ext cx="7886700" cy="808038"/>
          </a:xfrm>
        </p:spPr>
        <p:txBody>
          <a:bodyPr rtlCol="0">
            <a:noAutofit/>
          </a:bodyPr>
          <a:lstStyle/>
          <a:p>
            <a:pPr eaLnBrk="1" fontAlgn="auto" hangingPunct="1">
              <a:spcAft>
                <a:spcPts val="0"/>
              </a:spcAft>
              <a:defRPr/>
            </a:pPr>
            <a:r>
              <a:rPr lang="en-GB" sz="3600" b="1" dirty="0">
                <a:latin typeface="+mn-lt"/>
              </a:rPr>
              <a:t>Summary of Adaptor-Innovator Styles</a:t>
            </a:r>
            <a:br>
              <a:rPr lang="en-GB" sz="3600" b="1" dirty="0">
                <a:latin typeface="+mn-lt"/>
              </a:rPr>
            </a:br>
            <a:endParaRPr lang="en-GB" sz="3600" b="1" dirty="0">
              <a:latin typeface="+mn-lt"/>
            </a:endParaRPr>
          </a:p>
        </p:txBody>
      </p:sp>
      <p:graphicFrame>
        <p:nvGraphicFramePr>
          <p:cNvPr id="9" name="Table 8">
            <a:extLst>
              <a:ext uri="{FF2B5EF4-FFF2-40B4-BE49-F238E27FC236}">
                <a16:creationId xmlns:a16="http://schemas.microsoft.com/office/drawing/2014/main" id="{8D515543-6F43-4BF7-8BD0-5FDC8E5F6312}"/>
              </a:ext>
            </a:extLst>
          </p:cNvPr>
          <p:cNvGraphicFramePr>
            <a:graphicFrameLocks noGrp="1"/>
          </p:cNvGraphicFramePr>
          <p:nvPr/>
        </p:nvGraphicFramePr>
        <p:xfrm>
          <a:off x="955675" y="1970088"/>
          <a:ext cx="7929563" cy="3771900"/>
        </p:xfrm>
        <a:graphic>
          <a:graphicData uri="http://schemas.openxmlformats.org/drawingml/2006/table">
            <a:tbl>
              <a:tblPr firstRow="1" bandRow="1">
                <a:tableStyleId>{5C22544A-7EE6-4342-B048-85BDC9FD1C3A}</a:tableStyleId>
              </a:tblPr>
              <a:tblGrid>
                <a:gridCol w="3785680">
                  <a:extLst>
                    <a:ext uri="{9D8B030D-6E8A-4147-A177-3AD203B41FA5}">
                      <a16:colId xmlns:a16="http://schemas.microsoft.com/office/drawing/2014/main" val="20000"/>
                    </a:ext>
                  </a:extLst>
                </a:gridCol>
                <a:gridCol w="4143883">
                  <a:extLst>
                    <a:ext uri="{9D8B030D-6E8A-4147-A177-3AD203B41FA5}">
                      <a16:colId xmlns:a16="http://schemas.microsoft.com/office/drawing/2014/main" val="20001"/>
                    </a:ext>
                  </a:extLst>
                </a:gridCol>
              </a:tblGrid>
              <a:tr h="7543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500" b="1" dirty="0"/>
                    </a:p>
                    <a:p>
                      <a:pPr marL="0" marR="0" indent="0" algn="ctr" defTabSz="914400" rtl="0" eaLnBrk="1" fontAlgn="auto" latinLnBrk="0" hangingPunct="1">
                        <a:lnSpc>
                          <a:spcPct val="100000"/>
                        </a:lnSpc>
                        <a:spcBef>
                          <a:spcPts val="0"/>
                        </a:spcBef>
                        <a:spcAft>
                          <a:spcPts val="0"/>
                        </a:spcAft>
                        <a:buClrTx/>
                        <a:buSzTx/>
                        <a:buFontTx/>
                        <a:buNone/>
                        <a:tabLst/>
                        <a:defRPr/>
                      </a:pPr>
                      <a:r>
                        <a:rPr lang="en-GB" sz="1500" b="1" dirty="0"/>
                        <a:t>ADAPTOR</a:t>
                      </a:r>
                      <a:endParaRPr lang="en-GB" sz="1500" dirty="0"/>
                    </a:p>
                    <a:p>
                      <a:pPr algn="ctr"/>
                      <a:endParaRPr lang="en-GB" sz="1500" dirty="0"/>
                    </a:p>
                  </a:txBody>
                  <a:tcPr marL="68582" marR="68582"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500" b="1" dirty="0"/>
                    </a:p>
                    <a:p>
                      <a:pPr marL="0" marR="0" indent="0" algn="ctr" defTabSz="914400" rtl="0" eaLnBrk="1" fontAlgn="auto" latinLnBrk="0" hangingPunct="1">
                        <a:lnSpc>
                          <a:spcPct val="100000"/>
                        </a:lnSpc>
                        <a:spcBef>
                          <a:spcPts val="0"/>
                        </a:spcBef>
                        <a:spcAft>
                          <a:spcPts val="0"/>
                        </a:spcAft>
                        <a:buClrTx/>
                        <a:buSzTx/>
                        <a:buFontTx/>
                        <a:buNone/>
                        <a:tabLst/>
                        <a:defRPr/>
                      </a:pPr>
                      <a:r>
                        <a:rPr lang="en-GB" sz="1500" b="1" dirty="0"/>
                        <a:t>INNOVATOR</a:t>
                      </a:r>
                      <a:endParaRPr lang="en-GB" sz="1500" dirty="0"/>
                    </a:p>
                    <a:p>
                      <a:pPr algn="ctr"/>
                      <a:endParaRPr lang="en-GB" sz="1500" dirty="0"/>
                    </a:p>
                  </a:txBody>
                  <a:tcPr marL="68582" marR="68582" marT="34290" marB="34290"/>
                </a:tc>
                <a:extLst>
                  <a:ext uri="{0D108BD9-81ED-4DB2-BD59-A6C34878D82A}">
                    <a16:rowId xmlns:a16="http://schemas.microsoft.com/office/drawing/2014/main" val="10000"/>
                  </a:ext>
                </a:extLst>
              </a:tr>
              <a:tr h="75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1" dirty="0"/>
                        <a:t>Seeks solutions to problems in tried and tested ways</a:t>
                      </a:r>
                      <a:endParaRPr lang="en-GB" sz="1500" dirty="0"/>
                    </a:p>
                    <a:p>
                      <a:endParaRPr lang="en-GB" sz="1500" dirty="0"/>
                    </a:p>
                  </a:txBody>
                  <a:tcPr marL="68582" marR="68582" marT="34290" marB="34290"/>
                </a:tc>
                <a:tc>
                  <a:txBody>
                    <a:bodyPr/>
                    <a:lstStyle/>
                    <a:p>
                      <a:r>
                        <a:rPr lang="en-GB" sz="1500" b="1" dirty="0"/>
                        <a:t>Queries definitions of problems and their solutions</a:t>
                      </a:r>
                      <a:endParaRPr lang="en-GB" sz="1500" dirty="0"/>
                    </a:p>
                    <a:p>
                      <a:endParaRPr lang="en-GB" sz="1500" dirty="0"/>
                    </a:p>
                  </a:txBody>
                  <a:tcPr marL="68582" marR="68582" marT="34290" marB="34290"/>
                </a:tc>
                <a:extLst>
                  <a:ext uri="{0D108BD9-81ED-4DB2-BD59-A6C34878D82A}">
                    <a16:rowId xmlns:a16="http://schemas.microsoft.com/office/drawing/2014/main" val="10001"/>
                  </a:ext>
                </a:extLst>
              </a:tr>
              <a:tr h="75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1" dirty="0"/>
                        <a:t>Maintains accuracy and attention to detail over long periods of time</a:t>
                      </a:r>
                      <a:endParaRPr lang="en-GB" sz="1500" dirty="0"/>
                    </a:p>
                    <a:p>
                      <a:endParaRPr lang="en-GB" sz="1500" dirty="0"/>
                    </a:p>
                  </a:txBody>
                  <a:tcPr marL="68582" marR="68582" marT="34290" marB="34290"/>
                </a:tc>
                <a:tc>
                  <a:txBody>
                    <a:bodyPr/>
                    <a:lstStyle/>
                    <a:p>
                      <a:r>
                        <a:rPr lang="en-GB" sz="1500" b="1" dirty="0"/>
                        <a:t>Easily bored and quick to delegate routine tasks</a:t>
                      </a:r>
                      <a:endParaRPr lang="en-GB" sz="1500" dirty="0"/>
                    </a:p>
                    <a:p>
                      <a:endParaRPr lang="en-GB" sz="1500" dirty="0"/>
                    </a:p>
                  </a:txBody>
                  <a:tcPr marL="68582" marR="68582" marT="34290" marB="34290"/>
                </a:tc>
                <a:extLst>
                  <a:ext uri="{0D108BD9-81ED-4DB2-BD59-A6C34878D82A}">
                    <a16:rowId xmlns:a16="http://schemas.microsoft.com/office/drawing/2014/main" val="10002"/>
                  </a:ext>
                </a:extLst>
              </a:tr>
              <a:tr h="754380">
                <a:tc>
                  <a:txBody>
                    <a:bodyPr/>
                    <a:lstStyle/>
                    <a:p>
                      <a:r>
                        <a:rPr lang="en-GB" sz="1500" b="1" dirty="0"/>
                        <a:t>Rarely challenges the rules but is well able to use the space within them</a:t>
                      </a:r>
                      <a:endParaRPr lang="en-GB" sz="1500" dirty="0"/>
                    </a:p>
                    <a:p>
                      <a:endParaRPr lang="en-GB" sz="1500" dirty="0"/>
                    </a:p>
                  </a:txBody>
                  <a:tcPr marL="68582" marR="68582" marT="34290" marB="34290"/>
                </a:tc>
                <a:tc>
                  <a:txBody>
                    <a:bodyPr/>
                    <a:lstStyle/>
                    <a:p>
                      <a:r>
                        <a:rPr lang="en-GB" sz="1500" b="1" dirty="0"/>
                        <a:t>Has little respect for past customs</a:t>
                      </a:r>
                      <a:endParaRPr lang="en-GB" sz="1500" dirty="0"/>
                    </a:p>
                    <a:p>
                      <a:endParaRPr lang="en-GB" sz="1500" dirty="0"/>
                    </a:p>
                  </a:txBody>
                  <a:tcPr marL="68582" marR="68582" marT="34290" marB="34290"/>
                </a:tc>
                <a:extLst>
                  <a:ext uri="{0D108BD9-81ED-4DB2-BD59-A6C34878D82A}">
                    <a16:rowId xmlns:a16="http://schemas.microsoft.com/office/drawing/2014/main" val="10003"/>
                  </a:ext>
                </a:extLst>
              </a:tr>
              <a:tr h="75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1" dirty="0"/>
                        <a:t>Prefers to work within given structures and may find it difficult to break out</a:t>
                      </a:r>
                      <a:endParaRPr lang="en-GB" sz="1500" dirty="0"/>
                    </a:p>
                    <a:p>
                      <a:endParaRPr lang="en-GB" sz="1500" dirty="0"/>
                    </a:p>
                  </a:txBody>
                  <a:tcPr marL="68582" marR="68582" marT="34290" marB="34290"/>
                </a:tc>
                <a:tc>
                  <a:txBody>
                    <a:bodyPr/>
                    <a:lstStyle/>
                    <a:p>
                      <a:r>
                        <a:rPr lang="en-GB" sz="1500" b="1" dirty="0"/>
                        <a:t>Creates own structures but may have difficulty in getting others to accept them</a:t>
                      </a:r>
                      <a:endParaRPr lang="en-GB" sz="1500" dirty="0"/>
                    </a:p>
                    <a:p>
                      <a:endParaRPr lang="en-GB" sz="1500" dirty="0"/>
                    </a:p>
                  </a:txBody>
                  <a:tcPr marL="68582" marR="68582" marT="34290" marB="34290"/>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ompass Illustration_Tilt_B&amp;W.tif">
            <a:extLst>
              <a:ext uri="{FF2B5EF4-FFF2-40B4-BE49-F238E27FC236}">
                <a16:creationId xmlns:a16="http://schemas.microsoft.com/office/drawing/2014/main" id="{C18CACF1-73AC-4833-9044-C51DF59FAC8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7">
            <a:extLst>
              <a:ext uri="{FF2B5EF4-FFF2-40B4-BE49-F238E27FC236}">
                <a16:creationId xmlns:a16="http://schemas.microsoft.com/office/drawing/2014/main" id="{28EFA8E6-0750-4763-AB98-2A325ED4EB88}"/>
              </a:ext>
            </a:extLst>
          </p:cNvPr>
          <p:cNvSpPr txBox="1">
            <a:spLocks noChangeArrowheads="1"/>
          </p:cNvSpPr>
          <p:nvPr/>
        </p:nvSpPr>
        <p:spPr bwMode="auto">
          <a:xfrm>
            <a:off x="0" y="8001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3</a:t>
            </a:r>
          </a:p>
        </p:txBody>
      </p:sp>
      <p:graphicFrame>
        <p:nvGraphicFramePr>
          <p:cNvPr id="11" name="Diagram 10">
            <a:extLst>
              <a:ext uri="{FF2B5EF4-FFF2-40B4-BE49-F238E27FC236}">
                <a16:creationId xmlns:a16="http://schemas.microsoft.com/office/drawing/2014/main" id="{D225A2F4-842D-48DB-9B7F-042673A17849}"/>
              </a:ext>
            </a:extLst>
          </p:cNvPr>
          <p:cNvGraphicFramePr/>
          <p:nvPr/>
        </p:nvGraphicFramePr>
        <p:xfrm>
          <a:off x="47383" y="670951"/>
          <a:ext cx="9917150" cy="5491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CBD4ACB3-351B-47D1-A4D8-D0D2FF26D17D}"/>
              </a:ext>
            </a:extLst>
          </p:cNvPr>
          <p:cNvSpPr txBox="1"/>
          <p:nvPr/>
        </p:nvSpPr>
        <p:spPr>
          <a:xfrm>
            <a:off x="-44450" y="2640013"/>
            <a:ext cx="4538663" cy="1600200"/>
          </a:xfrm>
          <a:prstGeom prst="rect">
            <a:avLst/>
          </a:prstGeom>
          <a:noFill/>
        </p:spPr>
        <p:txBody>
          <a:bodyPr>
            <a:spAutoFit/>
          </a:bodyPr>
          <a:lstStyle/>
          <a:p>
            <a:pPr eaLnBrk="1" fontAlgn="auto" hangingPunct="1">
              <a:spcBef>
                <a:spcPts val="0"/>
              </a:spcBef>
              <a:spcAft>
                <a:spcPts val="0"/>
              </a:spcAft>
              <a:defRPr/>
            </a:pPr>
            <a:r>
              <a:rPr lang="en-GB" sz="2800" dirty="0">
                <a:latin typeface="+mn-lt"/>
              </a:rPr>
              <a:t>The final stage is about Implementation</a:t>
            </a:r>
          </a:p>
          <a:p>
            <a:pPr eaLnBrk="1" fontAlgn="auto" hangingPunct="1">
              <a:spcBef>
                <a:spcPts val="0"/>
              </a:spcBef>
              <a:spcAft>
                <a:spcPts val="0"/>
              </a:spcAft>
              <a:defRPr/>
            </a:pPr>
            <a:r>
              <a:rPr lang="en-GB" sz="1400" dirty="0">
                <a:latin typeface="+mn-lt"/>
              </a:rPr>
              <a:t>Setting out the right strategies to ensure success is a fine art and a structured approach will help increase the chance for success. It is also about successful project management</a:t>
            </a:r>
          </a:p>
        </p:txBody>
      </p:sp>
      <p:sp>
        <p:nvSpPr>
          <p:cNvPr id="13318" name="Rectangle 12">
            <a:extLst>
              <a:ext uri="{FF2B5EF4-FFF2-40B4-BE49-F238E27FC236}">
                <a16:creationId xmlns:a16="http://schemas.microsoft.com/office/drawing/2014/main" id="{E93B8879-7033-4421-A2C3-B2A91B8528BC}"/>
              </a:ext>
            </a:extLst>
          </p:cNvPr>
          <p:cNvSpPr>
            <a:spLocks noChangeArrowheads="1"/>
          </p:cNvSpPr>
          <p:nvPr/>
        </p:nvSpPr>
        <p:spPr bwMode="auto">
          <a:xfrm>
            <a:off x="1922463" y="6245225"/>
            <a:ext cx="580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defRPr/>
            </a:pPr>
            <a:r>
              <a:rPr lang="en-GB" altLang="en-US" sz="2000" b="1" dirty="0"/>
              <a:t>Fig. 6.1: </a:t>
            </a:r>
            <a:r>
              <a:rPr lang="en-GB" altLang="en-US" sz="2000" b="1" cap="all" dirty="0"/>
              <a:t>C</a:t>
            </a:r>
            <a:r>
              <a:rPr lang="en-GB" altLang="en-US" sz="1800" b="1" cap="small" dirty="0"/>
              <a:t>REATIVE PROBLEM–SOLVING MODEL </a:t>
            </a:r>
            <a:r>
              <a:rPr lang="en-GB" altLang="en-US" sz="2000" b="1" dirty="0"/>
              <a:t>(CPS)</a:t>
            </a:r>
          </a:p>
        </p:txBody>
      </p:sp>
      <p:sp>
        <p:nvSpPr>
          <p:cNvPr id="13319" name="TextBox 5">
            <a:extLst>
              <a:ext uri="{FF2B5EF4-FFF2-40B4-BE49-F238E27FC236}">
                <a16:creationId xmlns:a16="http://schemas.microsoft.com/office/drawing/2014/main" id="{86206C66-77D6-4798-80D5-4A833589FC37}"/>
              </a:ext>
            </a:extLst>
          </p:cNvPr>
          <p:cNvSpPr txBox="1">
            <a:spLocks noChangeArrowheads="1"/>
          </p:cNvSpPr>
          <p:nvPr/>
        </p:nvSpPr>
        <p:spPr bwMode="auto">
          <a:xfrm>
            <a:off x="11113" y="1082675"/>
            <a:ext cx="246221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a:latin typeface="Arial" panose="020B0604020202020204" pitchFamily="34" charset="0"/>
                <a:cs typeface="Arial" panose="020B0604020202020204" pitchFamily="34" charset="0"/>
              </a:rPr>
              <a:t>STRATEGIES FOR SOLVING PROBLEMS AND CREATING OPPORTUNITIES</a:t>
            </a:r>
          </a:p>
        </p:txBody>
      </p:sp>
      <p:sp>
        <p:nvSpPr>
          <p:cNvPr id="8" name="Rectangle 7">
            <a:extLst>
              <a:ext uri="{FF2B5EF4-FFF2-40B4-BE49-F238E27FC236}">
                <a16:creationId xmlns:a16="http://schemas.microsoft.com/office/drawing/2014/main" id="{F9D51A41-6072-4871-B5CD-0A45FBA9E103}"/>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Compass Illustration_Tilt_B&amp;W.tif">
            <a:extLst>
              <a:ext uri="{FF2B5EF4-FFF2-40B4-BE49-F238E27FC236}">
                <a16:creationId xmlns:a16="http://schemas.microsoft.com/office/drawing/2014/main" id="{529E5AAF-CCA5-4A5D-BCE6-7B82205246E8}"/>
              </a:ext>
            </a:extLst>
          </p:cNvPr>
          <p:cNvPicPr>
            <a:picLocks noChangeAspect="1"/>
          </p:cNvPicPr>
          <p:nvPr/>
        </p:nvPicPr>
        <p:blipFill>
          <a:blip r:embed="rId2">
            <a:extLst>
              <a:ext uri="{28A0092B-C50C-407E-A947-70E740481C1C}">
                <a14:useLocalDpi xmlns:a14="http://schemas.microsoft.com/office/drawing/2010/main" val="0"/>
              </a:ext>
            </a:extLst>
          </a:blip>
          <a:srcRect b="7196"/>
          <a:stretch>
            <a:fillRect/>
          </a:stretch>
        </p:blipFill>
        <p:spPr bwMode="auto">
          <a:xfrm>
            <a:off x="190500" y="5030788"/>
            <a:ext cx="1423988"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a:extLst>
              <a:ext uri="{FF2B5EF4-FFF2-40B4-BE49-F238E27FC236}">
                <a16:creationId xmlns:a16="http://schemas.microsoft.com/office/drawing/2014/main" id="{3DCFC9B5-E704-43B9-8711-9AA1E72CABCE}"/>
              </a:ext>
            </a:extLst>
          </p:cNvPr>
          <p:cNvSpPr>
            <a:spLocks noGrp="1"/>
          </p:cNvSpPr>
          <p:nvPr>
            <p:ph type="title"/>
          </p:nvPr>
        </p:nvSpPr>
        <p:spPr>
          <a:xfrm>
            <a:off x="457200" y="681038"/>
            <a:ext cx="8229600" cy="1143000"/>
          </a:xfrm>
        </p:spPr>
        <p:txBody>
          <a:bodyPr/>
          <a:lstStyle/>
          <a:p>
            <a:pPr eaLnBrk="1" hangingPunct="1"/>
            <a:r>
              <a:rPr lang="en-GB" altLang="en-US"/>
              <a:t>Divergence and Convergence</a:t>
            </a:r>
          </a:p>
        </p:txBody>
      </p:sp>
      <p:sp>
        <p:nvSpPr>
          <p:cNvPr id="3" name="Content Placeholder 2">
            <a:extLst>
              <a:ext uri="{FF2B5EF4-FFF2-40B4-BE49-F238E27FC236}">
                <a16:creationId xmlns:a16="http://schemas.microsoft.com/office/drawing/2014/main" id="{6EA28671-ED6D-43EB-B5B9-73ED644BF86C}"/>
              </a:ext>
            </a:extLst>
          </p:cNvPr>
          <p:cNvSpPr>
            <a:spLocks noGrp="1"/>
          </p:cNvSpPr>
          <p:nvPr>
            <p:ph idx="1"/>
          </p:nvPr>
        </p:nvSpPr>
        <p:spPr>
          <a:xfrm>
            <a:off x="628650" y="1789113"/>
            <a:ext cx="7886700" cy="3263900"/>
          </a:xfrm>
        </p:spPr>
        <p:txBody>
          <a:bodyPr rtlCol="0">
            <a:noAutofit/>
          </a:bodyPr>
          <a:lstStyle/>
          <a:p>
            <a:pPr marL="0" indent="0" eaLnBrk="1" fontAlgn="auto" hangingPunct="1">
              <a:spcAft>
                <a:spcPts val="0"/>
              </a:spcAft>
              <a:buFont typeface="Arial"/>
              <a:buNone/>
              <a:defRPr/>
            </a:pPr>
            <a:r>
              <a:rPr lang="en-GB" sz="2400" dirty="0"/>
              <a:t>To be able to use divergence and convergence in finding solutions to problems or the right opportunities to take forward, the prerequisites are:</a:t>
            </a:r>
          </a:p>
          <a:p>
            <a:pPr marL="385763" indent="-385763" eaLnBrk="1" fontAlgn="auto" hangingPunct="1">
              <a:spcAft>
                <a:spcPts val="0"/>
              </a:spcAft>
              <a:buFont typeface="+mj-lt"/>
              <a:buAutoNum type="arabicPeriod"/>
              <a:defRPr/>
            </a:pPr>
            <a:r>
              <a:rPr lang="en-GB" sz="2400" dirty="0"/>
              <a:t>Suspend judgement and</a:t>
            </a:r>
          </a:p>
          <a:p>
            <a:pPr marL="385763" indent="-385763" eaLnBrk="1" fontAlgn="auto" hangingPunct="1">
              <a:spcAft>
                <a:spcPts val="0"/>
              </a:spcAft>
              <a:buFont typeface="+mj-lt"/>
              <a:buAutoNum type="arabicPeriod"/>
              <a:defRPr/>
            </a:pPr>
            <a:r>
              <a:rPr lang="en-GB" sz="2400" dirty="0"/>
              <a:t>Avoid premature evaluation</a:t>
            </a:r>
          </a:p>
          <a:p>
            <a:pPr marL="0" indent="0" eaLnBrk="1" fontAlgn="auto" hangingPunct="1">
              <a:spcAft>
                <a:spcPts val="0"/>
              </a:spcAft>
              <a:buFont typeface="Arial"/>
              <a:buNone/>
              <a:defRPr/>
            </a:pPr>
            <a:r>
              <a:rPr lang="en-GB" sz="2400" dirty="0"/>
              <a:t>Divergence and convergence is necessary at each stage of the CPS process. Always start each stage with divergence, i.e. using different ways to thinking about a particular issue. Converge when all avenues for more information have been exhausted. During convergence select only what you judge will work </a:t>
            </a:r>
          </a:p>
        </p:txBody>
      </p:sp>
      <p:sp>
        <p:nvSpPr>
          <p:cNvPr id="5" name="Rectangle 4">
            <a:extLst>
              <a:ext uri="{FF2B5EF4-FFF2-40B4-BE49-F238E27FC236}">
                <a16:creationId xmlns:a16="http://schemas.microsoft.com/office/drawing/2014/main" id="{4E45D0DF-CE66-4E69-9C20-55FB97B12FFB}"/>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1EED096-906D-4317-9174-8F3948B02365}"/>
              </a:ext>
            </a:extLst>
          </p:cNvPr>
          <p:cNvSpPr>
            <a:spLocks noGrp="1"/>
          </p:cNvSpPr>
          <p:nvPr>
            <p:ph type="title"/>
          </p:nvPr>
        </p:nvSpPr>
        <p:spPr>
          <a:xfrm>
            <a:off x="457200" y="517525"/>
            <a:ext cx="8229600" cy="1143000"/>
          </a:xfrm>
        </p:spPr>
        <p:txBody>
          <a:bodyPr/>
          <a:lstStyle/>
          <a:p>
            <a:pPr eaLnBrk="1" hangingPunct="1"/>
            <a:r>
              <a:rPr lang="en-US" altLang="en-US" sz="3200"/>
              <a:t>An instant checklist for problem solving</a:t>
            </a:r>
            <a:br>
              <a:rPr lang="en-US" altLang="en-US" sz="3200"/>
            </a:br>
            <a:r>
              <a:rPr lang="en-US" altLang="en-US" sz="3200"/>
              <a:t>Kipling’s Serving Men</a:t>
            </a:r>
            <a:endParaRPr lang="en-GB" altLang="en-US" sz="3200"/>
          </a:p>
        </p:txBody>
      </p:sp>
      <p:pic>
        <p:nvPicPr>
          <p:cNvPr id="15363" name="Content Placeholder 3" descr="Compass Illustration_Tilt_B&amp;W.tif">
            <a:extLst>
              <a:ext uri="{FF2B5EF4-FFF2-40B4-BE49-F238E27FC236}">
                <a16:creationId xmlns:a16="http://schemas.microsoft.com/office/drawing/2014/main" id="{C0E2C94E-BD12-4F56-B683-09455B6FFE0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4567238"/>
            <a:ext cx="1657350" cy="2290762"/>
          </a:xfrm>
          <a:noFill/>
        </p:spPr>
      </p:pic>
      <p:sp>
        <p:nvSpPr>
          <p:cNvPr id="15364" name="Rectangle 4">
            <a:extLst>
              <a:ext uri="{FF2B5EF4-FFF2-40B4-BE49-F238E27FC236}">
                <a16:creationId xmlns:a16="http://schemas.microsoft.com/office/drawing/2014/main" id="{FFA62DFF-3188-44F9-A46E-16AFFC3CEB44}"/>
              </a:ext>
            </a:extLst>
          </p:cNvPr>
          <p:cNvSpPr>
            <a:spLocks noChangeArrowheads="1"/>
          </p:cNvSpPr>
          <p:nvPr/>
        </p:nvSpPr>
        <p:spPr bwMode="auto">
          <a:xfrm>
            <a:off x="457200" y="1685925"/>
            <a:ext cx="8229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t>Rudyard Kipling’s poem (1902) goes:</a:t>
            </a:r>
          </a:p>
          <a:p>
            <a:pPr>
              <a:spcBef>
                <a:spcPct val="0"/>
              </a:spcBef>
              <a:buFontTx/>
              <a:buNone/>
            </a:pPr>
            <a:endParaRPr lang="en-US" altLang="en-US" sz="2400"/>
          </a:p>
          <a:p>
            <a:pPr>
              <a:spcBef>
                <a:spcPct val="0"/>
              </a:spcBef>
              <a:buFontTx/>
              <a:buNone/>
            </a:pPr>
            <a:r>
              <a:rPr lang="en-US" altLang="en-US" sz="2400"/>
              <a:t>I keep six honest serving men </a:t>
            </a:r>
            <a:br>
              <a:rPr lang="en-US" altLang="en-US" sz="2400"/>
            </a:br>
            <a:r>
              <a:rPr lang="en-US" altLang="en-US" sz="2400"/>
              <a:t>(They taught me all I knew);</a:t>
            </a:r>
          </a:p>
          <a:p>
            <a:pPr>
              <a:spcBef>
                <a:spcPct val="0"/>
              </a:spcBef>
              <a:buFontTx/>
              <a:buNone/>
            </a:pPr>
            <a:r>
              <a:rPr lang="en-US" altLang="en-US" sz="2400"/>
              <a:t>Their names are What and Why and When </a:t>
            </a:r>
          </a:p>
          <a:p>
            <a:pPr>
              <a:spcBef>
                <a:spcPct val="0"/>
              </a:spcBef>
              <a:buFontTx/>
              <a:buNone/>
            </a:pPr>
            <a:r>
              <a:rPr lang="en-US" altLang="en-US" sz="2400"/>
              <a:t>And How and </a:t>
            </a:r>
          </a:p>
          <a:p>
            <a:pPr>
              <a:spcBef>
                <a:spcPct val="0"/>
              </a:spcBef>
              <a:buFontTx/>
              <a:buNone/>
            </a:pPr>
            <a:r>
              <a:rPr lang="en-US" altLang="en-US" sz="2400"/>
              <a:t>Where and Who.</a:t>
            </a:r>
          </a:p>
          <a:p>
            <a:pPr>
              <a:spcBef>
                <a:spcPct val="0"/>
              </a:spcBef>
              <a:buFontTx/>
              <a:buNone/>
            </a:pPr>
            <a:endParaRPr lang="en-US" altLang="en-US" sz="2400"/>
          </a:p>
          <a:p>
            <a:pPr>
              <a:spcBef>
                <a:spcPct val="0"/>
              </a:spcBef>
              <a:buFontTx/>
              <a:buNone/>
            </a:pPr>
            <a:r>
              <a:rPr lang="en-US" altLang="en-US" sz="2400"/>
              <a:t>Whatever problem one is dealing with, these six questions are likely to provide a great deal of information. This is also relevant to other chapters in the book.</a:t>
            </a:r>
          </a:p>
        </p:txBody>
      </p:sp>
      <p:sp>
        <p:nvSpPr>
          <p:cNvPr id="6" name="Rectangle 5">
            <a:extLst>
              <a:ext uri="{FF2B5EF4-FFF2-40B4-BE49-F238E27FC236}">
                <a16:creationId xmlns:a16="http://schemas.microsoft.com/office/drawing/2014/main" id="{30F559C5-40B1-4EC1-ADF0-4EDBF04D8BE6}"/>
              </a:ext>
            </a:extLst>
          </p:cNvPr>
          <p:cNvSpPr/>
          <p:nvPr/>
        </p:nvSpPr>
        <p:spPr>
          <a:xfrm>
            <a:off x="0" y="157163"/>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D756E02-D35B-48A6-A73D-7B2E8D04109C}"/>
              </a:ext>
            </a:extLst>
          </p:cNvPr>
          <p:cNvSpPr>
            <a:spLocks noGrp="1"/>
          </p:cNvSpPr>
          <p:nvPr>
            <p:ph type="title"/>
          </p:nvPr>
        </p:nvSpPr>
        <p:spPr>
          <a:xfrm>
            <a:off x="384175" y="1090613"/>
            <a:ext cx="8229600" cy="1143000"/>
          </a:xfrm>
        </p:spPr>
        <p:txBody>
          <a:bodyPr/>
          <a:lstStyle/>
          <a:p>
            <a:pPr eaLnBrk="1" hangingPunct="1"/>
            <a:r>
              <a:rPr lang="en-US" altLang="en-US" sz="3000"/>
              <a:t>Two different approaches to </a:t>
            </a:r>
            <a:br>
              <a:rPr lang="en-US" altLang="en-US" sz="3000"/>
            </a:br>
            <a:r>
              <a:rPr lang="en-US" altLang="en-US" sz="3000"/>
              <a:t>Creative Problem Solving and Opportunity Finding</a:t>
            </a:r>
            <a:endParaRPr lang="en-GB" altLang="en-US" sz="3000"/>
          </a:p>
        </p:txBody>
      </p:sp>
      <p:sp>
        <p:nvSpPr>
          <p:cNvPr id="11267" name="Text Placeholder 2">
            <a:extLst>
              <a:ext uri="{FF2B5EF4-FFF2-40B4-BE49-F238E27FC236}">
                <a16:creationId xmlns:a16="http://schemas.microsoft.com/office/drawing/2014/main" id="{9AE3E9D6-EB8E-4BA1-8BCD-1A56458699DC}"/>
              </a:ext>
            </a:extLst>
          </p:cNvPr>
          <p:cNvSpPr>
            <a:spLocks noGrp="1"/>
          </p:cNvSpPr>
          <p:nvPr>
            <p:ph type="body" idx="1"/>
          </p:nvPr>
        </p:nvSpPr>
        <p:spPr>
          <a:xfrm>
            <a:off x="727075" y="2760663"/>
            <a:ext cx="3868738" cy="401637"/>
          </a:xfrm>
        </p:spPr>
        <p:txBody>
          <a:bodyPr rtlCol="0">
            <a:normAutofit fontScale="92500" lnSpcReduction="10000"/>
          </a:bodyPr>
          <a:lstStyle/>
          <a:p>
            <a:pPr algn="ctr" eaLnBrk="1" fontAlgn="auto" hangingPunct="1">
              <a:spcAft>
                <a:spcPts val="0"/>
              </a:spcAft>
              <a:buFont typeface="Arial"/>
              <a:buNone/>
              <a:defRPr/>
            </a:pPr>
            <a:r>
              <a:rPr lang="en-GB" altLang="en-US" dirty="0"/>
              <a:t>Structured approach</a:t>
            </a:r>
          </a:p>
        </p:txBody>
      </p:sp>
      <p:sp>
        <p:nvSpPr>
          <p:cNvPr id="11269" name="Text Placeholder 4">
            <a:extLst>
              <a:ext uri="{FF2B5EF4-FFF2-40B4-BE49-F238E27FC236}">
                <a16:creationId xmlns:a16="http://schemas.microsoft.com/office/drawing/2014/main" id="{DFC000FB-EBB8-4AF8-AEBB-93407800D6FB}"/>
              </a:ext>
            </a:extLst>
          </p:cNvPr>
          <p:cNvSpPr>
            <a:spLocks noGrp="1"/>
          </p:cNvSpPr>
          <p:nvPr>
            <p:ph type="body" sz="quarter" idx="3"/>
          </p:nvPr>
        </p:nvSpPr>
        <p:spPr>
          <a:xfrm>
            <a:off x="4725988" y="2760663"/>
            <a:ext cx="3887787" cy="401637"/>
          </a:xfrm>
        </p:spPr>
        <p:txBody>
          <a:bodyPr rtlCol="0">
            <a:normAutofit fontScale="92500" lnSpcReduction="10000"/>
          </a:bodyPr>
          <a:lstStyle/>
          <a:p>
            <a:pPr algn="ctr" eaLnBrk="1" fontAlgn="auto" hangingPunct="1">
              <a:spcAft>
                <a:spcPts val="0"/>
              </a:spcAft>
              <a:buFont typeface="Arial"/>
              <a:buNone/>
              <a:defRPr/>
            </a:pPr>
            <a:r>
              <a:rPr lang="en-GB" altLang="en-US" dirty="0"/>
              <a:t>Random approach</a:t>
            </a:r>
          </a:p>
        </p:txBody>
      </p:sp>
      <p:sp>
        <p:nvSpPr>
          <p:cNvPr id="6" name="Content Placeholder 5">
            <a:extLst>
              <a:ext uri="{FF2B5EF4-FFF2-40B4-BE49-F238E27FC236}">
                <a16:creationId xmlns:a16="http://schemas.microsoft.com/office/drawing/2014/main" id="{0F5F9085-B5FD-4718-9289-CD7813DCE3C7}"/>
              </a:ext>
            </a:extLst>
          </p:cNvPr>
          <p:cNvSpPr>
            <a:spLocks noGrp="1"/>
          </p:cNvSpPr>
          <p:nvPr>
            <p:ph sz="quarter" idx="4"/>
          </p:nvPr>
        </p:nvSpPr>
        <p:spPr>
          <a:xfrm>
            <a:off x="4725988" y="3427413"/>
            <a:ext cx="3887787" cy="1397000"/>
          </a:xfrm>
        </p:spPr>
        <p:txBody>
          <a:bodyPr rtlCol="0">
            <a:normAutofit/>
          </a:bodyPr>
          <a:lstStyle/>
          <a:p>
            <a:pPr eaLnBrk="1" fontAlgn="auto" hangingPunct="1">
              <a:spcAft>
                <a:spcPts val="0"/>
              </a:spcAft>
              <a:buFont typeface="Arial"/>
              <a:buChar char="•"/>
              <a:defRPr/>
            </a:pPr>
            <a:r>
              <a:rPr lang="en-GB" i="1" dirty="0"/>
              <a:t>Mind Maps </a:t>
            </a:r>
            <a:r>
              <a:rPr lang="en-GB" dirty="0"/>
              <a:t>by Tony </a:t>
            </a:r>
            <a:r>
              <a:rPr lang="en-GB" dirty="0" err="1"/>
              <a:t>Buzan</a:t>
            </a:r>
            <a:endParaRPr lang="en-GB" dirty="0"/>
          </a:p>
          <a:p>
            <a:pPr marL="0" indent="0" eaLnBrk="1" fontAlgn="auto" hangingPunct="1">
              <a:spcAft>
                <a:spcPts val="0"/>
              </a:spcAft>
              <a:buFont typeface="Arial"/>
              <a:buNone/>
              <a:defRPr/>
            </a:pPr>
            <a:endParaRPr lang="en-GB" sz="1500" dirty="0"/>
          </a:p>
          <a:p>
            <a:pPr marL="0" indent="0" eaLnBrk="1" fontAlgn="auto" hangingPunct="1">
              <a:spcAft>
                <a:spcPts val="0"/>
              </a:spcAft>
              <a:buFont typeface="Arial"/>
              <a:buNone/>
              <a:defRPr/>
            </a:pPr>
            <a:r>
              <a:rPr lang="en-GB" sz="1500" dirty="0"/>
              <a:t>Follow the rules for a mind map as shown in the book.</a:t>
            </a:r>
          </a:p>
        </p:txBody>
      </p:sp>
      <p:sp>
        <p:nvSpPr>
          <p:cNvPr id="7" name="Rectangle 6">
            <a:extLst>
              <a:ext uri="{FF2B5EF4-FFF2-40B4-BE49-F238E27FC236}">
                <a16:creationId xmlns:a16="http://schemas.microsoft.com/office/drawing/2014/main" id="{F4B3BFE3-D572-4FAA-AD3A-76B5BC0A4819}"/>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pic>
        <p:nvPicPr>
          <p:cNvPr id="17415" name="Content Placeholder 3" descr="Compass Illustration_Tilt_B&amp;W.tif">
            <a:extLst>
              <a:ext uri="{FF2B5EF4-FFF2-40B4-BE49-F238E27FC236}">
                <a16:creationId xmlns:a16="http://schemas.microsoft.com/office/drawing/2014/main" id="{EB985619-6771-4F24-8809-0FB84D707E5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67238"/>
            <a:ext cx="1657350" cy="229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3">
            <a:extLst>
              <a:ext uri="{FF2B5EF4-FFF2-40B4-BE49-F238E27FC236}">
                <a16:creationId xmlns:a16="http://schemas.microsoft.com/office/drawing/2014/main" id="{3DFD2DAC-6555-438E-94ED-47BAA0FE6D42}"/>
              </a:ext>
            </a:extLst>
          </p:cNvPr>
          <p:cNvSpPr txBox="1">
            <a:spLocks noGrp="1"/>
          </p:cNvSpPr>
          <p:nvPr>
            <p:ph sz="half" idx="2"/>
          </p:nvPr>
        </p:nvSpPr>
        <p:spPr>
          <a:xfrm>
            <a:off x="685800" y="3346450"/>
            <a:ext cx="4040188" cy="2439988"/>
          </a:xfrm>
        </p:spPr>
        <p:txBody>
          <a:bodyPr rtlCol="0">
            <a:normAutofit/>
          </a:bodyPr>
          <a:lstStyle>
            <a:lvl1pPr marL="342900" indent="-3429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eaLnBrk="1" fontAlgn="auto" hangingPunct="1">
              <a:spcAft>
                <a:spcPts val="0"/>
              </a:spcAft>
              <a:buFont typeface="Arial"/>
              <a:buChar char="•"/>
              <a:defRPr/>
            </a:pPr>
            <a:r>
              <a:rPr lang="en-GB" dirty="0"/>
              <a:t>Tree diagram</a:t>
            </a:r>
          </a:p>
          <a:p>
            <a:pPr marL="0" indent="0" eaLnBrk="1" fontAlgn="auto" hangingPunct="1">
              <a:spcAft>
                <a:spcPts val="0"/>
              </a:spcAft>
              <a:buFont typeface="Arial"/>
              <a:buNone/>
              <a:defRPr/>
            </a:pPr>
            <a:r>
              <a:rPr lang="en-GB" sz="1500" dirty="0"/>
              <a:t>Step 1 </a:t>
            </a:r>
            <a:r>
              <a:rPr lang="en-GB" sz="1600" dirty="0"/>
              <a:t>–</a:t>
            </a:r>
            <a:r>
              <a:rPr lang="en-GB" sz="1500" dirty="0"/>
              <a:t> Set out the main problem or issues.</a:t>
            </a:r>
          </a:p>
          <a:p>
            <a:pPr marL="0" indent="0" eaLnBrk="1" fontAlgn="auto" hangingPunct="1">
              <a:spcAft>
                <a:spcPts val="0"/>
              </a:spcAft>
              <a:buFont typeface="Arial"/>
              <a:buNone/>
              <a:defRPr/>
            </a:pPr>
            <a:r>
              <a:rPr lang="en-GB" sz="1500" dirty="0"/>
              <a:t>Step 2 </a:t>
            </a:r>
            <a:r>
              <a:rPr lang="en-GB" sz="1600" dirty="0"/>
              <a:t>–</a:t>
            </a:r>
            <a:r>
              <a:rPr lang="en-GB" sz="1500" dirty="0"/>
              <a:t>  Break down by pulling out 2</a:t>
            </a:r>
            <a:r>
              <a:rPr lang="en-GB" sz="1600" dirty="0"/>
              <a:t>–</a:t>
            </a:r>
            <a:r>
              <a:rPr lang="en-GB" sz="1500" dirty="0"/>
              <a:t>3 main sub issues that are highly important and make up much of what this problem/issue is about. </a:t>
            </a:r>
          </a:p>
          <a:p>
            <a:pPr marL="0" indent="0" eaLnBrk="1" fontAlgn="auto" hangingPunct="1">
              <a:spcAft>
                <a:spcPts val="0"/>
              </a:spcAft>
              <a:buFont typeface="Arial"/>
              <a:buNone/>
              <a:defRPr/>
            </a:pPr>
            <a:r>
              <a:rPr lang="en-GB" sz="1500" dirty="0"/>
              <a:t>Step 3 or more steps as necessary </a:t>
            </a:r>
            <a:r>
              <a:rPr lang="en-GB" sz="1600" dirty="0"/>
              <a:t>–</a:t>
            </a:r>
            <a:r>
              <a:rPr lang="en-GB" sz="1500" dirty="0"/>
              <a:t> Pull down two or more relevant points that make up each sub-issue.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FB1EB-6CB2-4BD7-BCCB-91388BB5674D}"/>
              </a:ext>
            </a:extLst>
          </p:cNvPr>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4099" name="Picture 1" descr="Compass only for PPP.jpg">
            <a:extLst>
              <a:ext uri="{FF2B5EF4-FFF2-40B4-BE49-F238E27FC236}">
                <a16:creationId xmlns:a16="http://schemas.microsoft.com/office/drawing/2014/main" id="{3E824FB3-F945-483C-B0BF-A6315DE44A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40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597F6913-F9DF-43CC-96BE-7485E868636A}"/>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700" spc="300" dirty="0">
                <a:latin typeface="Myriad Pro"/>
                <a:cs typeface="Myriad Pro"/>
              </a:rPr>
              <a:t>CABI TOURISM TEXTS</a:t>
            </a:r>
          </a:p>
        </p:txBody>
      </p:sp>
      <p:sp>
        <p:nvSpPr>
          <p:cNvPr id="4101" name="Title 7">
            <a:extLst>
              <a:ext uri="{FF2B5EF4-FFF2-40B4-BE49-F238E27FC236}">
                <a16:creationId xmlns:a16="http://schemas.microsoft.com/office/drawing/2014/main" id="{75EF7825-6B71-4365-81DB-11AC7E9CB472}"/>
              </a:ext>
            </a:extLst>
          </p:cNvPr>
          <p:cNvSpPr>
            <a:spLocks noGrp="1"/>
          </p:cNvSpPr>
          <p:nvPr>
            <p:ph type="title"/>
          </p:nvPr>
        </p:nvSpPr>
        <p:spPr>
          <a:xfrm>
            <a:off x="930275" y="2468563"/>
            <a:ext cx="7199313" cy="442912"/>
          </a:xfrm>
        </p:spPr>
        <p:txBody>
          <a:bodyPr/>
          <a:lstStyle/>
          <a:p>
            <a:r>
              <a:rPr lang="en-GB" altLang="en-US" sz="2200" b="1">
                <a:latin typeface="Arial" panose="020B0604020202020204" pitchFamily="34" charset="0"/>
                <a:cs typeface="Arial" panose="020B0604020202020204" pitchFamily="34" charset="0"/>
              </a:rPr>
              <a:t>CHAPTER 6</a:t>
            </a:r>
          </a:p>
        </p:txBody>
      </p:sp>
      <p:sp>
        <p:nvSpPr>
          <p:cNvPr id="10" name="Text Placeholder 8">
            <a:extLst>
              <a:ext uri="{FF2B5EF4-FFF2-40B4-BE49-F238E27FC236}">
                <a16:creationId xmlns:a16="http://schemas.microsoft.com/office/drawing/2014/main" id="{7A0BB560-F53F-4685-9B68-31E0B28DB4E9}"/>
              </a:ext>
            </a:extLst>
          </p:cNvPr>
          <p:cNvSpPr txBox="1">
            <a:spLocks/>
          </p:cNvSpPr>
          <p:nvPr/>
        </p:nvSpPr>
        <p:spPr>
          <a:xfrm>
            <a:off x="930275" y="2498725"/>
            <a:ext cx="7199313" cy="2936875"/>
          </a:xfrm>
          <a:prstGeom prst="rect">
            <a:avLst/>
          </a:prstGeom>
        </p:spPr>
        <p:txBody>
          <a:bodyPr anchor="ctr"/>
          <a:lstStyle>
            <a:defPPr>
              <a:defRPr lang="en-US"/>
            </a:defPPr>
            <a:lvl1pPr algn="l" defTabSz="457200"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lgn="ctr">
              <a:buFont typeface="Arial" pitchFamily="34" charset="0"/>
              <a:buNone/>
              <a:defRPr/>
            </a:pPr>
            <a:r>
              <a:rPr lang="en-US" altLang="en-US" sz="2800" dirty="0">
                <a:solidFill>
                  <a:schemeClr val="tx1"/>
                </a:solidFill>
              </a:rPr>
              <a:t>STRATEGIC CREATIVITY IN TOURISM BUSINESS </a:t>
            </a:r>
            <a:r>
              <a:rPr lang="en-GB" altLang="en-US" sz="2000" cap="all" dirty="0">
                <a:solidFill>
                  <a:schemeClr val="tx1"/>
                </a:solidFill>
              </a:rPr>
              <a:t>Kanes K. Rajah</a:t>
            </a:r>
          </a:p>
          <a:p>
            <a:pPr algn="ctr">
              <a:buFont typeface="Arial" pitchFamily="34" charset="0"/>
              <a:buNone/>
              <a:defRPr/>
            </a:pPr>
            <a:endParaRPr lang="en-GB" altLang="en-US" sz="2800" dirty="0"/>
          </a:p>
          <a:p>
            <a:pPr algn="ctr">
              <a:buFont typeface="Arial" pitchFamily="34" charset="0"/>
              <a:buNone/>
              <a:defRPr/>
            </a:pPr>
            <a:endParaRPr lang="en-GB" altLang="en-US" sz="26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4012EB-C613-46B5-A2A5-41CF7124A2EE}"/>
              </a:ext>
            </a:extLst>
          </p:cNvPr>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123" name="Picture 1" descr="Compass only for PPP.jpg">
            <a:extLst>
              <a:ext uri="{FF2B5EF4-FFF2-40B4-BE49-F238E27FC236}">
                <a16:creationId xmlns:a16="http://schemas.microsoft.com/office/drawing/2014/main" id="{2347E6B1-ED0A-40A4-B781-D5A98B09DE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402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0DA67D14-94A7-4B6F-ADF2-43B50F7CB711}"/>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700" spc="300" dirty="0">
                <a:latin typeface="Myriad Pro"/>
                <a:cs typeface="Myriad Pro"/>
              </a:rPr>
              <a:t>CABI TOURISM TEXTS</a:t>
            </a:r>
          </a:p>
        </p:txBody>
      </p:sp>
      <p:sp>
        <p:nvSpPr>
          <p:cNvPr id="5125" name="TextBox 6">
            <a:extLst>
              <a:ext uri="{FF2B5EF4-FFF2-40B4-BE49-F238E27FC236}">
                <a16:creationId xmlns:a16="http://schemas.microsoft.com/office/drawing/2014/main" id="{0BA4D30B-176C-4FB7-B5D3-6C104C4ACD15}"/>
              </a:ext>
            </a:extLst>
          </p:cNvPr>
          <p:cNvSpPr txBox="1">
            <a:spLocks noChangeArrowheads="1"/>
          </p:cNvSpPr>
          <p:nvPr/>
        </p:nvSpPr>
        <p:spPr bwMode="auto">
          <a:xfrm>
            <a:off x="1311275" y="1231900"/>
            <a:ext cx="71961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200" b="1">
                <a:latin typeface="Arial" panose="020B0604020202020204" pitchFamily="34" charset="0"/>
                <a:cs typeface="Arial" panose="020B0604020202020204" pitchFamily="34" charset="0"/>
              </a:rPr>
              <a:t>LEARNING OBJECTIVES</a:t>
            </a:r>
          </a:p>
        </p:txBody>
      </p:sp>
      <p:sp>
        <p:nvSpPr>
          <p:cNvPr id="5126" name="TextBox 7">
            <a:extLst>
              <a:ext uri="{FF2B5EF4-FFF2-40B4-BE49-F238E27FC236}">
                <a16:creationId xmlns:a16="http://schemas.microsoft.com/office/drawing/2014/main" id="{94C943CD-C0B0-4490-BAED-5565FAA3AE9D}"/>
              </a:ext>
            </a:extLst>
          </p:cNvPr>
          <p:cNvSpPr txBox="1">
            <a:spLocks noChangeArrowheads="1"/>
          </p:cNvSpPr>
          <p:nvPr/>
        </p:nvSpPr>
        <p:spPr bwMode="auto">
          <a:xfrm>
            <a:off x="1311275" y="1874838"/>
            <a:ext cx="7196138"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US" altLang="en-US" sz="2400"/>
              <a:t>To explain the context for the chapter in terms of the experience economy and the attention economy.</a:t>
            </a:r>
            <a:endParaRPr lang="en-GB" altLang="en-US" sz="2400" b="1"/>
          </a:p>
          <a:p>
            <a:pPr eaLnBrk="1" hangingPunct="1">
              <a:spcBef>
                <a:spcPct val="0"/>
              </a:spcBef>
            </a:pPr>
            <a:r>
              <a:rPr lang="en-US" altLang="en-US" sz="2400"/>
              <a:t>To discuss what creativity is all about and why creativity based approaches can be strategically a more effective way to plan ahead and offer new options to tourism.</a:t>
            </a:r>
            <a:endParaRPr lang="en-GB" altLang="en-US" sz="2400" b="1"/>
          </a:p>
          <a:p>
            <a:pPr eaLnBrk="1" hangingPunct="1">
              <a:spcBef>
                <a:spcPct val="0"/>
              </a:spcBef>
            </a:pPr>
            <a:r>
              <a:rPr lang="en-US" altLang="en-US" sz="2400"/>
              <a:t>To provide ideas, approaches and techniques to assist those in tourism to solve problems and identify new opportunities for the sector.</a:t>
            </a:r>
            <a:endParaRPr lang="en-GB" altLang="en-US" sz="24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Compass Illustration_Tilt_B&amp;W.tif">
            <a:extLst>
              <a:ext uri="{FF2B5EF4-FFF2-40B4-BE49-F238E27FC236}">
                <a16:creationId xmlns:a16="http://schemas.microsoft.com/office/drawing/2014/main" id="{020E1514-D45C-4BC6-B6A4-925268AEF0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64B4FB6A-D071-4B3F-93AF-97F09889E440}"/>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6148" name="TextBox 5">
            <a:extLst>
              <a:ext uri="{FF2B5EF4-FFF2-40B4-BE49-F238E27FC236}">
                <a16:creationId xmlns:a16="http://schemas.microsoft.com/office/drawing/2014/main" id="{17E03E28-106D-43A7-B35E-FA751C872D23}"/>
              </a:ext>
            </a:extLst>
          </p:cNvPr>
          <p:cNvSpPr txBox="1">
            <a:spLocks noChangeArrowheads="1"/>
          </p:cNvSpPr>
          <p:nvPr/>
        </p:nvSpPr>
        <p:spPr bwMode="auto">
          <a:xfrm>
            <a:off x="1311275" y="12319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b="1"/>
              <a:t>The experience economy</a:t>
            </a:r>
          </a:p>
        </p:txBody>
      </p:sp>
      <p:sp>
        <p:nvSpPr>
          <p:cNvPr id="6149" name="TextBox 6">
            <a:extLst>
              <a:ext uri="{FF2B5EF4-FFF2-40B4-BE49-F238E27FC236}">
                <a16:creationId xmlns:a16="http://schemas.microsoft.com/office/drawing/2014/main" id="{1E980F76-099D-4AAC-BFA4-50BDAC187461}"/>
              </a:ext>
            </a:extLst>
          </p:cNvPr>
          <p:cNvSpPr txBox="1">
            <a:spLocks noChangeArrowheads="1"/>
          </p:cNvSpPr>
          <p:nvPr/>
        </p:nvSpPr>
        <p:spPr bwMode="auto">
          <a:xfrm>
            <a:off x="1311275" y="1874838"/>
            <a:ext cx="7196138"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t>Economic change as going from the agrarian economy to the goods based industrial economy which led to the service industry and resulted in what we now have as the experience economy (Pine and Gilmore, 1998). </a:t>
            </a:r>
            <a:endParaRPr lang="en-GB" altLang="en-US" sz="2400" b="1"/>
          </a:p>
          <a:p>
            <a:pPr>
              <a:spcBef>
                <a:spcPct val="0"/>
              </a:spcBef>
              <a:buFontTx/>
              <a:buNone/>
            </a:pPr>
            <a:endParaRPr lang="en-GB" altLang="en-US" sz="2400" b="1"/>
          </a:p>
          <a:p>
            <a:pPr>
              <a:spcBef>
                <a:spcPct val="0"/>
              </a:spcBef>
              <a:buFontTx/>
              <a:buNone/>
            </a:pPr>
            <a:r>
              <a:rPr lang="en-US" altLang="en-US" sz="2400"/>
              <a:t>Experience has value. </a:t>
            </a:r>
            <a:endParaRPr lang="en-US" altLang="en-US" sz="2400">
              <a:latin typeface="Arial" panose="020B0604020202020204" pitchFamily="34" charset="0"/>
              <a:cs typeface="Arial" panose="020B0604020202020204" pitchFamily="34" charset="0"/>
            </a:endParaRPr>
          </a:p>
          <a:p>
            <a:pPr eaLnBrk="1" hangingPunct="1">
              <a:spcBef>
                <a:spcPct val="0"/>
              </a:spcBef>
              <a:buFontTx/>
              <a:buNone/>
            </a:pPr>
            <a:endParaRPr lang="en-US" altLang="en-US" sz="2400">
              <a:latin typeface="Arial" panose="020B0604020202020204" pitchFamily="34" charset="0"/>
              <a:cs typeface="Arial" panose="020B0604020202020204" pitchFamily="34" charset="0"/>
            </a:endParaRPr>
          </a:p>
        </p:txBody>
      </p:sp>
      <p:sp>
        <p:nvSpPr>
          <p:cNvPr id="6150" name="TextBox 7">
            <a:extLst>
              <a:ext uri="{FF2B5EF4-FFF2-40B4-BE49-F238E27FC236}">
                <a16:creationId xmlns:a16="http://schemas.microsoft.com/office/drawing/2014/main" id="{D21B44C6-51E4-46A2-89C6-9D5A3E7FA70C}"/>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Compass Illustration_Tilt_B&amp;W.tif">
            <a:extLst>
              <a:ext uri="{FF2B5EF4-FFF2-40B4-BE49-F238E27FC236}">
                <a16:creationId xmlns:a16="http://schemas.microsoft.com/office/drawing/2014/main" id="{9FE7A3CE-963A-4C1E-AE06-986DC66EB2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CAED6B48-11FB-4292-8B48-65B7FDB237A4}"/>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7172" name="TextBox 5">
            <a:extLst>
              <a:ext uri="{FF2B5EF4-FFF2-40B4-BE49-F238E27FC236}">
                <a16:creationId xmlns:a16="http://schemas.microsoft.com/office/drawing/2014/main" id="{E2B72956-47C1-4D58-9F6B-B8DFB5F60945}"/>
              </a:ext>
            </a:extLst>
          </p:cNvPr>
          <p:cNvSpPr txBox="1">
            <a:spLocks noChangeArrowheads="1"/>
          </p:cNvSpPr>
          <p:nvPr/>
        </p:nvSpPr>
        <p:spPr bwMode="auto">
          <a:xfrm>
            <a:off x="1311275" y="1231900"/>
            <a:ext cx="7196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b="1"/>
              <a:t>The attention economy</a:t>
            </a:r>
          </a:p>
        </p:txBody>
      </p:sp>
      <p:sp>
        <p:nvSpPr>
          <p:cNvPr id="7173" name="TextBox 6">
            <a:extLst>
              <a:ext uri="{FF2B5EF4-FFF2-40B4-BE49-F238E27FC236}">
                <a16:creationId xmlns:a16="http://schemas.microsoft.com/office/drawing/2014/main" id="{45D04C53-55C6-478F-92F4-7891A01E9A84}"/>
              </a:ext>
            </a:extLst>
          </p:cNvPr>
          <p:cNvSpPr txBox="1">
            <a:spLocks noChangeArrowheads="1"/>
          </p:cNvSpPr>
          <p:nvPr/>
        </p:nvSpPr>
        <p:spPr bwMode="auto">
          <a:xfrm>
            <a:off x="1311275" y="1874838"/>
            <a:ext cx="7196138"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a:t>‘...in an information-rich world, the wealth of information means a dearth of something else: a scarcity of whatever it is that information consumes. What information consumes is rather obvious: it consumes the attention of its recipients. Hence a wealth of information creates a poverty of attention and a need to allocate that attention efficiently among the overabundance of information sources that might consume it’ (Simon 1971, pp. 40–41)</a:t>
            </a:r>
          </a:p>
          <a:p>
            <a:pPr eaLnBrk="1" hangingPunct="1">
              <a:spcBef>
                <a:spcPct val="0"/>
              </a:spcBef>
              <a:buFontTx/>
              <a:buNone/>
            </a:pPr>
            <a:endParaRPr lang="en-US" altLang="en-US" sz="2400">
              <a:latin typeface="Arial" panose="020B0604020202020204" pitchFamily="34" charset="0"/>
              <a:cs typeface="Arial" panose="020B0604020202020204" pitchFamily="34" charset="0"/>
            </a:endParaRPr>
          </a:p>
          <a:p>
            <a:pPr eaLnBrk="1" hangingPunct="1">
              <a:spcBef>
                <a:spcPct val="0"/>
              </a:spcBef>
              <a:buFontTx/>
              <a:buNone/>
            </a:pPr>
            <a:r>
              <a:rPr lang="en-US" altLang="en-US" sz="2400">
                <a:latin typeface="Arial" panose="020B0604020202020204" pitchFamily="34" charset="0"/>
                <a:cs typeface="Arial" panose="020B0604020202020204" pitchFamily="34" charset="0"/>
              </a:rPr>
              <a:t>Information that attracts attention has value.</a:t>
            </a:r>
          </a:p>
        </p:txBody>
      </p:sp>
      <p:sp>
        <p:nvSpPr>
          <p:cNvPr id="7174" name="TextBox 7">
            <a:extLst>
              <a:ext uri="{FF2B5EF4-FFF2-40B4-BE49-F238E27FC236}">
                <a16:creationId xmlns:a16="http://schemas.microsoft.com/office/drawing/2014/main" id="{DCC99B92-0E63-495A-9302-3AE1B0AA3747}"/>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Compass Illustration_Tilt_B&amp;W.tif">
            <a:extLst>
              <a:ext uri="{FF2B5EF4-FFF2-40B4-BE49-F238E27FC236}">
                <a16:creationId xmlns:a16="http://schemas.microsoft.com/office/drawing/2014/main" id="{0AA27225-0382-4DDC-957A-62676481AB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8BF9F2A-45BC-4C26-A345-DCB43A2B14D6}"/>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8196" name="TextBox 5">
            <a:extLst>
              <a:ext uri="{FF2B5EF4-FFF2-40B4-BE49-F238E27FC236}">
                <a16:creationId xmlns:a16="http://schemas.microsoft.com/office/drawing/2014/main" id="{EEA9071B-A181-4BA0-85EC-92241B010C8E}"/>
              </a:ext>
            </a:extLst>
          </p:cNvPr>
          <p:cNvSpPr txBox="1">
            <a:spLocks noChangeArrowheads="1"/>
          </p:cNvSpPr>
          <p:nvPr/>
        </p:nvSpPr>
        <p:spPr bwMode="auto">
          <a:xfrm>
            <a:off x="1311275" y="931863"/>
            <a:ext cx="7196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a:t>Entrepreneurship, innovation and strategy</a:t>
            </a:r>
            <a:endParaRPr lang="en-GB" altLang="en-US" sz="2400" b="1"/>
          </a:p>
        </p:txBody>
      </p:sp>
      <p:sp>
        <p:nvSpPr>
          <p:cNvPr id="8197" name="TextBox 7">
            <a:extLst>
              <a:ext uri="{FF2B5EF4-FFF2-40B4-BE49-F238E27FC236}">
                <a16:creationId xmlns:a16="http://schemas.microsoft.com/office/drawing/2014/main" id="{6B85AB47-AA57-41B0-8DCF-8260E5562C21}"/>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1</a:t>
            </a:r>
          </a:p>
        </p:txBody>
      </p:sp>
      <p:graphicFrame>
        <p:nvGraphicFramePr>
          <p:cNvPr id="7" name="Content Placeholder 7">
            <a:extLst>
              <a:ext uri="{FF2B5EF4-FFF2-40B4-BE49-F238E27FC236}">
                <a16:creationId xmlns:a16="http://schemas.microsoft.com/office/drawing/2014/main" id="{F7B85D91-B11D-430B-9E6D-0E0537A68D05}"/>
              </a:ext>
            </a:extLst>
          </p:cNvPr>
          <p:cNvGraphicFramePr>
            <a:graphicFrameLocks noGrp="1"/>
          </p:cNvGraphicFramePr>
          <p:nvPr>
            <p:ph idx="1"/>
          </p:nvPr>
        </p:nvGraphicFramePr>
        <p:xfrm>
          <a:off x="628649" y="1500011"/>
          <a:ext cx="8228747" cy="39032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9" name="TextBox 8">
            <a:extLst>
              <a:ext uri="{FF2B5EF4-FFF2-40B4-BE49-F238E27FC236}">
                <a16:creationId xmlns:a16="http://schemas.microsoft.com/office/drawing/2014/main" id="{BE7A5C0B-F7E1-4E9D-BBD1-FDE72AD67051}"/>
              </a:ext>
            </a:extLst>
          </p:cNvPr>
          <p:cNvSpPr txBox="1">
            <a:spLocks noChangeArrowheads="1"/>
          </p:cNvSpPr>
          <p:nvPr/>
        </p:nvSpPr>
        <p:spPr bwMode="auto">
          <a:xfrm>
            <a:off x="177800" y="4957763"/>
            <a:ext cx="43942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500"/>
              <a:t>People who behave like this are called entrepreneurs</a:t>
            </a:r>
          </a:p>
          <a:p>
            <a:pPr eaLnBrk="1" hangingPunct="1">
              <a:spcBef>
                <a:spcPct val="0"/>
              </a:spcBef>
              <a:buFontTx/>
              <a:buNone/>
            </a:pPr>
            <a:r>
              <a:rPr lang="en-GB" altLang="en-US" sz="1500"/>
              <a:t>Organizations that don’t show these attributes remain micro-enterprises or as just small businesses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Compass Illustration_Tilt_B&amp;W.tif">
            <a:extLst>
              <a:ext uri="{FF2B5EF4-FFF2-40B4-BE49-F238E27FC236}">
                <a16:creationId xmlns:a16="http://schemas.microsoft.com/office/drawing/2014/main" id="{AE216F91-6404-4A0D-A3E5-4E629ED3EA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5BB55509-9A46-426D-9CF9-7A9213E7855C}"/>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9220" name="TextBox 5">
            <a:extLst>
              <a:ext uri="{FF2B5EF4-FFF2-40B4-BE49-F238E27FC236}">
                <a16:creationId xmlns:a16="http://schemas.microsoft.com/office/drawing/2014/main" id="{FCE6FD13-DF99-400A-B0CC-26A6FF3EF97C}"/>
              </a:ext>
            </a:extLst>
          </p:cNvPr>
          <p:cNvSpPr txBox="1">
            <a:spLocks noChangeArrowheads="1"/>
          </p:cNvSpPr>
          <p:nvPr/>
        </p:nvSpPr>
        <p:spPr bwMode="auto">
          <a:xfrm>
            <a:off x="1311275" y="1231900"/>
            <a:ext cx="71961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200" b="1">
                <a:latin typeface="Arial" panose="020B0604020202020204" pitchFamily="34" charset="0"/>
                <a:cs typeface="Arial" panose="020B0604020202020204" pitchFamily="34" charset="0"/>
              </a:rPr>
              <a:t>WHAT IS CREATIVITY?</a:t>
            </a:r>
          </a:p>
        </p:txBody>
      </p:sp>
      <p:sp>
        <p:nvSpPr>
          <p:cNvPr id="9221" name="TextBox 6">
            <a:extLst>
              <a:ext uri="{FF2B5EF4-FFF2-40B4-BE49-F238E27FC236}">
                <a16:creationId xmlns:a16="http://schemas.microsoft.com/office/drawing/2014/main" id="{FB10C046-F59B-41AA-B6DF-6A7CEA8774E6}"/>
              </a:ext>
            </a:extLst>
          </p:cNvPr>
          <p:cNvSpPr txBox="1">
            <a:spLocks noChangeArrowheads="1"/>
          </p:cNvSpPr>
          <p:nvPr/>
        </p:nvSpPr>
        <p:spPr bwMode="auto">
          <a:xfrm>
            <a:off x="1311275" y="1874838"/>
            <a:ext cx="7196138"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400">
                <a:latin typeface="Arial" panose="020B0604020202020204" pitchFamily="34" charset="0"/>
                <a:cs typeface="Arial" panose="020B0604020202020204" pitchFamily="34" charset="0"/>
              </a:rPr>
              <a:t>Gregory (1967) defined it as ‘The production of an idea, concept, creation or discovery that is new, original, useful or satisfying to its creator or someone else in some period of time’.</a:t>
            </a:r>
          </a:p>
          <a:p>
            <a:pPr algn="just" eaLnBrk="1" hangingPunct="1">
              <a:spcBef>
                <a:spcPct val="0"/>
              </a:spcBef>
              <a:buFontTx/>
              <a:buNone/>
            </a:pPr>
            <a:endParaRPr lang="en-US" altLang="en-US" sz="2400">
              <a:latin typeface="Arial" panose="020B0604020202020204" pitchFamily="34" charset="0"/>
              <a:cs typeface="Arial" panose="020B0604020202020204" pitchFamily="34" charset="0"/>
            </a:endParaRPr>
          </a:p>
          <a:p>
            <a:pPr algn="just" eaLnBrk="1" hangingPunct="1">
              <a:spcBef>
                <a:spcPct val="0"/>
              </a:spcBef>
              <a:buFontTx/>
              <a:buNone/>
            </a:pPr>
            <a:endParaRPr lang="en-US" altLang="en-US" sz="2400">
              <a:latin typeface="Arial" panose="020B0604020202020204" pitchFamily="34" charset="0"/>
              <a:cs typeface="Arial" panose="020B0604020202020204" pitchFamily="34" charset="0"/>
            </a:endParaRPr>
          </a:p>
          <a:p>
            <a:pPr algn="just" eaLnBrk="1" hangingPunct="1">
              <a:spcBef>
                <a:spcPct val="0"/>
              </a:spcBef>
              <a:buFontTx/>
              <a:buNone/>
            </a:pPr>
            <a:r>
              <a:rPr lang="en-US" altLang="en-US" sz="2400">
                <a:latin typeface="Arial" panose="020B0604020202020204" pitchFamily="34" charset="0"/>
                <a:cs typeface="Arial" panose="020B0604020202020204" pitchFamily="34" charset="0"/>
              </a:rPr>
              <a:t>However, it could be simply defined as ‘coming up with a unique idea which is fit for purpose’.</a:t>
            </a:r>
          </a:p>
        </p:txBody>
      </p:sp>
      <p:sp>
        <p:nvSpPr>
          <p:cNvPr id="9222" name="TextBox 7">
            <a:extLst>
              <a:ext uri="{FF2B5EF4-FFF2-40B4-BE49-F238E27FC236}">
                <a16:creationId xmlns:a16="http://schemas.microsoft.com/office/drawing/2014/main" id="{E9ADF9A7-23C5-45C4-8A1E-1FA41456B076}"/>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Compass Illustration_Tilt_B&amp;W.tif">
            <a:extLst>
              <a:ext uri="{FF2B5EF4-FFF2-40B4-BE49-F238E27FC236}">
                <a16:creationId xmlns:a16="http://schemas.microsoft.com/office/drawing/2014/main" id="{60AAE0A7-1585-4B89-B09F-FEDA9D2DC1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29697C53-86A5-4AA0-987C-A60492D0542E}"/>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10244" name="TextBox 5">
            <a:extLst>
              <a:ext uri="{FF2B5EF4-FFF2-40B4-BE49-F238E27FC236}">
                <a16:creationId xmlns:a16="http://schemas.microsoft.com/office/drawing/2014/main" id="{98688D0F-A6A2-4BC6-8F90-28EF4E3E1BBE}"/>
              </a:ext>
            </a:extLst>
          </p:cNvPr>
          <p:cNvSpPr txBox="1">
            <a:spLocks noChangeArrowheads="1"/>
          </p:cNvSpPr>
          <p:nvPr/>
        </p:nvSpPr>
        <p:spPr bwMode="auto">
          <a:xfrm>
            <a:off x="1311275" y="1031875"/>
            <a:ext cx="71961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Kirton’s Adaptors and Innovators  – </a:t>
            </a:r>
            <a:r>
              <a:rPr lang="en-US" altLang="en-US" sz="2400"/>
              <a:t>Cognitive behaviour that influences your creative responses</a:t>
            </a:r>
            <a:endParaRPr lang="en-US" altLang="en-US" sz="2200" b="1">
              <a:latin typeface="Arial" panose="020B0604020202020204" pitchFamily="34" charset="0"/>
              <a:cs typeface="Arial" panose="020B0604020202020204" pitchFamily="34" charset="0"/>
            </a:endParaRPr>
          </a:p>
        </p:txBody>
      </p:sp>
      <p:sp>
        <p:nvSpPr>
          <p:cNvPr id="10245" name="TextBox 6">
            <a:extLst>
              <a:ext uri="{FF2B5EF4-FFF2-40B4-BE49-F238E27FC236}">
                <a16:creationId xmlns:a16="http://schemas.microsoft.com/office/drawing/2014/main" id="{902714A0-4D17-4D14-AA61-CEC31796FDA6}"/>
              </a:ext>
            </a:extLst>
          </p:cNvPr>
          <p:cNvSpPr txBox="1">
            <a:spLocks noChangeArrowheads="1"/>
          </p:cNvSpPr>
          <p:nvPr/>
        </p:nvSpPr>
        <p:spPr bwMode="auto">
          <a:xfrm>
            <a:off x="1311275" y="1970088"/>
            <a:ext cx="7196138" cy="409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Calibri" panose="020F0502020204030204" pitchFamily="34" charset="0"/>
              <a:buAutoNum type="arabicPeriod"/>
            </a:pPr>
            <a:r>
              <a:rPr lang="en-GB" altLang="en-US" sz="2000"/>
              <a:t>Strong adaptors show a preference for detail, operate in an incremental way and take decisions in incremental steps. They are considered to be low in taking risk and therefore may spend more time reducing or guarding against risk during change. This makes them appear more reliable but the downside is they may take too long in arriving at decisions.</a:t>
            </a:r>
          </a:p>
          <a:p>
            <a:pPr algn="just">
              <a:spcBef>
                <a:spcPct val="0"/>
              </a:spcBef>
              <a:buFont typeface="Calibri" panose="020F0502020204030204" pitchFamily="34" charset="0"/>
              <a:buAutoNum type="arabicPeriod"/>
            </a:pPr>
            <a:endParaRPr lang="en-GB" altLang="en-US" sz="2000"/>
          </a:p>
          <a:p>
            <a:pPr algn="just">
              <a:spcBef>
                <a:spcPct val="0"/>
              </a:spcBef>
              <a:buFont typeface="Calibri" panose="020F0502020204030204" pitchFamily="34" charset="0"/>
              <a:buAutoNum type="arabicPeriod"/>
            </a:pPr>
            <a:r>
              <a:rPr lang="en-GB" altLang="en-US" sz="2000"/>
              <a:t>Strong innovators are more holistic and if there is sufficient detail to satisfy them may move on to take decisions. This could sometimes be too hasty as they may miss important points in the small print. However, they are able to connect disparate bits of information to come up with extraordinary new thought and take the big moves very daringly.</a:t>
            </a:r>
          </a:p>
        </p:txBody>
      </p:sp>
      <p:sp>
        <p:nvSpPr>
          <p:cNvPr id="10246" name="TextBox 7">
            <a:extLst>
              <a:ext uri="{FF2B5EF4-FFF2-40B4-BE49-F238E27FC236}">
                <a16:creationId xmlns:a16="http://schemas.microsoft.com/office/drawing/2014/main" id="{1AE77897-51CC-4A23-BFE9-2F3752AC345A}"/>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ompass Illustration_Tilt_B&amp;W.tif">
            <a:extLst>
              <a:ext uri="{FF2B5EF4-FFF2-40B4-BE49-F238E27FC236}">
                <a16:creationId xmlns:a16="http://schemas.microsoft.com/office/drawing/2014/main" id="{19A95110-60AA-4B16-81DA-AA64AF16C2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25975"/>
            <a:ext cx="1614488"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AFD45BDB-1BB0-4481-AC86-0B50C822B80A}"/>
              </a:ext>
            </a:extLst>
          </p:cNvPr>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n-US" sz="1700" spc="300" dirty="0">
                <a:latin typeface="Myriad Pro"/>
                <a:cs typeface="Myriad Pro"/>
              </a:rPr>
              <a:t>CABI TOURISM TEXTS</a:t>
            </a:r>
          </a:p>
        </p:txBody>
      </p:sp>
      <p:sp>
        <p:nvSpPr>
          <p:cNvPr id="11268" name="TextBox 5">
            <a:extLst>
              <a:ext uri="{FF2B5EF4-FFF2-40B4-BE49-F238E27FC236}">
                <a16:creationId xmlns:a16="http://schemas.microsoft.com/office/drawing/2014/main" id="{C0A45E5C-9AA6-4790-A44F-9197A7D44036}"/>
              </a:ext>
            </a:extLst>
          </p:cNvPr>
          <p:cNvSpPr txBox="1">
            <a:spLocks noChangeArrowheads="1"/>
          </p:cNvSpPr>
          <p:nvPr/>
        </p:nvSpPr>
        <p:spPr bwMode="auto">
          <a:xfrm>
            <a:off x="1084263" y="969963"/>
            <a:ext cx="71961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800" b="1">
                <a:cs typeface="Arial" panose="020B0604020202020204" pitchFamily="34" charset="0"/>
              </a:rPr>
              <a:t>KAI scores on a 100 point continuum </a:t>
            </a:r>
          </a:p>
          <a:p>
            <a:pPr algn="ctr" eaLnBrk="1" hangingPunct="1">
              <a:spcBef>
                <a:spcPct val="0"/>
              </a:spcBef>
              <a:buFontTx/>
              <a:buNone/>
            </a:pPr>
            <a:r>
              <a:rPr lang="en-GB" altLang="en-US" sz="2800">
                <a:cs typeface="Arial" panose="020B0604020202020204" pitchFamily="34" charset="0"/>
              </a:rPr>
              <a:t>(Kirton, 1980)</a:t>
            </a:r>
            <a:endParaRPr lang="en-US" altLang="en-US" sz="2800">
              <a:cs typeface="Arial" panose="020B0604020202020204" pitchFamily="34" charset="0"/>
            </a:endParaRPr>
          </a:p>
        </p:txBody>
      </p:sp>
      <p:sp>
        <p:nvSpPr>
          <p:cNvPr id="11269" name="TextBox 7">
            <a:extLst>
              <a:ext uri="{FF2B5EF4-FFF2-40B4-BE49-F238E27FC236}">
                <a16:creationId xmlns:a16="http://schemas.microsoft.com/office/drawing/2014/main" id="{441B4460-30F0-4758-AC2C-9241A3890D6A}"/>
              </a:ext>
            </a:extLst>
          </p:cNvPr>
          <p:cNvSpPr txBox="1">
            <a:spLocks noChangeArrowheads="1"/>
          </p:cNvSpPr>
          <p:nvPr/>
        </p:nvSpPr>
        <p:spPr bwMode="auto">
          <a:xfrm>
            <a:off x="0" y="1231900"/>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200" b="1">
                <a:solidFill>
                  <a:srgbClr val="8CBAEB"/>
                </a:solidFill>
                <a:latin typeface="Arial" panose="020B0604020202020204" pitchFamily="34" charset="0"/>
                <a:cs typeface="Arial" panose="020B0604020202020204" pitchFamily="34" charset="0"/>
              </a:rPr>
              <a:t>2</a:t>
            </a:r>
          </a:p>
        </p:txBody>
      </p:sp>
      <p:grpSp>
        <p:nvGrpSpPr>
          <p:cNvPr id="7" name="Group 3">
            <a:extLst>
              <a:ext uri="{FF2B5EF4-FFF2-40B4-BE49-F238E27FC236}">
                <a16:creationId xmlns:a16="http://schemas.microsoft.com/office/drawing/2014/main" id="{5752AB2E-77C5-42A0-AA51-80477C9F0ABA}"/>
              </a:ext>
            </a:extLst>
          </p:cNvPr>
          <p:cNvGrpSpPr>
            <a:grpSpLocks/>
          </p:cNvGrpSpPr>
          <p:nvPr/>
        </p:nvGrpSpPr>
        <p:grpSpPr bwMode="auto">
          <a:xfrm>
            <a:off x="2230041" y="4598194"/>
            <a:ext cx="4686300" cy="510779"/>
            <a:chOff x="913" y="2604"/>
            <a:chExt cx="3936" cy="429"/>
          </a:xfrm>
          <a:solidFill>
            <a:schemeClr val="tx1"/>
          </a:solidFill>
        </p:grpSpPr>
        <p:sp>
          <p:nvSpPr>
            <p:cNvPr id="8" name="Line 4">
              <a:extLst>
                <a:ext uri="{FF2B5EF4-FFF2-40B4-BE49-F238E27FC236}">
                  <a16:creationId xmlns:a16="http://schemas.microsoft.com/office/drawing/2014/main" id="{96D481DD-F673-46BD-9D7C-C0DF67143042}"/>
                </a:ext>
              </a:extLst>
            </p:cNvPr>
            <p:cNvSpPr>
              <a:spLocks noChangeShapeType="1"/>
            </p:cNvSpPr>
            <p:nvPr/>
          </p:nvSpPr>
          <p:spPr bwMode="auto">
            <a:xfrm>
              <a:off x="2881" y="2604"/>
              <a:ext cx="1968" cy="0"/>
            </a:xfrm>
            <a:prstGeom prst="line">
              <a:avLst/>
            </a:prstGeom>
            <a:grpFill/>
            <a:ln w="50800">
              <a:solidFill>
                <a:schemeClr val="tx1"/>
              </a:solidFill>
              <a:round/>
              <a:headEnd type="none" w="sm" len="sm"/>
              <a:tailEnd type="stealth" w="med" len="lg"/>
            </a:ln>
            <a:extLst/>
          </p:spPr>
          <p:txBody>
            <a:bodyPr wrap="none" anchor="ctr"/>
            <a:lstStyle/>
            <a:p>
              <a:pPr eaLnBrk="1" fontAlgn="auto" hangingPunct="1">
                <a:spcBef>
                  <a:spcPts val="0"/>
                </a:spcBef>
                <a:spcAft>
                  <a:spcPts val="0"/>
                </a:spcAft>
                <a:defRPr/>
              </a:pPr>
              <a:endParaRPr lang="en-GB" sz="1350">
                <a:latin typeface="+mn-lt"/>
              </a:endParaRPr>
            </a:p>
          </p:txBody>
        </p:sp>
        <p:sp>
          <p:nvSpPr>
            <p:cNvPr id="9" name="Line 5">
              <a:extLst>
                <a:ext uri="{FF2B5EF4-FFF2-40B4-BE49-F238E27FC236}">
                  <a16:creationId xmlns:a16="http://schemas.microsoft.com/office/drawing/2014/main" id="{E271BB6E-0863-4796-8F02-2C47F5DCEA33}"/>
                </a:ext>
              </a:extLst>
            </p:cNvPr>
            <p:cNvSpPr>
              <a:spLocks noChangeShapeType="1"/>
            </p:cNvSpPr>
            <p:nvPr/>
          </p:nvSpPr>
          <p:spPr bwMode="auto">
            <a:xfrm flipH="1">
              <a:off x="913" y="2604"/>
              <a:ext cx="1967" cy="0"/>
            </a:xfrm>
            <a:prstGeom prst="line">
              <a:avLst/>
            </a:prstGeom>
            <a:grpFill/>
            <a:ln w="50800">
              <a:solidFill>
                <a:schemeClr val="tx1"/>
              </a:solidFill>
              <a:round/>
              <a:headEnd type="none" w="sm" len="sm"/>
              <a:tailEnd type="stealth" w="med" len="lg"/>
            </a:ln>
            <a:extLst/>
          </p:spPr>
          <p:txBody>
            <a:bodyPr wrap="none" anchor="ctr"/>
            <a:lstStyle/>
            <a:p>
              <a:pPr eaLnBrk="1" fontAlgn="auto" hangingPunct="1">
                <a:spcBef>
                  <a:spcPts val="0"/>
                </a:spcBef>
                <a:spcAft>
                  <a:spcPts val="0"/>
                </a:spcAft>
                <a:defRPr/>
              </a:pPr>
              <a:endParaRPr lang="en-GB" sz="1350">
                <a:latin typeface="+mn-lt"/>
              </a:endParaRPr>
            </a:p>
          </p:txBody>
        </p:sp>
        <p:sp>
          <p:nvSpPr>
            <p:cNvPr id="10" name="AutoShape 6">
              <a:extLst>
                <a:ext uri="{FF2B5EF4-FFF2-40B4-BE49-F238E27FC236}">
                  <a16:creationId xmlns:a16="http://schemas.microsoft.com/office/drawing/2014/main" id="{BB9FC19E-0472-4CC0-B6FF-63D8F1062055}"/>
                </a:ext>
              </a:extLst>
            </p:cNvPr>
            <p:cNvSpPr>
              <a:spLocks noChangeArrowheads="1"/>
            </p:cNvSpPr>
            <p:nvPr/>
          </p:nvSpPr>
          <p:spPr bwMode="auto">
            <a:xfrm>
              <a:off x="2789" y="2651"/>
              <a:ext cx="184" cy="382"/>
            </a:xfrm>
            <a:prstGeom prst="triangle">
              <a:avLst>
                <a:gd name="adj" fmla="val 49995"/>
              </a:avLst>
            </a:prstGeom>
            <a:grpFill/>
            <a:ln w="12700">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endParaRPr lang="en-US" altLang="en-US" sz="1350"/>
            </a:p>
          </p:txBody>
        </p:sp>
      </p:grpSp>
      <p:grpSp>
        <p:nvGrpSpPr>
          <p:cNvPr id="11271" name="Group 7">
            <a:extLst>
              <a:ext uri="{FF2B5EF4-FFF2-40B4-BE49-F238E27FC236}">
                <a16:creationId xmlns:a16="http://schemas.microsoft.com/office/drawing/2014/main" id="{5059D8FB-2D7E-443D-B179-B32E3E2890F2}"/>
              </a:ext>
            </a:extLst>
          </p:cNvPr>
          <p:cNvGrpSpPr>
            <a:grpSpLocks/>
          </p:cNvGrpSpPr>
          <p:nvPr/>
        </p:nvGrpSpPr>
        <p:grpSpPr bwMode="auto">
          <a:xfrm>
            <a:off x="2033588" y="4184650"/>
            <a:ext cx="5060950" cy="328613"/>
            <a:chOff x="757" y="2262"/>
            <a:chExt cx="4250" cy="276"/>
          </a:xfrm>
        </p:grpSpPr>
        <p:sp>
          <p:nvSpPr>
            <p:cNvPr id="11286" name="Rectangle 8">
              <a:extLst>
                <a:ext uri="{FF2B5EF4-FFF2-40B4-BE49-F238E27FC236}">
                  <a16:creationId xmlns:a16="http://schemas.microsoft.com/office/drawing/2014/main" id="{1ED52DC2-4E97-4F8B-9995-025E9EA2CDC0}"/>
                </a:ext>
              </a:extLst>
            </p:cNvPr>
            <p:cNvSpPr>
              <a:spLocks noChangeArrowheads="1"/>
            </p:cNvSpPr>
            <p:nvPr/>
          </p:nvSpPr>
          <p:spPr bwMode="auto">
            <a:xfrm>
              <a:off x="757" y="2262"/>
              <a:ext cx="31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FontTx/>
                <a:buNone/>
              </a:pPr>
              <a:r>
                <a:rPr lang="en-GB" altLang="en-US" sz="1500" b="1">
                  <a:solidFill>
                    <a:srgbClr val="003399"/>
                  </a:solidFill>
                  <a:latin typeface="Comic Sans MS" panose="030F0702030302020204" pitchFamily="66" charset="0"/>
                  <a:cs typeface="Arial" panose="020B0604020202020204" pitchFamily="34" charset="0"/>
                </a:rPr>
                <a:t>32</a:t>
              </a:r>
            </a:p>
          </p:txBody>
        </p:sp>
        <p:sp>
          <p:nvSpPr>
            <p:cNvPr id="11287" name="Rectangle 9">
              <a:extLst>
                <a:ext uri="{FF2B5EF4-FFF2-40B4-BE49-F238E27FC236}">
                  <a16:creationId xmlns:a16="http://schemas.microsoft.com/office/drawing/2014/main" id="{84A24F04-4B41-4893-859D-A0993DE7FB0F}"/>
                </a:ext>
              </a:extLst>
            </p:cNvPr>
            <p:cNvSpPr>
              <a:spLocks noChangeArrowheads="1"/>
            </p:cNvSpPr>
            <p:nvPr/>
          </p:nvSpPr>
          <p:spPr bwMode="auto">
            <a:xfrm>
              <a:off x="4595" y="2262"/>
              <a:ext cx="41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FontTx/>
                <a:buNone/>
              </a:pPr>
              <a:r>
                <a:rPr lang="en-GB" altLang="en-US" sz="1500" b="1">
                  <a:solidFill>
                    <a:srgbClr val="003399"/>
                  </a:solidFill>
                  <a:latin typeface="Comic Sans MS" panose="030F0702030302020204" pitchFamily="66" charset="0"/>
                  <a:cs typeface="Arial" panose="020B0604020202020204" pitchFamily="34" charset="0"/>
                </a:rPr>
                <a:t>160</a:t>
              </a:r>
            </a:p>
          </p:txBody>
        </p:sp>
        <p:sp>
          <p:nvSpPr>
            <p:cNvPr id="11288" name="Rectangle 10">
              <a:extLst>
                <a:ext uri="{FF2B5EF4-FFF2-40B4-BE49-F238E27FC236}">
                  <a16:creationId xmlns:a16="http://schemas.microsoft.com/office/drawing/2014/main" id="{DD1AFFC9-6188-4C0B-8A91-76AB133A0FD1}"/>
                </a:ext>
              </a:extLst>
            </p:cNvPr>
            <p:cNvSpPr>
              <a:spLocks noChangeArrowheads="1"/>
            </p:cNvSpPr>
            <p:nvPr/>
          </p:nvSpPr>
          <p:spPr bwMode="auto">
            <a:xfrm>
              <a:off x="2726" y="2305"/>
              <a:ext cx="31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FontTx/>
                <a:buNone/>
              </a:pPr>
              <a:r>
                <a:rPr lang="en-GB" altLang="en-US" sz="1500" b="1">
                  <a:solidFill>
                    <a:srgbClr val="003399"/>
                  </a:solidFill>
                  <a:latin typeface="Comic Sans MS" panose="030F0702030302020204" pitchFamily="66" charset="0"/>
                  <a:cs typeface="Arial" panose="020B0604020202020204" pitchFamily="34" charset="0"/>
                </a:rPr>
                <a:t>96</a:t>
              </a:r>
            </a:p>
          </p:txBody>
        </p:sp>
      </p:grpSp>
      <p:grpSp>
        <p:nvGrpSpPr>
          <p:cNvPr id="15" name="Group 11">
            <a:extLst>
              <a:ext uri="{FF2B5EF4-FFF2-40B4-BE49-F238E27FC236}">
                <a16:creationId xmlns:a16="http://schemas.microsoft.com/office/drawing/2014/main" id="{AF18FBC4-A0C6-4E95-8F31-7D1BAF8A1FAB}"/>
              </a:ext>
            </a:extLst>
          </p:cNvPr>
          <p:cNvGrpSpPr>
            <a:grpSpLocks/>
          </p:cNvGrpSpPr>
          <p:nvPr/>
        </p:nvGrpSpPr>
        <p:grpSpPr bwMode="auto">
          <a:xfrm>
            <a:off x="2379663" y="2338388"/>
            <a:ext cx="4278312" cy="3298825"/>
            <a:chOff x="1087" y="768"/>
            <a:chExt cx="3594" cy="2770"/>
          </a:xfrm>
        </p:grpSpPr>
        <p:sp>
          <p:nvSpPr>
            <p:cNvPr id="16" name="Rectangle 12">
              <a:extLst>
                <a:ext uri="{FF2B5EF4-FFF2-40B4-BE49-F238E27FC236}">
                  <a16:creationId xmlns:a16="http://schemas.microsoft.com/office/drawing/2014/main" id="{9066D0A4-9F3E-4F41-9533-6F530F359C53}"/>
                </a:ext>
              </a:extLst>
            </p:cNvPr>
            <p:cNvSpPr>
              <a:spLocks noChangeArrowheads="1"/>
            </p:cNvSpPr>
            <p:nvPr/>
          </p:nvSpPr>
          <p:spPr bwMode="auto">
            <a:xfrm>
              <a:off x="2181" y="3130"/>
              <a:ext cx="1447" cy="408"/>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69056" tIns="34529" rIns="69056" bIns="34529">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auto">
                <a:lnSpc>
                  <a:spcPct val="90000"/>
                </a:lnSpc>
                <a:spcBef>
                  <a:spcPts val="0"/>
                </a:spcBef>
                <a:spcAft>
                  <a:spcPts val="0"/>
                </a:spcAft>
                <a:defRPr/>
              </a:pPr>
              <a:r>
                <a:rPr lang="en-GB" altLang="en-US" sz="3000" b="1" dirty="0">
                  <a:latin typeface="+mn-lt"/>
                  <a:ea typeface="BatangChe" panose="02030609000101010101" pitchFamily="49" charset="-127"/>
                </a:rPr>
                <a:t>KAI Norm</a:t>
              </a:r>
              <a:r>
                <a:rPr lang="en-GB" altLang="en-US" sz="1500" b="1" dirty="0">
                  <a:latin typeface="+mn-lt"/>
                </a:rPr>
                <a:t> </a:t>
              </a:r>
            </a:p>
          </p:txBody>
        </p:sp>
        <p:grpSp>
          <p:nvGrpSpPr>
            <p:cNvPr id="11281" name="Group 13">
              <a:extLst>
                <a:ext uri="{FF2B5EF4-FFF2-40B4-BE49-F238E27FC236}">
                  <a16:creationId xmlns:a16="http://schemas.microsoft.com/office/drawing/2014/main" id="{06F10FFC-64FF-40AC-98F7-13D6AADC3D1D}"/>
                </a:ext>
              </a:extLst>
            </p:cNvPr>
            <p:cNvGrpSpPr>
              <a:grpSpLocks/>
            </p:cNvGrpSpPr>
            <p:nvPr/>
          </p:nvGrpSpPr>
          <p:grpSpPr bwMode="auto">
            <a:xfrm>
              <a:off x="1087" y="768"/>
              <a:ext cx="3594" cy="1820"/>
              <a:chOff x="1548" y="961"/>
              <a:chExt cx="2953" cy="1973"/>
            </a:xfrm>
          </p:grpSpPr>
          <p:sp>
            <p:nvSpPr>
              <p:cNvPr id="18" name="Arc 14">
                <a:extLst>
                  <a:ext uri="{FF2B5EF4-FFF2-40B4-BE49-F238E27FC236}">
                    <a16:creationId xmlns:a16="http://schemas.microsoft.com/office/drawing/2014/main" id="{AFEFD29F-2A4C-43DD-9D9A-B40069C22D81}"/>
                  </a:ext>
                </a:extLst>
              </p:cNvPr>
              <p:cNvSpPr>
                <a:spLocks/>
              </p:cNvSpPr>
              <p:nvPr/>
            </p:nvSpPr>
            <p:spPr bwMode="auto">
              <a:xfrm>
                <a:off x="1548" y="1926"/>
                <a:ext cx="960" cy="1006"/>
              </a:xfrm>
              <a:custGeom>
                <a:avLst/>
                <a:gdLst>
                  <a:gd name="T0" fmla="*/ 2 w 21600"/>
                  <a:gd name="T1" fmla="*/ 0 h 21600"/>
                  <a:gd name="T2" fmla="*/ 0 w 21600"/>
                  <a:gd name="T3" fmla="*/ 2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76200" cap="rnd">
                <a:solidFill>
                  <a:schemeClr val="tx1"/>
                </a:solidFill>
                <a:prstDash val="sys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endParaRPr lang="en-GB" sz="1350">
                  <a:latin typeface="+mn-lt"/>
                </a:endParaRPr>
              </a:p>
            </p:txBody>
          </p:sp>
          <p:sp>
            <p:nvSpPr>
              <p:cNvPr id="19" name="Arc 15">
                <a:extLst>
                  <a:ext uri="{FF2B5EF4-FFF2-40B4-BE49-F238E27FC236}">
                    <a16:creationId xmlns:a16="http://schemas.microsoft.com/office/drawing/2014/main" id="{FE84FBFA-90BD-4EB7-8D25-DED376C8A6D5}"/>
                  </a:ext>
                </a:extLst>
              </p:cNvPr>
              <p:cNvSpPr>
                <a:spLocks/>
              </p:cNvSpPr>
              <p:nvPr/>
            </p:nvSpPr>
            <p:spPr bwMode="auto">
              <a:xfrm>
                <a:off x="2506" y="961"/>
                <a:ext cx="519" cy="1007"/>
              </a:xfrm>
              <a:custGeom>
                <a:avLst/>
                <a:gdLst>
                  <a:gd name="T0" fmla="*/ 0 w 21600"/>
                  <a:gd name="T1" fmla="*/ 2 h 21600"/>
                  <a:gd name="T2" fmla="*/ 0 w 21600"/>
                  <a:gd name="T3" fmla="*/ 0 h 21600"/>
                  <a:gd name="T4" fmla="*/ 0 w 21600"/>
                  <a:gd name="T5" fmla="*/ 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6"/>
                      <a:pt x="9645" y="22"/>
                      <a:pt x="21559" y="0"/>
                    </a:cubicBezTo>
                  </a:path>
                  <a:path w="21600" h="21600" stroke="0" extrusionOk="0">
                    <a:moveTo>
                      <a:pt x="0" y="21600"/>
                    </a:moveTo>
                    <a:cubicBezTo>
                      <a:pt x="0" y="9686"/>
                      <a:pt x="9645" y="22"/>
                      <a:pt x="21559" y="0"/>
                    </a:cubicBezTo>
                    <a:lnTo>
                      <a:pt x="21600" y="21600"/>
                    </a:lnTo>
                    <a:lnTo>
                      <a:pt x="0" y="21600"/>
                    </a:lnTo>
                    <a:close/>
                  </a:path>
                </a:pathLst>
              </a:custGeom>
              <a:noFill/>
              <a:ln w="76200" cap="rnd">
                <a:solidFill>
                  <a:schemeClr val="tx1"/>
                </a:solidFill>
                <a:prstDash val="sys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endParaRPr lang="en-GB" sz="1350">
                  <a:latin typeface="+mn-lt"/>
                </a:endParaRPr>
              </a:p>
            </p:txBody>
          </p:sp>
          <p:sp>
            <p:nvSpPr>
              <p:cNvPr id="20" name="Arc 16">
                <a:extLst>
                  <a:ext uri="{FF2B5EF4-FFF2-40B4-BE49-F238E27FC236}">
                    <a16:creationId xmlns:a16="http://schemas.microsoft.com/office/drawing/2014/main" id="{4F0409BC-4049-4C65-B48D-80E1E84AFE4E}"/>
                  </a:ext>
                </a:extLst>
              </p:cNvPr>
              <p:cNvSpPr>
                <a:spLocks/>
              </p:cNvSpPr>
              <p:nvPr/>
            </p:nvSpPr>
            <p:spPr bwMode="auto">
              <a:xfrm>
                <a:off x="3540" y="1926"/>
                <a:ext cx="961" cy="1006"/>
              </a:xfrm>
              <a:custGeom>
                <a:avLst/>
                <a:gdLst>
                  <a:gd name="T0" fmla="*/ 2 w 21600"/>
                  <a:gd name="T1" fmla="*/ 2 h 21600"/>
                  <a:gd name="T2" fmla="*/ 0 w 21600"/>
                  <a:gd name="T3" fmla="*/ 0 h 21600"/>
                  <a:gd name="T4" fmla="*/ 2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578" y="21599"/>
                    </a:moveTo>
                    <a:cubicBezTo>
                      <a:pt x="9657" y="21587"/>
                      <a:pt x="0" y="11920"/>
                      <a:pt x="0" y="0"/>
                    </a:cubicBezTo>
                  </a:path>
                  <a:path w="21600" h="21600" stroke="0" extrusionOk="0">
                    <a:moveTo>
                      <a:pt x="21578" y="21599"/>
                    </a:moveTo>
                    <a:cubicBezTo>
                      <a:pt x="9657" y="21587"/>
                      <a:pt x="0" y="11920"/>
                      <a:pt x="0" y="0"/>
                    </a:cubicBezTo>
                    <a:lnTo>
                      <a:pt x="21600" y="0"/>
                    </a:lnTo>
                    <a:lnTo>
                      <a:pt x="21578" y="21599"/>
                    </a:lnTo>
                    <a:close/>
                  </a:path>
                </a:pathLst>
              </a:custGeom>
              <a:noFill/>
              <a:ln w="76200" cap="rnd">
                <a:solidFill>
                  <a:schemeClr val="tx1"/>
                </a:solidFill>
                <a:prstDash val="sys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endParaRPr lang="en-GB" sz="1350">
                  <a:latin typeface="+mn-lt"/>
                </a:endParaRPr>
              </a:p>
            </p:txBody>
          </p:sp>
          <p:sp>
            <p:nvSpPr>
              <p:cNvPr id="21" name="Arc 17">
                <a:extLst>
                  <a:ext uri="{FF2B5EF4-FFF2-40B4-BE49-F238E27FC236}">
                    <a16:creationId xmlns:a16="http://schemas.microsoft.com/office/drawing/2014/main" id="{EED86438-B381-42A3-8525-029A7D33A2A4}"/>
                  </a:ext>
                </a:extLst>
              </p:cNvPr>
              <p:cNvSpPr>
                <a:spLocks/>
              </p:cNvSpPr>
              <p:nvPr/>
            </p:nvSpPr>
            <p:spPr bwMode="auto">
              <a:xfrm>
                <a:off x="3024" y="961"/>
                <a:ext cx="519" cy="1007"/>
              </a:xfrm>
              <a:custGeom>
                <a:avLst/>
                <a:gdLst>
                  <a:gd name="T0" fmla="*/ 0 w 21641"/>
                  <a:gd name="T1" fmla="*/ 0 h 21600"/>
                  <a:gd name="T2" fmla="*/ 0 w 21641"/>
                  <a:gd name="T3" fmla="*/ 2 h 21600"/>
                  <a:gd name="T4" fmla="*/ 0 w 21641"/>
                  <a:gd name="T5" fmla="*/ 2 h 21600"/>
                  <a:gd name="T6" fmla="*/ 0 60000 65536"/>
                  <a:gd name="T7" fmla="*/ 0 60000 65536"/>
                  <a:gd name="T8" fmla="*/ 0 60000 65536"/>
                  <a:gd name="T9" fmla="*/ 0 w 21641"/>
                  <a:gd name="T10" fmla="*/ 0 h 21600"/>
                  <a:gd name="T11" fmla="*/ 21641 w 21641"/>
                  <a:gd name="T12" fmla="*/ 21600 h 21600"/>
                </a:gdLst>
                <a:ahLst/>
                <a:cxnLst>
                  <a:cxn ang="T6">
                    <a:pos x="T0" y="T1"/>
                  </a:cxn>
                  <a:cxn ang="T7">
                    <a:pos x="T2" y="T3"/>
                  </a:cxn>
                  <a:cxn ang="T8">
                    <a:pos x="T4" y="T5"/>
                  </a:cxn>
                </a:cxnLst>
                <a:rect l="T9" t="T10" r="T11" b="T12"/>
                <a:pathLst>
                  <a:path w="21641" h="21600" fill="none" extrusionOk="0">
                    <a:moveTo>
                      <a:pt x="0" y="0"/>
                    </a:moveTo>
                    <a:cubicBezTo>
                      <a:pt x="13" y="0"/>
                      <a:pt x="27" y="-1"/>
                      <a:pt x="41" y="0"/>
                    </a:cubicBezTo>
                    <a:cubicBezTo>
                      <a:pt x="11970" y="0"/>
                      <a:pt x="21641" y="9670"/>
                      <a:pt x="21641" y="21600"/>
                    </a:cubicBezTo>
                  </a:path>
                  <a:path w="21641" h="21600" stroke="0" extrusionOk="0">
                    <a:moveTo>
                      <a:pt x="0" y="0"/>
                    </a:moveTo>
                    <a:cubicBezTo>
                      <a:pt x="13" y="0"/>
                      <a:pt x="27" y="-1"/>
                      <a:pt x="41" y="0"/>
                    </a:cubicBezTo>
                    <a:cubicBezTo>
                      <a:pt x="11970" y="0"/>
                      <a:pt x="21641" y="9670"/>
                      <a:pt x="21641" y="21600"/>
                    </a:cubicBezTo>
                    <a:lnTo>
                      <a:pt x="41" y="21600"/>
                    </a:lnTo>
                    <a:lnTo>
                      <a:pt x="0" y="0"/>
                    </a:lnTo>
                    <a:close/>
                  </a:path>
                </a:pathLst>
              </a:custGeom>
              <a:noFill/>
              <a:ln w="76200" cap="rnd">
                <a:solidFill>
                  <a:schemeClr val="tx1"/>
                </a:solidFill>
                <a:prstDash val="sysDot"/>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eaLnBrk="1" fontAlgn="auto" hangingPunct="1">
                  <a:spcBef>
                    <a:spcPts val="0"/>
                  </a:spcBef>
                  <a:spcAft>
                    <a:spcPts val="0"/>
                  </a:spcAft>
                  <a:defRPr/>
                </a:pPr>
                <a:endParaRPr lang="en-GB" sz="1350">
                  <a:latin typeface="+mn-lt"/>
                </a:endParaRPr>
              </a:p>
            </p:txBody>
          </p:sp>
        </p:grpSp>
      </p:grpSp>
      <p:sp>
        <p:nvSpPr>
          <p:cNvPr id="11273" name="AutoShape 20">
            <a:extLst>
              <a:ext uri="{FF2B5EF4-FFF2-40B4-BE49-F238E27FC236}">
                <a16:creationId xmlns:a16="http://schemas.microsoft.com/office/drawing/2014/main" id="{8A2F5BBE-4DD3-4333-A1B0-6F1C3E25724F}"/>
              </a:ext>
            </a:extLst>
          </p:cNvPr>
          <p:cNvSpPr>
            <a:spLocks noChangeArrowheads="1"/>
          </p:cNvSpPr>
          <p:nvPr/>
        </p:nvSpPr>
        <p:spPr bwMode="auto">
          <a:xfrm>
            <a:off x="5651500" y="2025650"/>
            <a:ext cx="1700213" cy="1081088"/>
          </a:xfrm>
          <a:prstGeom prst="cloudCallout">
            <a:avLst>
              <a:gd name="adj1" fmla="val 49440"/>
              <a:gd name="adj2" fmla="val 61231"/>
            </a:avLst>
          </a:prstGeom>
          <a:solidFill>
            <a:schemeClr val="accent1"/>
          </a:solidFill>
          <a:ln w="9525">
            <a:solidFill>
              <a:schemeClr val="tx1"/>
            </a:solidFill>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a:latin typeface="Tahoma" panose="020B0604030504040204" pitchFamily="34" charset="0"/>
                <a:cs typeface="Arial" panose="020B0604020202020204" pitchFamily="34" charset="0"/>
              </a:rPr>
              <a:t>I do it differently</a:t>
            </a:r>
          </a:p>
        </p:txBody>
      </p:sp>
      <p:sp>
        <p:nvSpPr>
          <p:cNvPr id="11274" name="AutoShape 21">
            <a:extLst>
              <a:ext uri="{FF2B5EF4-FFF2-40B4-BE49-F238E27FC236}">
                <a16:creationId xmlns:a16="http://schemas.microsoft.com/office/drawing/2014/main" id="{DE35698D-F02F-4016-A220-9866ACC20B14}"/>
              </a:ext>
            </a:extLst>
          </p:cNvPr>
          <p:cNvSpPr>
            <a:spLocks noChangeArrowheads="1"/>
          </p:cNvSpPr>
          <p:nvPr/>
        </p:nvSpPr>
        <p:spPr bwMode="auto">
          <a:xfrm>
            <a:off x="1390650" y="2070100"/>
            <a:ext cx="1457325" cy="1025525"/>
          </a:xfrm>
          <a:prstGeom prst="wedgeEllipseCallout">
            <a:avLst>
              <a:gd name="adj1" fmla="val -41829"/>
              <a:gd name="adj2" fmla="val 55106"/>
            </a:avLst>
          </a:prstGeom>
          <a:solidFill>
            <a:schemeClr val="accent1"/>
          </a:solidFill>
          <a:ln w="9525">
            <a:solidFill>
              <a:schemeClr val="tx1"/>
            </a:solidFill>
            <a:miter lim="800000"/>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500" b="1">
                <a:latin typeface="Tahoma" panose="020B0604030504040204" pitchFamily="34" charset="0"/>
                <a:ea typeface="BatangChe" panose="02030609000101010101" pitchFamily="49" charset="-127"/>
                <a:cs typeface="Arial" panose="020B0604020202020204" pitchFamily="34" charset="0"/>
              </a:rPr>
              <a:t>I do it better</a:t>
            </a:r>
          </a:p>
        </p:txBody>
      </p:sp>
      <p:grpSp>
        <p:nvGrpSpPr>
          <p:cNvPr id="11275" name="Group 25">
            <a:extLst>
              <a:ext uri="{FF2B5EF4-FFF2-40B4-BE49-F238E27FC236}">
                <a16:creationId xmlns:a16="http://schemas.microsoft.com/office/drawing/2014/main" id="{6E37D299-818E-433B-A4FB-8784F3ED7A22}"/>
              </a:ext>
            </a:extLst>
          </p:cNvPr>
          <p:cNvGrpSpPr>
            <a:grpSpLocks/>
          </p:cNvGrpSpPr>
          <p:nvPr/>
        </p:nvGrpSpPr>
        <p:grpSpPr bwMode="auto">
          <a:xfrm>
            <a:off x="1222375" y="4373563"/>
            <a:ext cx="1009650" cy="711200"/>
            <a:chOff x="1040" y="2738"/>
            <a:chExt cx="989" cy="626"/>
          </a:xfrm>
        </p:grpSpPr>
        <p:sp>
          <p:nvSpPr>
            <p:cNvPr id="11278" name="Rectangle 26">
              <a:extLst>
                <a:ext uri="{FF2B5EF4-FFF2-40B4-BE49-F238E27FC236}">
                  <a16:creationId xmlns:a16="http://schemas.microsoft.com/office/drawing/2014/main" id="{35664B06-A0F7-4427-89A5-49AB9F191140}"/>
                </a:ext>
              </a:extLst>
            </p:cNvPr>
            <p:cNvSpPr>
              <a:spLocks noChangeArrowheads="1"/>
            </p:cNvSpPr>
            <p:nvPr/>
          </p:nvSpPr>
          <p:spPr bwMode="auto">
            <a:xfrm>
              <a:off x="1040" y="2738"/>
              <a:ext cx="989"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FontTx/>
                <a:buNone/>
              </a:pPr>
              <a:r>
                <a:rPr lang="en-GB" altLang="en-US" sz="1800" b="1">
                  <a:solidFill>
                    <a:srgbClr val="003399"/>
                  </a:solidFill>
                  <a:cs typeface="Arial" panose="020B0604020202020204" pitchFamily="34" charset="0"/>
                </a:rPr>
                <a:t>Adaptors</a:t>
              </a:r>
            </a:p>
          </p:txBody>
        </p:sp>
        <p:sp>
          <p:nvSpPr>
            <p:cNvPr id="11279" name="Rectangle 27">
              <a:extLst>
                <a:ext uri="{FF2B5EF4-FFF2-40B4-BE49-F238E27FC236}">
                  <a16:creationId xmlns:a16="http://schemas.microsoft.com/office/drawing/2014/main" id="{74C41756-7328-4BD0-9E36-D1A786455FEB}"/>
                </a:ext>
              </a:extLst>
            </p:cNvPr>
            <p:cNvSpPr>
              <a:spLocks noChangeArrowheads="1"/>
            </p:cNvSpPr>
            <p:nvPr/>
          </p:nvSpPr>
          <p:spPr bwMode="auto">
            <a:xfrm>
              <a:off x="1465" y="3083"/>
              <a:ext cx="13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FontTx/>
                <a:buNone/>
              </a:pPr>
              <a:endParaRPr lang="en-US" altLang="en-US" sz="1800" b="1">
                <a:solidFill>
                  <a:schemeClr val="folHlink"/>
                </a:solidFill>
                <a:latin typeface="Comic Sans MS" panose="030F0702030302020204" pitchFamily="66" charset="0"/>
                <a:cs typeface="Arial" panose="020B0604020202020204" pitchFamily="34" charset="0"/>
              </a:endParaRPr>
            </a:p>
          </p:txBody>
        </p:sp>
      </p:grpSp>
      <p:sp>
        <p:nvSpPr>
          <p:cNvPr id="27" name="TextBox 26">
            <a:extLst>
              <a:ext uri="{FF2B5EF4-FFF2-40B4-BE49-F238E27FC236}">
                <a16:creationId xmlns:a16="http://schemas.microsoft.com/office/drawing/2014/main" id="{96381E6D-D52F-45CF-AE28-BEAD6990F6F0}"/>
              </a:ext>
            </a:extLst>
          </p:cNvPr>
          <p:cNvSpPr txBox="1"/>
          <p:nvPr/>
        </p:nvSpPr>
        <p:spPr>
          <a:xfrm>
            <a:off x="7059613" y="4287838"/>
            <a:ext cx="1206500" cy="368300"/>
          </a:xfrm>
          <a:prstGeom prst="rect">
            <a:avLst/>
          </a:prstGeom>
          <a:noFill/>
        </p:spPr>
        <p:txBody>
          <a:bodyPr>
            <a:spAutoFit/>
          </a:bodyPr>
          <a:lstStyle/>
          <a:p>
            <a:pPr eaLnBrk="1" fontAlgn="auto" hangingPunct="1">
              <a:spcBef>
                <a:spcPts val="0"/>
              </a:spcBef>
              <a:spcAft>
                <a:spcPts val="0"/>
              </a:spcAft>
              <a:defRPr/>
            </a:pPr>
            <a:r>
              <a:rPr lang="en-GB" b="1" dirty="0">
                <a:solidFill>
                  <a:schemeClr val="accent1">
                    <a:lumMod val="50000"/>
                  </a:schemeClr>
                </a:solidFill>
                <a:latin typeface="+mn-lt"/>
              </a:rPr>
              <a:t>Innovators</a:t>
            </a:r>
          </a:p>
        </p:txBody>
      </p:sp>
      <p:cxnSp>
        <p:nvCxnSpPr>
          <p:cNvPr id="28" name="Straight Connector 27">
            <a:extLst>
              <a:ext uri="{FF2B5EF4-FFF2-40B4-BE49-F238E27FC236}">
                <a16:creationId xmlns:a16="http://schemas.microsoft.com/office/drawing/2014/main" id="{8BD7372B-AB8B-4BD9-9DCD-E199805D121A}"/>
              </a:ext>
            </a:extLst>
          </p:cNvPr>
          <p:cNvCxnSpPr>
            <a:stCxn id="10" idx="0"/>
          </p:cNvCxnSpPr>
          <p:nvPr/>
        </p:nvCxnSpPr>
        <p:spPr>
          <a:xfrm flipH="1" flipV="1">
            <a:off x="4549775" y="2170113"/>
            <a:ext cx="23813" cy="2484437"/>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1002</Words>
  <Application>Microsoft Office PowerPoint</Application>
  <PresentationFormat>On-screen Show (4:3)</PresentationFormat>
  <Paragraphs>127</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Arial</vt:lpstr>
      <vt:lpstr>Myriad Pro</vt:lpstr>
      <vt:lpstr>Comic Sans MS</vt:lpstr>
      <vt:lpstr>BatangChe</vt:lpstr>
      <vt:lpstr>Tahoma</vt:lpstr>
      <vt:lpstr>Office Theme</vt:lpstr>
      <vt:lpstr>PowerPoint Presentation</vt:lpstr>
      <vt:lpstr>CHAPTER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of Adaptor-Innovator Styles </vt:lpstr>
      <vt:lpstr>PowerPoint Presentation</vt:lpstr>
      <vt:lpstr>Divergence and Convergence</vt:lpstr>
      <vt:lpstr>An instant checklist for problem solving Kipling’s Serving Men</vt:lpstr>
      <vt:lpstr>Two different approaches to  Creative Problem Solving and Opportunity Finding</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60</cp:revision>
  <dcterms:created xsi:type="dcterms:W3CDTF">2014-01-16T11:38:48Z</dcterms:created>
  <dcterms:modified xsi:type="dcterms:W3CDTF">2019-07-30T15:54:42Z</dcterms:modified>
</cp:coreProperties>
</file>