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78" r:id="rId3"/>
    <p:sldId id="263" r:id="rId4"/>
    <p:sldId id="275" r:id="rId5"/>
    <p:sldId id="269" r:id="rId6"/>
    <p:sldId id="270" r:id="rId7"/>
    <p:sldId id="281" r:id="rId8"/>
    <p:sldId id="282" r:id="rId9"/>
    <p:sldId id="283" r:id="rId10"/>
    <p:sldId id="284" r:id="rId11"/>
    <p:sldId id="285" r:id="rId12"/>
    <p:sldId id="286" r:id="rId13"/>
    <p:sldId id="287" r:id="rId14"/>
    <p:sldId id="288" r:id="rId15"/>
    <p:sldId id="290" r:id="rId16"/>
    <p:sldId id="29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16" autoAdjust="0"/>
    <p:restoredTop sz="97687" autoAdjust="0"/>
  </p:normalViewPr>
  <p:slideViewPr>
    <p:cSldViewPr snapToGrid="0" snapToObjects="1">
      <p:cViewPr varScale="1">
        <p:scale>
          <a:sx n="76" d="100"/>
          <a:sy n="76" d="100"/>
        </p:scale>
        <p:origin x="156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40118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83622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89446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2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01317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79351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21809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9F47779-7121-E14C-99F9-3B68B3D2C6C2}"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4757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9F47779-7121-E14C-99F9-3B68B3D2C6C2}"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5771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7779-7121-E14C-99F9-3B68B3D2C6C2}"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15876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45683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43074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47779-7121-E14C-99F9-3B68B3D2C6C2}" type="datetimeFigureOut">
              <a:rPr lang="en-US" smtClean="0"/>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12FE3-AC46-5740-8DB5-CF74F4BCA6E2}" type="slidenum">
              <a:rPr lang="en-US" smtClean="0"/>
              <a:t>‹#›</a:t>
            </a:fld>
            <a:endParaRPr lang="en-US"/>
          </a:p>
        </p:txBody>
      </p:sp>
    </p:spTree>
    <p:extLst>
      <p:ext uri="{BB962C8B-B14F-4D97-AF65-F5344CB8AC3E}">
        <p14:creationId xmlns:p14="http://schemas.microsoft.com/office/powerpoint/2010/main" val="175367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r="-3044"/>
          <a:stretch/>
        </p:blipFill>
        <p:spPr>
          <a:xfrm>
            <a:off x="-1" y="1"/>
            <a:ext cx="9422377" cy="6858000"/>
          </a:xfrm>
          <a:prstGeom prst="rect">
            <a:avLst/>
          </a:prstGeom>
        </p:spPr>
      </p:pic>
      <p:sp>
        <p:nvSpPr>
          <p:cNvPr id="6" name="TextBox 5"/>
          <p:cNvSpPr txBox="1"/>
          <p:nvPr/>
        </p:nvSpPr>
        <p:spPr>
          <a:xfrm>
            <a:off x="0" y="1222560"/>
            <a:ext cx="8458200" cy="2308324"/>
          </a:xfrm>
          <a:prstGeom prst="rect">
            <a:avLst/>
          </a:prstGeom>
          <a:noFill/>
        </p:spPr>
        <p:txBody>
          <a:bodyPr wrap="square" rtlCol="0">
            <a:spAutoFit/>
          </a:bodyPr>
          <a:lstStyle/>
          <a:p>
            <a:pPr algn="r"/>
            <a:r>
              <a:rPr lang="en-US" sz="2800" dirty="0">
                <a:latin typeface="Arial"/>
                <a:cs typeface="Arial"/>
              </a:rPr>
              <a:t>3</a:t>
            </a:r>
            <a:r>
              <a:rPr lang="en-US" sz="2800" baseline="30000" dirty="0">
                <a:latin typeface="Arial"/>
                <a:cs typeface="Arial"/>
              </a:rPr>
              <a:t>rd</a:t>
            </a:r>
            <a:r>
              <a:rPr lang="en-US" sz="2800" dirty="0">
                <a:latin typeface="Arial"/>
                <a:cs typeface="Arial"/>
              </a:rPr>
              <a:t> Edition</a:t>
            </a:r>
            <a:br>
              <a:rPr lang="en-US" sz="4800" dirty="0">
                <a:latin typeface="Arial"/>
                <a:cs typeface="Arial"/>
              </a:rPr>
            </a:br>
            <a:r>
              <a:rPr lang="en-US" sz="4800" dirty="0">
                <a:latin typeface="Arial"/>
                <a:cs typeface="Arial"/>
              </a:rPr>
              <a:t>Strategic Management</a:t>
            </a:r>
          </a:p>
          <a:p>
            <a:pPr algn="r"/>
            <a:r>
              <a:rPr lang="en-US" sz="4800" dirty="0">
                <a:latin typeface="Arial"/>
                <a:cs typeface="Arial"/>
              </a:rPr>
              <a:t>In Tourism</a:t>
            </a:r>
          </a:p>
        </p:txBody>
      </p:sp>
      <p:sp>
        <p:nvSpPr>
          <p:cNvPr id="7" name="TextBox 6"/>
          <p:cNvSpPr txBox="1"/>
          <p:nvPr/>
        </p:nvSpPr>
        <p:spPr>
          <a:xfrm>
            <a:off x="0" y="3936225"/>
            <a:ext cx="8458200" cy="630647"/>
          </a:xfrm>
          <a:prstGeom prst="rect">
            <a:avLst/>
          </a:prstGeom>
          <a:noFill/>
        </p:spPr>
        <p:txBody>
          <a:bodyPr wrap="square" rtlCol="0">
            <a:spAutoFit/>
          </a:bodyPr>
          <a:lstStyle/>
          <a:p>
            <a:pPr algn="r"/>
            <a:r>
              <a:rPr lang="nl-NL" dirty="0" err="1">
                <a:solidFill>
                  <a:srgbClr val="000000"/>
                </a:solidFill>
                <a:latin typeface="Arial"/>
                <a:cs typeface="Arial"/>
              </a:rPr>
              <a:t>Edited</a:t>
            </a:r>
            <a:r>
              <a:rPr lang="nl-NL" dirty="0">
                <a:solidFill>
                  <a:srgbClr val="000000"/>
                </a:solidFill>
                <a:latin typeface="Arial"/>
                <a:cs typeface="Arial"/>
              </a:rPr>
              <a:t> </a:t>
            </a:r>
            <a:r>
              <a:rPr lang="nl-NL" dirty="0" err="1">
                <a:solidFill>
                  <a:srgbClr val="000000"/>
                </a:solidFill>
                <a:latin typeface="Arial"/>
                <a:cs typeface="Arial"/>
              </a:rPr>
              <a:t>by</a:t>
            </a:r>
            <a:r>
              <a:rPr lang="nl-NL" dirty="0">
                <a:solidFill>
                  <a:srgbClr val="000000"/>
                </a:solidFill>
                <a:latin typeface="Arial"/>
                <a:cs typeface="Arial"/>
              </a:rPr>
              <a:t> </a:t>
            </a:r>
          </a:p>
          <a:p>
            <a:pPr algn="r"/>
            <a:r>
              <a:rPr lang="nl-NL" dirty="0">
                <a:solidFill>
                  <a:srgbClr val="000000"/>
                </a:solidFill>
                <a:latin typeface="Arial"/>
                <a:cs typeface="Arial"/>
              </a:rPr>
              <a:t>LUIZ MOUTINHO AND</a:t>
            </a:r>
            <a:br>
              <a:rPr lang="nl-NL" dirty="0">
                <a:solidFill>
                  <a:srgbClr val="000000"/>
                </a:solidFill>
                <a:latin typeface="Arial"/>
                <a:cs typeface="Arial"/>
              </a:rPr>
            </a:br>
            <a:r>
              <a:rPr lang="nl-NL" dirty="0">
                <a:solidFill>
                  <a:srgbClr val="000000"/>
                </a:solidFill>
                <a:latin typeface="Arial"/>
                <a:cs typeface="Arial"/>
              </a:rPr>
              <a:t> ALFONSO VARGAS </a:t>
            </a:r>
            <a:r>
              <a:rPr lang="en-GB" dirty="0">
                <a:latin typeface="Arial"/>
                <a:cs typeface="Arial"/>
              </a:rPr>
              <a:t>SÁNCHEZ</a:t>
            </a: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Myriad Pro"/>
                <a:cs typeface="Myriad Pro"/>
              </a:rPr>
              <a:t>COMPLIMENTARY TEACHING MATERIALS</a:t>
            </a:r>
          </a:p>
        </p:txBody>
      </p:sp>
      <p:pic>
        <p:nvPicPr>
          <p:cNvPr id="9" name="Picture 8" descr="CABI_URL_white.eps"/>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65239" y="5320168"/>
            <a:ext cx="1036126" cy="63726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377509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PERCEPTION AND COGNITION</a:t>
            </a:r>
          </a:p>
        </p:txBody>
      </p:sp>
      <p:sp>
        <p:nvSpPr>
          <p:cNvPr id="7" name="TextBox 6"/>
          <p:cNvSpPr txBox="1"/>
          <p:nvPr/>
        </p:nvSpPr>
        <p:spPr>
          <a:xfrm>
            <a:off x="1311264" y="1875409"/>
            <a:ext cx="7196463" cy="2308324"/>
          </a:xfrm>
          <a:prstGeom prst="rect">
            <a:avLst/>
          </a:prstGeom>
          <a:noFill/>
        </p:spPr>
        <p:txBody>
          <a:bodyPr wrap="square" rtlCol="0">
            <a:spAutoFit/>
          </a:bodyPr>
          <a:lstStyle/>
          <a:p>
            <a:r>
              <a:rPr lang="en-GB" sz="2400" i="1" dirty="0">
                <a:latin typeface="Arial" panose="020B0604020202020204" pitchFamily="34" charset="0"/>
                <a:cs typeface="Arial" panose="020B0604020202020204" pitchFamily="34" charset="0"/>
              </a:rPr>
              <a:t>Perception</a:t>
            </a:r>
            <a:r>
              <a:rPr lang="en-GB" sz="2400" dirty="0">
                <a:latin typeface="Arial" panose="020B0604020202020204" pitchFamily="34" charset="0"/>
                <a:cs typeface="Arial" panose="020B0604020202020204" pitchFamily="34" charset="0"/>
              </a:rPr>
              <a:t> is the process by which an individual selects, organizes and interprets stimuli in a meaningful and coherent way. A stimulus is any unit of input affecting any of the senses. Perceiving stimuli involves exposure, reception and assimilation of information. </a:t>
            </a:r>
            <a:endParaRPr lang="en-US" sz="2400" dirty="0">
              <a:solidFill>
                <a:srgbClr val="000000"/>
              </a:solidFill>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7</a:t>
            </a:r>
          </a:p>
        </p:txBody>
      </p:sp>
    </p:spTree>
    <p:extLst>
      <p:ext uri="{BB962C8B-B14F-4D97-AF65-F5344CB8AC3E}">
        <p14:creationId xmlns:p14="http://schemas.microsoft.com/office/powerpoint/2010/main" val="1040173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MOTIVATION</a:t>
            </a:r>
          </a:p>
        </p:txBody>
      </p:sp>
      <p:sp>
        <p:nvSpPr>
          <p:cNvPr id="7" name="TextBox 6"/>
          <p:cNvSpPr txBox="1"/>
          <p:nvPr/>
        </p:nvSpPr>
        <p:spPr>
          <a:xfrm>
            <a:off x="1311264" y="1875409"/>
            <a:ext cx="7196463" cy="4154984"/>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Motivation refers to a state of need, a condition that exerts a ‘push’ on the individual towards certain types of action that are seen as likely to bring satisfaction. Vacation tourist motivation is greatly determined by social factors and is related to the need for optimal arousal. We have a need for stability as well as for novelty. In the case of travelling there are usually multiple motives, based on the tourist’s expectations of what will be gained from the purchase.</a:t>
            </a:r>
            <a:endParaRPr lang="en-GB" sz="2400" dirty="0">
              <a:latin typeface="Arial" panose="020B0604020202020204" pitchFamily="34" charset="0"/>
              <a:cs typeface="Arial" panose="020B0604020202020204" pitchFamily="34" charset="0"/>
            </a:endParaRPr>
          </a:p>
          <a:p>
            <a:endParaRPr lang="en-GB" sz="2400"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8</a:t>
            </a:r>
          </a:p>
        </p:txBody>
      </p:sp>
    </p:spTree>
    <p:extLst>
      <p:ext uri="{BB962C8B-B14F-4D97-AF65-F5344CB8AC3E}">
        <p14:creationId xmlns:p14="http://schemas.microsoft.com/office/powerpoint/2010/main" val="1040173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ATTITUDE</a:t>
            </a:r>
          </a:p>
        </p:txBody>
      </p:sp>
      <p:sp>
        <p:nvSpPr>
          <p:cNvPr id="7" name="TextBox 6"/>
          <p:cNvSpPr txBox="1"/>
          <p:nvPr/>
        </p:nvSpPr>
        <p:spPr>
          <a:xfrm>
            <a:off x="1311264" y="1875409"/>
            <a:ext cx="7196463" cy="2308324"/>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An </a:t>
            </a:r>
            <a:r>
              <a:rPr lang="en-GB" sz="2400" i="1" dirty="0">
                <a:latin typeface="Arial" panose="020B0604020202020204" pitchFamily="34" charset="0"/>
                <a:cs typeface="Arial" panose="020B0604020202020204" pitchFamily="34" charset="0"/>
              </a:rPr>
              <a:t>attitude</a:t>
            </a:r>
            <a:r>
              <a:rPr lang="en-GB" sz="2400" dirty="0">
                <a:latin typeface="Arial" panose="020B0604020202020204" pitchFamily="34" charset="0"/>
                <a:cs typeface="Arial" panose="020B0604020202020204" pitchFamily="34" charset="0"/>
              </a:rPr>
              <a:t> is a predisposition, created by learning and experience, to respond in a consistent way towards an object, such as a product. This predisposition can be favourable or unfavourable. Attitudes are generally considered to have three components: cognitive, affective and conative. </a:t>
            </a:r>
            <a:endParaRPr lang="en-US" sz="2400" dirty="0">
              <a:solidFill>
                <a:srgbClr val="000000"/>
              </a:solidFill>
              <a:latin typeface="Arial"/>
              <a:cs typeface="Arial"/>
            </a:endParaRPr>
          </a:p>
        </p:txBody>
      </p:sp>
      <p:sp>
        <p:nvSpPr>
          <p:cNvPr id="9" name="TextBox 8"/>
          <p:cNvSpPr txBox="1"/>
          <p:nvPr/>
        </p:nvSpPr>
        <p:spPr>
          <a:xfrm>
            <a:off x="71729" y="1266632"/>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9</a:t>
            </a:r>
          </a:p>
        </p:txBody>
      </p:sp>
    </p:spTree>
    <p:extLst>
      <p:ext uri="{BB962C8B-B14F-4D97-AF65-F5344CB8AC3E}">
        <p14:creationId xmlns:p14="http://schemas.microsoft.com/office/powerpoint/2010/main" val="1040173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INTENTION</a:t>
            </a:r>
          </a:p>
        </p:txBody>
      </p:sp>
      <p:sp>
        <p:nvSpPr>
          <p:cNvPr id="7" name="TextBox 6"/>
          <p:cNvSpPr txBox="1"/>
          <p:nvPr/>
        </p:nvSpPr>
        <p:spPr>
          <a:xfrm>
            <a:off x="1311264" y="1875409"/>
            <a:ext cx="7196463" cy="3046988"/>
          </a:xfrm>
          <a:prstGeom prst="rect">
            <a:avLst/>
          </a:prstGeom>
          <a:noFill/>
        </p:spPr>
        <p:txBody>
          <a:bodyPr wrap="square" rtlCol="0">
            <a:spAutoFit/>
          </a:bodyPr>
          <a:lstStyle/>
          <a:p>
            <a:r>
              <a:rPr lang="en-GB" sz="2400" i="1" dirty="0">
                <a:latin typeface="Arial" panose="020B0604020202020204" pitchFamily="34" charset="0"/>
                <a:cs typeface="Arial" panose="020B0604020202020204" pitchFamily="34" charset="0"/>
              </a:rPr>
              <a:t>Intention</a:t>
            </a:r>
            <a:r>
              <a:rPr lang="en-GB" sz="2400" dirty="0">
                <a:latin typeface="Arial" panose="020B0604020202020204" pitchFamily="34" charset="0"/>
                <a:cs typeface="Arial" panose="020B0604020202020204" pitchFamily="34" charset="0"/>
              </a:rPr>
              <a:t> indicates the likelihood of purchasing a tourist product; it is the readiness-to-buy concept. Behavioural intention is said to be a function of: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evaluative beliefs towards the tourist product; (ii) social factors which tend to provide a set of normative beliefs for the tourist; and (iii) situational factors than can be anticipated at the time of the vacation plan or commitment. </a:t>
            </a:r>
            <a:endParaRPr lang="en-US" sz="2400" dirty="0">
              <a:solidFill>
                <a:srgbClr val="000000"/>
              </a:solidFill>
              <a:latin typeface="Arial" panose="020B0604020202020204" pitchFamily="34" charset="0"/>
              <a:cs typeface="Arial" panose="020B0604020202020204" pitchFamily="34" charset="0"/>
            </a:endParaRPr>
          </a:p>
        </p:txBody>
      </p:sp>
      <p:sp>
        <p:nvSpPr>
          <p:cNvPr id="9" name="TextBox 8"/>
          <p:cNvSpPr txBox="1"/>
          <p:nvPr/>
        </p:nvSpPr>
        <p:spPr>
          <a:xfrm>
            <a:off x="71729" y="1266632"/>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10</a:t>
            </a:r>
          </a:p>
        </p:txBody>
      </p:sp>
    </p:spTree>
    <p:extLst>
      <p:ext uri="{BB962C8B-B14F-4D97-AF65-F5344CB8AC3E}">
        <p14:creationId xmlns:p14="http://schemas.microsoft.com/office/powerpoint/2010/main" val="1040173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DECISION-MAKING PROCESS</a:t>
            </a:r>
          </a:p>
        </p:txBody>
      </p:sp>
      <p:sp>
        <p:nvSpPr>
          <p:cNvPr id="7" name="TextBox 6"/>
          <p:cNvSpPr txBox="1"/>
          <p:nvPr/>
        </p:nvSpPr>
        <p:spPr>
          <a:xfrm>
            <a:off x="1311264" y="1875409"/>
            <a:ext cx="7196463" cy="2677656"/>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Most models deal with five different steps in the decision process: </a:t>
            </a:r>
          </a:p>
          <a:p>
            <a:pPr marL="514350" indent="-514350">
              <a:buAutoNum type="romanLcParenBoth"/>
            </a:pPr>
            <a:r>
              <a:rPr lang="en-GB" sz="2400" dirty="0">
                <a:latin typeface="Arial" panose="020B0604020202020204" pitchFamily="34" charset="0"/>
                <a:cs typeface="Arial" panose="020B0604020202020204" pitchFamily="34" charset="0"/>
              </a:rPr>
              <a:t>problem identification; </a:t>
            </a:r>
          </a:p>
          <a:p>
            <a:pPr marL="514350" indent="-514350">
              <a:buAutoNum type="romanLcParenBoth"/>
            </a:pPr>
            <a:r>
              <a:rPr lang="en-GB" sz="2400" dirty="0">
                <a:latin typeface="Arial" panose="020B0604020202020204" pitchFamily="34" charset="0"/>
                <a:cs typeface="Arial" panose="020B0604020202020204" pitchFamily="34" charset="0"/>
              </a:rPr>
              <a:t>information search; </a:t>
            </a:r>
          </a:p>
          <a:p>
            <a:pPr marL="514350" indent="-514350">
              <a:buAutoNum type="romanLcParenBoth"/>
            </a:pPr>
            <a:r>
              <a:rPr lang="en-GB" sz="2400" dirty="0">
                <a:latin typeface="Arial" panose="020B0604020202020204" pitchFamily="34" charset="0"/>
                <a:cs typeface="Arial" panose="020B0604020202020204" pitchFamily="34" charset="0"/>
              </a:rPr>
              <a:t>evaluation of alternatives; </a:t>
            </a:r>
          </a:p>
          <a:p>
            <a:pPr marL="514350" indent="-514350">
              <a:buAutoNum type="romanLcParenBoth"/>
            </a:pPr>
            <a:r>
              <a:rPr lang="en-GB" sz="2400" dirty="0">
                <a:latin typeface="Arial" panose="020B0604020202020204" pitchFamily="34" charset="0"/>
                <a:cs typeface="Arial" panose="020B0604020202020204" pitchFamily="34" charset="0"/>
              </a:rPr>
              <a:t>choice; and </a:t>
            </a:r>
          </a:p>
          <a:p>
            <a:pPr marL="514350" indent="-514350">
              <a:buAutoNum type="romanLcParenBoth"/>
            </a:pPr>
            <a:r>
              <a:rPr lang="en-GB" sz="2400" dirty="0">
                <a:latin typeface="Arial" panose="020B0604020202020204" pitchFamily="34" charset="0"/>
                <a:cs typeface="Arial" panose="020B0604020202020204" pitchFamily="34" charset="0"/>
              </a:rPr>
              <a:t>post-choice.</a:t>
            </a:r>
            <a:endParaRPr lang="en-US" sz="2400" dirty="0">
              <a:solidFill>
                <a:srgbClr val="000000"/>
              </a:solidFill>
              <a:latin typeface="Arial" panose="020B0604020202020204" pitchFamily="34" charset="0"/>
              <a:cs typeface="Arial" panose="020B0604020202020204" pitchFamily="34"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11</a:t>
            </a:r>
          </a:p>
        </p:txBody>
      </p:sp>
    </p:spTree>
    <p:extLst>
      <p:ext uri="{BB962C8B-B14F-4D97-AF65-F5344CB8AC3E}">
        <p14:creationId xmlns:p14="http://schemas.microsoft.com/office/powerpoint/2010/main" val="1040173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THE EVOKED SET</a:t>
            </a:r>
          </a:p>
        </p:txBody>
      </p:sp>
      <p:sp>
        <p:nvSpPr>
          <p:cNvPr id="7" name="TextBox 6"/>
          <p:cNvSpPr txBox="1"/>
          <p:nvPr/>
        </p:nvSpPr>
        <p:spPr>
          <a:xfrm>
            <a:off x="1311264" y="1875409"/>
            <a:ext cx="7196463" cy="4524315"/>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As consumers are increasingly pressured in terms of time and the number of choice alternatives that now exist, they have developed decision-making heuristics that act as short cuts – in order to simplify the decision-making process. Sophisticated ‘phased’ or ‘funnel’ decision-making methods have emerged where consumers screen out unacceptable choice alternatives, preserving decision-making energy and time to evaluate between a smaller reduced subset of brands; this is commonly referred to as the ‘choice set’ or ‘evoked set’.</a:t>
            </a:r>
            <a:endParaRPr lang="en-US" sz="2400" dirty="0">
              <a:solidFill>
                <a:srgbClr val="000000"/>
              </a:solidFill>
              <a:latin typeface="Arial" panose="020B0604020202020204" pitchFamily="34" charset="0"/>
              <a:cs typeface="Arial" panose="020B0604020202020204" pitchFamily="34"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a:solidFill>
                  <a:srgbClr val="8CBAEB"/>
                </a:solidFill>
                <a:latin typeface="Arial"/>
                <a:cs typeface="Arial"/>
              </a:rPr>
              <a:t>12</a:t>
            </a:r>
            <a:endParaRPr lang="en-US" sz="2200" b="1" dirty="0">
              <a:solidFill>
                <a:srgbClr val="8CBAEB"/>
              </a:solidFill>
              <a:latin typeface="Arial"/>
              <a:cs typeface="Arial"/>
            </a:endParaRPr>
          </a:p>
        </p:txBody>
      </p:sp>
    </p:spTree>
    <p:extLst>
      <p:ext uri="{BB962C8B-B14F-4D97-AF65-F5344CB8AC3E}">
        <p14:creationId xmlns:p14="http://schemas.microsoft.com/office/powerpoint/2010/main" val="2224952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THE NEW CONSUMER JOURNEY</a:t>
            </a:r>
          </a:p>
        </p:txBody>
      </p:sp>
      <p:sp>
        <p:nvSpPr>
          <p:cNvPr id="7" name="TextBox 6"/>
          <p:cNvSpPr txBox="1"/>
          <p:nvPr/>
        </p:nvSpPr>
        <p:spPr>
          <a:xfrm>
            <a:off x="1311264" y="1875409"/>
            <a:ext cx="7196463" cy="4154984"/>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With the majority of consumers now beginning their journey on-line, and on mobile devices </a:t>
            </a:r>
            <a:r>
              <a:rPr lang="en-GB" sz="2400" dirty="0"/>
              <a:t>–</a:t>
            </a:r>
            <a:r>
              <a:rPr lang="en-GB" sz="2400" dirty="0">
                <a:latin typeface="Arial" panose="020B0604020202020204" pitchFamily="34" charset="0"/>
                <a:cs typeface="Arial" panose="020B0604020202020204" pitchFamily="34" charset="0"/>
              </a:rPr>
              <a:t> more and more attention is being placed on blended content.  Getting the right balance with content – both user generated and curated – is and will continue to be a dominant theme. Content must Inspire and Help; it must be Authentic and Trustworthy and it must be ‘evergreen’ </a:t>
            </a:r>
            <a:r>
              <a:rPr lang="en-GB" sz="2400" dirty="0"/>
              <a:t>–</a:t>
            </a:r>
            <a:r>
              <a:rPr lang="en-GB" sz="2400" dirty="0">
                <a:latin typeface="Arial" panose="020B0604020202020204" pitchFamily="34" charset="0"/>
                <a:cs typeface="Arial" panose="020B0604020202020204" pitchFamily="34" charset="0"/>
              </a:rPr>
              <a:t> content must be reviewed and updated 365 days a year. This is necessary to build Authority so as to encourage the transformation from prospect to consumer.</a:t>
            </a:r>
            <a:endParaRPr lang="en-US" sz="2400" dirty="0">
              <a:solidFill>
                <a:srgbClr val="000000"/>
              </a:solidFill>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13</a:t>
            </a:r>
          </a:p>
        </p:txBody>
      </p:sp>
    </p:spTree>
    <p:extLst>
      <p:ext uri="{BB962C8B-B14F-4D97-AF65-F5344CB8AC3E}">
        <p14:creationId xmlns:p14="http://schemas.microsoft.com/office/powerpoint/2010/main" val="222495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dirty="0">
                <a:latin typeface="Arial"/>
                <a:cs typeface="Arial"/>
              </a:rPr>
              <a:t>CHAPTER 5</a:t>
            </a:r>
          </a:p>
        </p:txBody>
      </p:sp>
      <p:sp>
        <p:nvSpPr>
          <p:cNvPr id="9" name="Text Placeholder 8"/>
          <p:cNvSpPr>
            <a:spLocks noGrp="1"/>
          </p:cNvSpPr>
          <p:nvPr>
            <p:ph type="body" sz="quarter" idx="10"/>
          </p:nvPr>
        </p:nvSpPr>
        <p:spPr>
          <a:xfrm>
            <a:off x="929733" y="3143250"/>
            <a:ext cx="7199313" cy="2936874"/>
          </a:xfrm>
        </p:spPr>
        <p:txBody>
          <a:bodyPr>
            <a:normAutofit/>
          </a:bodyPr>
          <a:lstStyle/>
          <a:p>
            <a:pPr marL="0" indent="0" algn="ctr">
              <a:buNone/>
            </a:pPr>
            <a:r>
              <a:rPr lang="en-US" sz="2800" dirty="0"/>
              <a:t>CONSUMER BEHAVIOUR IN TOURISM</a:t>
            </a:r>
          </a:p>
          <a:p>
            <a:pPr marL="0" indent="0" algn="ctr">
              <a:buNone/>
            </a:pPr>
            <a:r>
              <a:rPr lang="en-US" sz="2000" dirty="0"/>
              <a:t>RONNIE BALLANTYNE, LUIZ MOUTINHO AND SHIRLEY RATE </a:t>
            </a:r>
            <a:endParaRPr lang="en-GB" sz="2000" dirty="0"/>
          </a:p>
          <a:p>
            <a:pPr marL="0" indent="0" algn="ctr">
              <a:buNone/>
            </a:pPr>
            <a:endParaRPr lang="en-GB" sz="2800" dirty="0"/>
          </a:p>
          <a:p>
            <a:pPr marL="0" indent="0" algn="ctr">
              <a:buNone/>
            </a:pPr>
            <a:endParaRPr lang="en-GB" sz="2600" dirty="0">
              <a:latin typeface="Arial"/>
              <a:cs typeface="Arial"/>
            </a:endParaRP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85508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7" name="TextBox 6"/>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1311264" y="1875409"/>
            <a:ext cx="7196463" cy="3046988"/>
          </a:xfrm>
          <a:prstGeom prst="rect">
            <a:avLst/>
          </a:prstGeom>
          <a:noFill/>
        </p:spPr>
        <p:txBody>
          <a:bodyPr wrap="square"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To explore the nature of consumer behaviour within the tourism arena.</a:t>
            </a:r>
          </a:p>
          <a:p>
            <a:pPr lvl="0"/>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Identify and discuss key internal and external facets that influence consumer decision making.</a:t>
            </a:r>
          </a:p>
          <a:p>
            <a:pPr lvl="0"/>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Explore and illuminate the nature of consumer decision making processes.</a:t>
            </a:r>
          </a:p>
        </p:txBody>
      </p:sp>
      <p:sp>
        <p:nvSpPr>
          <p:cNvPr id="11" name="Rectangle 10"/>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169823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2" y="1293632"/>
            <a:ext cx="7196463" cy="769441"/>
          </a:xfrm>
          <a:prstGeom prst="rect">
            <a:avLst/>
          </a:prstGeom>
          <a:noFill/>
        </p:spPr>
        <p:txBody>
          <a:bodyPr wrap="square" rtlCol="0">
            <a:spAutoFit/>
          </a:bodyPr>
          <a:lstStyle/>
          <a:p>
            <a:r>
              <a:rPr lang="en-US" sz="2200" b="1" dirty="0">
                <a:latin typeface="Arial"/>
                <a:cs typeface="Arial"/>
              </a:rPr>
              <a:t>UNDERSTANDING CONSUMER BEHAVIOUR IN TOURISM</a:t>
            </a:r>
          </a:p>
        </p:txBody>
      </p:sp>
      <p:sp>
        <p:nvSpPr>
          <p:cNvPr id="7" name="TextBox 6"/>
          <p:cNvSpPr txBox="1"/>
          <p:nvPr/>
        </p:nvSpPr>
        <p:spPr>
          <a:xfrm>
            <a:off x="1311263" y="2526241"/>
            <a:ext cx="7196463" cy="3785652"/>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If one is to develop Tourism Marketing with Magnetism, consider right product, right place, right time with right technology, we must isolate and understand the key touchpoints or sweet spots that consumers desire in their unique decision making journeys.</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Understanding and predicting consumer behaviour is a central issue to marketing practitioners within the tourism arena.</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a:t>
            </a:r>
          </a:p>
        </p:txBody>
      </p:sp>
    </p:spTree>
    <p:extLst>
      <p:ext uri="{BB962C8B-B14F-4D97-AF65-F5344CB8AC3E}">
        <p14:creationId xmlns:p14="http://schemas.microsoft.com/office/powerpoint/2010/main" val="24631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311263" y="2339432"/>
            <a:ext cx="7196463" cy="3046988"/>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Consumer behaviour can easily be conceptualized as the process of acquiring and organizing information in the direction of a purchase decision.  That said, it is not easy to fully address the question ‘Why do people travel?’ The dynamic process of moving from need, to want, to desire and, ultimately, to demanding fully formed tourism experiences, is relatively complex.</a:t>
            </a:r>
            <a:endParaRPr lang="en-US" sz="2400"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sp>
        <p:nvSpPr>
          <p:cNvPr id="3" name="Rectangle 2"/>
          <p:cNvSpPr/>
          <p:nvPr/>
        </p:nvSpPr>
        <p:spPr>
          <a:xfrm>
            <a:off x="1311263" y="1232519"/>
            <a:ext cx="4572000" cy="830997"/>
          </a:xfrm>
          <a:prstGeom prst="rect">
            <a:avLst/>
          </a:prstGeom>
        </p:spPr>
        <p:txBody>
          <a:bodyPr>
            <a:spAutoFit/>
          </a:bodyPr>
          <a:lstStyle/>
          <a:p>
            <a:r>
              <a:rPr lang="en-US" sz="2400" b="1" dirty="0">
                <a:latin typeface="Arial"/>
                <a:cs typeface="Arial"/>
              </a:rPr>
              <a:t>DEFINING CONSUMER BEHAVIOUR IN TOURISM</a:t>
            </a:r>
          </a:p>
        </p:txBody>
      </p:sp>
    </p:spTree>
    <p:extLst>
      <p:ext uri="{BB962C8B-B14F-4D97-AF65-F5344CB8AC3E}">
        <p14:creationId xmlns:p14="http://schemas.microsoft.com/office/powerpoint/2010/main" val="3553229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311264" y="1875409"/>
            <a:ext cx="7196463" cy="2677656"/>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This process typically encompasses the stages of searching for, purchasing, using, evaluating and disposing of products and services. This paradigm follows a cognitive approach and maps a cycle from stimulation, including motivation and intention formulation, actual behaviour and experience, evaluation and retention of consequences.</a:t>
            </a:r>
            <a:endParaRPr lang="en-US" sz="2400" dirty="0">
              <a:solidFill>
                <a:srgbClr val="000000"/>
              </a:solidFill>
              <a:latin typeface="Arial" panose="020B0604020202020204" pitchFamily="34" charset="0"/>
              <a:cs typeface="Arial" panose="020B0604020202020204" pitchFamily="34" charset="0"/>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
        <p:nvSpPr>
          <p:cNvPr id="3" name="Rectangle 2"/>
          <p:cNvSpPr/>
          <p:nvPr/>
        </p:nvSpPr>
        <p:spPr>
          <a:xfrm>
            <a:off x="1311263" y="1263296"/>
            <a:ext cx="4843877" cy="461665"/>
          </a:xfrm>
          <a:prstGeom prst="rect">
            <a:avLst/>
          </a:prstGeom>
        </p:spPr>
        <p:txBody>
          <a:bodyPr wrap="square">
            <a:spAutoFit/>
          </a:bodyPr>
          <a:lstStyle/>
          <a:p>
            <a:pPr lvl="0"/>
            <a:r>
              <a:rPr lang="en-US" sz="2400" b="1" dirty="0">
                <a:solidFill>
                  <a:prstClr val="black"/>
                </a:solidFill>
                <a:latin typeface="Arial"/>
                <a:cs typeface="Arial"/>
              </a:rPr>
              <a:t>THE COGNITIVE APPROACH</a:t>
            </a:r>
          </a:p>
        </p:txBody>
      </p:sp>
    </p:spTree>
    <p:extLst>
      <p:ext uri="{BB962C8B-B14F-4D97-AF65-F5344CB8AC3E}">
        <p14:creationId xmlns:p14="http://schemas.microsoft.com/office/powerpoint/2010/main" val="159614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257751" y="1232518"/>
            <a:ext cx="7196463" cy="430887"/>
          </a:xfrm>
          <a:prstGeom prst="rect">
            <a:avLst/>
          </a:prstGeom>
          <a:noFill/>
        </p:spPr>
        <p:txBody>
          <a:bodyPr wrap="square" rtlCol="0">
            <a:spAutoFit/>
          </a:bodyPr>
          <a:lstStyle/>
          <a:p>
            <a:r>
              <a:rPr lang="en-US" sz="2200" b="1" dirty="0">
                <a:latin typeface="Arial"/>
                <a:cs typeface="Arial"/>
              </a:rPr>
              <a:t>REFERENCE GROUPS</a:t>
            </a:r>
          </a:p>
        </p:txBody>
      </p:sp>
      <p:sp>
        <p:nvSpPr>
          <p:cNvPr id="7" name="TextBox 6"/>
          <p:cNvSpPr txBox="1"/>
          <p:nvPr/>
        </p:nvSpPr>
        <p:spPr>
          <a:xfrm>
            <a:off x="1311264" y="1875409"/>
            <a:ext cx="7196463" cy="2677656"/>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People turn to particular </a:t>
            </a:r>
            <a:r>
              <a:rPr lang="en-GB" sz="2400" i="1" dirty="0">
                <a:latin typeface="Arial" panose="020B0604020202020204" pitchFamily="34" charset="0"/>
                <a:cs typeface="Arial" panose="020B0604020202020204" pitchFamily="34" charset="0"/>
              </a:rPr>
              <a:t>groups</a:t>
            </a:r>
            <a:r>
              <a:rPr lang="en-GB" sz="2400" dirty="0">
                <a:latin typeface="Arial" panose="020B0604020202020204" pitchFamily="34" charset="0"/>
                <a:cs typeface="Arial" panose="020B0604020202020204" pitchFamily="34" charset="0"/>
              </a:rPr>
              <a:t> for their standards of judgement. Human beings tend to make sense of reality by looking towards others’ behaviour. Any person or group – real or imaginary – that serves as a point of reference for an individual is said to stand as a reference group. It exerts a key influence on the individual’s beliefs, attitudes and choices.</a:t>
            </a:r>
            <a:endParaRPr lang="en-GB" sz="2400"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4</a:t>
            </a:r>
          </a:p>
        </p:txBody>
      </p:sp>
    </p:spTree>
    <p:extLst>
      <p:ext uri="{BB962C8B-B14F-4D97-AF65-F5344CB8AC3E}">
        <p14:creationId xmlns:p14="http://schemas.microsoft.com/office/powerpoint/2010/main" val="1040173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7" name="TextBox 6"/>
          <p:cNvSpPr txBox="1"/>
          <p:nvPr/>
        </p:nvSpPr>
        <p:spPr>
          <a:xfrm>
            <a:off x="1311264" y="1875409"/>
            <a:ext cx="7196463" cy="3416320"/>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Technology has dramatically changed the way in which consumers now interact with each other and businesses (as well as the aforementioned traditional modes of reference group we are now in the age of the virtual reference groups), the rise of social networking and consumer blogging literally gives the user unlimited access and exposure to other ‘trusted’ opinions, views and attitudes to every manner of products and services available. </a:t>
            </a:r>
            <a:endParaRPr lang="en-GB" sz="2400"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5</a:t>
            </a:r>
          </a:p>
        </p:txBody>
      </p:sp>
      <p:sp>
        <p:nvSpPr>
          <p:cNvPr id="9" name="TextBox 8"/>
          <p:cNvSpPr txBox="1"/>
          <p:nvPr/>
        </p:nvSpPr>
        <p:spPr>
          <a:xfrm>
            <a:off x="1244103" y="1232518"/>
            <a:ext cx="7196463" cy="430887"/>
          </a:xfrm>
          <a:prstGeom prst="rect">
            <a:avLst/>
          </a:prstGeom>
          <a:noFill/>
        </p:spPr>
        <p:txBody>
          <a:bodyPr wrap="square" rtlCol="0">
            <a:spAutoFit/>
          </a:bodyPr>
          <a:lstStyle/>
          <a:p>
            <a:r>
              <a:rPr lang="en-US" sz="2200" b="1" dirty="0">
                <a:latin typeface="Arial"/>
                <a:cs typeface="Arial"/>
              </a:rPr>
              <a:t>VIRTUAL REFERENCE GROUPS</a:t>
            </a:r>
          </a:p>
        </p:txBody>
      </p:sp>
    </p:spTree>
    <p:extLst>
      <p:ext uri="{BB962C8B-B14F-4D97-AF65-F5344CB8AC3E}">
        <p14:creationId xmlns:p14="http://schemas.microsoft.com/office/powerpoint/2010/main" val="1040173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200" b="1" dirty="0">
                <a:latin typeface="Arial"/>
                <a:cs typeface="Arial"/>
              </a:rPr>
              <a:t>SELF</a:t>
            </a:r>
            <a:r>
              <a:rPr lang="en-GB" sz="2400" dirty="0"/>
              <a:t>-</a:t>
            </a:r>
            <a:r>
              <a:rPr lang="en-US" sz="2200" b="1" dirty="0">
                <a:latin typeface="Arial"/>
                <a:cs typeface="Arial"/>
              </a:rPr>
              <a:t>IMAGE</a:t>
            </a:r>
          </a:p>
        </p:txBody>
      </p:sp>
      <p:sp>
        <p:nvSpPr>
          <p:cNvPr id="7" name="TextBox 6"/>
          <p:cNvSpPr txBox="1"/>
          <p:nvPr/>
        </p:nvSpPr>
        <p:spPr>
          <a:xfrm>
            <a:off x="1311264" y="1875409"/>
            <a:ext cx="7196463" cy="1569660"/>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Purchase intentions relating to some products tend to be correlated and demonstrate congruence with self-image, while those relating to other products are correlated with the ideal self-image. </a:t>
            </a:r>
            <a:endParaRPr lang="en-US" sz="2400" dirty="0">
              <a:solidFill>
                <a:srgbClr val="000000"/>
              </a:solidFill>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6</a:t>
            </a:r>
          </a:p>
        </p:txBody>
      </p:sp>
    </p:spTree>
    <p:extLst>
      <p:ext uri="{BB962C8B-B14F-4D97-AF65-F5344CB8AC3E}">
        <p14:creationId xmlns:p14="http://schemas.microsoft.com/office/powerpoint/2010/main" val="1040173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6777</TotalTime>
  <Words>984</Words>
  <Application>Microsoft Office PowerPoint</Application>
  <PresentationFormat>On-screen Show (4:3)</PresentationFormat>
  <Paragraphs>76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Myriad Pro</vt:lpstr>
      <vt:lpstr>Office Theme</vt:lpstr>
      <vt:lpstr>PowerPoint Presentation</vt:lpstr>
      <vt:lpstr>CHAPTER 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63</cp:revision>
  <dcterms:created xsi:type="dcterms:W3CDTF">2014-01-16T11:38:48Z</dcterms:created>
  <dcterms:modified xsi:type="dcterms:W3CDTF">2019-07-30T15:52:08Z</dcterms:modified>
</cp:coreProperties>
</file>