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79" r:id="rId6"/>
    <p:sldId id="284" r:id="rId7"/>
    <p:sldId id="283" r:id="rId8"/>
    <p:sldId id="282" r:id="rId9"/>
    <p:sldId id="281" r:id="rId10"/>
    <p:sldId id="280" r:id="rId11"/>
    <p:sldId id="297" r:id="rId12"/>
    <p:sldId id="273" r:id="rId13"/>
    <p:sldId id="298" r:id="rId14"/>
    <p:sldId id="296" r:id="rId15"/>
    <p:sldId id="295" r:id="rId16"/>
    <p:sldId id="294" r:id="rId17"/>
    <p:sldId id="293" r:id="rId18"/>
    <p:sldId id="299" r:id="rId19"/>
    <p:sldId id="292" r:id="rId20"/>
    <p:sldId id="300" r:id="rId21"/>
    <p:sldId id="301" r:id="rId22"/>
    <p:sldId id="291" r:id="rId23"/>
    <p:sldId id="302" r:id="rId24"/>
    <p:sldId id="290" r:id="rId25"/>
    <p:sldId id="289" r:id="rId26"/>
    <p:sldId id="303" r:id="rId27"/>
    <p:sldId id="288" r:id="rId28"/>
    <p:sldId id="287" r:id="rId29"/>
    <p:sldId id="286" r:id="rId30"/>
    <p:sldId id="285" r:id="rId31"/>
    <p:sldId id="304" r:id="rId32"/>
    <p:sldId id="305" r:id="rId33"/>
    <p:sldId id="306" r:id="rId34"/>
    <p:sldId id="309" r:id="rId35"/>
    <p:sldId id="310" r:id="rId36"/>
    <p:sldId id="308" r:id="rId37"/>
    <p:sldId id="307" r:id="rId38"/>
    <p:sldId id="311" r:id="rId39"/>
    <p:sldId id="269"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Cross-Impact Analysis</a:t>
            </a:r>
          </a:p>
        </p:txBody>
      </p:sp>
      <p:sp>
        <p:nvSpPr>
          <p:cNvPr id="7" name="TextBox 6"/>
          <p:cNvSpPr txBox="1"/>
          <p:nvPr/>
        </p:nvSpPr>
        <p:spPr>
          <a:xfrm>
            <a:off x="991674" y="1772377"/>
            <a:ext cx="7868992" cy="4939814"/>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The initial attempt is likely to generate a long list of alternatives which needs to be consolidated into a manageable size (e.g. 25–30 events) by means of group discussion, concentrated thinking, elimination of duplication, and refinement of the essence of the problem.</a:t>
            </a:r>
          </a:p>
          <a:p>
            <a:pPr marL="342900" indent="-342900">
              <a:buFont typeface="Arial" panose="020B0604020202020204" pitchFamily="34" charset="0"/>
              <a:buChar char="•"/>
            </a:pPr>
            <a:r>
              <a:rPr lang="en-GB" altLang="zh-TW" sz="2100" dirty="0"/>
              <a:t>The coordinator must have good observational, interpersonal, communication and interpretive skills in order to recognize and overcome threats to the discussion process. He or she should attempt to develop the following three stages in the group discussion:</a:t>
            </a:r>
          </a:p>
          <a:p>
            <a:pPr marL="800100" lvl="1" indent="-342900">
              <a:buFont typeface="Courier New" panose="02070309020205020404" pitchFamily="49" charset="0"/>
              <a:buChar char="o"/>
            </a:pPr>
            <a:r>
              <a:rPr lang="en-GB" altLang="zh-TW" sz="2100" dirty="0"/>
              <a:t>Establish a rapport with the group, structure the rules of group interaction and set objectives.</a:t>
            </a:r>
          </a:p>
          <a:p>
            <a:pPr marL="800100" lvl="1" indent="-342900">
              <a:buFont typeface="Courier New" panose="02070309020205020404" pitchFamily="49" charset="0"/>
              <a:buChar char="o"/>
            </a:pPr>
            <a:r>
              <a:rPr lang="en-GB" altLang="zh-TW" sz="2100" dirty="0"/>
              <a:t>Provoke intense discussion in the relevant areas.</a:t>
            </a:r>
          </a:p>
          <a:p>
            <a:pPr marL="800100" lvl="1" indent="-342900">
              <a:buFont typeface="Courier New" panose="02070309020205020404" pitchFamily="49" charset="0"/>
              <a:buChar char="o"/>
            </a:pPr>
            <a:r>
              <a:rPr lang="en-GB" altLang="zh-TW" sz="2100" dirty="0"/>
              <a:t>Summarize the group’s responses in order to determine the extent of agreement. </a:t>
            </a:r>
          </a:p>
        </p:txBody>
      </p:sp>
    </p:spTree>
    <p:extLst>
      <p:ext uri="{BB962C8B-B14F-4D97-AF65-F5344CB8AC3E}">
        <p14:creationId xmlns:p14="http://schemas.microsoft.com/office/powerpoint/2010/main" val="348065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Cross-Impact Analysis </a:t>
            </a:r>
            <a:r>
              <a:rPr lang="en-US" sz="2200" b="1" dirty="0">
                <a:latin typeface="Arial"/>
                <a:cs typeface="Arial"/>
              </a:rPr>
              <a:t>continued</a:t>
            </a:r>
          </a:p>
        </p:txBody>
      </p:sp>
      <p:sp>
        <p:nvSpPr>
          <p:cNvPr id="7" name="TextBox 6"/>
          <p:cNvSpPr txBox="1"/>
          <p:nvPr/>
        </p:nvSpPr>
        <p:spPr>
          <a:xfrm>
            <a:off x="1429554" y="1811014"/>
            <a:ext cx="7366715" cy="4708981"/>
          </a:xfrm>
          <a:prstGeom prst="rect">
            <a:avLst/>
          </a:prstGeom>
          <a:noFill/>
        </p:spPr>
        <p:txBody>
          <a:bodyPr wrap="square" rtlCol="0">
            <a:spAutoFit/>
          </a:bodyPr>
          <a:lstStyle/>
          <a:p>
            <a:r>
              <a:rPr lang="en-GB" altLang="zh-TW" sz="2000" dirty="0"/>
              <a:t>The selected </a:t>
            </a:r>
            <a:r>
              <a:rPr lang="en-GB" altLang="zh-TW" sz="2000" i="1" dirty="0"/>
              <a:t>n</a:t>
            </a:r>
            <a:r>
              <a:rPr lang="en-GB" altLang="zh-TW" sz="2000" dirty="0"/>
              <a:t> events are represented in an </a:t>
            </a:r>
            <a:r>
              <a:rPr lang="en-GB" altLang="zh-TW" sz="2000" i="1" dirty="0"/>
              <a:t>n</a:t>
            </a:r>
            <a:r>
              <a:rPr lang="en-GB" altLang="zh-TW" sz="2000" dirty="0"/>
              <a:t> x </a:t>
            </a:r>
            <a:r>
              <a:rPr lang="en-GB" altLang="zh-TW" sz="2000" i="1" dirty="0"/>
              <a:t>n</a:t>
            </a:r>
            <a:r>
              <a:rPr lang="en-GB" altLang="zh-TW" sz="2000" dirty="0"/>
              <a:t> matrix for developing an estimated impact of each event on every other event.</a:t>
            </a:r>
          </a:p>
          <a:p>
            <a:pPr marL="342900" indent="-342900">
              <a:buFont typeface="Arial" panose="020B0604020202020204" pitchFamily="34" charset="0"/>
              <a:buChar char="•"/>
            </a:pPr>
            <a:endParaRPr lang="en-GB" altLang="zh-TW" sz="2000" dirty="0"/>
          </a:p>
          <a:p>
            <a:r>
              <a:rPr lang="en-GB" altLang="zh-TW" sz="2000" u="sng" dirty="0"/>
              <a:t>Case study example:</a:t>
            </a:r>
            <a:endParaRPr lang="zh-TW" altLang="en-GB" sz="2000" u="sng" dirty="0"/>
          </a:p>
          <a:p>
            <a:pPr marL="342900" indent="-342900">
              <a:buFont typeface="Arial" panose="020B0604020202020204" pitchFamily="34" charset="0"/>
              <a:buChar char="•"/>
            </a:pPr>
            <a:r>
              <a:rPr lang="en-GB" altLang="zh-TW" sz="2000" dirty="0"/>
              <a:t>The application of cross-impact analysis to a tourism example is now considered. The case is real, but artificial data are used to illustrate application of the technique. The evolution of tourist demand for the Azores is illustrated in Table 4.2. </a:t>
            </a:r>
          </a:p>
          <a:p>
            <a:pPr marL="342900" indent="-342900">
              <a:buFont typeface="Arial" panose="020B0604020202020204" pitchFamily="34" charset="0"/>
              <a:buChar char="•"/>
            </a:pPr>
            <a:r>
              <a:rPr lang="en-GB" altLang="zh-TW" sz="2000" dirty="0"/>
              <a:t> A complete breakdown is presented in Table 4.3. From 1988 there was a decline in the number of American and Canadian tourists (two of the more traditional markets for the Azores), and an increase in the number of tourists originating from less traditional European markets, such as Holland, Belgium and Spain.</a:t>
            </a:r>
          </a:p>
          <a:p>
            <a:r>
              <a:rPr lang="en-GB" altLang="zh-TW" sz="2000" dirty="0"/>
              <a:t>Geographically, the two direct competitors to the Azores are Madeira and the Canary Islands.</a:t>
            </a:r>
          </a:p>
        </p:txBody>
      </p:sp>
    </p:spTree>
    <p:extLst>
      <p:ext uri="{BB962C8B-B14F-4D97-AF65-F5344CB8AC3E}">
        <p14:creationId xmlns:p14="http://schemas.microsoft.com/office/powerpoint/2010/main" val="325642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4.2. Tourist arrivals and growth rates (1983–1989).</a:t>
            </a:r>
            <a:endParaRPr lang="en-US" sz="2200" b="1" dirty="0">
              <a:latin typeface="Arial"/>
              <a:cs typeface="Arial"/>
            </a:endParaRPr>
          </a:p>
        </p:txBody>
      </p:sp>
      <p:pic>
        <p:nvPicPr>
          <p:cNvPr id="8"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59915" y="2085076"/>
            <a:ext cx="7021715" cy="3951373"/>
          </a:xfrm>
          <a:prstGeom prst="rect">
            <a:avLst/>
          </a:prstGeom>
        </p:spPr>
      </p:pic>
    </p:spTree>
    <p:extLst>
      <p:ext uri="{BB962C8B-B14F-4D97-AF65-F5344CB8AC3E}">
        <p14:creationId xmlns:p14="http://schemas.microsoft.com/office/powerpoint/2010/main" val="454135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4.3. Total shares of nights spent by foreign tourists (1990).</a:t>
            </a:r>
            <a:endParaRPr lang="en-US" sz="2200" b="1" dirty="0">
              <a:latin typeface="Arial"/>
              <a:cs typeface="Arial"/>
            </a:endParaRPr>
          </a:p>
        </p:txBody>
      </p:sp>
      <p:pic>
        <p:nvPicPr>
          <p:cNvPr id="9"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50072" y="2137893"/>
            <a:ext cx="6427463" cy="3822887"/>
          </a:xfrm>
          <a:prstGeom prst="rect">
            <a:avLst/>
          </a:prstGeom>
        </p:spPr>
      </p:pic>
    </p:spTree>
    <p:extLst>
      <p:ext uri="{BB962C8B-B14F-4D97-AF65-F5344CB8AC3E}">
        <p14:creationId xmlns:p14="http://schemas.microsoft.com/office/powerpoint/2010/main" val="51528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Situation analysis</a:t>
            </a:r>
          </a:p>
        </p:txBody>
      </p:sp>
      <p:sp>
        <p:nvSpPr>
          <p:cNvPr id="7" name="TextBox 6"/>
          <p:cNvSpPr txBox="1"/>
          <p:nvPr/>
        </p:nvSpPr>
        <p:spPr>
          <a:xfrm>
            <a:off x="1311264" y="1875409"/>
            <a:ext cx="7196463" cy="4616648"/>
          </a:xfrm>
          <a:prstGeom prst="rect">
            <a:avLst/>
          </a:prstGeom>
          <a:noFill/>
        </p:spPr>
        <p:txBody>
          <a:bodyPr wrap="square" rtlCol="0">
            <a:spAutoFit/>
          </a:bodyPr>
          <a:lstStyle/>
          <a:p>
            <a:r>
              <a:rPr lang="en-GB" altLang="zh-TW" sz="2100" dirty="0"/>
              <a:t>The Azores’ strengths and competitive advantages in the tourism sector, as perceived by Azores Tourist Board managers on the basis of market research studies, were described as follows: </a:t>
            </a:r>
          </a:p>
          <a:p>
            <a:pPr marL="342900" indent="-342900">
              <a:buFont typeface="Arial" panose="020B0604020202020204" pitchFamily="34" charset="0"/>
              <a:buChar char="•"/>
            </a:pPr>
            <a:endParaRPr lang="en-GB" altLang="zh-TW" sz="2100" dirty="0"/>
          </a:p>
          <a:p>
            <a:pPr marL="457200" indent="-457200">
              <a:buFont typeface="+mj-lt"/>
              <a:buAutoNum type="arabicPeriod"/>
            </a:pPr>
            <a:r>
              <a:rPr lang="en-GB" altLang="zh-TW" sz="2100" dirty="0"/>
              <a:t>High quality of life, absence of pollution and the provision of close contact with nature.</a:t>
            </a:r>
          </a:p>
          <a:p>
            <a:pPr marL="457200" indent="-457200">
              <a:buFont typeface="+mj-lt"/>
              <a:buAutoNum type="arabicPeriod"/>
            </a:pPr>
            <a:r>
              <a:rPr lang="en-GB" altLang="zh-TW" sz="2100" dirty="0"/>
              <a:t>Excellent location for deep-sea fishing, snorkelling and scuba diving.</a:t>
            </a:r>
          </a:p>
          <a:p>
            <a:pPr marL="457200" indent="-457200">
              <a:buFont typeface="+mj-lt"/>
              <a:buAutoNum type="arabicPeriod"/>
            </a:pPr>
            <a:r>
              <a:rPr lang="en-GB" altLang="zh-TW" sz="2100" dirty="0"/>
              <a:t>Good conditions for walking and hiking trips, as well as bird watching, and ‘scientific’ tours to study the flora, vegetation and volcanic nature of the islands.</a:t>
            </a:r>
          </a:p>
          <a:p>
            <a:pPr marL="457200" indent="-457200">
              <a:buFont typeface="+mj-lt"/>
              <a:buAutoNum type="arabicPeriod"/>
            </a:pPr>
            <a:r>
              <a:rPr lang="en-GB" altLang="zh-TW" sz="2100" dirty="0"/>
              <a:t>Ideal stopover location for yachting and good facilities for golfers. </a:t>
            </a:r>
          </a:p>
          <a:p>
            <a:pPr marL="457200" indent="-457200">
              <a:buFont typeface="+mj-lt"/>
              <a:buAutoNum type="arabicPeriod"/>
            </a:pPr>
            <a:r>
              <a:rPr lang="en-GB" altLang="zh-TW" sz="2100" dirty="0"/>
              <a:t>Potential for the development of cultural and rural tourism.</a:t>
            </a:r>
          </a:p>
        </p:txBody>
      </p:sp>
    </p:spTree>
    <p:extLst>
      <p:ext uri="{BB962C8B-B14F-4D97-AF65-F5344CB8AC3E}">
        <p14:creationId xmlns:p14="http://schemas.microsoft.com/office/powerpoint/2010/main" val="1565693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244344"/>
            <a:ext cx="7459249" cy="5493812"/>
          </a:xfrm>
          <a:prstGeom prst="rect">
            <a:avLst/>
          </a:prstGeom>
          <a:noFill/>
        </p:spPr>
        <p:txBody>
          <a:bodyPr wrap="square" rtlCol="0">
            <a:spAutoFit/>
          </a:bodyPr>
          <a:lstStyle/>
          <a:p>
            <a:r>
              <a:rPr lang="en-US" altLang="zh-TW" sz="1950" dirty="0"/>
              <a:t>Some of the major weaknesses which might hamper the development of tourism in the region were as follows:</a:t>
            </a:r>
          </a:p>
          <a:p>
            <a:pPr marL="457200" indent="-457200">
              <a:buClr>
                <a:schemeClr val="tx1"/>
              </a:buClr>
              <a:buSzPct val="100000"/>
              <a:buFont typeface="+mj-lt"/>
              <a:buAutoNum type="arabicPeriod"/>
            </a:pPr>
            <a:r>
              <a:rPr lang="en-US" altLang="zh-TW" sz="1950" dirty="0"/>
              <a:t>Distance from the most important origin markets, cost of travel, and the reduced number of scheduled flights to the Azores.</a:t>
            </a:r>
          </a:p>
          <a:p>
            <a:pPr marL="457200" indent="-457200">
              <a:buClr>
                <a:schemeClr val="tx1"/>
              </a:buClr>
              <a:buSzPct val="100000"/>
              <a:buFont typeface="+mj-lt"/>
              <a:buAutoNum type="arabicPeriod"/>
            </a:pPr>
            <a:r>
              <a:rPr lang="en-US" altLang="zh-TW" sz="1950" dirty="0"/>
              <a:t>Lack of superstructure, particularly in the area of entertainment: improvements here could increase tourists’ average spending levels and length of stay in the islands. </a:t>
            </a:r>
          </a:p>
          <a:p>
            <a:pPr marL="457200" indent="-457200">
              <a:buClr>
                <a:schemeClr val="tx1"/>
              </a:buClr>
              <a:buSzPct val="100000"/>
              <a:buFont typeface="+mj-lt"/>
              <a:buAutoNum type="arabicPeriod"/>
            </a:pPr>
            <a:r>
              <a:rPr lang="en-US" altLang="zh-TW" sz="1950" dirty="0"/>
              <a:t>Inadequate professional qualification and training skills provided to staff employed in the tourism industry, which has a negative impact on the quality of tourist services offered to visitors.</a:t>
            </a:r>
          </a:p>
          <a:p>
            <a:pPr marL="457200" indent="-457200">
              <a:buClr>
                <a:schemeClr val="tx1"/>
              </a:buClr>
              <a:buSzPct val="100000"/>
              <a:buFont typeface="+mj-lt"/>
              <a:buAutoNum type="arabicPeriod"/>
            </a:pPr>
            <a:r>
              <a:rPr lang="en-US" altLang="zh-TW" sz="1950" dirty="0"/>
              <a:t>Seasonality effects which create marked under-utilization of facilities during the low season and over-utilization during the high season. </a:t>
            </a:r>
          </a:p>
          <a:p>
            <a:pPr>
              <a:buClr>
                <a:schemeClr val="tx1"/>
              </a:buClr>
              <a:buSzPct val="100000"/>
            </a:pPr>
            <a:endParaRPr lang="en-US" altLang="zh-TW" sz="1950" dirty="0"/>
          </a:p>
          <a:p>
            <a:r>
              <a:rPr lang="en-US" altLang="zh-TW" sz="1950" dirty="0"/>
              <a:t>The tourism sector plays a crucial socioeconomic role in the development of the Azores in terms of its contribution to the gross domestic product, balance of payments, employment and payment of reasonable salaries. </a:t>
            </a:r>
          </a:p>
        </p:txBody>
      </p:sp>
    </p:spTree>
    <p:extLst>
      <p:ext uri="{BB962C8B-B14F-4D97-AF65-F5344CB8AC3E}">
        <p14:creationId xmlns:p14="http://schemas.microsoft.com/office/powerpoint/2010/main" val="3303720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Use of cross-impact analysis</a:t>
            </a:r>
          </a:p>
        </p:txBody>
      </p:sp>
      <p:sp>
        <p:nvSpPr>
          <p:cNvPr id="7" name="TextBox 6"/>
          <p:cNvSpPr txBox="1"/>
          <p:nvPr/>
        </p:nvSpPr>
        <p:spPr>
          <a:xfrm>
            <a:off x="1311264" y="1875409"/>
            <a:ext cx="7196463" cy="2677656"/>
          </a:xfrm>
          <a:prstGeom prst="rect">
            <a:avLst/>
          </a:prstGeom>
          <a:noFill/>
        </p:spPr>
        <p:txBody>
          <a:bodyPr wrap="square" rtlCol="0">
            <a:spAutoFit/>
          </a:bodyPr>
          <a:lstStyle/>
          <a:p>
            <a:r>
              <a:rPr lang="en-GB" altLang="zh-TW" sz="2100" dirty="0"/>
              <a:t>Being aware of the global trends in the tourism industry and tourist flows worldwide, and taking into consideration the internal situation of the Azores, tourism authorities considered which marketing strategies would be most effective in striking a balance between the role of tourism as a catalyst for sustainable socioeconomic development in the region and the preservation of the local cultural heritage, quality of life and the physical environment.</a:t>
            </a:r>
          </a:p>
        </p:txBody>
      </p:sp>
    </p:spTree>
    <p:extLst>
      <p:ext uri="{BB962C8B-B14F-4D97-AF65-F5344CB8AC3E}">
        <p14:creationId xmlns:p14="http://schemas.microsoft.com/office/powerpoint/2010/main" val="410661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875409"/>
            <a:ext cx="7196463" cy="3647152"/>
          </a:xfrm>
          <a:prstGeom prst="rect">
            <a:avLst/>
          </a:prstGeom>
          <a:noFill/>
        </p:spPr>
        <p:txBody>
          <a:bodyPr wrap="square" rtlCol="0">
            <a:spAutoFit/>
          </a:bodyPr>
          <a:lstStyle/>
          <a:p>
            <a:r>
              <a:rPr lang="en-GB" altLang="zh-TW" sz="2100" dirty="0"/>
              <a:t>In addition to competition, the ATB was concerned with the analysis of four main environmental factors (events):</a:t>
            </a:r>
          </a:p>
          <a:p>
            <a:pPr marL="342900" indent="-342900">
              <a:buFont typeface="Arial" panose="020B0604020202020204" pitchFamily="34" charset="0"/>
              <a:buChar char="•"/>
            </a:pPr>
            <a:r>
              <a:rPr lang="en-GB" altLang="zh-TW" sz="2100" dirty="0"/>
              <a:t>Further decline in the number of tourist arrivals originating from the more traditional markets. </a:t>
            </a:r>
          </a:p>
          <a:p>
            <a:pPr marL="342900" indent="-342900">
              <a:buFont typeface="Arial" panose="020B0604020202020204" pitchFamily="34" charset="0"/>
              <a:buChar char="•"/>
            </a:pPr>
            <a:r>
              <a:rPr lang="en-GB" altLang="zh-TW" sz="2100" dirty="0"/>
              <a:t>Increased dependency on a limited number of airlines and specialized tour operators and travel agents.</a:t>
            </a:r>
          </a:p>
          <a:p>
            <a:pPr marL="342900" indent="-342900">
              <a:buFont typeface="Arial" panose="020B0604020202020204" pitchFamily="34" charset="0"/>
              <a:buChar char="•"/>
            </a:pPr>
            <a:r>
              <a:rPr lang="en-GB" altLang="zh-TW" sz="2100" dirty="0"/>
              <a:t>Increased cost of international travel. </a:t>
            </a:r>
          </a:p>
          <a:p>
            <a:pPr marL="342900" indent="-342900">
              <a:buFont typeface="Arial" panose="020B0604020202020204" pitchFamily="34" charset="0"/>
              <a:buChar char="•"/>
            </a:pPr>
            <a:r>
              <a:rPr lang="en-GB" altLang="zh-TW" sz="2100" dirty="0"/>
              <a:t>A general increase in domestic (internal) tourism.</a:t>
            </a:r>
          </a:p>
          <a:p>
            <a:pPr marL="342900" indent="-342900">
              <a:buFont typeface="Arial" panose="020B0604020202020204" pitchFamily="34" charset="0"/>
              <a:buChar char="•"/>
            </a:pPr>
            <a:endParaRPr lang="en-GB" altLang="zh-TW" sz="2100" dirty="0"/>
          </a:p>
          <a:p>
            <a:r>
              <a:rPr lang="en-GB" altLang="zh-TW" sz="2100" dirty="0"/>
              <a:t>These events are arranged in matrix form as shown in Table 4.4. The arrows show the direction of the impacts.</a:t>
            </a:r>
          </a:p>
        </p:txBody>
      </p:sp>
    </p:spTree>
    <p:extLst>
      <p:ext uri="{BB962C8B-B14F-4D97-AF65-F5344CB8AC3E}">
        <p14:creationId xmlns:p14="http://schemas.microsoft.com/office/powerpoint/2010/main" val="2842433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4.4. Basic format for the ATB cross-impact matrix.</a:t>
            </a:r>
            <a:endParaRPr lang="en-US" sz="2200" b="1" dirty="0">
              <a:latin typeface="Arial"/>
              <a:cs typeface="Arial"/>
            </a:endParaRPr>
          </a:p>
        </p:txBody>
      </p:sp>
      <p:pic>
        <p:nvPicPr>
          <p:cNvPr id="7"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08272" y="2215166"/>
            <a:ext cx="7207694" cy="4008180"/>
          </a:xfrm>
          <a:prstGeom prst="rect">
            <a:avLst/>
          </a:prstGeom>
        </p:spPr>
      </p:pic>
    </p:spTree>
    <p:extLst>
      <p:ext uri="{BB962C8B-B14F-4D97-AF65-F5344CB8AC3E}">
        <p14:creationId xmlns:p14="http://schemas.microsoft.com/office/powerpoint/2010/main" val="2901536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875409"/>
            <a:ext cx="7196463" cy="1708160"/>
          </a:xfrm>
          <a:prstGeom prst="rect">
            <a:avLst/>
          </a:prstGeom>
          <a:noFill/>
        </p:spPr>
        <p:txBody>
          <a:bodyPr wrap="square" rtlCol="0">
            <a:spAutoFit/>
          </a:bodyPr>
          <a:lstStyle/>
          <a:p>
            <a:r>
              <a:rPr lang="en-GB" altLang="zh-TW" sz="2100" dirty="0"/>
              <a:t>Next, the impact should be quantified to show linkage strengths, i.e. to determine how strongly the occurrence of one event would influence the occurrence of each of the other events. To assist in quantifying the interactions, a subjective rating scale may be used (Table 4.5). </a:t>
            </a:r>
          </a:p>
        </p:txBody>
      </p:sp>
    </p:spTree>
    <p:extLst>
      <p:ext uri="{BB962C8B-B14F-4D97-AF65-F5344CB8AC3E}">
        <p14:creationId xmlns:p14="http://schemas.microsoft.com/office/powerpoint/2010/main" val="194877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4</a:t>
            </a: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10" name="Text Placeholder 8"/>
          <p:cNvSpPr txBox="1">
            <a:spLocks/>
          </p:cNvSpPr>
          <p:nvPr/>
        </p:nvSpPr>
        <p:spPr>
          <a:xfrm>
            <a:off x="929733" y="3143250"/>
            <a:ext cx="7199313" cy="29368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800" dirty="0"/>
              <a:t>TOURISM DEMAND MODELLING AND FORECASTING</a:t>
            </a:r>
          </a:p>
          <a:p>
            <a:pPr marL="0" indent="0" algn="ctr">
              <a:buFont typeface="Arial"/>
              <a:buNone/>
            </a:pPr>
            <a:endParaRPr lang="en-US" sz="2800" dirty="0"/>
          </a:p>
          <a:p>
            <a:pPr marL="0" indent="0" algn="ctr">
              <a:buFont typeface="Arial"/>
              <a:buNone/>
            </a:pPr>
            <a:r>
              <a:rPr lang="en-GB" sz="2000" dirty="0"/>
              <a:t>S.F. WITT, L. MOUTINHO, K.-H. HUARNG AND T.H.-K. YU</a:t>
            </a:r>
          </a:p>
          <a:p>
            <a:pPr marL="0" indent="0" algn="ctr">
              <a:buFont typeface="Arial"/>
              <a:buNone/>
            </a:pPr>
            <a:endParaRPr lang="en-GB" sz="2800" dirty="0"/>
          </a:p>
          <a:p>
            <a:pPr marL="0" indent="0" algn="ctr">
              <a:buFont typeface="Arial"/>
              <a:buNone/>
            </a:pPr>
            <a:endParaRPr lang="en-GB" sz="2600" dirty="0">
              <a:latin typeface="Arial"/>
              <a:cs typeface="Arial"/>
            </a:endParaRPr>
          </a:p>
        </p:txBody>
      </p:sp>
    </p:spTree>
    <p:extLst>
      <p:ext uri="{BB962C8B-B14F-4D97-AF65-F5344CB8AC3E}">
        <p14:creationId xmlns:p14="http://schemas.microsoft.com/office/powerpoint/2010/main" val="855086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GB" sz="2200" b="1" dirty="0">
                <a:latin typeface="Arial"/>
                <a:cs typeface="Arial"/>
              </a:rPr>
              <a:t>Table 4.5. Example of subjective rating scale.</a:t>
            </a:r>
            <a:endParaRPr lang="en-US" sz="2200" b="1" dirty="0">
              <a:latin typeface="Arial"/>
              <a:cs typeface="Arial"/>
            </a:endParaRPr>
          </a:p>
        </p:txBody>
      </p:sp>
      <p:pic>
        <p:nvPicPr>
          <p:cNvPr id="8"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26467" y="2009103"/>
            <a:ext cx="7497443" cy="4231819"/>
          </a:xfrm>
          <a:prstGeom prst="rect">
            <a:avLst/>
          </a:prstGeom>
        </p:spPr>
      </p:pic>
      <p:sp>
        <p:nvSpPr>
          <p:cNvPr id="10" name="右大括弧 3"/>
          <p:cNvSpPr/>
          <p:nvPr/>
        </p:nvSpPr>
        <p:spPr>
          <a:xfrm>
            <a:off x="7324390" y="2627291"/>
            <a:ext cx="418457" cy="1292649"/>
          </a:xfrm>
          <a:prstGeom prst="rightBrace">
            <a:avLst/>
          </a:prstGeom>
          <a:ln>
            <a:solidFill>
              <a:srgbClr val="FF0000"/>
            </a:solidFill>
          </a:ln>
        </p:spPr>
        <p:style>
          <a:lnRef idx="3">
            <a:schemeClr val="accent1"/>
          </a:lnRef>
          <a:fillRef idx="0">
            <a:schemeClr val="accent1"/>
          </a:fillRef>
          <a:effectRef idx="2">
            <a:schemeClr val="accent1"/>
          </a:effectRef>
          <a:fontRef idx="minor">
            <a:schemeClr val="tx1"/>
          </a:fontRef>
        </p:style>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zh-TW" altLang="en-US">
              <a:ln w="0"/>
              <a:solidFill>
                <a:schemeClr val="accent1"/>
              </a:solidFill>
              <a:effectLst>
                <a:outerShdw blurRad="38100" dist="25400" dir="5400000" algn="ctr" rotWithShape="0">
                  <a:srgbClr val="6E747A">
                    <a:alpha val="43000"/>
                  </a:srgbClr>
                </a:outerShdw>
              </a:effectLst>
            </a:endParaRPr>
          </a:p>
        </p:txBody>
      </p:sp>
      <p:sp>
        <p:nvSpPr>
          <p:cNvPr id="11" name="右大括弧 3"/>
          <p:cNvSpPr/>
          <p:nvPr/>
        </p:nvSpPr>
        <p:spPr>
          <a:xfrm>
            <a:off x="7324390" y="4775916"/>
            <a:ext cx="418457" cy="1292649"/>
          </a:xfrm>
          <a:prstGeom prst="rightBrace">
            <a:avLst/>
          </a:prstGeom>
          <a:ln>
            <a:solidFill>
              <a:srgbClr val="FF0000"/>
            </a:solidFill>
          </a:ln>
        </p:spPr>
        <p:style>
          <a:lnRef idx="3">
            <a:schemeClr val="accent1"/>
          </a:lnRef>
          <a:fillRef idx="0">
            <a:schemeClr val="accent1"/>
          </a:fillRef>
          <a:effectRef idx="2">
            <a:schemeClr val="accent1"/>
          </a:effectRef>
          <a:fontRef idx="minor">
            <a:schemeClr val="tx1"/>
          </a:fontRef>
        </p:style>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zh-TW" altLang="en-US">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2565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4.6. The ATB’s cross-impact matrix showing degrees of impact.</a:t>
            </a:r>
            <a:endParaRPr lang="en-US" sz="2200" b="1" dirty="0">
              <a:latin typeface="Arial"/>
              <a:cs typeface="Arial"/>
            </a:endParaRPr>
          </a:p>
        </p:txBody>
      </p:sp>
      <p:pic>
        <p:nvPicPr>
          <p:cNvPr id="9"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311264" y="2125099"/>
            <a:ext cx="7588759" cy="4082518"/>
          </a:xfrm>
          <a:prstGeom prst="rect">
            <a:avLst/>
          </a:prstGeom>
        </p:spPr>
      </p:pic>
    </p:spTree>
    <p:extLst>
      <p:ext uri="{BB962C8B-B14F-4D97-AF65-F5344CB8AC3E}">
        <p14:creationId xmlns:p14="http://schemas.microsoft.com/office/powerpoint/2010/main" val="2005943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875409"/>
            <a:ext cx="7196463" cy="3647152"/>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Another approach involves the use of probabilities of occurrence. Once the probability of occurrence of each event is assessed, then the change in that probability can be assessed for each interaction. The probabilities of occurrence can be entered in an information column preceding the matrix, and then the matrix may be constructed in the conventional manner. </a:t>
            </a:r>
          </a:p>
          <a:p>
            <a:pPr marL="342900" indent="-342900">
              <a:buFont typeface="Arial" panose="020B0604020202020204" pitchFamily="34" charset="0"/>
              <a:buChar char="•"/>
            </a:pPr>
            <a:endParaRPr lang="en-GB" altLang="zh-TW" sz="2100" dirty="0"/>
          </a:p>
          <a:p>
            <a:pPr marL="342900" indent="-342900">
              <a:buFont typeface="Arial" panose="020B0604020202020204" pitchFamily="34" charset="0"/>
              <a:buChar char="•"/>
            </a:pPr>
            <a:r>
              <a:rPr lang="en-GB" altLang="zh-TW" sz="2100" dirty="0"/>
              <a:t>Table 4.7 illustrates the use of a cross-impact matrix incorporating interactive probabilities of occurrence and time relationships.</a:t>
            </a:r>
          </a:p>
        </p:txBody>
      </p:sp>
    </p:spTree>
    <p:extLst>
      <p:ext uri="{BB962C8B-B14F-4D97-AF65-F5344CB8AC3E}">
        <p14:creationId xmlns:p14="http://schemas.microsoft.com/office/powerpoint/2010/main" val="190891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4.7. The ATB’s cross-impact matrix showing interactive probabilities of occurrence.</a:t>
            </a:r>
            <a:endParaRPr lang="en-US" sz="2200" b="1" dirty="0">
              <a:latin typeface="Arial"/>
              <a:cs typeface="Arial"/>
            </a:endParaRPr>
          </a:p>
        </p:txBody>
      </p:sp>
      <p:pic>
        <p:nvPicPr>
          <p:cNvPr id="7"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38446" y="2001960"/>
            <a:ext cx="7377128" cy="4240369"/>
          </a:xfrm>
          <a:prstGeom prst="rect">
            <a:avLst/>
          </a:prstGeom>
        </p:spPr>
      </p:pic>
    </p:spTree>
    <p:extLst>
      <p:ext uri="{BB962C8B-B14F-4D97-AF65-F5344CB8AC3E}">
        <p14:creationId xmlns:p14="http://schemas.microsoft.com/office/powerpoint/2010/main" val="3419356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Probability Forecasting</a:t>
            </a:r>
          </a:p>
        </p:txBody>
      </p:sp>
      <p:sp>
        <p:nvSpPr>
          <p:cNvPr id="7" name="TextBox 6"/>
          <p:cNvSpPr txBox="1"/>
          <p:nvPr/>
        </p:nvSpPr>
        <p:spPr>
          <a:xfrm>
            <a:off x="1311264" y="1875409"/>
            <a:ext cx="7196463" cy="3647152"/>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It may not be necessary to obtain highly accurate forecasts of specific values, but only to ascertain whether the probability falls within a particular range of values, in order to support good tourism management decisions. </a:t>
            </a:r>
          </a:p>
          <a:p>
            <a:pPr marL="342900" indent="-342900">
              <a:buFont typeface="Arial" panose="020B0604020202020204" pitchFamily="34" charset="0"/>
              <a:buChar char="•"/>
            </a:pPr>
            <a:r>
              <a:rPr lang="en-GB" altLang="zh-TW" sz="2100" dirty="0"/>
              <a:t>Furthermore, it is usually assumed that there is a cost trade-off when choosing a forecasting model.</a:t>
            </a:r>
          </a:p>
          <a:p>
            <a:pPr marL="342900" indent="-342900">
              <a:buFont typeface="Arial" panose="020B0604020202020204" pitchFamily="34" charset="0"/>
              <a:buChar char="•"/>
            </a:pPr>
            <a:r>
              <a:rPr lang="en-GB" altLang="zh-TW" sz="2100" dirty="0"/>
              <a:t>This section examines the precision required for probability forecasts and the use of skew loss functions as applied to tourism. </a:t>
            </a:r>
          </a:p>
          <a:p>
            <a:pPr marL="342900" indent="-342900">
              <a:buFont typeface="Arial" panose="020B0604020202020204" pitchFamily="34" charset="0"/>
              <a:buChar char="•"/>
            </a:pPr>
            <a:r>
              <a:rPr lang="en-GB" altLang="zh-TW" sz="2100" dirty="0"/>
              <a:t>For a general discussion of probability forecasting, the reader is referred to </a:t>
            </a:r>
            <a:r>
              <a:rPr lang="en-GB" altLang="zh-TW" sz="2100" dirty="0" err="1"/>
              <a:t>Delugio</a:t>
            </a:r>
            <a:r>
              <a:rPr lang="en-GB" altLang="zh-TW" sz="2100" dirty="0"/>
              <a:t> (1998) and </a:t>
            </a:r>
            <a:r>
              <a:rPr lang="en-GB" altLang="zh-TW" sz="2100" dirty="0" err="1"/>
              <a:t>Makridakis</a:t>
            </a:r>
            <a:r>
              <a:rPr lang="en-GB" altLang="zh-TW" sz="2100" dirty="0"/>
              <a:t> </a:t>
            </a:r>
            <a:r>
              <a:rPr lang="en-GB" altLang="zh-TW" sz="2100" i="1" dirty="0"/>
              <a:t>et al</a:t>
            </a:r>
            <a:r>
              <a:rPr lang="en-GB" altLang="zh-TW" sz="2100" dirty="0"/>
              <a:t>. (1998).</a:t>
            </a:r>
          </a:p>
        </p:txBody>
      </p:sp>
    </p:spTree>
    <p:extLst>
      <p:ext uri="{BB962C8B-B14F-4D97-AF65-F5344CB8AC3E}">
        <p14:creationId xmlns:p14="http://schemas.microsoft.com/office/powerpoint/2010/main" val="3256136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Required accuracy levels</a:t>
            </a:r>
          </a:p>
        </p:txBody>
      </p:sp>
      <p:sp>
        <p:nvSpPr>
          <p:cNvPr id="7" name="TextBox 6"/>
          <p:cNvSpPr txBox="1"/>
          <p:nvPr/>
        </p:nvSpPr>
        <p:spPr>
          <a:xfrm>
            <a:off x="1311264" y="1875409"/>
            <a:ext cx="7196463" cy="4293483"/>
          </a:xfrm>
          <a:prstGeom prst="rect">
            <a:avLst/>
          </a:prstGeom>
          <a:noFill/>
        </p:spPr>
        <p:txBody>
          <a:bodyPr wrap="square" rtlCol="0">
            <a:spAutoFit/>
          </a:bodyPr>
          <a:lstStyle/>
          <a:p>
            <a:r>
              <a:rPr lang="en-GB" altLang="zh-TW" sz="2100" dirty="0"/>
              <a:t>Here we assess how accurate the forecasts of the probabilities associated with the occurrence of alternative states of nature need to be when we are considering problems involving few possible actions and few states of nature. The product is made by a batch process which, through equipment indivisibilities, is restricted to the following annual capacities:</a:t>
            </a:r>
          </a:p>
          <a:p>
            <a:endParaRPr lang="en-GB" altLang="zh-TW" sz="2100" dirty="0"/>
          </a:p>
          <a:p>
            <a:r>
              <a:rPr lang="en-GB" altLang="zh-TW" sz="2100" dirty="0"/>
              <a:t>	A1</a:t>
            </a:r>
            <a:r>
              <a:rPr lang="zh-TW" altLang="en-GB" sz="2100" dirty="0"/>
              <a:t>：</a:t>
            </a:r>
            <a:r>
              <a:rPr lang="en-GB" altLang="zh-TW" sz="2100" dirty="0"/>
              <a:t>1 million units</a:t>
            </a:r>
          </a:p>
          <a:p>
            <a:r>
              <a:rPr lang="en-GB" altLang="zh-TW" sz="2100" dirty="0"/>
              <a:t>	A2</a:t>
            </a:r>
            <a:r>
              <a:rPr lang="zh-TW" altLang="en-GB" sz="2100" dirty="0"/>
              <a:t>：</a:t>
            </a:r>
            <a:r>
              <a:rPr lang="en-GB" altLang="zh-TW" sz="2100" dirty="0"/>
              <a:t>2 million units</a:t>
            </a:r>
          </a:p>
          <a:p>
            <a:r>
              <a:rPr lang="en-GB" altLang="zh-TW" sz="2100" dirty="0"/>
              <a:t>	A3</a:t>
            </a:r>
            <a:r>
              <a:rPr lang="zh-TW" altLang="en-GB" sz="2100" dirty="0"/>
              <a:t>：</a:t>
            </a:r>
            <a:r>
              <a:rPr lang="en-GB" altLang="zh-TW" sz="2100" dirty="0"/>
              <a:t>3 million units</a:t>
            </a:r>
          </a:p>
          <a:p>
            <a:r>
              <a:rPr lang="zh-TW" altLang="en-GB" sz="2100" dirty="0"/>
              <a:t>　</a:t>
            </a:r>
          </a:p>
          <a:p>
            <a:r>
              <a:rPr lang="en-GB" altLang="zh-TW" sz="2100" dirty="0"/>
              <a:t>The conditional opportunity losses under S1 (high sales) and S2 (low sales) are shown in Table 4.8.</a:t>
            </a:r>
          </a:p>
        </p:txBody>
      </p:sp>
    </p:spTree>
    <p:extLst>
      <p:ext uri="{BB962C8B-B14F-4D97-AF65-F5344CB8AC3E}">
        <p14:creationId xmlns:p14="http://schemas.microsoft.com/office/powerpoint/2010/main" val="2872482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4.8. Conditional opportunity losses: new multi-unit tourist pack problem (£ million).</a:t>
            </a:r>
            <a:endParaRPr lang="en-US" sz="2200" b="1" dirty="0">
              <a:latin typeface="Arial"/>
              <a:cs typeface="Arial"/>
            </a:endParaRPr>
          </a:p>
        </p:txBody>
      </p:sp>
      <p:pic>
        <p:nvPicPr>
          <p:cNvPr id="8"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33739" y="2150772"/>
            <a:ext cx="7073988" cy="3075746"/>
          </a:xfrm>
          <a:prstGeom prst="rect">
            <a:avLst/>
          </a:prstGeom>
        </p:spPr>
      </p:pic>
    </p:spTree>
    <p:extLst>
      <p:ext uri="{BB962C8B-B14F-4D97-AF65-F5344CB8AC3E}">
        <p14:creationId xmlns:p14="http://schemas.microsoft.com/office/powerpoint/2010/main" val="3932962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244345"/>
            <a:ext cx="7196463" cy="4939814"/>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Suppose that P(S1) denotes the probability that S1, occurs. Then P(S2) is equal to 1 – P(S1). If P(S1) were equal to 0.1, then the expected opportunity losses (EOLs) of the three acts would be: </a:t>
            </a:r>
          </a:p>
          <a:p>
            <a:r>
              <a:rPr lang="zh-TW" altLang="en-GB" sz="2100" dirty="0"/>
              <a:t>　</a:t>
            </a:r>
            <a:r>
              <a:rPr lang="en-GB" altLang="zh-TW" sz="2100" dirty="0"/>
              <a:t>EOL(A1) = 0.1(6) + 0.9(0) = £0.6 million</a:t>
            </a:r>
          </a:p>
          <a:p>
            <a:r>
              <a:rPr lang="zh-TW" altLang="en-GB" sz="2100" dirty="0"/>
              <a:t>　</a:t>
            </a:r>
            <a:r>
              <a:rPr lang="en-GB" altLang="zh-TW" sz="2100" dirty="0"/>
              <a:t>EOL(A2) = 0.1(3) + 0.9(3) = £3.0 million</a:t>
            </a:r>
          </a:p>
          <a:p>
            <a:r>
              <a:rPr lang="zh-TW" altLang="en-GB" sz="2100" dirty="0"/>
              <a:t>　</a:t>
            </a:r>
            <a:r>
              <a:rPr lang="en-GB" altLang="zh-TW" sz="2100" dirty="0"/>
              <a:t>EOL(A3) = 0.1(0) + 0.9(8) = £7.2 million</a:t>
            </a:r>
          </a:p>
          <a:p>
            <a:pPr marL="342900" indent="-342900">
              <a:buFont typeface="Arial" panose="020B0604020202020204" pitchFamily="34" charset="0"/>
              <a:buChar char="•"/>
            </a:pPr>
            <a:endParaRPr lang="en-GB" altLang="zh-TW" sz="2100" dirty="0"/>
          </a:p>
          <a:p>
            <a:pPr marL="342900" indent="-342900">
              <a:buFont typeface="Arial" panose="020B0604020202020204" pitchFamily="34" charset="0"/>
              <a:buChar char="•"/>
            </a:pPr>
            <a:r>
              <a:rPr lang="en-GB" altLang="zh-TW" sz="2100" dirty="0"/>
              <a:t>Clearly, under these conditions act A1 (the low-capacity facility) would be preferable to the other courses of action. By assuming various values that P(S1) could take, we can construct the chart of expected opportunity losses.</a:t>
            </a:r>
          </a:p>
          <a:p>
            <a:pPr marL="342900" indent="-342900">
              <a:buFont typeface="Arial" panose="020B0604020202020204" pitchFamily="34" charset="0"/>
              <a:buChar char="•"/>
            </a:pPr>
            <a:r>
              <a:rPr lang="en-GB" altLang="zh-TW" sz="2100" dirty="0"/>
              <a:t>Skew loss functions: In more realistic cases a greater number of states of nature and courses of action are possible.</a:t>
            </a:r>
          </a:p>
          <a:p>
            <a:pPr marL="342900" indent="-342900">
              <a:buFont typeface="Arial" panose="020B0604020202020204" pitchFamily="34" charset="0"/>
              <a:buChar char="•"/>
            </a:pPr>
            <a:endParaRPr lang="en-GB" altLang="zh-TW" sz="2100" dirty="0"/>
          </a:p>
        </p:txBody>
      </p:sp>
    </p:spTree>
    <p:extLst>
      <p:ext uri="{BB962C8B-B14F-4D97-AF65-F5344CB8AC3E}">
        <p14:creationId xmlns:p14="http://schemas.microsoft.com/office/powerpoint/2010/main" val="968256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3" y="1360254"/>
            <a:ext cx="7196463" cy="3647152"/>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In either case, they would have considerably ‘under-produced’ relative to the solution that takes into account the conditional costs of over- versus under-production. </a:t>
            </a:r>
          </a:p>
          <a:p>
            <a:pPr marL="342900" indent="-342900">
              <a:buFont typeface="Arial" panose="020B0604020202020204" pitchFamily="34" charset="0"/>
              <a:buChar char="•"/>
            </a:pPr>
            <a:endParaRPr lang="en-GB" altLang="zh-TW" sz="2100" dirty="0"/>
          </a:p>
          <a:p>
            <a:pPr marL="342900" indent="-342900">
              <a:buFont typeface="Arial" panose="020B0604020202020204" pitchFamily="34" charset="0"/>
              <a:buChar char="•"/>
            </a:pPr>
            <a:r>
              <a:rPr lang="en-GB" altLang="zh-TW" sz="2100" dirty="0"/>
              <a:t>Although the need for accurate forecasts is often stressed, there are situations in which highly accurate point forecasts are not particularly useful. In particular, in the case of probability forecasting it is often necessary only to know whether or not the probability falls within a particular range of values. Even if increased accuracy can be obtained, it is often not the case that the additional cost entailed is justified.</a:t>
            </a:r>
          </a:p>
        </p:txBody>
      </p:sp>
    </p:spTree>
    <p:extLst>
      <p:ext uri="{BB962C8B-B14F-4D97-AF65-F5344CB8AC3E}">
        <p14:creationId xmlns:p14="http://schemas.microsoft.com/office/powerpoint/2010/main" val="3295793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Econometric Forecasting</a:t>
            </a:r>
          </a:p>
        </p:txBody>
      </p:sp>
      <p:sp>
        <p:nvSpPr>
          <p:cNvPr id="7" name="TextBox 6"/>
          <p:cNvSpPr txBox="1"/>
          <p:nvPr/>
        </p:nvSpPr>
        <p:spPr>
          <a:xfrm>
            <a:off x="1311264" y="1875409"/>
            <a:ext cx="7196463" cy="2354491"/>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The econometric approach to forecasting tourism demand involves the use of regression analysis to estimate the quantitative relationship between tourism demand and its determinants; the estimation is carried out using historic data, and future values of tourism demand are obtained by using forecasts of the demand determinants in conjunction with the estimated relationship.</a:t>
            </a:r>
          </a:p>
        </p:txBody>
      </p:sp>
    </p:spTree>
    <p:extLst>
      <p:ext uri="{BB962C8B-B14F-4D97-AF65-F5344CB8AC3E}">
        <p14:creationId xmlns:p14="http://schemas.microsoft.com/office/powerpoint/2010/main" val="125049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1938992"/>
          </a:xfrm>
          <a:prstGeom prst="rect">
            <a:avLst/>
          </a:prstGeom>
          <a:noFill/>
        </p:spPr>
        <p:txBody>
          <a:bodyPr wrap="square" rtlCol="0">
            <a:spAutoFit/>
          </a:bodyPr>
          <a:lstStyle/>
          <a:p>
            <a:pPr marL="342900" indent="-342900">
              <a:buFont typeface="Arial" panose="020B0604020202020204" pitchFamily="34" charset="0"/>
              <a:buChar char="•"/>
            </a:pPr>
            <a:r>
              <a:rPr lang="en-US" altLang="zh-TW" sz="2400" dirty="0"/>
              <a:t>To learn the qualitative approaches for modelling and forecasting.</a:t>
            </a:r>
          </a:p>
          <a:p>
            <a:pPr marL="342900" indent="-342900">
              <a:buFont typeface="Arial" panose="020B0604020202020204" pitchFamily="34" charset="0"/>
              <a:buChar char="•"/>
            </a:pPr>
            <a:r>
              <a:rPr lang="en-US" altLang="zh-TW" sz="2400" dirty="0"/>
              <a:t>To learn the quantitative approaches for modelling and forecasting, including econometric and time series.</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Tourism demand function</a:t>
            </a:r>
          </a:p>
        </p:txBody>
      </p:sp>
      <p:sp>
        <p:nvSpPr>
          <p:cNvPr id="7" name="TextBox 6"/>
          <p:cNvSpPr txBox="1"/>
          <p:nvPr/>
        </p:nvSpPr>
        <p:spPr>
          <a:xfrm>
            <a:off x="1197736" y="1875409"/>
            <a:ext cx="7688688" cy="4893647"/>
          </a:xfrm>
          <a:prstGeom prst="rect">
            <a:avLst/>
          </a:prstGeom>
          <a:noFill/>
        </p:spPr>
        <p:txBody>
          <a:bodyPr wrap="square" rtlCol="0">
            <a:spAutoFit/>
          </a:bodyPr>
          <a:lstStyle/>
          <a:p>
            <a:r>
              <a:rPr lang="en-GB" altLang="zh-TW" sz="1950" dirty="0"/>
              <a:t>The variables involved in tourism demand forecasting are discussed below.</a:t>
            </a:r>
          </a:p>
          <a:p>
            <a:endParaRPr lang="en-GB" altLang="zh-TW" sz="800" dirty="0"/>
          </a:p>
          <a:p>
            <a:pPr marL="342900" indent="-342900">
              <a:buFont typeface="Arial" panose="020B0604020202020204" pitchFamily="34" charset="0"/>
              <a:buChar char="•"/>
            </a:pPr>
            <a:r>
              <a:rPr lang="en-GB" altLang="zh-TW" sz="1950" b="1" dirty="0"/>
              <a:t>Forecast variable</a:t>
            </a:r>
            <a:r>
              <a:rPr lang="en-GB" altLang="zh-TW" sz="1950" dirty="0"/>
              <a:t>:</a:t>
            </a:r>
            <a:r>
              <a:rPr lang="en-GB" altLang="zh-TW" sz="1950" b="1" dirty="0"/>
              <a:t> </a:t>
            </a:r>
            <a:r>
              <a:rPr lang="en-GB" altLang="zh-TW" sz="1950" dirty="0"/>
              <a:t>Tourism demand is generally measured in terms of the number of tourist visits from an origin country to a foreign destination country, or in terms of tourist expenditures by visitors from the origin country in the destination country.</a:t>
            </a:r>
          </a:p>
          <a:p>
            <a:pPr marL="342900" indent="-342900">
              <a:buFont typeface="Arial" panose="020B0604020202020204" pitchFamily="34" charset="0"/>
              <a:buChar char="•"/>
            </a:pPr>
            <a:r>
              <a:rPr lang="en-GB" altLang="zh-TW" sz="1950" b="1" dirty="0"/>
              <a:t>Population</a:t>
            </a:r>
            <a:r>
              <a:rPr lang="en-GB" altLang="zh-TW" sz="1950" dirty="0"/>
              <a:t>: The level of foreign tourism from a given origin is expected to depend on the origin population.</a:t>
            </a:r>
          </a:p>
          <a:p>
            <a:pPr marL="342900" indent="-342900">
              <a:buFont typeface="Arial" panose="020B0604020202020204" pitchFamily="34" charset="0"/>
              <a:buChar char="•"/>
            </a:pPr>
            <a:r>
              <a:rPr lang="en-GB" altLang="zh-TW" sz="1950" b="1" dirty="0"/>
              <a:t>Income</a:t>
            </a:r>
            <a:r>
              <a:rPr lang="en-GB" altLang="zh-TW" sz="1950" dirty="0"/>
              <a:t>: In tourism demand functions, origin country income or private consumption is generally included as an explanatory variable, and commonly enters the demand function in per capita form (corresponding to the specification of demand in per capita terms).</a:t>
            </a:r>
          </a:p>
          <a:p>
            <a:pPr marL="342900" indent="-342900">
              <a:buFont typeface="Arial" panose="020B0604020202020204" pitchFamily="34" charset="0"/>
              <a:buChar char="•"/>
            </a:pPr>
            <a:r>
              <a:rPr lang="en-GB" altLang="zh-TW" sz="1950" b="1" dirty="0"/>
              <a:t>Own price</a:t>
            </a:r>
            <a:r>
              <a:rPr lang="en-GB" altLang="zh-TW" sz="1950" dirty="0"/>
              <a:t>: The appropriate form of the price variable is by no means clear. In the case of tourism there are two elements of price: the cost of travel to the destination; and the cost of living for the tourist in the destination.</a:t>
            </a:r>
          </a:p>
        </p:txBody>
      </p:sp>
    </p:spTree>
    <p:extLst>
      <p:ext uri="{BB962C8B-B14F-4D97-AF65-F5344CB8AC3E}">
        <p14:creationId xmlns:p14="http://schemas.microsoft.com/office/powerpoint/2010/main" val="3789959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257223"/>
            <a:ext cx="7688688" cy="4616648"/>
          </a:xfrm>
          <a:prstGeom prst="rect">
            <a:avLst/>
          </a:prstGeom>
          <a:noFill/>
        </p:spPr>
        <p:txBody>
          <a:bodyPr wrap="square" rtlCol="0">
            <a:spAutoFit/>
          </a:bodyPr>
          <a:lstStyle/>
          <a:p>
            <a:r>
              <a:rPr lang="en-GB" altLang="zh-TW" sz="2100" b="1" dirty="0"/>
              <a:t>Substitute prices</a:t>
            </a:r>
            <a:r>
              <a:rPr lang="en-GB" altLang="zh-TW" sz="2100" dirty="0"/>
              <a:t>:</a:t>
            </a:r>
            <a:endParaRPr lang="zh-TW" altLang="en-GB" sz="2100" dirty="0"/>
          </a:p>
          <a:p>
            <a:r>
              <a:rPr lang="en-GB" altLang="zh-TW" sz="2100" dirty="0"/>
              <a:t>Economic theory suggests that the prices of substitutes may be important determinants of demand. Just as tourists’ living costs in substitute destinations are likely to influence the demand for tourism to a given destination, so travel costs to substitute destinations may also be expected to have an impact, and can be allowed for in a similar manner.</a:t>
            </a:r>
          </a:p>
          <a:p>
            <a:endParaRPr lang="en-GB" altLang="zh-TW" sz="2100" dirty="0"/>
          </a:p>
          <a:p>
            <a:r>
              <a:rPr lang="en-GB" altLang="zh-TW" sz="2100" b="1" dirty="0"/>
              <a:t>Qualitative effects</a:t>
            </a:r>
            <a:r>
              <a:rPr lang="en-GB" altLang="zh-TW" sz="2100" dirty="0"/>
              <a:t>:</a:t>
            </a:r>
            <a:endParaRPr lang="zh-TW" altLang="en-GB" sz="2100" dirty="0"/>
          </a:p>
          <a:p>
            <a:r>
              <a:rPr lang="en-GB" altLang="zh-TW" sz="2100" dirty="0"/>
              <a:t>Dummy variables can be included in international tourism demand functions to allow for the impact of ‘one-off’ events. For example, when governments impose foreign currency restrictions on their residents (e.g. the £50 annual limit introduced in the UK during late 1966 to late 1969), this is expected to reduce outward tourism.</a:t>
            </a:r>
          </a:p>
        </p:txBody>
      </p:sp>
    </p:spTree>
    <p:extLst>
      <p:ext uri="{BB962C8B-B14F-4D97-AF65-F5344CB8AC3E}">
        <p14:creationId xmlns:p14="http://schemas.microsoft.com/office/powerpoint/2010/main" val="2542070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398891"/>
            <a:ext cx="7688688" cy="4862870"/>
          </a:xfrm>
          <a:prstGeom prst="rect">
            <a:avLst/>
          </a:prstGeom>
          <a:noFill/>
        </p:spPr>
        <p:txBody>
          <a:bodyPr wrap="square" rtlCol="0">
            <a:spAutoFit/>
          </a:bodyPr>
          <a:lstStyle/>
          <a:p>
            <a:r>
              <a:rPr lang="en-GB" altLang="zh-TW" sz="2100" b="1" dirty="0"/>
              <a:t>Trend</a:t>
            </a:r>
            <a:r>
              <a:rPr lang="en-GB" altLang="zh-TW" sz="2100" dirty="0"/>
              <a:t>:</a:t>
            </a:r>
            <a:endParaRPr lang="zh-TW" altLang="en-GB" sz="2100" dirty="0"/>
          </a:p>
          <a:p>
            <a:r>
              <a:rPr lang="en-GB" altLang="zh-TW" sz="2100" dirty="0"/>
              <a:t>A trend mainly represents a steady change in the popularity of a destination country over the period considered, as a result of changing tastes. </a:t>
            </a:r>
          </a:p>
          <a:p>
            <a:endParaRPr lang="en-GB" altLang="zh-TW" sz="800" b="1" dirty="0"/>
          </a:p>
          <a:p>
            <a:r>
              <a:rPr lang="en-GB" altLang="zh-TW" sz="2100" b="1" dirty="0"/>
              <a:t>Marketing</a:t>
            </a:r>
            <a:r>
              <a:rPr lang="en-GB" altLang="zh-TW" sz="2100" dirty="0"/>
              <a:t>:</a:t>
            </a:r>
            <a:endParaRPr lang="zh-TW" altLang="en-GB" sz="2100" dirty="0"/>
          </a:p>
          <a:p>
            <a:r>
              <a:rPr lang="en-GB" altLang="zh-TW" sz="2100" dirty="0"/>
              <a:t>National tourist organizations engage in sales-promotion activities specifically to attempt to persuade potential tourists to visit the country, and these activities may take various forms including media advertising and public relations. </a:t>
            </a:r>
          </a:p>
          <a:p>
            <a:endParaRPr lang="en-GB" altLang="zh-TW" sz="800" b="1" dirty="0"/>
          </a:p>
          <a:p>
            <a:r>
              <a:rPr lang="en-GB" altLang="zh-TW" sz="2100" b="1" dirty="0"/>
              <a:t>Lagged dependent variable</a:t>
            </a:r>
            <a:r>
              <a:rPr lang="en-GB" altLang="zh-TW" sz="2100" dirty="0"/>
              <a:t>:</a:t>
            </a:r>
            <a:endParaRPr lang="zh-TW" altLang="en-GB" sz="2100" dirty="0"/>
          </a:p>
          <a:p>
            <a:r>
              <a:rPr lang="en-GB" altLang="zh-TW" sz="2100" dirty="0"/>
              <a:t>A lagged dependent variable, i.e. an autoregressive term, can be justified on the grounds of habit persistence. Once people have been on holiday to a particular country and liked it, they tend to return to that destination.</a:t>
            </a:r>
          </a:p>
        </p:txBody>
      </p:sp>
    </p:spTree>
    <p:extLst>
      <p:ext uri="{BB962C8B-B14F-4D97-AF65-F5344CB8AC3E}">
        <p14:creationId xmlns:p14="http://schemas.microsoft.com/office/powerpoint/2010/main" val="2267268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270102"/>
            <a:ext cx="7688688" cy="3970318"/>
          </a:xfrm>
          <a:prstGeom prst="rect">
            <a:avLst/>
          </a:prstGeom>
          <a:noFill/>
        </p:spPr>
        <p:txBody>
          <a:bodyPr wrap="square" rtlCol="0">
            <a:spAutoFit/>
          </a:bodyPr>
          <a:lstStyle/>
          <a:p>
            <a:r>
              <a:rPr lang="en-GB" altLang="zh-TW" sz="2100" dirty="0"/>
              <a:t>A second justification for the inclusion of a lagged dependent variable in tourism demand functions comes from the supply side. Supply constraints may take the form of shortages of hotel accommodation, passenger transportation capacity and trained staff, and these often cannot be increased rapidly. </a:t>
            </a:r>
          </a:p>
          <a:p>
            <a:endParaRPr lang="en-GB" altLang="zh-TW" sz="2100" dirty="0"/>
          </a:p>
          <a:p>
            <a:r>
              <a:rPr lang="en-GB" altLang="zh-TW" sz="2100" b="1" dirty="0"/>
              <a:t>Empirical results:</a:t>
            </a:r>
            <a:endParaRPr lang="zh-TW" altLang="en-GB" sz="2100" b="1" dirty="0"/>
          </a:p>
          <a:p>
            <a:r>
              <a:rPr lang="en-GB" altLang="zh-TW" sz="2100" dirty="0"/>
              <a:t>Examples of estimated econometric models are presented in Table 4.9. </a:t>
            </a:r>
          </a:p>
          <a:p>
            <a:r>
              <a:rPr lang="en-GB" altLang="zh-TW" sz="2100" dirty="0"/>
              <a:t>The most comprehensive study in terms of the variety of origins/destinations covered is by Martin and Witt (1988c), and the first ten models are taken from this study.</a:t>
            </a:r>
          </a:p>
        </p:txBody>
      </p:sp>
    </p:spTree>
    <p:extLst>
      <p:ext uri="{BB962C8B-B14F-4D97-AF65-F5344CB8AC3E}">
        <p14:creationId xmlns:p14="http://schemas.microsoft.com/office/powerpoint/2010/main" val="732630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527679"/>
            <a:ext cx="7688688" cy="1708160"/>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The forecasting performance of econometric models of international tourism demand is mixed. </a:t>
            </a:r>
          </a:p>
          <a:p>
            <a:pPr marL="342900" indent="-342900">
              <a:buFont typeface="Arial" panose="020B0604020202020204" pitchFamily="34" charset="0"/>
              <a:buChar char="•"/>
            </a:pPr>
            <a:endParaRPr lang="en-GB" altLang="zh-TW" sz="2100" dirty="0"/>
          </a:p>
          <a:p>
            <a:pPr marL="342900" indent="-342900">
              <a:buFont typeface="Arial" panose="020B0604020202020204" pitchFamily="34" charset="0"/>
              <a:buChar char="•"/>
            </a:pPr>
            <a:r>
              <a:rPr lang="en-GB" altLang="zh-TW" sz="2100" dirty="0"/>
              <a:t>In the earlier studies econometric models often generated less accurate forecasts than simple extrapolative methods.</a:t>
            </a:r>
          </a:p>
        </p:txBody>
      </p:sp>
    </p:spTree>
    <p:extLst>
      <p:ext uri="{BB962C8B-B14F-4D97-AF65-F5344CB8AC3E}">
        <p14:creationId xmlns:p14="http://schemas.microsoft.com/office/powerpoint/2010/main" val="1750257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Fuzzy Time Series Forecasting</a:t>
            </a:r>
          </a:p>
        </p:txBody>
      </p:sp>
      <p:sp>
        <p:nvSpPr>
          <p:cNvPr id="7" name="TextBox 6"/>
          <p:cNvSpPr txBox="1"/>
          <p:nvPr/>
        </p:nvSpPr>
        <p:spPr>
          <a:xfrm>
            <a:off x="1197736" y="1795076"/>
            <a:ext cx="7688688" cy="5062924"/>
          </a:xfrm>
          <a:prstGeom prst="rect">
            <a:avLst/>
          </a:prstGeom>
          <a:noFill/>
        </p:spPr>
        <p:txBody>
          <a:bodyPr wrap="square" rtlCol="0">
            <a:spAutoFit/>
          </a:bodyPr>
          <a:lstStyle/>
          <a:p>
            <a:pPr marL="342900" indent="-342900">
              <a:buFont typeface="Arial" panose="020B0604020202020204" pitchFamily="34" charset="0"/>
              <a:buChar char="•"/>
            </a:pPr>
            <a:r>
              <a:rPr lang="en-GB" altLang="zh-TW" sz="1850" dirty="0"/>
              <a:t>Fuzzy time series models refer to the procedures used to solve forecasting problems in which the historical data are linguistic values. The main difference between fuzzy time series and conventional time series is that the former consist of fuzzy sets while the latter are real numbers (Chen, 1996). </a:t>
            </a:r>
          </a:p>
          <a:p>
            <a:pPr marL="342900" indent="-342900">
              <a:buFont typeface="Arial" panose="020B0604020202020204" pitchFamily="34" charset="0"/>
              <a:buChar char="•"/>
            </a:pPr>
            <a:r>
              <a:rPr lang="en-GB" altLang="zh-TW" sz="1850" dirty="0"/>
              <a:t>People are used to conducting in-sample estimation as well as out-of-sample forecasting. In this case, the data are separated into in-sample and out-of-sample data, where the in-sample data are used for establishing the fuzzy relationships and out-of-sample data are for out-of-sample forecasting.</a:t>
            </a:r>
          </a:p>
          <a:p>
            <a:pPr marL="342900" indent="-342900">
              <a:buFont typeface="Arial" panose="020B0604020202020204" pitchFamily="34" charset="0"/>
              <a:buChar char="•"/>
            </a:pPr>
            <a:r>
              <a:rPr lang="en-GB" altLang="zh-TW" sz="1850" dirty="0"/>
              <a:t>Hereafter, we take the study of </a:t>
            </a:r>
            <a:r>
              <a:rPr lang="en-GB" altLang="zh-TW" sz="1850" dirty="0" err="1"/>
              <a:t>Huarng</a:t>
            </a:r>
            <a:r>
              <a:rPr lang="en-GB" altLang="zh-TW" sz="1850" dirty="0"/>
              <a:t>, Moutinho &amp; Yu (2007) (hereafter, referred as neural network based model) as an example to illustrate the forecasting process of fuzzy time series model, where neural networks are used as the operation to train the fuzzy relationships and to forecast. </a:t>
            </a:r>
          </a:p>
          <a:p>
            <a:pPr marL="342900" indent="-342900">
              <a:buFont typeface="Arial" panose="020B0604020202020204" pitchFamily="34" charset="0"/>
              <a:buChar char="•"/>
            </a:pPr>
            <a:r>
              <a:rPr lang="en-GB" altLang="zh-TW" sz="1850" dirty="0"/>
              <a:t>Meanwhile, that study compares the performance of the proposed model with a conventional econometric model and a fuzzy time series model (Chen, 1996).</a:t>
            </a:r>
          </a:p>
        </p:txBody>
      </p:sp>
    </p:spTree>
    <p:extLst>
      <p:ext uri="{BB962C8B-B14F-4D97-AF65-F5344CB8AC3E}">
        <p14:creationId xmlns:p14="http://schemas.microsoft.com/office/powerpoint/2010/main" val="3427458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270102"/>
            <a:ext cx="7688688" cy="4616648"/>
          </a:xfrm>
          <a:prstGeom prst="rect">
            <a:avLst/>
          </a:prstGeom>
          <a:noFill/>
        </p:spPr>
        <p:txBody>
          <a:bodyPr wrap="square" rtlCol="0">
            <a:spAutoFit/>
          </a:bodyPr>
          <a:lstStyle/>
          <a:p>
            <a:r>
              <a:rPr lang="en-GB" altLang="zh-TW" sz="2100" b="1" dirty="0"/>
              <a:t>Data</a:t>
            </a:r>
            <a:r>
              <a:rPr lang="en-GB" altLang="zh-TW" sz="2100" dirty="0"/>
              <a:t>:</a:t>
            </a:r>
            <a:endParaRPr lang="zh-TW" altLang="en-GB" sz="2100" dirty="0"/>
          </a:p>
          <a:p>
            <a:r>
              <a:rPr lang="en-GB" altLang="zh-TW" sz="2100" dirty="0"/>
              <a:t>The data are taken from Executive Information System, Tourism Bureau Ministry of Transportation and Communication, Taiwan (Republic of China). The monthly data are from 1984/01 to 2005/09, where those from 1984/01 to 2000/04 are used for neural network training and those from 2000/05 to 2005/09 are for forecasting. Taiwan tourist number at time t-1 is taken as the input and that at time t is taken as the output (the forecast target).</a:t>
            </a:r>
          </a:p>
          <a:p>
            <a:endParaRPr lang="en-GB" altLang="zh-TW" sz="2100" dirty="0"/>
          </a:p>
          <a:p>
            <a:r>
              <a:rPr lang="en-GB" altLang="zh-TW" sz="2100" b="1" dirty="0"/>
              <a:t>Model</a:t>
            </a:r>
            <a:r>
              <a:rPr lang="en-GB" altLang="zh-TW" sz="2100" dirty="0"/>
              <a:t>:</a:t>
            </a:r>
            <a:endParaRPr lang="zh-TW" altLang="en-GB" sz="2100" dirty="0"/>
          </a:p>
          <a:p>
            <a:r>
              <a:rPr lang="en-GB" altLang="zh-TW" sz="2100" dirty="0"/>
              <a:t>Step 1. </a:t>
            </a:r>
            <a:r>
              <a:rPr lang="en-GB" altLang="zh-TW" sz="2100" dirty="0" err="1"/>
              <a:t>Fuzzification</a:t>
            </a:r>
            <a:endParaRPr lang="en-GB" altLang="zh-TW" sz="2100" dirty="0"/>
          </a:p>
          <a:p>
            <a:r>
              <a:rPr lang="en-GB" altLang="zh-TW" sz="2100" dirty="0"/>
              <a:t>Step 2. Neural Network Training</a:t>
            </a:r>
          </a:p>
          <a:p>
            <a:r>
              <a:rPr lang="en-GB" altLang="zh-TW" sz="2100" dirty="0"/>
              <a:t>Step 3. Forecasting</a:t>
            </a:r>
          </a:p>
          <a:p>
            <a:r>
              <a:rPr lang="en-GB" altLang="zh-TW" sz="2100" dirty="0"/>
              <a:t>Step 4. </a:t>
            </a:r>
            <a:r>
              <a:rPr lang="en-GB" altLang="zh-TW" sz="2100" dirty="0" err="1"/>
              <a:t>Defuzzification</a:t>
            </a:r>
            <a:endParaRPr lang="en-GB" altLang="zh-TW" sz="2100" dirty="0"/>
          </a:p>
        </p:txBody>
      </p:sp>
    </p:spTree>
    <p:extLst>
      <p:ext uri="{BB962C8B-B14F-4D97-AF65-F5344CB8AC3E}">
        <p14:creationId xmlns:p14="http://schemas.microsoft.com/office/powerpoint/2010/main" val="619858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197736" y="1270102"/>
            <a:ext cx="7688688" cy="1384995"/>
          </a:xfrm>
          <a:prstGeom prst="rect">
            <a:avLst/>
          </a:prstGeom>
          <a:noFill/>
        </p:spPr>
        <p:txBody>
          <a:bodyPr wrap="square" rtlCol="0">
            <a:spAutoFit/>
          </a:bodyPr>
          <a:lstStyle/>
          <a:p>
            <a:r>
              <a:rPr lang="en-GB" altLang="zh-TW" sz="2100" b="1" dirty="0"/>
              <a:t>Empirical results</a:t>
            </a:r>
            <a:endParaRPr lang="zh-TW" altLang="en-GB" sz="2100" b="1" dirty="0"/>
          </a:p>
          <a:p>
            <a:r>
              <a:rPr lang="en-GB" altLang="zh-TW" sz="2100" dirty="0"/>
              <a:t>The root mean squared error (RMSE) is used to compare the performance of the neural network based model with others, as in Table 4.10. </a:t>
            </a:r>
          </a:p>
        </p:txBody>
      </p:sp>
    </p:spTree>
    <p:extLst>
      <p:ext uri="{BB962C8B-B14F-4D97-AF65-F5344CB8AC3E}">
        <p14:creationId xmlns:p14="http://schemas.microsoft.com/office/powerpoint/2010/main" val="3681003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GB" sz="2200" b="1" dirty="0">
                <a:latin typeface="Arial"/>
                <a:cs typeface="Arial"/>
              </a:rPr>
              <a:t>Table 4.10. The comparison of performance among different models.</a:t>
            </a:r>
            <a:endParaRPr lang="en-US" sz="2200" b="1" dirty="0">
              <a:latin typeface="Arial"/>
              <a:cs typeface="Arial"/>
            </a:endParaRPr>
          </a:p>
        </p:txBody>
      </p:sp>
      <p:pic>
        <p:nvPicPr>
          <p:cNvPr id="7" name="table"/>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521065" y="2240924"/>
            <a:ext cx="6397851" cy="2288828"/>
          </a:xfrm>
          <a:prstGeom prst="rect">
            <a:avLst/>
          </a:prstGeom>
        </p:spPr>
      </p:pic>
      <p:sp>
        <p:nvSpPr>
          <p:cNvPr id="9" name="矩形 3"/>
          <p:cNvSpPr/>
          <p:nvPr/>
        </p:nvSpPr>
        <p:spPr>
          <a:xfrm>
            <a:off x="1521065" y="4632925"/>
            <a:ext cx="3668055" cy="369332"/>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ltLang="zh-TW" baseline="30000" dirty="0">
                <a:latin typeface="Arial" panose="020B0604020202020204" pitchFamily="34" charset="0"/>
                <a:ea typeface="新細明體" panose="02020500000000000000" pitchFamily="18" charset="-120"/>
                <a:cs typeface="Arial" panose="020B0604020202020204" pitchFamily="34" charset="0"/>
              </a:rPr>
              <a:t>a</a:t>
            </a:r>
            <a:r>
              <a:rPr lang="en-GB" altLang="zh-TW" dirty="0">
                <a:latin typeface="Arial" panose="020B0604020202020204" pitchFamily="34" charset="0"/>
                <a:ea typeface="新細明體" panose="02020500000000000000" pitchFamily="18" charset="-120"/>
                <a:cs typeface="Arial" panose="020B0604020202020204" pitchFamily="34" charset="0"/>
              </a:rPr>
              <a:t> RMSE, root mean squared error.</a:t>
            </a:r>
            <a:endParaRPr lang="zh-TW"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1421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3" y="1232518"/>
            <a:ext cx="7196463" cy="430887"/>
          </a:xfrm>
          <a:prstGeom prst="rect">
            <a:avLst/>
          </a:prstGeom>
          <a:noFill/>
        </p:spPr>
        <p:txBody>
          <a:bodyPr wrap="square" rtlCol="0">
            <a:spAutoFit/>
          </a:bodyPr>
          <a:lstStyle/>
          <a:p>
            <a:r>
              <a:rPr lang="en-US" sz="2200" b="1" cap="all" dirty="0">
                <a:latin typeface="Arial"/>
                <a:cs typeface="Arial"/>
              </a:rPr>
              <a:t>Conclusion</a:t>
            </a:r>
          </a:p>
        </p:txBody>
      </p:sp>
      <p:sp>
        <p:nvSpPr>
          <p:cNvPr id="7" name="TextBox 6"/>
          <p:cNvSpPr txBox="1"/>
          <p:nvPr/>
        </p:nvSpPr>
        <p:spPr>
          <a:xfrm>
            <a:off x="1311264" y="1875409"/>
            <a:ext cx="7196463"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mj-lt"/>
                <a:cs typeface="Arial"/>
              </a:rPr>
              <a:t>Forecasts of tourism demand are crucial for planning purposes.</a:t>
            </a:r>
          </a:p>
          <a:p>
            <a:pPr marL="342900" indent="-342900">
              <a:buFont typeface="Arial" panose="020B0604020202020204" pitchFamily="34" charset="0"/>
              <a:buChar char="•"/>
            </a:pPr>
            <a:r>
              <a:rPr lang="en-GB" sz="2400" dirty="0">
                <a:latin typeface="+mj-lt"/>
                <a:cs typeface="Arial"/>
              </a:rPr>
              <a:t>In this chapter, a range of tourism forecasting methods has been outlined which can be applied in a wide variety of situations. </a:t>
            </a:r>
          </a:p>
        </p:txBody>
      </p:sp>
    </p:spTree>
    <p:extLst>
      <p:ext uri="{BB962C8B-B14F-4D97-AF65-F5344CB8AC3E}">
        <p14:creationId xmlns:p14="http://schemas.microsoft.com/office/powerpoint/2010/main" val="3553229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Introduction</a:t>
            </a:r>
          </a:p>
        </p:txBody>
      </p:sp>
      <p:sp>
        <p:nvSpPr>
          <p:cNvPr id="7" name="TextBox 6"/>
          <p:cNvSpPr txBox="1"/>
          <p:nvPr/>
        </p:nvSpPr>
        <p:spPr>
          <a:xfrm>
            <a:off x="1311264" y="1875409"/>
            <a:ext cx="7196463" cy="4293483"/>
          </a:xfrm>
          <a:prstGeom prst="rect">
            <a:avLst/>
          </a:prstGeom>
          <a:noFill/>
        </p:spPr>
        <p:txBody>
          <a:bodyPr wrap="square" rtlCol="0">
            <a:spAutoFit/>
          </a:bodyPr>
          <a:lstStyle/>
          <a:p>
            <a:pPr marL="342900" indent="-342900">
              <a:buFont typeface="Arial" panose="020B0604020202020204" pitchFamily="34" charset="0"/>
              <a:buChar char="•"/>
            </a:pPr>
            <a:r>
              <a:rPr lang="en-GB" altLang="zh-TW" sz="2100" dirty="0"/>
              <a:t>In everyday life, many things are highly predictable, but in other circumstances prediction is often difficult. </a:t>
            </a:r>
          </a:p>
          <a:p>
            <a:pPr marL="342900" indent="-342900">
              <a:buFont typeface="Arial" panose="020B0604020202020204" pitchFamily="34" charset="0"/>
              <a:buChar char="•"/>
            </a:pPr>
            <a:r>
              <a:rPr lang="en-GB" altLang="zh-TW" sz="2100" dirty="0"/>
              <a:t>There are two categories of tourism demand forecasting: qualitative and quantitative approaches. The qualitative approach includes judgemental forecasting and Delphi methods (</a:t>
            </a:r>
            <a:r>
              <a:rPr lang="en-GB" altLang="zh-TW" sz="2100" dirty="0" err="1"/>
              <a:t>Andrawis</a:t>
            </a:r>
            <a:r>
              <a:rPr lang="en-GB" altLang="zh-TW" sz="2100" dirty="0"/>
              <a:t> </a:t>
            </a:r>
            <a:r>
              <a:rPr lang="en-GB" altLang="zh-TW" sz="2100" i="1" dirty="0"/>
              <a:t>et al</a:t>
            </a:r>
            <a:r>
              <a:rPr lang="en-GB" altLang="zh-TW" sz="2100" dirty="0"/>
              <a:t>., 2011).</a:t>
            </a:r>
          </a:p>
          <a:p>
            <a:pPr marL="342900" indent="-342900">
              <a:buFont typeface="Arial" panose="020B0604020202020204" pitchFamily="34" charset="0"/>
              <a:buChar char="•"/>
            </a:pPr>
            <a:r>
              <a:rPr lang="en-GB" altLang="zh-TW" sz="2100" dirty="0"/>
              <a:t>Recently, big data analytics has become a hot research topic (Chen </a:t>
            </a:r>
            <a:r>
              <a:rPr lang="en-GB" altLang="zh-TW" sz="2100" i="1" dirty="0"/>
              <a:t>et al</a:t>
            </a:r>
            <a:r>
              <a:rPr lang="en-GB" altLang="zh-TW" sz="2100" dirty="0"/>
              <a:t>., 2012). The use of search index or composite index to assist forecast tourism becomes a new trend.</a:t>
            </a:r>
          </a:p>
          <a:p>
            <a:pPr marL="342900" lvl="0" indent="-342900">
              <a:buFont typeface="Arial" panose="020B0604020202020204" pitchFamily="34" charset="0"/>
              <a:buChar char="•"/>
            </a:pPr>
            <a:r>
              <a:rPr lang="en-GB" altLang="zh-TW" sz="2100" dirty="0"/>
              <a:t>The objective of this chapter is to examine several more advanced forecasting methods (qualitative and quantitative) and provide examples which illustrate potential applications of the various methods. </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GB" altLang="zh-TW" sz="2400" b="1" cap="all" dirty="0"/>
              <a:t>Delphi Forecasting/Jury of Executive Opinion </a:t>
            </a:r>
            <a:endParaRPr lang="en-US" sz="2200" b="1" cap="all" dirty="0">
              <a:latin typeface="Arial"/>
              <a:cs typeface="Arial"/>
            </a:endParaRPr>
          </a:p>
        </p:txBody>
      </p:sp>
      <p:sp>
        <p:nvSpPr>
          <p:cNvPr id="7" name="TextBox 6"/>
          <p:cNvSpPr txBox="1"/>
          <p:nvPr/>
        </p:nvSpPr>
        <p:spPr>
          <a:xfrm>
            <a:off x="1311264" y="1875409"/>
            <a:ext cx="7196463" cy="4093428"/>
          </a:xfrm>
          <a:prstGeom prst="rect">
            <a:avLst/>
          </a:prstGeom>
          <a:noFill/>
        </p:spPr>
        <p:txBody>
          <a:bodyPr wrap="square" rtlCol="0">
            <a:spAutoFit/>
          </a:bodyPr>
          <a:lstStyle/>
          <a:p>
            <a:pPr marL="342900" indent="-342900">
              <a:buFont typeface="Arial" panose="020B0604020202020204" pitchFamily="34" charset="0"/>
              <a:buChar char="•"/>
            </a:pPr>
            <a:r>
              <a:rPr lang="en-US" altLang="zh-TW" sz="2000" dirty="0"/>
              <a:t>The Delphi method of forecasting has attracted considerable attention in the tourism literature since the late 1970s (Robinson, 1979; Seeley </a:t>
            </a:r>
            <a:r>
              <a:rPr lang="en-US" altLang="zh-TW" sz="2000" i="1" dirty="0"/>
              <a:t>et al</a:t>
            </a:r>
            <a:r>
              <a:rPr lang="en-US" altLang="zh-TW" sz="2000" dirty="0"/>
              <a:t>., 1980; </a:t>
            </a:r>
            <a:r>
              <a:rPr lang="en-US" altLang="zh-TW" sz="2000" dirty="0" err="1"/>
              <a:t>Kaynak</a:t>
            </a:r>
            <a:r>
              <a:rPr lang="en-US" altLang="zh-TW" sz="2000" dirty="0"/>
              <a:t> and Macaulay, 1984; </a:t>
            </a:r>
            <a:r>
              <a:rPr lang="en-US" altLang="zh-TW" sz="2000" dirty="0" err="1"/>
              <a:t>Var</a:t>
            </a:r>
            <a:r>
              <a:rPr lang="en-US" altLang="zh-TW" sz="2000" dirty="0"/>
              <a:t>, 1984; Liu, 1988; Yong </a:t>
            </a:r>
            <a:r>
              <a:rPr lang="en-US" altLang="zh-TW" sz="2000" i="1" dirty="0"/>
              <a:t>et al</a:t>
            </a:r>
            <a:r>
              <a:rPr lang="en-US" altLang="zh-TW" sz="2000" dirty="0"/>
              <a:t>., 1989; Moeller and Shafer, 1994; Taylor and Judd, 1994). </a:t>
            </a:r>
          </a:p>
          <a:p>
            <a:pPr marL="342900" indent="-342900">
              <a:buFont typeface="Arial" panose="020B0604020202020204" pitchFamily="34" charset="0"/>
              <a:buChar char="•"/>
            </a:pPr>
            <a:r>
              <a:rPr lang="en-US" altLang="zh-TW" sz="2000" dirty="0"/>
              <a:t>This technique aims to obtain expert opinion about the future through questionnaire surveys of a group of experts in the field, and is particularly useful for long-term forecasting.</a:t>
            </a:r>
          </a:p>
          <a:p>
            <a:pPr marL="342900" indent="-342900">
              <a:buFont typeface="Arial" panose="020B0604020202020204" pitchFamily="34" charset="0"/>
              <a:buChar char="•"/>
            </a:pPr>
            <a:r>
              <a:rPr lang="en-US" altLang="zh-TW" sz="2000" dirty="0"/>
              <a:t>The distinguishing characteristics of Delphi forecasting are the aim – to generate aggregate expert opinion about the future – and the method used – maintenance of strict anonymity within the group of experts and iterative polling of participants with feedback of group opinion between polls.</a:t>
            </a:r>
          </a:p>
        </p:txBody>
      </p:sp>
    </p:spTree>
    <p:extLst>
      <p:ext uri="{BB962C8B-B14F-4D97-AF65-F5344CB8AC3E}">
        <p14:creationId xmlns:p14="http://schemas.microsoft.com/office/powerpoint/2010/main" val="429176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830997"/>
          </a:xfrm>
          <a:prstGeom prst="rect">
            <a:avLst/>
          </a:prstGeom>
          <a:noFill/>
        </p:spPr>
        <p:txBody>
          <a:bodyPr wrap="square" rtlCol="0">
            <a:spAutoFit/>
          </a:bodyPr>
          <a:lstStyle/>
          <a:p>
            <a:r>
              <a:rPr lang="en-GB" altLang="zh-TW" sz="2400" b="1" cap="all" dirty="0"/>
              <a:t>Delphi Forecasting/Jury of Executive Opinion </a:t>
            </a:r>
            <a:r>
              <a:rPr lang="en-GB" altLang="zh-TW" sz="2400" b="1" dirty="0"/>
              <a:t>continued</a:t>
            </a:r>
            <a:endParaRPr lang="en-US" sz="2200" b="1" dirty="0">
              <a:latin typeface="Arial"/>
              <a:cs typeface="Arial"/>
            </a:endParaRPr>
          </a:p>
        </p:txBody>
      </p:sp>
      <p:sp>
        <p:nvSpPr>
          <p:cNvPr id="7" name="TextBox 6"/>
          <p:cNvSpPr txBox="1"/>
          <p:nvPr/>
        </p:nvSpPr>
        <p:spPr>
          <a:xfrm>
            <a:off x="1311264" y="2094352"/>
            <a:ext cx="7196463" cy="2462213"/>
          </a:xfrm>
          <a:prstGeom prst="rect">
            <a:avLst/>
          </a:prstGeom>
          <a:noFill/>
        </p:spPr>
        <p:txBody>
          <a:bodyPr wrap="square" rtlCol="0">
            <a:spAutoFit/>
          </a:bodyPr>
          <a:lstStyle/>
          <a:p>
            <a:pPr marL="342900" indent="-342900">
              <a:buFont typeface="Arial" panose="020B0604020202020204" pitchFamily="34" charset="0"/>
              <a:buChar char="•"/>
            </a:pPr>
            <a:r>
              <a:rPr lang="en-US" altLang="zh-TW" sz="2200" dirty="0"/>
              <a:t>The methodology was applied at the International Symposium on Tourism and the Next Decade which was held in Washington, DC during 1979, and was used to forecast international tourism conditions up to the year 2000.</a:t>
            </a:r>
          </a:p>
          <a:p>
            <a:pPr marL="342900" indent="-342900">
              <a:buFont typeface="Arial" panose="020B0604020202020204" pitchFamily="34" charset="0"/>
              <a:buChar char="•"/>
            </a:pPr>
            <a:r>
              <a:rPr lang="en-US" altLang="zh-TW" sz="2200" dirty="0"/>
              <a:t>The particular consensus forecasting approach examined is jury of executive opinion.</a:t>
            </a:r>
            <a:endParaRPr lang="zh-TW" altLang="en-US" sz="2200" dirty="0"/>
          </a:p>
        </p:txBody>
      </p:sp>
    </p:spTree>
    <p:extLst>
      <p:ext uri="{BB962C8B-B14F-4D97-AF65-F5344CB8AC3E}">
        <p14:creationId xmlns:p14="http://schemas.microsoft.com/office/powerpoint/2010/main" val="202738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103730"/>
            <a:ext cx="7196463" cy="461665"/>
          </a:xfrm>
          <a:prstGeom prst="rect">
            <a:avLst/>
          </a:prstGeom>
          <a:noFill/>
        </p:spPr>
        <p:txBody>
          <a:bodyPr wrap="square" rtlCol="0">
            <a:spAutoFit/>
          </a:bodyPr>
          <a:lstStyle/>
          <a:p>
            <a:r>
              <a:rPr lang="en-GB" altLang="zh-TW" sz="2400" b="1" cap="all" dirty="0"/>
              <a:t>Delphi Forecasting/Jury of Executive Opinion </a:t>
            </a:r>
            <a:endParaRPr lang="en-US" sz="2200" b="1" cap="all" dirty="0">
              <a:latin typeface="Arial"/>
              <a:cs typeface="Arial"/>
            </a:endParaRPr>
          </a:p>
        </p:txBody>
      </p:sp>
      <p:sp>
        <p:nvSpPr>
          <p:cNvPr id="7" name="TextBox 6"/>
          <p:cNvSpPr txBox="1"/>
          <p:nvPr/>
        </p:nvSpPr>
        <p:spPr>
          <a:xfrm>
            <a:off x="1311264" y="1720861"/>
            <a:ext cx="7600916" cy="4801314"/>
          </a:xfrm>
          <a:prstGeom prst="rect">
            <a:avLst/>
          </a:prstGeom>
          <a:noFill/>
        </p:spPr>
        <p:txBody>
          <a:bodyPr wrap="square" rtlCol="0">
            <a:spAutoFit/>
          </a:bodyPr>
          <a:lstStyle/>
          <a:p>
            <a:pPr marL="342900" indent="-342900">
              <a:buFont typeface="Arial" panose="020B0604020202020204" pitchFamily="34" charset="0"/>
              <a:buChar char="•"/>
            </a:pPr>
            <a:r>
              <a:rPr lang="en-US" altLang="zh-TW" dirty="0"/>
              <a:t>Results of a jury of executive opinion forecasting exercise carried out by S.F. Witt and L. Moutinho in 1992 are presented in which the distinguishing characteristics were: </a:t>
            </a:r>
          </a:p>
          <a:p>
            <a:pPr lvl="1">
              <a:buClrTx/>
            </a:pPr>
            <a:r>
              <a:rPr lang="en-US" altLang="zh-TW" dirty="0"/>
              <a:t>(</a:t>
            </a:r>
            <a:r>
              <a:rPr lang="en-US" altLang="zh-TW" dirty="0" err="1"/>
              <a:t>i</a:t>
            </a:r>
            <a:r>
              <a:rPr lang="en-US" altLang="zh-TW" dirty="0"/>
              <a:t>) That a specific time horizon far into the future (2030) was considered as opposed to the more usual</a:t>
            </a:r>
            <a:r>
              <a:rPr lang="zh-TW" altLang="en-US" dirty="0"/>
              <a:t> </a:t>
            </a:r>
            <a:r>
              <a:rPr lang="en-US" altLang="zh-TW" dirty="0"/>
              <a:t>year 2000 time horizon.</a:t>
            </a:r>
          </a:p>
          <a:p>
            <a:pPr lvl="1">
              <a:buClrTx/>
            </a:pPr>
            <a:r>
              <a:rPr lang="en-US" altLang="zh-TW" dirty="0">
                <a:cs typeface="Times New Roman" panose="02020603050405020304" pitchFamily="18" charset="0"/>
              </a:rPr>
              <a:t>(ii) That the emphasis was specifically upon the impacts of developments in science and technology upon tourism.</a:t>
            </a:r>
          </a:p>
          <a:p>
            <a:pPr lvl="1">
              <a:buClrTx/>
            </a:pPr>
            <a:r>
              <a:rPr lang="en-US" altLang="zh-TW" dirty="0"/>
              <a:t>(iii) That the forecast focus was not destination specific (e.g. Nova Scotia, Singapore).</a:t>
            </a:r>
          </a:p>
          <a:p>
            <a:pPr lvl="1">
              <a:buClrTx/>
            </a:pPr>
            <a:r>
              <a:rPr lang="en-US" altLang="zh-TW" dirty="0"/>
              <a:t>(iv) That the tourism experts were mainly European, but with some Central Americans also present, compared with the more usual non-destination specific forecasting situation in which the views of North American tourism experts predominate.</a:t>
            </a:r>
          </a:p>
          <a:p>
            <a:pPr marL="342900" indent="-342900">
              <a:buFont typeface="Arial" panose="020B0604020202020204" pitchFamily="34" charset="0"/>
              <a:buChar char="•"/>
            </a:pPr>
            <a:r>
              <a:rPr lang="en-GB" altLang="zh-TW" dirty="0"/>
              <a:t>Twenty-five possible future developments affecting tourism were selected from a framework developed by Shafer and Moeller (1988, 1994), in which they describe possible developments in science and technology that may strongly impact tourism planning and development.</a:t>
            </a:r>
            <a:endParaRPr lang="en-US" altLang="zh-TW" dirty="0"/>
          </a:p>
        </p:txBody>
      </p:sp>
    </p:spTree>
    <p:extLst>
      <p:ext uri="{BB962C8B-B14F-4D97-AF65-F5344CB8AC3E}">
        <p14:creationId xmlns:p14="http://schemas.microsoft.com/office/powerpoint/2010/main" val="263485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Procedure</a:t>
            </a:r>
          </a:p>
        </p:txBody>
      </p:sp>
      <p:sp>
        <p:nvSpPr>
          <p:cNvPr id="7" name="TextBox 6"/>
          <p:cNvSpPr txBox="1"/>
          <p:nvPr/>
        </p:nvSpPr>
        <p:spPr>
          <a:xfrm>
            <a:off x="940158" y="1875409"/>
            <a:ext cx="7753081" cy="4832092"/>
          </a:xfrm>
          <a:prstGeom prst="rect">
            <a:avLst/>
          </a:prstGeom>
          <a:noFill/>
        </p:spPr>
        <p:txBody>
          <a:bodyPr wrap="square" rtlCol="0">
            <a:spAutoFit/>
          </a:bodyPr>
          <a:lstStyle/>
          <a:p>
            <a:pPr marL="800100" lvl="1" indent="-342900">
              <a:buFont typeface="Arial" panose="020B0604020202020204" pitchFamily="34" charset="0"/>
              <a:buChar char="•"/>
            </a:pPr>
            <a:r>
              <a:rPr lang="en-US" altLang="zh-TW" sz="2200" dirty="0"/>
              <a:t>The fieldwork was conducted in June 1992 in Valencia, Spain, at a tourism seminar, where 25 tourism experts were asked about their views on possible future developments in tourism.</a:t>
            </a:r>
          </a:p>
          <a:p>
            <a:pPr marL="800100" lvl="1" indent="-342900">
              <a:buFont typeface="Arial" panose="020B0604020202020204" pitchFamily="34" charset="0"/>
              <a:buChar char="•"/>
            </a:pPr>
            <a:r>
              <a:rPr lang="en-US" altLang="zh-TW" sz="2200" dirty="0"/>
              <a:t>First, the objectives of the study were explained, and then the questionnaire was distributed. Next, the 25 possible future tourism developments were explained in detail, and participants were allowed to ask clarification questions. </a:t>
            </a:r>
          </a:p>
          <a:p>
            <a:pPr marL="800100" lvl="1" indent="-342900">
              <a:buFont typeface="Arial" panose="020B0604020202020204" pitchFamily="34" charset="0"/>
              <a:buChar char="•"/>
            </a:pPr>
            <a:r>
              <a:rPr lang="en-US" altLang="zh-TW" sz="2200" dirty="0"/>
              <a:t>The tourism experts were then split into groups of five to discuss the various issues. A lunch break followed, during which the experts were encouraged to continue exchanging views.</a:t>
            </a:r>
            <a:r>
              <a:rPr lang="zh-TW" altLang="en-US" sz="2200" dirty="0"/>
              <a:t> </a:t>
            </a:r>
            <a:r>
              <a:rPr lang="en-US" altLang="zh-TW" sz="2200" dirty="0"/>
              <a:t>Then a final question clarification session took place before participants filled in the questionnaires individually. </a:t>
            </a:r>
          </a:p>
          <a:p>
            <a:pPr marL="342900" indent="-342900">
              <a:buFont typeface="Arial" panose="020B0604020202020204" pitchFamily="34" charset="0"/>
              <a:buChar char="•"/>
            </a:pPr>
            <a:endParaRPr lang="en-US" altLang="zh-TW" sz="2200" dirty="0"/>
          </a:p>
        </p:txBody>
      </p:sp>
    </p:spTree>
    <p:extLst>
      <p:ext uri="{BB962C8B-B14F-4D97-AF65-F5344CB8AC3E}">
        <p14:creationId xmlns:p14="http://schemas.microsoft.com/office/powerpoint/2010/main" val="407963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altLang="zh-TW" sz="2400" b="1" dirty="0"/>
              <a:t>Empirical results</a:t>
            </a:r>
          </a:p>
        </p:txBody>
      </p:sp>
      <p:sp>
        <p:nvSpPr>
          <p:cNvPr id="7" name="TextBox 6"/>
          <p:cNvSpPr txBox="1"/>
          <p:nvPr/>
        </p:nvSpPr>
        <p:spPr>
          <a:xfrm>
            <a:off x="807232" y="1875409"/>
            <a:ext cx="7700495" cy="1569660"/>
          </a:xfrm>
          <a:prstGeom prst="rect">
            <a:avLst/>
          </a:prstGeom>
          <a:noFill/>
        </p:spPr>
        <p:txBody>
          <a:bodyPr wrap="square" rtlCol="0">
            <a:spAutoFit/>
          </a:bodyPr>
          <a:lstStyle/>
          <a:p>
            <a:pPr lvl="1"/>
            <a:r>
              <a:rPr lang="en-US" altLang="zh-TW" sz="2400" dirty="0"/>
              <a:t>The mean scores of the responses by the group of tourism experts regarding the impact/importance of each development, its probability of occurrence and its most likely year of occurrence are presented in Table 4.1.</a:t>
            </a:r>
          </a:p>
        </p:txBody>
      </p:sp>
    </p:spTree>
    <p:extLst>
      <p:ext uri="{BB962C8B-B14F-4D97-AF65-F5344CB8AC3E}">
        <p14:creationId xmlns:p14="http://schemas.microsoft.com/office/powerpoint/2010/main" val="2491560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502</TotalTime>
  <Words>3068</Words>
  <Application>Microsoft Office PowerPoint</Application>
  <PresentationFormat>On-screen Show (4:3)</PresentationFormat>
  <Paragraphs>197</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新細明體</vt:lpstr>
      <vt:lpstr>Arial</vt:lpstr>
      <vt:lpstr>Calibri</vt:lpstr>
      <vt:lpstr>Courier New</vt:lpstr>
      <vt:lpstr>Myriad Pro</vt:lpstr>
      <vt:lpstr>Times New Roman</vt:lpstr>
      <vt:lpstr>Office Theme</vt:lpstr>
      <vt:lpstr>PowerPoint Presentation</vt:lpstr>
      <vt:lpstr>CHAPTER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42</cp:revision>
  <dcterms:created xsi:type="dcterms:W3CDTF">2014-01-16T11:38:48Z</dcterms:created>
  <dcterms:modified xsi:type="dcterms:W3CDTF">2019-07-30T15:50:10Z</dcterms:modified>
</cp:coreProperties>
</file>