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78" r:id="rId3"/>
    <p:sldId id="263" r:id="rId4"/>
    <p:sldId id="275" r:id="rId5"/>
    <p:sldId id="269" r:id="rId6"/>
    <p:sldId id="270" r:id="rId7"/>
    <p:sldId id="279" r:id="rId8"/>
    <p:sldId id="280" r:id="rId9"/>
    <p:sldId id="28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6" autoAdjust="0"/>
    <p:restoredTop sz="94660"/>
  </p:normalViewPr>
  <p:slideViewPr>
    <p:cSldViewPr snapToGrid="0" snapToObjects="1">
      <p:cViewPr varScale="1">
        <p:scale>
          <a:sx n="72" d="100"/>
          <a:sy n="72"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40118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836227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894460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vert="horz" lIns="91440" tIns="45720" rIns="91440" bIns="45720" rtlCol="0" anchor="ctr">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620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01317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793512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21809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9F47779-7121-E14C-99F9-3B68B3D2C6C2}"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4757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9F47779-7121-E14C-99F9-3B68B3D2C6C2}"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5771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47779-7121-E14C-99F9-3B68B3D2C6C2}"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15876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45683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430747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47779-7121-E14C-99F9-3B68B3D2C6C2}" type="datetimeFigureOut">
              <a:rPr lang="en-US" smtClean="0"/>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12FE3-AC46-5740-8DB5-CF74F4BCA6E2}" type="slidenum">
              <a:rPr lang="en-US" smtClean="0"/>
              <a:t>‹#›</a:t>
            </a:fld>
            <a:endParaRPr lang="en-US"/>
          </a:p>
        </p:txBody>
      </p:sp>
    </p:spTree>
    <p:extLst>
      <p:ext uri="{BB962C8B-B14F-4D97-AF65-F5344CB8AC3E}">
        <p14:creationId xmlns:p14="http://schemas.microsoft.com/office/powerpoint/2010/main" val="175367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r="-3044"/>
          <a:stretch/>
        </p:blipFill>
        <p:spPr>
          <a:xfrm>
            <a:off x="-1" y="1"/>
            <a:ext cx="9422377" cy="6858000"/>
          </a:xfrm>
          <a:prstGeom prst="rect">
            <a:avLst/>
          </a:prstGeom>
        </p:spPr>
      </p:pic>
      <p:sp>
        <p:nvSpPr>
          <p:cNvPr id="6" name="TextBox 5"/>
          <p:cNvSpPr txBox="1"/>
          <p:nvPr/>
        </p:nvSpPr>
        <p:spPr>
          <a:xfrm>
            <a:off x="0" y="1222560"/>
            <a:ext cx="8458200" cy="2308324"/>
          </a:xfrm>
          <a:prstGeom prst="rect">
            <a:avLst/>
          </a:prstGeom>
          <a:noFill/>
        </p:spPr>
        <p:txBody>
          <a:bodyPr wrap="square" rtlCol="0">
            <a:spAutoFit/>
          </a:bodyPr>
          <a:lstStyle/>
          <a:p>
            <a:pPr algn="r"/>
            <a:r>
              <a:rPr lang="en-US" sz="2800" dirty="0">
                <a:latin typeface="Arial"/>
                <a:cs typeface="Arial"/>
              </a:rPr>
              <a:t>3</a:t>
            </a:r>
            <a:r>
              <a:rPr lang="en-US" sz="2800" baseline="30000" dirty="0">
                <a:latin typeface="Arial"/>
                <a:cs typeface="Arial"/>
              </a:rPr>
              <a:t>rd</a:t>
            </a:r>
            <a:r>
              <a:rPr lang="en-US" sz="2800" dirty="0">
                <a:latin typeface="Arial"/>
                <a:cs typeface="Arial"/>
              </a:rPr>
              <a:t> Edition</a:t>
            </a:r>
            <a:br>
              <a:rPr lang="en-US" sz="4800" dirty="0">
                <a:latin typeface="Arial"/>
                <a:cs typeface="Arial"/>
              </a:rPr>
            </a:br>
            <a:r>
              <a:rPr lang="en-US" sz="4800" dirty="0">
                <a:latin typeface="Arial"/>
                <a:cs typeface="Arial"/>
              </a:rPr>
              <a:t>Strategic Management</a:t>
            </a:r>
          </a:p>
          <a:p>
            <a:pPr algn="r"/>
            <a:r>
              <a:rPr lang="en-US" sz="4800" dirty="0">
                <a:latin typeface="Arial"/>
                <a:cs typeface="Arial"/>
              </a:rPr>
              <a:t>In Tourism</a:t>
            </a:r>
          </a:p>
        </p:txBody>
      </p:sp>
      <p:sp>
        <p:nvSpPr>
          <p:cNvPr id="7" name="TextBox 6"/>
          <p:cNvSpPr txBox="1"/>
          <p:nvPr/>
        </p:nvSpPr>
        <p:spPr>
          <a:xfrm>
            <a:off x="0" y="3936225"/>
            <a:ext cx="8458200" cy="630647"/>
          </a:xfrm>
          <a:prstGeom prst="rect">
            <a:avLst/>
          </a:prstGeom>
          <a:noFill/>
        </p:spPr>
        <p:txBody>
          <a:bodyPr wrap="square" rtlCol="0">
            <a:spAutoFit/>
          </a:bodyPr>
          <a:lstStyle/>
          <a:p>
            <a:pPr algn="r"/>
            <a:r>
              <a:rPr lang="nl-NL" dirty="0" err="1">
                <a:solidFill>
                  <a:srgbClr val="000000"/>
                </a:solidFill>
                <a:latin typeface="Arial"/>
                <a:cs typeface="Arial"/>
              </a:rPr>
              <a:t>Edited</a:t>
            </a:r>
            <a:r>
              <a:rPr lang="nl-NL" dirty="0">
                <a:solidFill>
                  <a:srgbClr val="000000"/>
                </a:solidFill>
                <a:latin typeface="Arial"/>
                <a:cs typeface="Arial"/>
              </a:rPr>
              <a:t> </a:t>
            </a:r>
            <a:r>
              <a:rPr lang="nl-NL" dirty="0" err="1">
                <a:solidFill>
                  <a:srgbClr val="000000"/>
                </a:solidFill>
                <a:latin typeface="Arial"/>
                <a:cs typeface="Arial"/>
              </a:rPr>
              <a:t>by</a:t>
            </a:r>
            <a:r>
              <a:rPr lang="nl-NL" dirty="0">
                <a:solidFill>
                  <a:srgbClr val="000000"/>
                </a:solidFill>
                <a:latin typeface="Arial"/>
                <a:cs typeface="Arial"/>
              </a:rPr>
              <a:t> </a:t>
            </a:r>
          </a:p>
          <a:p>
            <a:pPr algn="r"/>
            <a:r>
              <a:rPr lang="nl-NL" dirty="0">
                <a:solidFill>
                  <a:srgbClr val="000000"/>
                </a:solidFill>
                <a:latin typeface="Arial"/>
                <a:cs typeface="Arial"/>
              </a:rPr>
              <a:t>LUIZ MOUTINHO AND</a:t>
            </a:r>
            <a:br>
              <a:rPr lang="nl-NL" dirty="0">
                <a:solidFill>
                  <a:srgbClr val="000000"/>
                </a:solidFill>
                <a:latin typeface="Arial"/>
                <a:cs typeface="Arial"/>
              </a:rPr>
            </a:br>
            <a:r>
              <a:rPr lang="nl-NL" dirty="0">
                <a:solidFill>
                  <a:srgbClr val="000000"/>
                </a:solidFill>
                <a:latin typeface="Arial"/>
                <a:cs typeface="Arial"/>
              </a:rPr>
              <a:t> ALFONSO VARGAS </a:t>
            </a:r>
            <a:r>
              <a:rPr lang="en-GB" dirty="0">
                <a:latin typeface="Arial"/>
                <a:cs typeface="Arial"/>
              </a:rPr>
              <a:t>SÁNCHEZ</a:t>
            </a:r>
          </a:p>
        </p:txBody>
      </p:sp>
      <p:sp>
        <p:nvSpPr>
          <p:cNvPr id="8" name="Rectangle 7"/>
          <p:cNvSpPr/>
          <p:nvPr/>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Myriad Pro"/>
                <a:cs typeface="Myriad Pro"/>
              </a:rPr>
              <a:t>COMPLIMENTARY TEACHING MATERIALS</a:t>
            </a:r>
          </a:p>
        </p:txBody>
      </p:sp>
      <p:pic>
        <p:nvPicPr>
          <p:cNvPr id="9" name="Picture 8" descr="CABI_URL_white.eps"/>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65239" y="5320168"/>
            <a:ext cx="1036126" cy="637263"/>
          </a:xfrm>
          <a:prstGeom prst="rect">
            <a:avLst/>
          </a:prstGeom>
        </p:spPr>
      </p:pic>
      <p:sp>
        <p:nvSpPr>
          <p:cNvPr id="10" name="Rectangle 9"/>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3775093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8" name="Title 7"/>
          <p:cNvSpPr>
            <a:spLocks noGrp="1"/>
          </p:cNvSpPr>
          <p:nvPr>
            <p:ph type="title"/>
          </p:nvPr>
        </p:nvSpPr>
        <p:spPr>
          <a:xfrm>
            <a:off x="929733" y="2489819"/>
            <a:ext cx="7199855" cy="442818"/>
          </a:xfrm>
        </p:spPr>
        <p:txBody>
          <a:bodyPr/>
          <a:lstStyle/>
          <a:p>
            <a:pPr algn="ctr"/>
            <a:r>
              <a:rPr lang="en-GB" sz="2200" b="1" dirty="0">
                <a:latin typeface="Arial"/>
                <a:cs typeface="Arial"/>
              </a:rPr>
              <a:t>CHAPTER 3</a:t>
            </a:r>
          </a:p>
        </p:txBody>
      </p:sp>
      <p:sp>
        <p:nvSpPr>
          <p:cNvPr id="4" name="Rectangle 3"/>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10" name="Text Placeholder 8"/>
          <p:cNvSpPr txBox="1">
            <a:spLocks/>
          </p:cNvSpPr>
          <p:nvPr/>
        </p:nvSpPr>
        <p:spPr>
          <a:xfrm>
            <a:off x="929733" y="3143250"/>
            <a:ext cx="7199313" cy="293687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800" dirty="0"/>
              <a:t>FUTURE ECONOMIC DEVELOPMENT IN TOURISM</a:t>
            </a:r>
          </a:p>
          <a:p>
            <a:pPr marL="0" indent="0" algn="ctr">
              <a:buFont typeface="Arial"/>
              <a:buNone/>
            </a:pPr>
            <a:endParaRPr lang="en-US" sz="2800" dirty="0"/>
          </a:p>
          <a:p>
            <a:pPr marL="0" indent="0" algn="ctr">
              <a:buFont typeface="Arial"/>
              <a:buNone/>
            </a:pPr>
            <a:r>
              <a:rPr lang="en-GB" sz="2000" dirty="0"/>
              <a:t>LARRY DWYER</a:t>
            </a:r>
          </a:p>
          <a:p>
            <a:pPr marL="0" indent="0" algn="ctr">
              <a:buFont typeface="Arial"/>
              <a:buNone/>
            </a:pPr>
            <a:endParaRPr lang="en-GB" sz="2800" dirty="0"/>
          </a:p>
          <a:p>
            <a:pPr marL="0" indent="0" algn="ctr">
              <a:buFont typeface="Arial"/>
              <a:buNone/>
            </a:pPr>
            <a:endParaRPr lang="en-GB" sz="2600" dirty="0">
              <a:latin typeface="Arial"/>
              <a:cs typeface="Arial"/>
            </a:endParaRPr>
          </a:p>
        </p:txBody>
      </p:sp>
    </p:spTree>
    <p:extLst>
      <p:ext uri="{BB962C8B-B14F-4D97-AF65-F5344CB8AC3E}">
        <p14:creationId xmlns:p14="http://schemas.microsoft.com/office/powerpoint/2010/main" val="85508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7" name="TextBox 6"/>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LEARNING OBJECTIVES</a:t>
            </a:r>
          </a:p>
        </p:txBody>
      </p:sp>
      <p:sp>
        <p:nvSpPr>
          <p:cNvPr id="8" name="TextBox 7"/>
          <p:cNvSpPr txBox="1"/>
          <p:nvPr/>
        </p:nvSpPr>
        <p:spPr>
          <a:xfrm>
            <a:off x="0" y="1875409"/>
            <a:ext cx="9144000"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t> Understand the projected growth in international tourism globally.</a:t>
            </a:r>
          </a:p>
          <a:p>
            <a:pPr marL="342900" indent="-342900">
              <a:buFont typeface="Arial" panose="020B0604020202020204" pitchFamily="34" charset="0"/>
              <a:buChar char="•"/>
            </a:pPr>
            <a:r>
              <a:rPr lang="en-US" sz="2400" dirty="0"/>
              <a:t> Understand the determinants of tourism growth.</a:t>
            </a:r>
          </a:p>
          <a:p>
            <a:pPr marL="342900" indent="-342900">
              <a:buFont typeface="Arial" panose="020B0604020202020204" pitchFamily="34" charset="0"/>
              <a:buChar char="•"/>
            </a:pPr>
            <a:r>
              <a:rPr lang="en-AU" sz="2400" dirty="0"/>
              <a:t> U</a:t>
            </a:r>
            <a:r>
              <a:rPr lang="en-US" sz="2400" dirty="0" err="1"/>
              <a:t>nderstand</a:t>
            </a:r>
            <a:r>
              <a:rPr lang="en-US" sz="2400" dirty="0"/>
              <a:t> the distinction between tourism led growth and growth   led tourism.</a:t>
            </a:r>
          </a:p>
          <a:p>
            <a:pPr marL="342900" indent="-342900">
              <a:buFont typeface="Arial" panose="020B0604020202020204" pitchFamily="34" charset="0"/>
              <a:buChar char="•"/>
            </a:pPr>
            <a:r>
              <a:rPr lang="en-US" sz="2400" dirty="0"/>
              <a:t> </a:t>
            </a:r>
            <a:r>
              <a:rPr lang="en-AU" sz="2400" dirty="0"/>
              <a:t>Understand the challenges to tourism growth in lesser developed countries (LDCs).</a:t>
            </a:r>
          </a:p>
          <a:p>
            <a:pPr marL="342900" indent="-342900">
              <a:buFont typeface="Arial" panose="020B0604020202020204" pitchFamily="34" charset="0"/>
              <a:buChar char="•"/>
            </a:pPr>
            <a:r>
              <a:rPr lang="en-AU" sz="2400" dirty="0"/>
              <a:t> Understand the types of policies that can help countries achieve and maintain destination competitiveness. </a:t>
            </a:r>
          </a:p>
        </p:txBody>
      </p:sp>
      <p:sp>
        <p:nvSpPr>
          <p:cNvPr id="11" name="Rectangle 10"/>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169823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61665"/>
          </a:xfrm>
          <a:prstGeom prst="rect">
            <a:avLst/>
          </a:prstGeom>
          <a:noFill/>
        </p:spPr>
        <p:txBody>
          <a:bodyPr wrap="square" rtlCol="0">
            <a:spAutoFit/>
          </a:bodyPr>
          <a:lstStyle/>
          <a:p>
            <a:r>
              <a:rPr lang="en-US" sz="2400" b="1" cap="all" dirty="0"/>
              <a:t>Projections of Tourism Growth</a:t>
            </a:r>
            <a:endParaRPr lang="en-AU" sz="2400" cap="all" dirty="0"/>
          </a:p>
        </p:txBody>
      </p:sp>
      <p:sp>
        <p:nvSpPr>
          <p:cNvPr id="7" name="TextBox 6"/>
          <p:cNvSpPr txBox="1"/>
          <p:nvPr/>
        </p:nvSpPr>
        <p:spPr>
          <a:xfrm>
            <a:off x="2" y="1822401"/>
            <a:ext cx="9046027" cy="4524315"/>
          </a:xfrm>
          <a:prstGeom prst="rect">
            <a:avLst/>
          </a:prstGeom>
          <a:noFill/>
        </p:spPr>
        <p:txBody>
          <a:bodyPr wrap="square" rtlCol="0">
            <a:spAutoFit/>
          </a:bodyPr>
          <a:lstStyle/>
          <a:p>
            <a:pPr marL="342900" indent="-342900">
              <a:buFont typeface="Arial" panose="020B0604020202020204" pitchFamily="34" charset="0"/>
              <a:buChar char="•"/>
            </a:pPr>
            <a:r>
              <a:rPr lang="en-US" sz="2400" dirty="0"/>
              <a:t>Travel and tourism (T&amp;T) is a key sector in the world economy and is a catalyst for economic growth and development in many countries.</a:t>
            </a:r>
          </a:p>
          <a:p>
            <a:pPr marL="342900" indent="-342900">
              <a:buFont typeface="Arial" panose="020B0604020202020204" pitchFamily="34" charset="0"/>
              <a:buChar char="•"/>
            </a:pPr>
            <a:r>
              <a:rPr lang="en-US" sz="2400" dirty="0"/>
              <a:t> Tourism is growing rapidly in many countries, particularly in the developing world.</a:t>
            </a:r>
          </a:p>
          <a:p>
            <a:pPr marL="342900" indent="-342900">
              <a:buFont typeface="Arial" panose="020B0604020202020204" pitchFamily="34" charset="0"/>
              <a:buChar char="•"/>
            </a:pPr>
            <a:r>
              <a:rPr lang="en-US" sz="2400" dirty="0"/>
              <a:t> I</a:t>
            </a:r>
            <a:r>
              <a:rPr lang="en-AU" sz="2400" dirty="0" err="1"/>
              <a:t>nternational</a:t>
            </a:r>
            <a:r>
              <a:rPr lang="en-AU" sz="2400" dirty="0"/>
              <a:t> tourist arrivals worldwide are expected to increase by 3.3% a year from 2010 to 2030 to reach 1.4 billion by 2020 and 1.8 billion by 2030.</a:t>
            </a:r>
          </a:p>
          <a:p>
            <a:pPr marL="342900" indent="-342900">
              <a:buFont typeface="Arial" panose="020B0604020202020204" pitchFamily="34" charset="0"/>
              <a:buChar char="•"/>
            </a:pPr>
            <a:r>
              <a:rPr lang="en-AU" sz="2400" dirty="0">
                <a:latin typeface="Arial"/>
                <a:cs typeface="Arial"/>
              </a:rPr>
              <a:t> </a:t>
            </a:r>
            <a:r>
              <a:rPr lang="en-AU" sz="2400" dirty="0"/>
              <a:t>A dynamic world economy creates the economic basis for continued growth in domestic and international tourism worldwide.</a:t>
            </a:r>
          </a:p>
          <a:p>
            <a:pPr marL="342900" indent="-342900">
              <a:buFont typeface="Arial" panose="020B0604020202020204" pitchFamily="34" charset="0"/>
              <a:buChar char="•"/>
            </a:pPr>
            <a:r>
              <a:rPr lang="en-AU" sz="2400" dirty="0"/>
              <a:t>A growing national T&amp;T sector contributes to employment, raises national income, and can improve a country’s balance of payments and general infrastructure.</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a:t>
            </a:r>
          </a:p>
        </p:txBody>
      </p:sp>
    </p:spTree>
    <p:extLst>
      <p:ext uri="{BB962C8B-B14F-4D97-AF65-F5344CB8AC3E}">
        <p14:creationId xmlns:p14="http://schemas.microsoft.com/office/powerpoint/2010/main" val="246319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5607" y="882218"/>
            <a:ext cx="8801564" cy="6001643"/>
          </a:xfrm>
          <a:prstGeom prst="rect">
            <a:avLst/>
          </a:prstGeom>
          <a:noFill/>
        </p:spPr>
        <p:txBody>
          <a:bodyPr wrap="square" rtlCol="0">
            <a:spAutoFit/>
          </a:bodyPr>
          <a:lstStyle/>
          <a:p>
            <a:r>
              <a:rPr lang="en-US" sz="2400" b="1" dirty="0"/>
              <a:t>		</a:t>
            </a:r>
            <a:r>
              <a:rPr lang="en-US" sz="2400" b="1" cap="all" dirty="0"/>
              <a:t>Drivers of Tourism Growth</a:t>
            </a:r>
          </a:p>
          <a:p>
            <a:r>
              <a:rPr lang="en-AU" sz="2400" b="1" dirty="0"/>
              <a:t>Demand side</a:t>
            </a:r>
            <a:r>
              <a:rPr lang="en-AU" sz="2400" dirty="0"/>
              <a:t>: shifting demographics, increased longevity, increasing urbanization, higher standards of health care, changing work patterns allowing for more flexibility of travel plans, wider spread of education, migration, stress management through holiday escapes, changes in people’s values and needs, aspirations and expectations.</a:t>
            </a:r>
          </a:p>
          <a:p>
            <a:endParaRPr lang="en-AU" sz="2400" dirty="0"/>
          </a:p>
          <a:p>
            <a:r>
              <a:rPr lang="en-AU" sz="2400" b="1" dirty="0"/>
              <a:t>Supply side</a:t>
            </a:r>
            <a:r>
              <a:rPr lang="en-AU" sz="2400" dirty="0"/>
              <a:t>: globalization drives the expansion of a unified global market facilitating the movement of capital, goods and people, including mass tourism; new information technologies give consumers more power and control through knowledge of travel and destination options; advances in the technology of air, water and ground transportation systems and electronic data systems continues to reduce real travel costs and facilitate the making of travel arrangements. The continued deregulation and liberalization of air transport further supports the growth of trade and tourism.</a:t>
            </a:r>
          </a:p>
        </p:txBody>
      </p:sp>
      <p:sp>
        <p:nvSpPr>
          <p:cNvPr id="8" name="TextBox 7"/>
          <p:cNvSpPr txBox="1"/>
          <p:nvPr/>
        </p:nvSpPr>
        <p:spPr>
          <a:xfrm>
            <a:off x="-26501" y="901219"/>
            <a:ext cx="807230" cy="430887"/>
          </a:xfrm>
          <a:prstGeom prst="rect">
            <a:avLst/>
          </a:prstGeom>
          <a:noFill/>
        </p:spPr>
        <p:txBody>
          <a:bodyPr wrap="square" rtlCol="0">
            <a:spAutoFit/>
          </a:bodyPr>
          <a:lstStyle/>
          <a:p>
            <a:pPr algn="ctr"/>
            <a:r>
              <a:rPr lang="en-US" sz="2200" b="1" dirty="0">
                <a:solidFill>
                  <a:srgbClr val="8CBAEB"/>
                </a:solidFill>
                <a:latin typeface="Arial"/>
                <a:cs typeface="Arial"/>
              </a:rPr>
              <a:t>2</a:t>
            </a:r>
          </a:p>
        </p:txBody>
      </p:sp>
    </p:spTree>
    <p:extLst>
      <p:ext uri="{BB962C8B-B14F-4D97-AF65-F5344CB8AC3E}">
        <p14:creationId xmlns:p14="http://schemas.microsoft.com/office/powerpoint/2010/main" val="3553229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830997"/>
          </a:xfrm>
          <a:prstGeom prst="rect">
            <a:avLst/>
          </a:prstGeom>
          <a:noFill/>
        </p:spPr>
        <p:txBody>
          <a:bodyPr wrap="square" rtlCol="0">
            <a:spAutoFit/>
          </a:bodyPr>
          <a:lstStyle/>
          <a:p>
            <a:r>
              <a:rPr lang="en-US" sz="2400" b="1" cap="all" dirty="0"/>
              <a:t>Tourism and Economic Growth</a:t>
            </a:r>
            <a:endParaRPr lang="en-AU" sz="2400" cap="all" dirty="0"/>
          </a:p>
          <a:p>
            <a:r>
              <a:rPr lang="en-US" sz="2400" dirty="0"/>
              <a:t> </a:t>
            </a:r>
            <a:endParaRPr lang="en-AU" sz="2400" dirty="0"/>
          </a:p>
        </p:txBody>
      </p:sp>
      <p:sp>
        <p:nvSpPr>
          <p:cNvPr id="7" name="TextBox 6"/>
          <p:cNvSpPr txBox="1"/>
          <p:nvPr/>
        </p:nvSpPr>
        <p:spPr>
          <a:xfrm>
            <a:off x="2" y="1928417"/>
            <a:ext cx="9143998" cy="4893647"/>
          </a:xfrm>
          <a:prstGeom prst="rect">
            <a:avLst/>
          </a:prstGeom>
          <a:noFill/>
        </p:spPr>
        <p:txBody>
          <a:bodyPr wrap="square" rtlCol="0">
            <a:spAutoFit/>
          </a:bodyPr>
          <a:lstStyle/>
          <a:p>
            <a:pPr marL="342900" indent="-342900">
              <a:buFont typeface="Arial" panose="020B0604020202020204" pitchFamily="34" charset="0"/>
              <a:buChar char="•"/>
            </a:pPr>
            <a:r>
              <a:rPr lang="en-US" sz="2400" dirty="0"/>
              <a:t>The greatest generator of tourism flows worldwide, international and domestic, is increasing income (Growth led tourism; GLT). </a:t>
            </a:r>
          </a:p>
          <a:p>
            <a:pPr marL="342900" indent="-342900">
              <a:buFont typeface="Arial" panose="020B0604020202020204" pitchFamily="34" charset="0"/>
              <a:buChar char="•"/>
            </a:pPr>
            <a:r>
              <a:rPr lang="en-US" sz="2400" dirty="0"/>
              <a:t>Proponents of the tourism-led growth (TLG) hypothesis </a:t>
            </a:r>
            <a:r>
              <a:rPr lang="en-US" sz="2400" dirty="0" err="1"/>
              <a:t>emphasise</a:t>
            </a:r>
            <a:r>
              <a:rPr lang="en-US" sz="2400" dirty="0"/>
              <a:t> that international tourism can generate foreign exchange, generate employment, spur local investments, exploit economies of scale and diffuse technical knowledge. </a:t>
            </a:r>
          </a:p>
          <a:p>
            <a:pPr marL="342900" indent="-342900">
              <a:buFont typeface="Arial" panose="020B0604020202020204" pitchFamily="34" charset="0"/>
              <a:buChar char="•"/>
            </a:pPr>
            <a:r>
              <a:rPr lang="en-US" sz="2400" dirty="0"/>
              <a:t>Issues:</a:t>
            </a:r>
          </a:p>
          <a:p>
            <a:pPr marL="342900" indent="-342900">
              <a:buFont typeface="Courier New" panose="02070309020205020404" pitchFamily="49" charset="0"/>
              <a:buChar char="o"/>
            </a:pPr>
            <a:r>
              <a:rPr lang="en-US" dirty="0"/>
              <a:t>Economic equality.</a:t>
            </a:r>
          </a:p>
          <a:p>
            <a:pPr marL="342900" indent="-342900">
              <a:buFont typeface="Courier New" panose="02070309020205020404" pitchFamily="49" charset="0"/>
              <a:buChar char="o"/>
            </a:pPr>
            <a:r>
              <a:rPr lang="en-AU" dirty="0"/>
              <a:t>Interindustry effects of tourism growth. </a:t>
            </a:r>
          </a:p>
          <a:p>
            <a:pPr marL="342900" indent="-342900">
              <a:buFont typeface="Courier New" panose="02070309020205020404" pitchFamily="49" charset="0"/>
              <a:buChar char="o"/>
            </a:pPr>
            <a:r>
              <a:rPr lang="en-US" dirty="0"/>
              <a:t>Challenges to tourism growth in LDCs.</a:t>
            </a:r>
          </a:p>
          <a:p>
            <a:pPr marL="342900" indent="-342900">
              <a:buFont typeface="Courier New" panose="02070309020205020404" pitchFamily="49" charset="0"/>
              <a:buChar char="o"/>
            </a:pPr>
            <a:r>
              <a:rPr lang="en-US" dirty="0"/>
              <a:t>Estimating tourism’s economic contribution.</a:t>
            </a:r>
            <a:endParaRPr lang="en-AU" dirty="0"/>
          </a:p>
          <a:p>
            <a:pPr marL="342900" indent="-342900">
              <a:buFont typeface="Courier New" panose="02070309020205020404" pitchFamily="49" charset="0"/>
              <a:buChar char="o"/>
            </a:pPr>
            <a:r>
              <a:rPr lang="en-US" dirty="0"/>
              <a:t>Dependency.</a:t>
            </a:r>
          </a:p>
          <a:p>
            <a:pPr marL="342900" indent="-342900">
              <a:buFont typeface="Courier New" panose="02070309020205020404" pitchFamily="49" charset="0"/>
              <a:buChar char="o"/>
            </a:pPr>
            <a:r>
              <a:rPr lang="en-US" dirty="0"/>
              <a:t>Neglect of domestic tourism.</a:t>
            </a:r>
          </a:p>
          <a:p>
            <a:pPr marL="342900" indent="-342900">
              <a:buFont typeface="Courier New" panose="02070309020205020404" pitchFamily="49" charset="0"/>
              <a:buChar char="o"/>
            </a:pPr>
            <a:r>
              <a:rPr lang="en-US" dirty="0"/>
              <a:t>Industry consolidation.</a:t>
            </a:r>
            <a:endParaRPr lang="en-AU" dirty="0"/>
          </a:p>
          <a:p>
            <a:pPr marL="342900" indent="-342900">
              <a:buFont typeface="Courier New" panose="02070309020205020404" pitchFamily="49" charset="0"/>
              <a:buChar char="o"/>
            </a:pPr>
            <a:r>
              <a:rPr lang="en-AU" dirty="0"/>
              <a:t>Leakages.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spTree>
    <p:extLst>
      <p:ext uri="{BB962C8B-B14F-4D97-AF65-F5344CB8AC3E}">
        <p14:creationId xmlns:p14="http://schemas.microsoft.com/office/powerpoint/2010/main" val="159614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cap="all" dirty="0"/>
              <a:t>The costs of tourism growth</a:t>
            </a:r>
            <a:br>
              <a:rPr lang="en-US" sz="2400" b="1" cap="all" dirty="0"/>
            </a:br>
            <a:endParaRPr lang="en-AU" sz="2400" cap="all" dirty="0"/>
          </a:p>
        </p:txBody>
      </p:sp>
      <p:sp>
        <p:nvSpPr>
          <p:cNvPr id="3" name="Content Placeholder 2"/>
          <p:cNvSpPr>
            <a:spLocks noGrp="1"/>
          </p:cNvSpPr>
          <p:nvPr>
            <p:ph idx="1"/>
          </p:nvPr>
        </p:nvSpPr>
        <p:spPr>
          <a:xfrm>
            <a:off x="0" y="990600"/>
            <a:ext cx="9144000" cy="5135563"/>
          </a:xfrm>
        </p:spPr>
        <p:txBody>
          <a:bodyPr>
            <a:normAutofit fontScale="70000" lnSpcReduction="20000"/>
          </a:bodyPr>
          <a:lstStyle/>
          <a:p>
            <a:endParaRPr lang="en-US" b="1" dirty="0"/>
          </a:p>
          <a:p>
            <a:r>
              <a:rPr lang="en-AU" dirty="0"/>
              <a:t>On the standard view, economic growth is paramount </a:t>
            </a:r>
            <a:r>
              <a:rPr lang="en-GB" dirty="0"/>
              <a:t>–</a:t>
            </a:r>
            <a:r>
              <a:rPr lang="en-AU" dirty="0"/>
              <a:t> more is better, despite the fact that</a:t>
            </a:r>
            <a:r>
              <a:rPr lang="en-US" dirty="0"/>
              <a:t> tourism’s obsessive drive for expansion is destroying the very natural and socio-cultural environments that attract visitation.</a:t>
            </a:r>
          </a:p>
          <a:p>
            <a:r>
              <a:rPr lang="en-AU" dirty="0"/>
              <a:t>Critics argue that tourism growth can </a:t>
            </a:r>
            <a:r>
              <a:rPr lang="en-US" dirty="0"/>
              <a:t>generate income inequalities, destroy local industries and create greater dependency of developing economies on developed ones, with adverse effects on small business. Local level negative effects include increased prices of consumer goods and services, increased price of land and housing beyond local affordability, increasing inequality between rich and poor and increased demands on public services and facilities.</a:t>
            </a:r>
          </a:p>
          <a:p>
            <a:r>
              <a:rPr lang="en-US" dirty="0"/>
              <a:t>Some critics advance stronger claims that increased industry growth, through the operation of TNCs, include </a:t>
            </a:r>
            <a:r>
              <a:rPr lang="en-AU" dirty="0"/>
              <a:t>resource exploitation, loss of biodiversity, habitat destruction, pollution, social alienation and degradation of culture, </a:t>
            </a:r>
            <a:r>
              <a:rPr lang="en-US" dirty="0"/>
              <a:t>the displacement of indigenous peoples from lands, human rights abuses, unfair </a:t>
            </a:r>
            <a:r>
              <a:rPr lang="en-US" dirty="0" err="1"/>
              <a:t>labour</a:t>
            </a:r>
            <a:r>
              <a:rPr lang="en-US" dirty="0"/>
              <a:t> and wages, commodification of cultures and environmental degradation. </a:t>
            </a:r>
            <a:endParaRPr lang="en-AU" dirty="0"/>
          </a:p>
          <a:p>
            <a:endParaRPr lang="en-US" b="1" dirty="0"/>
          </a:p>
          <a:p>
            <a:endParaRPr lang="en-AU" dirty="0"/>
          </a:p>
        </p:txBody>
      </p:sp>
    </p:spTree>
    <p:extLst>
      <p:ext uri="{BB962C8B-B14F-4D97-AF65-F5344CB8AC3E}">
        <p14:creationId xmlns:p14="http://schemas.microsoft.com/office/powerpoint/2010/main" val="2182448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sz="2800" b="1" cap="all" dirty="0"/>
              <a:t>Policies to Enhance Destination Competitiveness</a:t>
            </a:r>
            <a:br>
              <a:rPr lang="en-AU" sz="2800" cap="all" dirty="0"/>
            </a:br>
            <a:endParaRPr lang="en-AU" sz="2800" cap="all" dirty="0"/>
          </a:p>
        </p:txBody>
      </p:sp>
      <p:sp>
        <p:nvSpPr>
          <p:cNvPr id="3" name="Content Placeholder 2"/>
          <p:cNvSpPr>
            <a:spLocks noGrp="1"/>
          </p:cNvSpPr>
          <p:nvPr>
            <p:ph idx="1"/>
          </p:nvPr>
        </p:nvSpPr>
        <p:spPr>
          <a:xfrm>
            <a:off x="76200" y="903514"/>
            <a:ext cx="9067800" cy="5954486"/>
          </a:xfrm>
        </p:spPr>
        <p:txBody>
          <a:bodyPr>
            <a:normAutofit lnSpcReduction="10000"/>
          </a:bodyPr>
          <a:lstStyle/>
          <a:p>
            <a:pPr>
              <a:buFont typeface="Arial" panose="020B0604020202020204" pitchFamily="34" charset="0"/>
              <a:buChar char="•"/>
            </a:pPr>
            <a:r>
              <a:rPr lang="en-AU" dirty="0"/>
              <a:t> Researchers have developed frameworks for assessing destination competitiveness. </a:t>
            </a:r>
          </a:p>
          <a:p>
            <a:pPr>
              <a:buFont typeface="Arial" panose="020B0604020202020204" pitchFamily="34" charset="0"/>
              <a:buChar char="•"/>
            </a:pPr>
            <a:r>
              <a:rPr lang="en-AU" dirty="0"/>
              <a:t> To build advantage over competing countries, policymakers and destination managers need to identify and leverage capabilities that make their destination distinctive. </a:t>
            </a:r>
          </a:p>
          <a:p>
            <a:pPr>
              <a:buFont typeface="Arial" panose="020B0604020202020204" pitchFamily="34" charset="0"/>
              <a:buChar char="•"/>
            </a:pPr>
            <a:r>
              <a:rPr lang="en-AU" dirty="0"/>
              <a:t> Factors driving stable inbound tourism growth:</a:t>
            </a:r>
          </a:p>
          <a:p>
            <a:pPr>
              <a:buFont typeface="Courier New" panose="02070309020205020404" pitchFamily="49" charset="0"/>
              <a:buChar char="o"/>
            </a:pPr>
            <a:r>
              <a:rPr lang="en-AU" sz="2600" dirty="0"/>
              <a:t>Affinity for travel and tourism.</a:t>
            </a:r>
          </a:p>
          <a:p>
            <a:pPr>
              <a:buFont typeface="Courier New" panose="02070309020205020404" pitchFamily="49" charset="0"/>
              <a:buChar char="o"/>
            </a:pPr>
            <a:r>
              <a:rPr lang="en-AU" sz="2600" dirty="0"/>
              <a:t>Policy rules and regulations.</a:t>
            </a:r>
          </a:p>
          <a:p>
            <a:pPr>
              <a:buFont typeface="Courier New" panose="02070309020205020404" pitchFamily="49" charset="0"/>
              <a:buChar char="o"/>
            </a:pPr>
            <a:r>
              <a:rPr lang="en-AU" sz="2600" dirty="0"/>
              <a:t>Price competitiveness.</a:t>
            </a:r>
          </a:p>
          <a:p>
            <a:pPr>
              <a:buFont typeface="Courier New" panose="02070309020205020404" pitchFamily="49" charset="0"/>
              <a:buChar char="o"/>
            </a:pPr>
            <a:r>
              <a:rPr lang="en-AU" sz="2600" dirty="0"/>
              <a:t>Environmental sustainability.</a:t>
            </a:r>
          </a:p>
          <a:p>
            <a:pPr>
              <a:buFont typeface="Courier New" panose="02070309020205020404" pitchFamily="49" charset="0"/>
              <a:buChar char="o"/>
            </a:pPr>
            <a:r>
              <a:rPr lang="en-AU" sz="2600" dirty="0"/>
              <a:t>Safety and security.</a:t>
            </a:r>
          </a:p>
        </p:txBody>
      </p:sp>
    </p:spTree>
    <p:extLst>
      <p:ext uri="{BB962C8B-B14F-4D97-AF65-F5344CB8AC3E}">
        <p14:creationId xmlns:p14="http://schemas.microsoft.com/office/powerpoint/2010/main" val="2211361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cap="all" dirty="0"/>
              <a:t>Conclusions</a:t>
            </a:r>
            <a:br>
              <a:rPr lang="en-AU" dirty="0"/>
            </a:br>
            <a:endParaRPr lang="en-AU" dirty="0"/>
          </a:p>
        </p:txBody>
      </p:sp>
      <p:sp>
        <p:nvSpPr>
          <p:cNvPr id="3" name="Content Placeholder 2"/>
          <p:cNvSpPr>
            <a:spLocks noGrp="1"/>
          </p:cNvSpPr>
          <p:nvPr>
            <p:ph idx="1"/>
          </p:nvPr>
        </p:nvSpPr>
        <p:spPr>
          <a:xfrm>
            <a:off x="0" y="936172"/>
            <a:ext cx="9144000" cy="5921828"/>
          </a:xfrm>
        </p:spPr>
        <p:txBody>
          <a:bodyPr>
            <a:normAutofit fontScale="92500" lnSpcReduction="10000"/>
          </a:bodyPr>
          <a:lstStyle/>
          <a:p>
            <a:pPr>
              <a:buFont typeface="Arial" panose="020B0604020202020204" pitchFamily="34" charset="0"/>
              <a:buChar char="•"/>
            </a:pPr>
            <a:r>
              <a:rPr lang="en-AU" sz="2800" dirty="0"/>
              <a:t>The causes of future tourism growth, on both the demand side and supply side must be understood by tourism stakeholders in both developed and lesser developed countries.</a:t>
            </a:r>
          </a:p>
          <a:p>
            <a:pPr>
              <a:buFont typeface="Arial" panose="020B0604020202020204" pitchFamily="34" charset="0"/>
              <a:buChar char="•"/>
            </a:pPr>
            <a:r>
              <a:rPr lang="en-AU" sz="2800" dirty="0"/>
              <a:t> Researchers have determined links between tourism growth and economic growth. </a:t>
            </a:r>
          </a:p>
          <a:p>
            <a:pPr>
              <a:buFont typeface="Arial" panose="020B0604020202020204" pitchFamily="34" charset="0"/>
              <a:buChar char="•"/>
            </a:pPr>
            <a:r>
              <a:rPr lang="en-AU" sz="2800" dirty="0"/>
              <a:t> A focus on economic forces has led to a neglect of the costs of tourism growth to the socio-cultural fabric of destinations as well as to the quality of environmental resources that are important attractors of visitation.</a:t>
            </a:r>
          </a:p>
          <a:p>
            <a:pPr>
              <a:buFont typeface="Arial" panose="020B0604020202020204" pitchFamily="34" charset="0"/>
              <a:buChar char="•"/>
            </a:pPr>
            <a:r>
              <a:rPr lang="en-AU" sz="2800" dirty="0"/>
              <a:t>Understanding the challenges to tourism growth is particularly important for LDCs if they are to avoid the mistakes of more developed destinations.</a:t>
            </a:r>
          </a:p>
          <a:p>
            <a:pPr>
              <a:buFont typeface="Arial" panose="020B0604020202020204" pitchFamily="34" charset="0"/>
              <a:buChar char="•"/>
            </a:pPr>
            <a:r>
              <a:rPr lang="en-US" sz="2800" dirty="0"/>
              <a:t>T</a:t>
            </a:r>
            <a:r>
              <a:rPr lang="en-AU" sz="2800" dirty="0"/>
              <a:t>he particular strategies developed will depend </a:t>
            </a:r>
            <a:r>
              <a:rPr lang="en-AU" sz="2800"/>
              <a:t>on the characteristics </a:t>
            </a:r>
            <a:r>
              <a:rPr lang="en-AU" sz="2800" dirty="0"/>
              <a:t>of the destination, and the type of tourism development favoured by the host community.</a:t>
            </a:r>
          </a:p>
          <a:p>
            <a:pPr>
              <a:buFont typeface="Wingdings" panose="05000000000000000000" pitchFamily="2" charset="2"/>
              <a:buChar char="q"/>
            </a:pPr>
            <a:endParaRPr lang="en-AU" sz="2800" dirty="0"/>
          </a:p>
          <a:p>
            <a:pPr>
              <a:buFont typeface="Wingdings" panose="05000000000000000000" pitchFamily="2" charset="2"/>
              <a:buChar char="q"/>
            </a:pPr>
            <a:endParaRPr lang="en-AU" sz="2800" dirty="0"/>
          </a:p>
        </p:txBody>
      </p:sp>
    </p:spTree>
    <p:extLst>
      <p:ext uri="{BB962C8B-B14F-4D97-AF65-F5344CB8AC3E}">
        <p14:creationId xmlns:p14="http://schemas.microsoft.com/office/powerpoint/2010/main" val="1840784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805</TotalTime>
  <Words>691</Words>
  <Application>Microsoft Office PowerPoint</Application>
  <PresentationFormat>On-screen Show (4:3)</PresentationFormat>
  <Paragraphs>67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Courier New</vt:lpstr>
      <vt:lpstr>Myriad Pro</vt:lpstr>
      <vt:lpstr>Wingdings</vt:lpstr>
      <vt:lpstr>Office Theme</vt:lpstr>
      <vt:lpstr>PowerPoint Presentation</vt:lpstr>
      <vt:lpstr>CHAPTER 3</vt:lpstr>
      <vt:lpstr>PowerPoint Presentation</vt:lpstr>
      <vt:lpstr>PowerPoint Presentation</vt:lpstr>
      <vt:lpstr>PowerPoint Presentation</vt:lpstr>
      <vt:lpstr>PowerPoint Presentation</vt:lpstr>
      <vt:lpstr>The costs of tourism growth </vt:lpstr>
      <vt:lpstr>Policies to Enhance Destination Competitiveness </vt:lpstr>
      <vt:lpstr>Conclusions </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48</cp:revision>
  <dcterms:created xsi:type="dcterms:W3CDTF">2014-01-16T11:38:48Z</dcterms:created>
  <dcterms:modified xsi:type="dcterms:W3CDTF">2019-07-30T15:50:19Z</dcterms:modified>
</cp:coreProperties>
</file>