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2" r:id="rId2"/>
    <p:sldId id="278" r:id="rId3"/>
    <p:sldId id="263" r:id="rId4"/>
    <p:sldId id="275" r:id="rId5"/>
    <p:sldId id="269" r:id="rId6"/>
    <p:sldId id="284" r:id="rId7"/>
    <p:sldId id="285" r:id="rId8"/>
    <p:sldId id="279" r:id="rId9"/>
    <p:sldId id="286" r:id="rId10"/>
    <p:sldId id="287" r:id="rId11"/>
    <p:sldId id="28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466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7AF237-4742-4F89-8B42-020348DAD522}" type="datetimeFigureOut">
              <a:rPr lang="en-US" smtClean="0"/>
              <a:t>7/30/2019</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3537E-FAC5-4FBF-9814-A0CDBB741B76}" type="slidenum">
              <a:rPr lang="en-US" smtClean="0"/>
              <a:t>‹#›</a:t>
            </a:fld>
            <a:endParaRPr lang="en-US"/>
          </a:p>
        </p:txBody>
      </p:sp>
    </p:spTree>
    <p:extLst>
      <p:ext uri="{BB962C8B-B14F-4D97-AF65-F5344CB8AC3E}">
        <p14:creationId xmlns:p14="http://schemas.microsoft.com/office/powerpoint/2010/main" val="25922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2033537E-FAC5-4FBF-9814-A0CDBB741B76}" type="slidenum">
              <a:rPr lang="en-US" smtClean="0"/>
              <a:t>4</a:t>
            </a:fld>
            <a:endParaRPr lang="en-US"/>
          </a:p>
        </p:txBody>
      </p:sp>
    </p:spTree>
    <p:extLst>
      <p:ext uri="{BB962C8B-B14F-4D97-AF65-F5344CB8AC3E}">
        <p14:creationId xmlns:p14="http://schemas.microsoft.com/office/powerpoint/2010/main" val="4067339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40118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83622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89446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0131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79351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21809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4757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5771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15876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45683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43074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47779-7121-E14C-99F9-3B68B3D2C6C2}" type="datetimeFigureOut">
              <a:rPr lang="en-US" smtClean="0"/>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12FE3-AC46-5740-8DB5-CF74F4BCA6E2}" type="slidenum">
              <a:rPr lang="en-US" smtClean="0"/>
              <a:t>‹#›</a:t>
            </a:fld>
            <a:endParaRPr lang="en-US"/>
          </a:p>
        </p:txBody>
      </p:sp>
    </p:spTree>
    <p:extLst>
      <p:ext uri="{BB962C8B-B14F-4D97-AF65-F5344CB8AC3E}">
        <p14:creationId xmlns:p14="http://schemas.microsoft.com/office/powerpoint/2010/main" val="175367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echcastglobal.com/" TargetMode="External"/><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1200329"/>
          </a:xfrm>
          <a:prstGeom prst="rect">
            <a:avLst/>
          </a:prstGeom>
          <a:noFill/>
        </p:spPr>
        <p:txBody>
          <a:bodyPr wrap="square" rtlCol="0">
            <a:spAutoFit/>
          </a:bodyPr>
          <a:lstStyle/>
          <a:p>
            <a:pPr algn="r"/>
            <a:r>
              <a:rPr lang="nl-NL" dirty="0" err="1">
                <a:solidFill>
                  <a:srgbClr val="000000"/>
                </a:solidFill>
                <a:latin typeface="Arial"/>
                <a:cs typeface="Arial"/>
              </a:rPr>
              <a:t>Edited</a:t>
            </a:r>
            <a:r>
              <a:rPr lang="nl-NL" dirty="0">
                <a:solidFill>
                  <a:srgbClr val="000000"/>
                </a:solidFill>
                <a:latin typeface="Arial"/>
                <a:cs typeface="Arial"/>
              </a:rPr>
              <a:t> </a:t>
            </a:r>
            <a:r>
              <a:rPr lang="nl-NL" dirty="0" err="1">
                <a:solidFill>
                  <a:srgbClr val="000000"/>
                </a:solidFill>
                <a:latin typeface="Arial"/>
                <a:cs typeface="Arial"/>
              </a:rPr>
              <a:t>by</a:t>
            </a:r>
            <a:r>
              <a:rPr lang="nl-NL" dirty="0">
                <a:solidFill>
                  <a:srgbClr val="000000"/>
                </a:solidFill>
                <a:latin typeface="Arial"/>
                <a:cs typeface="Arial"/>
              </a:rPr>
              <a:t> </a:t>
            </a:r>
          </a:p>
          <a:p>
            <a:pPr algn="r"/>
            <a:r>
              <a:rPr lang="nl-NL" dirty="0">
                <a:solidFill>
                  <a:srgbClr val="000000"/>
                </a:solidFill>
                <a:latin typeface="Arial"/>
                <a:cs typeface="Arial"/>
              </a:rPr>
              <a:t> LUIZ MOUTINHO AND </a:t>
            </a:r>
          </a:p>
          <a:p>
            <a:pPr algn="r"/>
            <a:r>
              <a:rPr lang="nl-NL" dirty="0">
                <a:solidFill>
                  <a:srgbClr val="000000"/>
                </a:solidFill>
                <a:latin typeface="Arial"/>
                <a:cs typeface="Arial"/>
              </a:rPr>
              <a:t>ALFONSO VARGAS-SÁNCHEZ </a:t>
            </a:r>
            <a:br>
              <a:rPr lang="nl-NL" dirty="0">
                <a:solidFill>
                  <a:srgbClr val="000000"/>
                </a:solidFill>
                <a:latin typeface="Arial"/>
                <a:cs typeface="Arial"/>
              </a:rPr>
            </a:br>
            <a:endParaRPr lang="en-GB" dirty="0">
              <a:latin typeface="Arial"/>
              <a:cs typeface="Arial"/>
            </a:endParaRP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CORPORATE SOCIAL RESPONSIBILITY (CSR): A STRATEGIC ISSUE</a:t>
            </a:r>
          </a:p>
        </p:txBody>
      </p:sp>
      <p:sp>
        <p:nvSpPr>
          <p:cNvPr id="7" name="TextBox 6"/>
          <p:cNvSpPr txBox="1"/>
          <p:nvPr/>
        </p:nvSpPr>
        <p:spPr>
          <a:xfrm>
            <a:off x="1311264" y="2081881"/>
            <a:ext cx="7196463" cy="3816429"/>
          </a:xfrm>
          <a:prstGeom prst="rect">
            <a:avLst/>
          </a:prstGeom>
          <a:noFill/>
        </p:spPr>
        <p:txBody>
          <a:bodyPr wrap="square" rtlCol="0">
            <a:spAutoFit/>
          </a:bodyPr>
          <a:lstStyle/>
          <a:p>
            <a:r>
              <a:rPr lang="en-GB" sz="2200" dirty="0">
                <a:solidFill>
                  <a:srgbClr val="000000"/>
                </a:solidFill>
                <a:latin typeface="Arial"/>
                <a:cs typeface="Arial"/>
              </a:rPr>
              <a:t>Observing the principles of CSR represents the demonstration of an ethical approach to business demanded by society, and there is no turning back.</a:t>
            </a:r>
          </a:p>
          <a:p>
            <a:r>
              <a:rPr lang="en-GB" sz="2200" dirty="0">
                <a:solidFill>
                  <a:srgbClr val="000000"/>
                </a:solidFill>
                <a:latin typeface="Arial"/>
                <a:cs typeface="Arial"/>
              </a:rPr>
              <a:t>When ethical behaviour is adopted and put into action by tourism company leaders, this new culture, based on the search of a trade-off among the various stakeholders, must be built on mutual trust, so transparency is essential for this trust to exist. Only in this way will CSR become a key competitive factor with </a:t>
            </a:r>
            <a:r>
              <a:rPr lang="en-GB" sz="2200">
                <a:solidFill>
                  <a:srgbClr val="000000"/>
                </a:solidFill>
                <a:latin typeface="Arial"/>
                <a:cs typeface="Arial"/>
              </a:rPr>
              <a:t>a recognized </a:t>
            </a:r>
            <a:r>
              <a:rPr lang="en-GB" sz="2200" dirty="0">
                <a:solidFill>
                  <a:srgbClr val="000000"/>
                </a:solidFill>
                <a:latin typeface="Arial"/>
                <a:cs typeface="Arial"/>
              </a:rPr>
              <a:t>role as an intangible resource that generates sustainable competitive advantages.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1989875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504333"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GB" sz="2200" b="1">
                <a:latin typeface="Arial"/>
                <a:cs typeface="Arial"/>
              </a:rPr>
              <a:t>CONCLUSION</a:t>
            </a:r>
            <a:endParaRPr lang="en-GB" sz="2200" b="1" dirty="0">
              <a:latin typeface="Arial"/>
              <a:cs typeface="Arial"/>
            </a:endParaRPr>
          </a:p>
        </p:txBody>
      </p:sp>
      <p:sp>
        <p:nvSpPr>
          <p:cNvPr id="7" name="TextBox 6"/>
          <p:cNvSpPr txBox="1"/>
          <p:nvPr/>
        </p:nvSpPr>
        <p:spPr>
          <a:xfrm>
            <a:off x="914400" y="1875409"/>
            <a:ext cx="7964129" cy="4524315"/>
          </a:xfrm>
          <a:prstGeom prst="rect">
            <a:avLst/>
          </a:prstGeom>
          <a:noFill/>
        </p:spPr>
        <p:txBody>
          <a:bodyPr wrap="square" rtlCol="0">
            <a:spAutoFit/>
          </a:bodyPr>
          <a:lstStyle/>
          <a:p>
            <a:pPr marL="342900" indent="-342900">
              <a:buFont typeface="Arial"/>
              <a:buChar char="•"/>
            </a:pPr>
            <a:r>
              <a:rPr lang="en-US" sz="2400" dirty="0">
                <a:solidFill>
                  <a:srgbClr val="000000"/>
                </a:solidFill>
                <a:latin typeface="Arial"/>
                <a:cs typeface="Arial"/>
              </a:rPr>
              <a:t>In a scenario of unprecedented changes for their speed, scale and scope, the search for strategic agility is one of the most important challenges. </a:t>
            </a:r>
          </a:p>
          <a:p>
            <a:pPr marL="342900" indent="-342900">
              <a:buFont typeface="Arial"/>
              <a:buChar char="•"/>
            </a:pPr>
            <a:r>
              <a:rPr lang="en-US" sz="2400" dirty="0">
                <a:solidFill>
                  <a:srgbClr val="000000"/>
                </a:solidFill>
                <a:latin typeface="Arial"/>
                <a:cs typeface="Arial"/>
              </a:rPr>
              <a:t>How companies learn to regenerate strategy is the key issue today. To do so, they have to move without inertia from strategic insight, to execution, and back to strategic insight. </a:t>
            </a:r>
          </a:p>
          <a:p>
            <a:pPr marL="342900" indent="-342900">
              <a:buFont typeface="Arial"/>
              <a:buChar char="•"/>
            </a:pPr>
            <a:r>
              <a:rPr lang="en-US" sz="2400" dirty="0">
                <a:solidFill>
                  <a:srgbClr val="000000"/>
                </a:solidFill>
                <a:latin typeface="Arial"/>
                <a:cs typeface="Arial"/>
              </a:rPr>
              <a:t>Another great challenge to deal with this scenario is the understanding of the new ethical dilemmas to be faced by business leaders. At the end there are people, and their values will be critical for making responsible decisions, under the CSR framework.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s-ES" sz="2200" b="1" dirty="0">
                <a:solidFill>
                  <a:srgbClr val="8CBAEB"/>
                </a:solidFill>
                <a:latin typeface="Arial"/>
                <a:cs typeface="Arial"/>
              </a:rPr>
              <a:t>4</a:t>
            </a:r>
            <a:endParaRPr lang="en-US" sz="2200" b="1" dirty="0">
              <a:solidFill>
                <a:srgbClr val="8CBAEB"/>
              </a:solidFill>
              <a:latin typeface="Arial"/>
              <a:cs typeface="Arial"/>
            </a:endParaRPr>
          </a:p>
        </p:txBody>
      </p:sp>
    </p:spTree>
    <p:extLst>
      <p:ext uri="{BB962C8B-B14F-4D97-AF65-F5344CB8AC3E}">
        <p14:creationId xmlns:p14="http://schemas.microsoft.com/office/powerpoint/2010/main" val="3159418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a:latin typeface="Arial"/>
                <a:cs typeface="Arial"/>
              </a:rPr>
              <a:t>CHAPTER 20</a:t>
            </a:r>
            <a:endParaRPr lang="en-GB" sz="2200" b="1" dirty="0">
              <a:latin typeface="Arial"/>
              <a:cs typeface="Arial"/>
            </a:endParaRPr>
          </a:p>
        </p:txBody>
      </p:sp>
      <p:sp>
        <p:nvSpPr>
          <p:cNvPr id="9" name="Text Placeholder 8"/>
          <p:cNvSpPr>
            <a:spLocks noGrp="1"/>
          </p:cNvSpPr>
          <p:nvPr>
            <p:ph type="body" sz="quarter" idx="10"/>
          </p:nvPr>
        </p:nvSpPr>
        <p:spPr>
          <a:xfrm>
            <a:off x="929733" y="3143250"/>
            <a:ext cx="7199313" cy="2936874"/>
          </a:xfrm>
        </p:spPr>
        <p:txBody>
          <a:bodyPr>
            <a:normAutofit/>
          </a:bodyPr>
          <a:lstStyle/>
          <a:p>
            <a:pPr marL="0" indent="0" algn="ctr">
              <a:buNone/>
            </a:pPr>
            <a:r>
              <a:rPr lang="en-US" sz="2600" dirty="0">
                <a:latin typeface="Arial"/>
                <a:cs typeface="Arial"/>
              </a:rPr>
              <a:t>NEW STRATEGIC DEVELOPMENTS IN TOURISM</a:t>
            </a:r>
          </a:p>
          <a:p>
            <a:pPr marL="0" indent="0" algn="ctr">
              <a:buNone/>
            </a:pPr>
            <a:r>
              <a:rPr lang="en-GB" sz="2000" dirty="0">
                <a:latin typeface="Arial"/>
                <a:cs typeface="Arial"/>
              </a:rPr>
              <a:t>ALFONSO VARGAS-SÁNCHEZ </a:t>
            </a:r>
            <a:br>
              <a:rPr lang="en-GB" sz="2000" dirty="0">
                <a:latin typeface="Arial"/>
                <a:cs typeface="Arial"/>
              </a:rPr>
            </a:br>
            <a:r>
              <a:rPr lang="en-GB" sz="2000" dirty="0">
                <a:latin typeface="Arial"/>
                <a:cs typeface="Arial"/>
              </a:rPr>
              <a:t>AND LUIZ MOUTINHO</a:t>
            </a: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85508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1311264" y="1875409"/>
            <a:ext cx="7196463" cy="3970318"/>
          </a:xfrm>
          <a:prstGeom prst="rect">
            <a:avLst/>
          </a:prstGeom>
          <a:noFill/>
        </p:spPr>
        <p:txBody>
          <a:bodyPr wrap="square" rtlCol="0">
            <a:spAutoFit/>
          </a:bodyPr>
          <a:lstStyle/>
          <a:p>
            <a:pPr marL="457200" indent="-457200">
              <a:buFont typeface="Arial" panose="020B0604020202020204" pitchFamily="34" charset="0"/>
              <a:buChar char="•"/>
            </a:pPr>
            <a:r>
              <a:rPr lang="en-US" sz="2800" dirty="0">
                <a:latin typeface="Arial"/>
                <a:cs typeface="Arial"/>
              </a:rPr>
              <a:t>Make understand the necessity of a new strategic thinking in the current business environment.</a:t>
            </a:r>
          </a:p>
          <a:p>
            <a:pPr marL="457200" indent="-457200">
              <a:buFont typeface="Arial" panose="020B0604020202020204" pitchFamily="34" charset="0"/>
              <a:buChar char="•"/>
            </a:pPr>
            <a:r>
              <a:rPr lang="en-US" sz="2800" dirty="0">
                <a:latin typeface="Arial"/>
                <a:cs typeface="Arial"/>
              </a:rPr>
              <a:t>Present the main guidelines of the expected future of business, and the strategic implications of this scenario.</a:t>
            </a:r>
          </a:p>
          <a:p>
            <a:pPr marL="457200" indent="-457200">
              <a:buFont typeface="Arial" panose="020B0604020202020204" pitchFamily="34" charset="0"/>
              <a:buChar char="•"/>
            </a:pPr>
            <a:r>
              <a:rPr lang="en-US" sz="2800" dirty="0">
                <a:latin typeface="Arial"/>
                <a:cs typeface="Arial"/>
              </a:rPr>
              <a:t>Emphasize the importance of an ethical approach, and how Corporate Social Responsibility has adopted this role.</a:t>
            </a: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9823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s-ES" sz="2200" b="1" dirty="0">
                <a:latin typeface="Arial"/>
                <a:cs typeface="Arial"/>
              </a:rPr>
              <a:t>INTRODUCTION</a:t>
            </a:r>
            <a:endParaRPr lang="en-US" sz="2200" b="1" dirty="0">
              <a:latin typeface="Arial"/>
              <a:cs typeface="Arial"/>
            </a:endParaRPr>
          </a:p>
        </p:txBody>
      </p:sp>
      <p:sp>
        <p:nvSpPr>
          <p:cNvPr id="7" name="TextBox 6"/>
          <p:cNvSpPr txBox="1"/>
          <p:nvPr/>
        </p:nvSpPr>
        <p:spPr>
          <a:xfrm>
            <a:off x="1311264" y="1831165"/>
            <a:ext cx="7375536" cy="4524315"/>
          </a:xfrm>
          <a:prstGeom prst="rect">
            <a:avLst/>
          </a:prstGeom>
          <a:noFill/>
        </p:spPr>
        <p:txBody>
          <a:bodyPr wrap="square" rtlCol="0">
            <a:spAutoFit/>
          </a:bodyPr>
          <a:lstStyle/>
          <a:p>
            <a:r>
              <a:rPr lang="en-US" sz="2400" dirty="0">
                <a:latin typeface="Arial"/>
                <a:cs typeface="Arial"/>
              </a:rPr>
              <a:t>Traditional strategic thinking argues that greater market share equals greater profit. But bigger is not necessarily better; in many cases, it can actually be worse. Not all growth is good. In fact, some growth actually destroys value, as we can detect in overcrowded tourist destinations as a result of an uncontrolled  mass tourism (where is the limit?), and with little or no attention to their carrying capacities. Obviously, these undesirable situations should lead to new priorities in a new wave of tourist planning. </a:t>
            </a:r>
          </a:p>
          <a:p>
            <a:r>
              <a:rPr lang="en-US" sz="2400" dirty="0">
                <a:latin typeface="Arial"/>
                <a:cs typeface="Arial"/>
              </a:rPr>
              <a:t>The market share approach is dead, and it has been replaced by a different one based on value share.</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a:t>
            </a:r>
          </a:p>
        </p:txBody>
      </p:sp>
    </p:spTree>
    <p:extLst>
      <p:ext uri="{BB962C8B-B14F-4D97-AF65-F5344CB8AC3E}">
        <p14:creationId xmlns:p14="http://schemas.microsoft.com/office/powerpoint/2010/main" val="24631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150374" y="1232519"/>
            <a:ext cx="7771376" cy="430887"/>
          </a:xfrm>
          <a:prstGeom prst="rect">
            <a:avLst/>
          </a:prstGeom>
          <a:noFill/>
        </p:spPr>
        <p:txBody>
          <a:bodyPr wrap="square" rtlCol="0">
            <a:spAutoFit/>
          </a:bodyPr>
          <a:lstStyle/>
          <a:p>
            <a:r>
              <a:rPr lang="en-US" sz="2200" b="1" dirty="0">
                <a:latin typeface="Arial"/>
                <a:cs typeface="Arial"/>
              </a:rPr>
              <a:t>THE FUTURE OF BUSINESS: STRATEGIC IMPLICATIONS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
        <p:nvSpPr>
          <p:cNvPr id="21" name="TextBox 6"/>
          <p:cNvSpPr txBox="1"/>
          <p:nvPr/>
        </p:nvSpPr>
        <p:spPr>
          <a:xfrm>
            <a:off x="1311264" y="1831165"/>
            <a:ext cx="7375536" cy="4154984"/>
          </a:xfrm>
          <a:prstGeom prst="rect">
            <a:avLst/>
          </a:prstGeom>
          <a:noFill/>
        </p:spPr>
        <p:txBody>
          <a:bodyPr wrap="square" rtlCol="0">
            <a:spAutoFit/>
          </a:bodyPr>
          <a:lstStyle/>
          <a:p>
            <a:r>
              <a:rPr lang="en-US" sz="2400" dirty="0">
                <a:latin typeface="Arial"/>
                <a:cs typeface="Arial"/>
              </a:rPr>
              <a:t>Strategic change is inevitable, and of a disruptive character, being that the tourism industry is not immune of this kind of changes.</a:t>
            </a:r>
          </a:p>
          <a:p>
            <a:r>
              <a:rPr lang="en-US" sz="2400" dirty="0">
                <a:latin typeface="Arial"/>
                <a:cs typeface="Arial"/>
              </a:rPr>
              <a:t>What are the key forecasts to 2030 for emerging technologies, social trends, and wild cards? What are the possible impacts? </a:t>
            </a:r>
          </a:p>
          <a:p>
            <a:r>
              <a:rPr lang="en-US" sz="2400" dirty="0">
                <a:latin typeface="Arial"/>
                <a:cs typeface="Arial"/>
              </a:rPr>
              <a:t>To guide business managers to survive in the jungle of a future very hard to explore and to understand, the findings of the </a:t>
            </a:r>
            <a:r>
              <a:rPr lang="en-US" sz="2400" dirty="0" err="1">
                <a:latin typeface="Arial"/>
                <a:cs typeface="Arial"/>
              </a:rPr>
              <a:t>TechCast</a:t>
            </a:r>
            <a:r>
              <a:rPr lang="en-US" sz="2400" dirty="0">
                <a:latin typeface="Arial"/>
                <a:cs typeface="Arial"/>
              </a:rPr>
              <a:t> Project are suggested: </a:t>
            </a:r>
            <a:r>
              <a:rPr lang="en-US" sz="2400" dirty="0">
                <a:latin typeface="Arial"/>
                <a:cs typeface="Arial"/>
                <a:hlinkClick r:id="rId3"/>
              </a:rPr>
              <a:t>http://www.techcastglobal.com/</a:t>
            </a:r>
            <a:endParaRPr lang="en-US" sz="2400" dirty="0">
              <a:latin typeface="Arial"/>
              <a:cs typeface="Arial"/>
            </a:endParaRPr>
          </a:p>
          <a:p>
            <a:endParaRPr lang="en-US" sz="2400" dirty="0">
              <a:latin typeface="Arial"/>
              <a:cs typeface="Arial"/>
            </a:endParaRPr>
          </a:p>
        </p:txBody>
      </p:sp>
    </p:spTree>
    <p:extLst>
      <p:ext uri="{BB962C8B-B14F-4D97-AF65-F5344CB8AC3E}">
        <p14:creationId xmlns:p14="http://schemas.microsoft.com/office/powerpoint/2010/main" val="3553229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150374" y="1232519"/>
            <a:ext cx="7771376" cy="430887"/>
          </a:xfrm>
          <a:prstGeom prst="rect">
            <a:avLst/>
          </a:prstGeom>
          <a:noFill/>
        </p:spPr>
        <p:txBody>
          <a:bodyPr wrap="square" rtlCol="0">
            <a:spAutoFit/>
          </a:bodyPr>
          <a:lstStyle/>
          <a:p>
            <a:r>
              <a:rPr lang="en-US" sz="2200" b="1" dirty="0">
                <a:latin typeface="Arial"/>
                <a:cs typeface="Arial"/>
              </a:rPr>
              <a:t>THE FUTURE OF BUSINESS: STRATEGIC IMPLICATIONS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
        <p:nvSpPr>
          <p:cNvPr id="21" name="TextBox 6"/>
          <p:cNvSpPr txBox="1"/>
          <p:nvPr/>
        </p:nvSpPr>
        <p:spPr>
          <a:xfrm>
            <a:off x="1311264" y="1831165"/>
            <a:ext cx="7375536" cy="4524315"/>
          </a:xfrm>
          <a:prstGeom prst="rect">
            <a:avLst/>
          </a:prstGeom>
          <a:noFill/>
        </p:spPr>
        <p:txBody>
          <a:bodyPr wrap="square" rtlCol="0">
            <a:spAutoFit/>
          </a:bodyPr>
          <a:lstStyle/>
          <a:p>
            <a:r>
              <a:rPr lang="en-US" sz="2400" dirty="0">
                <a:latin typeface="Arial"/>
                <a:cs typeface="Arial"/>
              </a:rPr>
              <a:t>There is a ‘perfect storm’ of change on the horizon, and in this context leaders in the tourism industry, and in general, are being challenged about the future adaptive strategies for their organizations. </a:t>
            </a:r>
          </a:p>
          <a:p>
            <a:r>
              <a:rPr lang="en-US" sz="2400" dirty="0">
                <a:latin typeface="Arial"/>
                <a:cs typeface="Arial"/>
              </a:rPr>
              <a:t>Only within the 4Ps framework these new strategic directions can be conceived nowadays: profit, people, planet and purpose. In the tourism industry is evident the process whereby people look for a purpose for their leisure time, meaningful or transformative holidays. Therefore, successful brands will be those that understand and balance those Ps.</a:t>
            </a:r>
          </a:p>
        </p:txBody>
      </p:sp>
    </p:spTree>
    <p:extLst>
      <p:ext uri="{BB962C8B-B14F-4D97-AF65-F5344CB8AC3E}">
        <p14:creationId xmlns:p14="http://schemas.microsoft.com/office/powerpoint/2010/main" val="3044059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150374" y="1232519"/>
            <a:ext cx="7771376" cy="430887"/>
          </a:xfrm>
          <a:prstGeom prst="rect">
            <a:avLst/>
          </a:prstGeom>
          <a:noFill/>
        </p:spPr>
        <p:txBody>
          <a:bodyPr wrap="square" rtlCol="0">
            <a:spAutoFit/>
          </a:bodyPr>
          <a:lstStyle/>
          <a:p>
            <a:r>
              <a:rPr lang="en-US" sz="2200" b="1" dirty="0">
                <a:latin typeface="Arial"/>
                <a:cs typeface="Arial"/>
              </a:rPr>
              <a:t>THE FUTURE OF BUSINESS: STRATEGIC IMPLICATIONS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
        <p:nvSpPr>
          <p:cNvPr id="21" name="TextBox 6"/>
          <p:cNvSpPr txBox="1"/>
          <p:nvPr/>
        </p:nvSpPr>
        <p:spPr>
          <a:xfrm>
            <a:off x="1311264" y="1831165"/>
            <a:ext cx="7375536" cy="4524315"/>
          </a:xfrm>
          <a:prstGeom prst="rect">
            <a:avLst/>
          </a:prstGeom>
          <a:noFill/>
        </p:spPr>
        <p:txBody>
          <a:bodyPr wrap="square" rtlCol="0">
            <a:spAutoFit/>
          </a:bodyPr>
          <a:lstStyle/>
          <a:p>
            <a:r>
              <a:rPr lang="en-US" sz="2400" dirty="0">
                <a:latin typeface="Arial"/>
                <a:cs typeface="Arial"/>
              </a:rPr>
              <a:t>Certainly, in a VUCA </a:t>
            </a:r>
            <a:r>
              <a:rPr lang="en-GB" sz="2400" dirty="0"/>
              <a:t>–</a:t>
            </a:r>
            <a:r>
              <a:rPr lang="en-US" sz="2400" dirty="0">
                <a:latin typeface="Arial"/>
                <a:cs typeface="Arial"/>
              </a:rPr>
              <a:t> Volatile, Uncertain, Complex and Ambiguous </a:t>
            </a:r>
            <a:r>
              <a:rPr lang="en-GB" sz="2400" dirty="0"/>
              <a:t>–</a:t>
            </a:r>
            <a:r>
              <a:rPr lang="en-US" sz="2400" dirty="0">
                <a:latin typeface="Arial"/>
                <a:cs typeface="Arial"/>
              </a:rPr>
              <a:t> business environment, an agile management approach is essential. Regular adaptation, trust, communication and efficiency are the primary facets of agility. </a:t>
            </a:r>
          </a:p>
          <a:p>
            <a:r>
              <a:rPr lang="en-US" sz="2400" dirty="0">
                <a:latin typeface="Arial"/>
                <a:cs typeface="Arial"/>
              </a:rPr>
              <a:t>Our age of anxiety is, in great part, the result of trying to cope with the current environment and future society with yesterday’s paradigms, concepts, techniques and tools. Nowadays, experimentation is the new planning, an evolving portfolio of strategic experiments (or experiences when talking about tourism).</a:t>
            </a:r>
          </a:p>
        </p:txBody>
      </p:sp>
    </p:spTree>
    <p:extLst>
      <p:ext uri="{BB962C8B-B14F-4D97-AF65-F5344CB8AC3E}">
        <p14:creationId xmlns:p14="http://schemas.microsoft.com/office/powerpoint/2010/main" val="2250349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CORPORATE SOCIAL RESPONSIBILITY (CSR): A STRATEGIC ISSUE</a:t>
            </a:r>
          </a:p>
        </p:txBody>
      </p:sp>
      <p:sp>
        <p:nvSpPr>
          <p:cNvPr id="7" name="TextBox 6"/>
          <p:cNvSpPr txBox="1"/>
          <p:nvPr/>
        </p:nvSpPr>
        <p:spPr>
          <a:xfrm>
            <a:off x="1311264" y="2081881"/>
            <a:ext cx="7196463" cy="4154984"/>
          </a:xfrm>
          <a:prstGeom prst="rect">
            <a:avLst/>
          </a:prstGeom>
          <a:noFill/>
        </p:spPr>
        <p:txBody>
          <a:bodyPr wrap="square" rtlCol="0">
            <a:spAutoFit/>
          </a:bodyPr>
          <a:lstStyle/>
          <a:p>
            <a:r>
              <a:rPr lang="en-US" sz="2200" dirty="0">
                <a:solidFill>
                  <a:srgbClr val="000000"/>
                </a:solidFill>
                <a:latin typeface="Arial"/>
                <a:cs typeface="Arial"/>
              </a:rPr>
              <a:t>Sustainable development has become a business dimension that requires to be managed strategically. This means that every company needs to have senior managers who hold appropriate values for facing the challenges deriving from their operations and capabilities for establishing an </a:t>
            </a:r>
            <a:r>
              <a:rPr lang="en-GB" sz="2200" dirty="0">
                <a:solidFill>
                  <a:srgbClr val="000000"/>
                </a:solidFill>
                <a:latin typeface="Arial"/>
                <a:cs typeface="Arial"/>
              </a:rPr>
              <a:t>organizational</a:t>
            </a:r>
            <a:r>
              <a:rPr lang="en-US" sz="2200" dirty="0">
                <a:solidFill>
                  <a:srgbClr val="000000"/>
                </a:solidFill>
                <a:latin typeface="Arial"/>
                <a:cs typeface="Arial"/>
              </a:rPr>
              <a:t> culture of ethical and responsible </a:t>
            </a:r>
            <a:r>
              <a:rPr lang="en-US" sz="2200" dirty="0" err="1">
                <a:solidFill>
                  <a:srgbClr val="000000"/>
                </a:solidFill>
                <a:latin typeface="Arial"/>
                <a:cs typeface="Arial"/>
              </a:rPr>
              <a:t>behaviour</a:t>
            </a:r>
            <a:r>
              <a:rPr lang="en-US" sz="2200" dirty="0">
                <a:solidFill>
                  <a:srgbClr val="000000"/>
                </a:solidFill>
                <a:latin typeface="Arial"/>
                <a:cs typeface="Arial"/>
              </a:rPr>
              <a:t> at all levels. </a:t>
            </a:r>
          </a:p>
          <a:p>
            <a:r>
              <a:rPr lang="en-US" sz="2200" dirty="0">
                <a:solidFill>
                  <a:srgbClr val="000000"/>
                </a:solidFill>
                <a:latin typeface="Arial"/>
                <a:cs typeface="Arial"/>
              </a:rPr>
              <a:t>CSR is currently one of the burning business topics, not only in academic circles but also in the management of corporations and in </a:t>
            </a:r>
            <a:r>
              <a:rPr lang="en-GB" sz="2200" dirty="0">
                <a:solidFill>
                  <a:srgbClr val="000000"/>
                </a:solidFill>
                <a:latin typeface="Arial"/>
                <a:cs typeface="Arial"/>
              </a:rPr>
              <a:t>organizations</a:t>
            </a:r>
            <a:r>
              <a:rPr lang="en-US" sz="2200" dirty="0">
                <a:solidFill>
                  <a:srgbClr val="000000"/>
                </a:solidFill>
                <a:latin typeface="Arial"/>
                <a:cs typeface="Arial"/>
              </a:rPr>
              <a:t> that represent corporate and business interests; in the tourism industry as well.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988793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CORPORATE SOCIAL RESPONSIBILITY (CSR): A STRATEGIC ISSUE</a:t>
            </a:r>
          </a:p>
        </p:txBody>
      </p:sp>
      <p:sp>
        <p:nvSpPr>
          <p:cNvPr id="7" name="TextBox 6"/>
          <p:cNvSpPr txBox="1"/>
          <p:nvPr/>
        </p:nvSpPr>
        <p:spPr>
          <a:xfrm>
            <a:off x="1311264" y="2081881"/>
            <a:ext cx="7196463" cy="4493538"/>
          </a:xfrm>
          <a:prstGeom prst="rect">
            <a:avLst/>
          </a:prstGeom>
          <a:noFill/>
        </p:spPr>
        <p:txBody>
          <a:bodyPr wrap="square" rtlCol="0">
            <a:spAutoFit/>
          </a:bodyPr>
          <a:lstStyle/>
          <a:p>
            <a:r>
              <a:rPr lang="en-GB" sz="2200" dirty="0">
                <a:solidFill>
                  <a:srgbClr val="000000"/>
                </a:solidFill>
                <a:latin typeface="Arial"/>
                <a:cs typeface="Arial"/>
              </a:rPr>
              <a:t>The application of CSR principles is shaking the foundations of traditional management, to the extent that the responsibility of the company is now assumed to go much beyond the maximization of profits and the rendering of account for its activities to its owners. In fact, this is even being referred to as the paradigm of the 21st century. </a:t>
            </a:r>
          </a:p>
          <a:p>
            <a:r>
              <a:rPr lang="en-GB" sz="2200" dirty="0">
                <a:solidFill>
                  <a:srgbClr val="000000"/>
                </a:solidFill>
                <a:latin typeface="Arial"/>
                <a:cs typeface="Arial"/>
              </a:rPr>
              <a:t>Social responsibility is now being utilized as a parameter for evaluating and comparing the performance of organizations. In many consumer product markets, as in tourism, there is now a recognized niche for socially responsible products, although these are still only of secondary importance.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1795222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TotalTime>
  <Words>969</Words>
  <Application>Microsoft Office PowerPoint</Application>
  <PresentationFormat>On-screen Show (4:3)</PresentationFormat>
  <Paragraphs>59</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Myriad Pro</vt:lpstr>
      <vt:lpstr>Office Theme</vt:lpstr>
      <vt:lpstr>PowerPoint Presentation</vt:lpstr>
      <vt:lpstr>CHAPTER 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65</cp:revision>
  <dcterms:created xsi:type="dcterms:W3CDTF">2014-01-16T11:38:48Z</dcterms:created>
  <dcterms:modified xsi:type="dcterms:W3CDTF">2019-07-30T15:55:14Z</dcterms:modified>
</cp:coreProperties>
</file>