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78" r:id="rId3"/>
    <p:sldId id="263" r:id="rId4"/>
    <p:sldId id="275" r:id="rId5"/>
    <p:sldId id="279" r:id="rId6"/>
    <p:sldId id="269" r:id="rId7"/>
    <p:sldId id="282" r:id="rId8"/>
    <p:sldId id="281" r:id="rId9"/>
    <p:sldId id="270" r:id="rId10"/>
    <p:sldId id="287" r:id="rId11"/>
    <p:sldId id="286" r:id="rId12"/>
    <p:sldId id="285" r:id="rId13"/>
    <p:sldId id="284" r:id="rId14"/>
    <p:sldId id="283" r:id="rId15"/>
    <p:sldId id="288" r:id="rId16"/>
    <p:sldId id="289" r:id="rId17"/>
    <p:sldId id="292" r:id="rId18"/>
    <p:sldId id="291" r:id="rId19"/>
    <p:sldId id="290" r:id="rId20"/>
    <p:sldId id="297" r:id="rId21"/>
    <p:sldId id="296" r:id="rId22"/>
    <p:sldId id="295" r:id="rId23"/>
    <p:sldId id="294" r:id="rId24"/>
    <p:sldId id="293" r:id="rId25"/>
    <p:sldId id="273"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ADD9"/>
    <a:srgbClr val="8CBAEB"/>
    <a:srgbClr val="FFD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56" autoAdjust="0"/>
    <p:restoredTop sz="95052" autoAdjust="0"/>
  </p:normalViewPr>
  <p:slideViewPr>
    <p:cSldViewPr snapToGrid="0" snapToObjects="1">
      <p:cViewPr varScale="1">
        <p:scale>
          <a:sx n="72" d="100"/>
          <a:sy n="72" d="100"/>
        </p:scale>
        <p:origin x="135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401189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2836227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894460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utcom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1311263" y="1232519"/>
            <a:ext cx="7199855" cy="442818"/>
          </a:xfrm>
          <a:prstGeom prst="rect">
            <a:avLst/>
          </a:prstGeom>
        </p:spPr>
        <p:txBody>
          <a:bodyPr vert="horz" lIns="91440" tIns="45720" rIns="91440" bIns="45720" rtlCol="0" anchor="ctr">
            <a:noAutofit/>
          </a:bodyPr>
          <a:lstStyle/>
          <a:p>
            <a:pPr lvl="0"/>
            <a:r>
              <a:rPr lang="en-US"/>
              <a:t>Click to edit Master title style</a:t>
            </a:r>
            <a:endParaRPr lang="en-GB" dirty="0"/>
          </a:p>
        </p:txBody>
      </p:sp>
      <p:sp>
        <p:nvSpPr>
          <p:cNvPr id="3" name="Text Placeholder 2"/>
          <p:cNvSpPr>
            <a:spLocks noGrp="1"/>
          </p:cNvSpPr>
          <p:nvPr>
            <p:ph type="body" sz="quarter" idx="10"/>
          </p:nvPr>
        </p:nvSpPr>
        <p:spPr>
          <a:xfrm>
            <a:off x="1311275" y="1782763"/>
            <a:ext cx="7199313" cy="4297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6202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013171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793512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21809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89F47779-7121-E14C-99F9-3B68B3D2C6C2}"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247571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89F47779-7121-E14C-99F9-3B68B3D2C6C2}"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57710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F47779-7121-E14C-99F9-3B68B3D2C6C2}"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158762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456830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430747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47779-7121-E14C-99F9-3B68B3D2C6C2}" type="datetimeFigureOut">
              <a:rPr lang="en-US" smtClean="0"/>
              <a:t>7/30/2019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612FE3-AC46-5740-8DB5-CF74F4BCA6E2}" type="slidenum">
              <a:rPr lang="en-US" smtClean="0"/>
              <a:t>‹#›</a:t>
            </a:fld>
            <a:endParaRPr lang="en-US"/>
          </a:p>
        </p:txBody>
      </p:sp>
    </p:spTree>
    <p:extLst>
      <p:ext uri="{BB962C8B-B14F-4D97-AF65-F5344CB8AC3E}">
        <p14:creationId xmlns:p14="http://schemas.microsoft.com/office/powerpoint/2010/main" val="1753673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mro.massey.ac.nz/bitstream/handle/10179/1166/02_whole.pdf?sequence=4" TargetMode="External"/><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screen">
            <a:extLst>
              <a:ext uri="{28A0092B-C50C-407E-A947-70E740481C1C}">
                <a14:useLocalDpi xmlns:a14="http://schemas.microsoft.com/office/drawing/2010/main"/>
              </a:ext>
            </a:extLst>
          </a:blip>
          <a:srcRect r="-3044"/>
          <a:stretch/>
        </p:blipFill>
        <p:spPr>
          <a:xfrm>
            <a:off x="-1" y="1"/>
            <a:ext cx="9422377" cy="6858000"/>
          </a:xfrm>
          <a:prstGeom prst="rect">
            <a:avLst/>
          </a:prstGeom>
        </p:spPr>
      </p:pic>
      <p:sp>
        <p:nvSpPr>
          <p:cNvPr id="6" name="TextBox 5"/>
          <p:cNvSpPr txBox="1"/>
          <p:nvPr/>
        </p:nvSpPr>
        <p:spPr>
          <a:xfrm>
            <a:off x="0" y="1222560"/>
            <a:ext cx="8458200" cy="2308324"/>
          </a:xfrm>
          <a:prstGeom prst="rect">
            <a:avLst/>
          </a:prstGeom>
          <a:noFill/>
        </p:spPr>
        <p:txBody>
          <a:bodyPr wrap="square" rtlCol="0">
            <a:spAutoFit/>
          </a:bodyPr>
          <a:lstStyle/>
          <a:p>
            <a:pPr algn="r"/>
            <a:r>
              <a:rPr lang="en-US" sz="2800" dirty="0">
                <a:latin typeface="Arial"/>
                <a:cs typeface="Arial"/>
              </a:rPr>
              <a:t>3</a:t>
            </a:r>
            <a:r>
              <a:rPr lang="en-US" sz="2800" baseline="30000" dirty="0">
                <a:latin typeface="Arial"/>
                <a:cs typeface="Arial"/>
              </a:rPr>
              <a:t>rd</a:t>
            </a:r>
            <a:r>
              <a:rPr lang="en-US" sz="2800" dirty="0">
                <a:latin typeface="Arial"/>
                <a:cs typeface="Arial"/>
              </a:rPr>
              <a:t> Edition</a:t>
            </a:r>
            <a:br>
              <a:rPr lang="en-US" sz="4800" dirty="0">
                <a:latin typeface="Arial"/>
                <a:cs typeface="Arial"/>
              </a:rPr>
            </a:br>
            <a:r>
              <a:rPr lang="en-US" sz="4800" dirty="0">
                <a:latin typeface="Arial"/>
                <a:cs typeface="Arial"/>
              </a:rPr>
              <a:t>Strategic Management</a:t>
            </a:r>
          </a:p>
          <a:p>
            <a:pPr algn="r"/>
            <a:r>
              <a:rPr lang="en-US" sz="4800" dirty="0">
                <a:latin typeface="Arial"/>
                <a:cs typeface="Arial"/>
              </a:rPr>
              <a:t>In Tourism</a:t>
            </a:r>
          </a:p>
        </p:txBody>
      </p:sp>
      <p:sp>
        <p:nvSpPr>
          <p:cNvPr id="7" name="TextBox 6"/>
          <p:cNvSpPr txBox="1"/>
          <p:nvPr/>
        </p:nvSpPr>
        <p:spPr>
          <a:xfrm>
            <a:off x="0" y="3936225"/>
            <a:ext cx="8458200" cy="630647"/>
          </a:xfrm>
          <a:prstGeom prst="rect">
            <a:avLst/>
          </a:prstGeom>
          <a:noFill/>
        </p:spPr>
        <p:txBody>
          <a:bodyPr wrap="square" rtlCol="0">
            <a:spAutoFit/>
          </a:bodyPr>
          <a:lstStyle/>
          <a:p>
            <a:pPr algn="r"/>
            <a:r>
              <a:rPr lang="nl-NL" dirty="0" err="1">
                <a:solidFill>
                  <a:srgbClr val="000000"/>
                </a:solidFill>
                <a:latin typeface="Arial"/>
                <a:cs typeface="Arial"/>
              </a:rPr>
              <a:t>Edited</a:t>
            </a:r>
            <a:r>
              <a:rPr lang="nl-NL" dirty="0">
                <a:solidFill>
                  <a:srgbClr val="000000"/>
                </a:solidFill>
                <a:latin typeface="Arial"/>
                <a:cs typeface="Arial"/>
              </a:rPr>
              <a:t> </a:t>
            </a:r>
            <a:r>
              <a:rPr lang="nl-NL" dirty="0" err="1">
                <a:solidFill>
                  <a:srgbClr val="000000"/>
                </a:solidFill>
                <a:latin typeface="Arial"/>
                <a:cs typeface="Arial"/>
              </a:rPr>
              <a:t>by</a:t>
            </a:r>
            <a:r>
              <a:rPr lang="nl-NL" dirty="0">
                <a:solidFill>
                  <a:srgbClr val="000000"/>
                </a:solidFill>
                <a:latin typeface="Arial"/>
                <a:cs typeface="Arial"/>
              </a:rPr>
              <a:t> </a:t>
            </a:r>
          </a:p>
          <a:p>
            <a:pPr algn="r"/>
            <a:r>
              <a:rPr lang="nl-NL" dirty="0">
                <a:solidFill>
                  <a:srgbClr val="000000"/>
                </a:solidFill>
                <a:latin typeface="Arial"/>
                <a:cs typeface="Arial"/>
              </a:rPr>
              <a:t>LUIZ MOUTINHO AND</a:t>
            </a:r>
            <a:br>
              <a:rPr lang="nl-NL" dirty="0">
                <a:solidFill>
                  <a:srgbClr val="000000"/>
                </a:solidFill>
                <a:latin typeface="Arial"/>
                <a:cs typeface="Arial"/>
              </a:rPr>
            </a:br>
            <a:r>
              <a:rPr lang="nl-NL" dirty="0">
                <a:solidFill>
                  <a:srgbClr val="000000"/>
                </a:solidFill>
                <a:latin typeface="Arial"/>
                <a:cs typeface="Arial"/>
              </a:rPr>
              <a:t> ALFONSO VARGAS </a:t>
            </a:r>
            <a:r>
              <a:rPr lang="en-GB" dirty="0">
                <a:latin typeface="Arial"/>
                <a:cs typeface="Arial"/>
              </a:rPr>
              <a:t>SÁNCHEZ</a:t>
            </a:r>
          </a:p>
        </p:txBody>
      </p:sp>
      <p:sp>
        <p:nvSpPr>
          <p:cNvPr id="8" name="Rectangle 7"/>
          <p:cNvSpPr/>
          <p:nvPr/>
        </p:nvSpPr>
        <p:spPr>
          <a:xfrm>
            <a:off x="6545994" y="6134373"/>
            <a:ext cx="2598006" cy="33904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solidFill>
                  <a:srgbClr val="000000"/>
                </a:solidFill>
                <a:latin typeface="Myriad Pro"/>
                <a:cs typeface="Myriad Pro"/>
              </a:rPr>
              <a:t>COMPLIMENTARY TEACHING MATERIALS</a:t>
            </a:r>
          </a:p>
        </p:txBody>
      </p:sp>
      <p:pic>
        <p:nvPicPr>
          <p:cNvPr id="9" name="Picture 8" descr="CABI_URL_white.eps"/>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865239" y="5320168"/>
            <a:ext cx="1036126" cy="637263"/>
          </a:xfrm>
          <a:prstGeom prst="rect">
            <a:avLst/>
          </a:prstGeom>
        </p:spPr>
      </p:pic>
      <p:sp>
        <p:nvSpPr>
          <p:cNvPr id="10" name="Rectangle 9"/>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3775093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US" sz="2400" b="1" dirty="0"/>
              <a:t>Ecotourism and Community based tourism (CBT)</a:t>
            </a:r>
            <a:endParaRPr lang="en-US" sz="2200" b="1" dirty="0">
              <a:latin typeface="Arial"/>
              <a:cs typeface="Arial"/>
            </a:endParaRPr>
          </a:p>
        </p:txBody>
      </p:sp>
      <p:sp>
        <p:nvSpPr>
          <p:cNvPr id="7" name="TextBox 6"/>
          <p:cNvSpPr txBox="1"/>
          <p:nvPr/>
        </p:nvSpPr>
        <p:spPr>
          <a:xfrm>
            <a:off x="1311264" y="1875409"/>
            <a:ext cx="7469481" cy="3785652"/>
          </a:xfrm>
          <a:prstGeom prst="rect">
            <a:avLst/>
          </a:prstGeom>
          <a:noFill/>
        </p:spPr>
        <p:txBody>
          <a:bodyPr wrap="square" rtlCol="0">
            <a:spAutoFit/>
          </a:bodyPr>
          <a:lstStyle/>
          <a:p>
            <a:pPr marL="342900" indent="-342900">
              <a:buFont typeface="Arial"/>
              <a:buChar char="•"/>
            </a:pPr>
            <a:r>
              <a:rPr lang="en-GB" sz="2400" dirty="0">
                <a:latin typeface="Arial"/>
                <a:cs typeface="Arial"/>
              </a:rPr>
              <a:t>In developing countries, e.g. Fiji, ecotourism and community-based tourism developed as complementary to more conventional mass tourism products, </a:t>
            </a:r>
          </a:p>
          <a:p>
            <a:pPr marL="342900" indent="-342900">
              <a:buFont typeface="Arial"/>
              <a:buChar char="•"/>
            </a:pPr>
            <a:r>
              <a:rPr lang="en-GB" sz="2400" dirty="0">
                <a:latin typeface="Arial"/>
                <a:cs typeface="Arial"/>
              </a:rPr>
              <a:t>Found in the form of activities, e.g. village visits, cultural performances, and nature treks.  </a:t>
            </a:r>
          </a:p>
          <a:p>
            <a:pPr marL="342900" indent="-342900">
              <a:buFont typeface="Arial"/>
              <a:buChar char="•"/>
            </a:pPr>
            <a:r>
              <a:rPr lang="en-GB" sz="2400" dirty="0">
                <a:latin typeface="Arial"/>
                <a:cs typeface="Arial"/>
              </a:rPr>
              <a:t>Recently indigenous entrepreneurs and communities have developed budget resorts and village stays, catering for backpackers and independent travellers (see case study).</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Tree>
    <p:extLst>
      <p:ext uri="{BB962C8B-B14F-4D97-AF65-F5344CB8AC3E}">
        <p14:creationId xmlns:p14="http://schemas.microsoft.com/office/powerpoint/2010/main" val="901611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US" sz="2400" b="1" dirty="0"/>
              <a:t>Tools of sustainability (See Table 19.1)</a:t>
            </a:r>
            <a:endParaRPr lang="en-US" sz="2200" b="1" dirty="0">
              <a:latin typeface="Arial"/>
              <a:cs typeface="Arial"/>
            </a:endParaRPr>
          </a:p>
        </p:txBody>
      </p:sp>
      <p:sp>
        <p:nvSpPr>
          <p:cNvPr id="7" name="TextBox 6"/>
          <p:cNvSpPr txBox="1"/>
          <p:nvPr/>
        </p:nvSpPr>
        <p:spPr>
          <a:xfrm>
            <a:off x="5070063" y="2030473"/>
            <a:ext cx="3734741" cy="3785652"/>
          </a:xfrm>
          <a:prstGeom prst="rect">
            <a:avLst/>
          </a:prstGeom>
          <a:noFill/>
        </p:spPr>
        <p:txBody>
          <a:bodyPr wrap="square" rtlCol="0">
            <a:spAutoFit/>
          </a:bodyPr>
          <a:lstStyle/>
          <a:p>
            <a:pPr marL="342900" indent="-342900">
              <a:buFont typeface="Arial"/>
              <a:buChar char="•"/>
            </a:pPr>
            <a:r>
              <a:rPr lang="en-GB" sz="2400" dirty="0">
                <a:latin typeface="Arial"/>
                <a:cs typeface="Arial"/>
              </a:rPr>
              <a:t>Consultation/ participation techniques</a:t>
            </a:r>
          </a:p>
          <a:p>
            <a:pPr marL="342900" indent="-342900">
              <a:buFont typeface="Arial"/>
              <a:buChar char="•"/>
            </a:pPr>
            <a:r>
              <a:rPr lang="en-GB" sz="2400" dirty="0">
                <a:latin typeface="Arial"/>
                <a:cs typeface="Arial"/>
              </a:rPr>
              <a:t>Codes of conduct (tourist, industry and hosts)</a:t>
            </a:r>
          </a:p>
          <a:p>
            <a:pPr marL="342900" indent="-342900">
              <a:buFont typeface="Arial"/>
              <a:buChar char="•"/>
            </a:pPr>
            <a:r>
              <a:rPr lang="en-GB" sz="2400" dirty="0">
                <a:latin typeface="Arial"/>
                <a:cs typeface="Arial"/>
              </a:rPr>
              <a:t>Sustainability indicators</a:t>
            </a:r>
          </a:p>
          <a:p>
            <a:pPr marL="342900" indent="-342900">
              <a:buFont typeface="Arial"/>
              <a:buChar char="•"/>
            </a:pPr>
            <a:r>
              <a:rPr lang="en-GB" sz="2400" dirty="0" err="1">
                <a:latin typeface="Arial"/>
                <a:cs typeface="Arial"/>
              </a:rPr>
              <a:t>Footprinting</a:t>
            </a:r>
            <a:endParaRPr lang="en-GB" sz="2400" dirty="0">
              <a:latin typeface="Arial"/>
              <a:cs typeface="Arial"/>
            </a:endParaRPr>
          </a:p>
          <a:p>
            <a:pPr marL="342900" indent="-342900">
              <a:buFont typeface="Arial"/>
              <a:buChar char="•"/>
            </a:pPr>
            <a:r>
              <a:rPr lang="en-GB" sz="2400" dirty="0">
                <a:latin typeface="Arial"/>
                <a:cs typeface="Arial"/>
              </a:rPr>
              <a:t>Certification</a:t>
            </a:r>
          </a:p>
          <a:p>
            <a:pPr marL="342900" indent="-342900">
              <a:buFont typeface="Arial"/>
              <a:buChar char="•"/>
            </a:pPr>
            <a:r>
              <a:rPr lang="en-GB" sz="2400" dirty="0">
                <a:latin typeface="Arial"/>
                <a:cs typeface="Arial"/>
              </a:rPr>
              <a:t>Sustainable livelihoods framework</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
        <p:nvSpPr>
          <p:cNvPr id="9" name="TextBox 8"/>
          <p:cNvSpPr txBox="1"/>
          <p:nvPr/>
        </p:nvSpPr>
        <p:spPr>
          <a:xfrm>
            <a:off x="1013718" y="2067797"/>
            <a:ext cx="3734741" cy="3046988"/>
          </a:xfrm>
          <a:prstGeom prst="rect">
            <a:avLst/>
          </a:prstGeom>
          <a:noFill/>
        </p:spPr>
        <p:txBody>
          <a:bodyPr wrap="square" rtlCol="0">
            <a:spAutoFit/>
          </a:bodyPr>
          <a:lstStyle/>
          <a:p>
            <a:pPr marL="514350" indent="-514350">
              <a:buFont typeface="+mj-lt"/>
              <a:buAutoNum type="arabicPeriod"/>
            </a:pPr>
            <a:r>
              <a:rPr lang="en-US" sz="2400" dirty="0">
                <a:latin typeface="Arial" panose="020B0604020202020204" pitchFamily="34" charset="0"/>
                <a:cs typeface="Arial" panose="020B0604020202020204" pitchFamily="34" charset="0"/>
              </a:rPr>
              <a:t>Area protection</a:t>
            </a:r>
          </a:p>
          <a:p>
            <a:pPr marL="514350" indent="-514350">
              <a:buFont typeface="+mj-lt"/>
              <a:buAutoNum type="arabicPeriod"/>
            </a:pPr>
            <a:r>
              <a:rPr lang="en-US" sz="2400" dirty="0">
                <a:latin typeface="Arial" panose="020B0604020202020204" pitchFamily="34" charset="0"/>
                <a:cs typeface="Arial" panose="020B0604020202020204" pitchFamily="34" charset="0"/>
              </a:rPr>
              <a:t>Industry regulation</a:t>
            </a:r>
          </a:p>
          <a:p>
            <a:pPr marL="514350" indent="-514350">
              <a:buFont typeface="+mj-lt"/>
              <a:buAutoNum type="arabicPeriod"/>
            </a:pPr>
            <a:r>
              <a:rPr lang="en-US" sz="2400" dirty="0">
                <a:latin typeface="Arial" panose="020B0604020202020204" pitchFamily="34" charset="0"/>
                <a:cs typeface="Arial" panose="020B0604020202020204" pitchFamily="34" charset="0"/>
              </a:rPr>
              <a:t>Visitor management techniques</a:t>
            </a:r>
          </a:p>
          <a:p>
            <a:pPr marL="514350" indent="-514350">
              <a:buFont typeface="+mj-lt"/>
              <a:buAutoNum type="arabicPeriod"/>
            </a:pPr>
            <a:r>
              <a:rPr lang="en-US" sz="2400" dirty="0">
                <a:latin typeface="Arial" panose="020B0604020202020204" pitchFamily="34" charset="0"/>
                <a:cs typeface="Arial" panose="020B0604020202020204" pitchFamily="34" charset="0"/>
              </a:rPr>
              <a:t>Environmental impact assessment (EIA)</a:t>
            </a:r>
          </a:p>
          <a:p>
            <a:pPr marL="514350" indent="-514350">
              <a:buFont typeface="+mj-lt"/>
              <a:buAutoNum type="arabicPeriod"/>
            </a:pPr>
            <a:r>
              <a:rPr lang="en-US" sz="2400" dirty="0">
                <a:latin typeface="Arial" panose="020B0604020202020204" pitchFamily="34" charset="0"/>
                <a:cs typeface="Arial" panose="020B0604020202020204" pitchFamily="34" charset="0"/>
              </a:rPr>
              <a:t>Carrying capacity calculations</a:t>
            </a:r>
            <a:endParaRPr lang="en-GB" sz="2400" dirty="0">
              <a:latin typeface="Arial" panose="020B0604020202020204" pitchFamily="34" charset="0"/>
              <a:cs typeface="Arial" panose="020B0604020202020204" pitchFamily="34" charset="0"/>
            </a:endParaRPr>
          </a:p>
        </p:txBody>
      </p:sp>
      <p:sp>
        <p:nvSpPr>
          <p:cNvPr id="10" name="Rectangle 9"/>
          <p:cNvSpPr/>
          <p:nvPr/>
        </p:nvSpPr>
        <p:spPr>
          <a:xfrm>
            <a:off x="1013718" y="6151921"/>
            <a:ext cx="6096000" cy="369332"/>
          </a:xfrm>
          <a:prstGeom prst="rect">
            <a:avLst/>
          </a:prstGeom>
        </p:spPr>
        <p:txBody>
          <a:bodyPr>
            <a:spAutoFit/>
          </a:bodyPr>
          <a:lstStyle/>
          <a:p>
            <a:pPr algn="r"/>
            <a:r>
              <a:rPr lang="en-GB" b="0" dirty="0">
                <a:effectLst/>
                <a:latin typeface="Arial" panose="020B0604020202020204" pitchFamily="34" charset="0"/>
                <a:ea typeface="Times New Roman" panose="02020603050405020304" pitchFamily="18" charset="0"/>
                <a:cs typeface="Arial" panose="020B0604020202020204" pitchFamily="34" charset="0"/>
              </a:rPr>
              <a:t>(Source: </a:t>
            </a:r>
            <a:r>
              <a:rPr lang="en-GB" b="0" dirty="0" err="1">
                <a:effectLst/>
                <a:latin typeface="Arial" panose="020B0604020202020204" pitchFamily="34" charset="0"/>
                <a:ea typeface="Times New Roman" panose="02020603050405020304" pitchFamily="18" charset="0"/>
                <a:cs typeface="Arial" panose="020B0604020202020204" pitchFamily="34" charset="0"/>
              </a:rPr>
              <a:t>Mowforth</a:t>
            </a:r>
            <a:r>
              <a:rPr lang="en-GB" b="0" dirty="0">
                <a:effectLst/>
                <a:latin typeface="Arial" panose="020B0604020202020204" pitchFamily="34" charset="0"/>
                <a:ea typeface="Times New Roman" panose="02020603050405020304" pitchFamily="18" charset="0"/>
                <a:cs typeface="Arial" panose="020B0604020202020204" pitchFamily="34" charset="0"/>
              </a:rPr>
              <a:t> and Munt, 2016, pp. 114</a:t>
            </a:r>
            <a:r>
              <a:rPr lang="en-GB" dirty="0"/>
              <a:t>–</a:t>
            </a:r>
            <a:r>
              <a:rPr lang="en-GB" b="0" dirty="0">
                <a:effectLst/>
                <a:latin typeface="Arial" panose="020B0604020202020204" pitchFamily="34" charset="0"/>
                <a:ea typeface="Times New Roman" panose="02020603050405020304" pitchFamily="18" charset="0"/>
                <a:cs typeface="Arial" panose="020B0604020202020204" pitchFamily="34" charset="0"/>
              </a:rPr>
              <a:t>115).</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7720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US" sz="2400" b="1" dirty="0"/>
              <a:t>Ecotourism defined</a:t>
            </a:r>
            <a:endParaRPr lang="en-US" sz="2200" b="1" dirty="0">
              <a:latin typeface="Arial"/>
              <a:cs typeface="Arial"/>
            </a:endParaRPr>
          </a:p>
        </p:txBody>
      </p:sp>
      <p:sp>
        <p:nvSpPr>
          <p:cNvPr id="7" name="TextBox 6"/>
          <p:cNvSpPr txBox="1"/>
          <p:nvPr/>
        </p:nvSpPr>
        <p:spPr>
          <a:xfrm>
            <a:off x="1311264" y="1875409"/>
            <a:ext cx="7469481" cy="3785652"/>
          </a:xfrm>
          <a:prstGeom prst="rect">
            <a:avLst/>
          </a:prstGeom>
          <a:noFill/>
        </p:spPr>
        <p:txBody>
          <a:bodyPr wrap="square" rtlCol="0">
            <a:spAutoFit/>
          </a:bodyPr>
          <a:lstStyle/>
          <a:p>
            <a:r>
              <a:rPr lang="en-GB" sz="2400" dirty="0">
                <a:latin typeface="Arial"/>
                <a:cs typeface="Arial"/>
              </a:rPr>
              <a:t>‘Ecotourism is a form of tourism that fosters learning experiences and appreciation of the natural environment, or some component thereof, within its associated cultural context. It has the appearance (in conjunction with best practice) of being environmentally and socio-culturally sustainable, preferably in a way that enhances the natural and cultural resource base of the destination and promotes the viability of the operation’ (Weaver, 2004, p. 15).</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Tree>
    <p:extLst>
      <p:ext uri="{BB962C8B-B14F-4D97-AF65-F5344CB8AC3E}">
        <p14:creationId xmlns:p14="http://schemas.microsoft.com/office/powerpoint/2010/main" val="3817283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US" sz="2400" b="1" dirty="0"/>
              <a:t>Ecotourism has critics but …</a:t>
            </a:r>
            <a:endParaRPr lang="en-US" sz="2200" b="1" dirty="0">
              <a:latin typeface="Arial"/>
              <a:cs typeface="Arial"/>
            </a:endParaRPr>
          </a:p>
        </p:txBody>
      </p:sp>
      <p:sp>
        <p:nvSpPr>
          <p:cNvPr id="7" name="TextBox 6"/>
          <p:cNvSpPr txBox="1"/>
          <p:nvPr/>
        </p:nvSpPr>
        <p:spPr>
          <a:xfrm>
            <a:off x="1311264" y="1875409"/>
            <a:ext cx="7469481" cy="4693593"/>
          </a:xfrm>
          <a:prstGeom prst="rect">
            <a:avLst/>
          </a:prstGeom>
          <a:noFill/>
        </p:spPr>
        <p:txBody>
          <a:bodyPr wrap="square" rtlCol="0">
            <a:spAutoFit/>
          </a:bodyPr>
          <a:lstStyle/>
          <a:p>
            <a:pPr marL="342900" indent="-342900">
              <a:buFont typeface="Arial"/>
              <a:buChar char="•"/>
            </a:pPr>
            <a:r>
              <a:rPr lang="en-GB" sz="2300" dirty="0">
                <a:latin typeface="Arial"/>
                <a:cs typeface="Arial"/>
              </a:rPr>
              <a:t>Has the ‘potential to aid in protecting endemic species, and to provide alternative or supplementary livelihoods and potentially alleviate poverty’ (</a:t>
            </a:r>
            <a:r>
              <a:rPr lang="en-GB" sz="2300" dirty="0" err="1">
                <a:latin typeface="Arial"/>
                <a:cs typeface="Arial"/>
              </a:rPr>
              <a:t>Farrelly</a:t>
            </a:r>
            <a:r>
              <a:rPr lang="en-GB" sz="2300" dirty="0">
                <a:latin typeface="Arial"/>
                <a:cs typeface="Arial"/>
              </a:rPr>
              <a:t>, 2009, p.2);</a:t>
            </a:r>
          </a:p>
          <a:p>
            <a:pPr marL="342900" indent="-342900">
              <a:buFont typeface="Arial"/>
              <a:buChar char="•"/>
            </a:pPr>
            <a:r>
              <a:rPr lang="en-GB" sz="2300" dirty="0">
                <a:latin typeface="Arial"/>
                <a:cs typeface="Arial"/>
              </a:rPr>
              <a:t>Can empower local communities (</a:t>
            </a:r>
            <a:r>
              <a:rPr lang="en-GB" sz="2300" dirty="0" err="1">
                <a:latin typeface="Arial"/>
                <a:cs typeface="Arial"/>
              </a:rPr>
              <a:t>Scheyvens</a:t>
            </a:r>
            <a:r>
              <a:rPr lang="en-GB" sz="2300" dirty="0">
                <a:latin typeface="Arial"/>
                <a:cs typeface="Arial"/>
              </a:rPr>
              <a:t>, 2000; </a:t>
            </a:r>
            <a:r>
              <a:rPr lang="en-GB" sz="2300" dirty="0" err="1">
                <a:latin typeface="Arial"/>
                <a:cs typeface="Arial"/>
              </a:rPr>
              <a:t>Sofield</a:t>
            </a:r>
            <a:r>
              <a:rPr lang="en-GB" sz="2300" dirty="0">
                <a:latin typeface="Arial"/>
                <a:cs typeface="Arial"/>
              </a:rPr>
              <a:t>, 2003).  </a:t>
            </a:r>
          </a:p>
          <a:p>
            <a:pPr marL="342900" indent="-342900">
              <a:buFont typeface="Arial"/>
              <a:buChar char="•"/>
            </a:pPr>
            <a:r>
              <a:rPr lang="en-GB" sz="2300" dirty="0">
                <a:latin typeface="Arial"/>
                <a:cs typeface="Arial"/>
              </a:rPr>
              <a:t>Can contribute to conservation and revival of endangered cultures, but can also damage local cultures, economies, and environments (de </a:t>
            </a:r>
            <a:r>
              <a:rPr lang="en-GB" sz="2300" dirty="0" err="1">
                <a:latin typeface="Arial"/>
                <a:cs typeface="Arial"/>
              </a:rPr>
              <a:t>Kadt</a:t>
            </a:r>
            <a:r>
              <a:rPr lang="en-GB" sz="2300" dirty="0">
                <a:latin typeface="Arial"/>
                <a:cs typeface="Arial"/>
              </a:rPr>
              <a:t>, 1979; Weaver, 1998); and</a:t>
            </a:r>
          </a:p>
          <a:p>
            <a:pPr marL="342900" indent="-342900">
              <a:buFont typeface="Arial"/>
              <a:buChar char="•"/>
            </a:pPr>
            <a:r>
              <a:rPr lang="en-GB" sz="2300" dirty="0">
                <a:latin typeface="Arial"/>
                <a:cs typeface="Arial"/>
              </a:rPr>
              <a:t>With suitable planning and management, ecotourism can be used as a tool to promote conservation and sustainable development in poor, remote rural areas.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Tree>
    <p:extLst>
      <p:ext uri="{BB962C8B-B14F-4D97-AF65-F5344CB8AC3E}">
        <p14:creationId xmlns:p14="http://schemas.microsoft.com/office/powerpoint/2010/main" val="1924816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US" sz="2400" b="1" dirty="0"/>
              <a:t>Community based tourism (CBT)</a:t>
            </a:r>
            <a:endParaRPr lang="en-US" sz="2200" b="1" dirty="0">
              <a:latin typeface="Arial"/>
              <a:cs typeface="Arial"/>
            </a:endParaRPr>
          </a:p>
        </p:txBody>
      </p:sp>
      <p:sp>
        <p:nvSpPr>
          <p:cNvPr id="7" name="TextBox 6"/>
          <p:cNvSpPr txBox="1"/>
          <p:nvPr/>
        </p:nvSpPr>
        <p:spPr>
          <a:xfrm>
            <a:off x="1311264" y="1875409"/>
            <a:ext cx="7469481" cy="4508927"/>
          </a:xfrm>
          <a:prstGeom prst="rect">
            <a:avLst/>
          </a:prstGeom>
          <a:noFill/>
        </p:spPr>
        <p:txBody>
          <a:bodyPr wrap="square" rtlCol="0">
            <a:spAutoFit/>
          </a:bodyPr>
          <a:lstStyle/>
          <a:p>
            <a:pPr marL="342900" indent="-342900">
              <a:buFont typeface="Arial"/>
              <a:buChar char="•"/>
            </a:pPr>
            <a:r>
              <a:rPr lang="en-GB" sz="2300" dirty="0">
                <a:latin typeface="Arial"/>
                <a:cs typeface="Arial"/>
              </a:rPr>
              <a:t>CBT aims to improve the quality of life of the community residents by:</a:t>
            </a:r>
          </a:p>
          <a:p>
            <a:pPr marL="800100" lvl="1" indent="-342900">
              <a:buFont typeface="Arial"/>
              <a:buChar char="•"/>
            </a:pPr>
            <a:r>
              <a:rPr lang="en-GB" sz="2000" dirty="0">
                <a:latin typeface="Arial"/>
                <a:cs typeface="Arial"/>
              </a:rPr>
              <a:t>maximizing local economic benefits;</a:t>
            </a:r>
          </a:p>
          <a:p>
            <a:pPr marL="800100" lvl="1" indent="-342900">
              <a:buFont typeface="Arial"/>
              <a:buChar char="•"/>
            </a:pPr>
            <a:r>
              <a:rPr lang="en-GB" sz="2000" dirty="0">
                <a:latin typeface="Arial"/>
                <a:cs typeface="Arial"/>
              </a:rPr>
              <a:t>conserving the national and built environment; and </a:t>
            </a:r>
          </a:p>
          <a:p>
            <a:pPr marL="800100" lvl="1" indent="-342900">
              <a:buFont typeface="Arial"/>
              <a:buChar char="•"/>
            </a:pPr>
            <a:r>
              <a:rPr lang="en-GB" sz="2000" dirty="0">
                <a:latin typeface="Arial"/>
                <a:cs typeface="Arial"/>
              </a:rPr>
              <a:t>providing visitors a high quality, value for money experience (Park and Yoon, 2009; Park </a:t>
            </a:r>
            <a:r>
              <a:rPr lang="en-GB" sz="2000" i="1" dirty="0">
                <a:latin typeface="Arial"/>
                <a:cs typeface="Arial"/>
              </a:rPr>
              <a:t>et al</a:t>
            </a:r>
            <a:r>
              <a:rPr lang="en-GB" sz="2000" dirty="0">
                <a:latin typeface="Arial"/>
                <a:cs typeface="Arial"/>
              </a:rPr>
              <a:t>., 2008). </a:t>
            </a:r>
          </a:p>
          <a:p>
            <a:pPr marL="342900" indent="-342900">
              <a:buFont typeface="Arial"/>
              <a:buChar char="•"/>
            </a:pPr>
            <a:r>
              <a:rPr lang="en-GB" sz="2300" dirty="0">
                <a:latin typeface="Arial"/>
                <a:cs typeface="Arial"/>
              </a:rPr>
              <a:t>More sustainable forms of tourism have concentrated on a community development approach (Goodwin and </a:t>
            </a:r>
            <a:r>
              <a:rPr lang="en-GB" sz="2300" dirty="0" err="1">
                <a:latin typeface="Arial"/>
                <a:cs typeface="Arial"/>
              </a:rPr>
              <a:t>Santilli</a:t>
            </a:r>
            <a:r>
              <a:rPr lang="en-GB" sz="2300" dirty="0">
                <a:latin typeface="Arial"/>
                <a:cs typeface="Arial"/>
              </a:rPr>
              <a:t>, 2009).</a:t>
            </a:r>
          </a:p>
          <a:p>
            <a:pPr marL="342900" indent="-342900">
              <a:buFont typeface="Arial"/>
              <a:buChar char="•"/>
            </a:pPr>
            <a:r>
              <a:rPr lang="en-GB" sz="2300" dirty="0">
                <a:latin typeface="Arial"/>
                <a:cs typeface="Arial"/>
              </a:rPr>
              <a:t>‘Community’ refers to people who share a sense of purpose and common goals (</a:t>
            </a:r>
            <a:r>
              <a:rPr lang="en-GB" sz="2300" dirty="0" err="1">
                <a:latin typeface="Arial"/>
                <a:cs typeface="Arial"/>
              </a:rPr>
              <a:t>Joppe</a:t>
            </a:r>
            <a:r>
              <a:rPr lang="en-GB" sz="2300" dirty="0">
                <a:latin typeface="Arial"/>
                <a:cs typeface="Arial"/>
              </a:rPr>
              <a:t>, 1996). These may be geographical, or based on heritage and cultural values.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Tree>
    <p:extLst>
      <p:ext uri="{BB962C8B-B14F-4D97-AF65-F5344CB8AC3E}">
        <p14:creationId xmlns:p14="http://schemas.microsoft.com/office/powerpoint/2010/main" val="43312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US" sz="2400" b="1" dirty="0"/>
              <a:t>CBT defined…</a:t>
            </a:r>
            <a:endParaRPr lang="en-US" sz="2200" b="1" dirty="0">
              <a:latin typeface="Arial"/>
              <a:cs typeface="Arial"/>
            </a:endParaRPr>
          </a:p>
        </p:txBody>
      </p:sp>
      <p:sp>
        <p:nvSpPr>
          <p:cNvPr id="7" name="TextBox 6"/>
          <p:cNvSpPr txBox="1"/>
          <p:nvPr/>
        </p:nvSpPr>
        <p:spPr>
          <a:xfrm>
            <a:off x="1311264" y="1875409"/>
            <a:ext cx="7469481" cy="5047536"/>
          </a:xfrm>
          <a:prstGeom prst="rect">
            <a:avLst/>
          </a:prstGeom>
          <a:noFill/>
        </p:spPr>
        <p:txBody>
          <a:bodyPr wrap="square" rtlCol="0">
            <a:spAutoFit/>
          </a:bodyPr>
          <a:lstStyle/>
          <a:p>
            <a:r>
              <a:rPr lang="en-GB" sz="2300" dirty="0">
                <a:latin typeface="Arial"/>
                <a:cs typeface="Arial"/>
              </a:rPr>
              <a:t>‘Tourism development, which considers the needs and interests of the popular majority, alongside the benefit of economic growth.  Community-based tourism development would seek to promote the economic, social, and cultural well-being of the popular majority. It would also seek to strike a balanced and harmonious approach to development that would stress considerations such as the compatibility of various forms of tourism with other components of the local economy: the quality of development, both culturally and environmentally; and the divergent needs, interests, and potentials of the community and its inhabitants’ (</a:t>
            </a:r>
            <a:r>
              <a:rPr lang="en-GB" sz="2300" dirty="0" err="1">
                <a:latin typeface="Arial"/>
                <a:cs typeface="Arial"/>
              </a:rPr>
              <a:t>Brohman</a:t>
            </a:r>
            <a:r>
              <a:rPr lang="en-GB" sz="2300" dirty="0">
                <a:latin typeface="Arial"/>
                <a:cs typeface="Arial"/>
              </a:rPr>
              <a:t>, 1996, p.60).</a:t>
            </a:r>
          </a:p>
          <a:p>
            <a:pPr marL="342900" indent="-342900">
              <a:buFont typeface="Arial"/>
              <a:buChar char="•"/>
            </a:pPr>
            <a:endParaRPr lang="en-GB" sz="2300" dirty="0">
              <a:latin typeface="Arial"/>
              <a:cs typeface="Arial"/>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Tree>
    <p:extLst>
      <p:ext uri="{BB962C8B-B14F-4D97-AF65-F5344CB8AC3E}">
        <p14:creationId xmlns:p14="http://schemas.microsoft.com/office/powerpoint/2010/main" val="409490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US" sz="2400" b="1" dirty="0"/>
              <a:t>Pro-poor tourism (PPT)</a:t>
            </a:r>
            <a:endParaRPr lang="en-US" sz="2200" b="1" dirty="0">
              <a:latin typeface="Arial"/>
              <a:cs typeface="Arial"/>
            </a:endParaRPr>
          </a:p>
        </p:txBody>
      </p:sp>
      <p:sp>
        <p:nvSpPr>
          <p:cNvPr id="7" name="TextBox 6"/>
          <p:cNvSpPr txBox="1"/>
          <p:nvPr/>
        </p:nvSpPr>
        <p:spPr>
          <a:xfrm>
            <a:off x="1311264" y="1875409"/>
            <a:ext cx="7469481" cy="3970318"/>
          </a:xfrm>
          <a:prstGeom prst="rect">
            <a:avLst/>
          </a:prstGeom>
          <a:noFill/>
        </p:spPr>
        <p:txBody>
          <a:bodyPr wrap="square" rtlCol="0">
            <a:spAutoFit/>
          </a:bodyPr>
          <a:lstStyle/>
          <a:p>
            <a:pPr marL="342900" indent="-342900">
              <a:buFont typeface="Arial"/>
              <a:buChar char="•"/>
            </a:pPr>
            <a:r>
              <a:rPr lang="en-GB" sz="2100" dirty="0">
                <a:latin typeface="Arial"/>
                <a:cs typeface="Arial"/>
              </a:rPr>
              <a:t>PPT is an approach to tourism development, which asserts:</a:t>
            </a:r>
          </a:p>
          <a:p>
            <a:r>
              <a:rPr lang="en-GB" sz="2100" dirty="0">
                <a:latin typeface="Arial"/>
                <a:cs typeface="Arial"/>
              </a:rPr>
              <a:t>		‘…that greater benefits from tourism can be spread to the poor by encouraging a wide range of players (community, private 	sector, civil society, government) working at a range of scales (local, national, regional) to spread the benefits of tourism more widely and unlock livelihood opportunities for the poor within 	tourism and connected sectors. This can lead to improvements, for example, in policy, in labour practices of hotels and resorts, 	and better linkages between related sectors such as agriculture and fisheries’ (</a:t>
            </a:r>
            <a:r>
              <a:rPr lang="en-GB" sz="2100" dirty="0" err="1">
                <a:latin typeface="Arial"/>
                <a:cs typeface="Arial"/>
              </a:rPr>
              <a:t>Scheyvens</a:t>
            </a:r>
            <a:r>
              <a:rPr lang="en-GB" sz="2100" dirty="0">
                <a:latin typeface="Arial"/>
                <a:cs typeface="Arial"/>
              </a:rPr>
              <a:t> and Russell, 2010, p.1).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Tree>
    <p:extLst>
      <p:ext uri="{BB962C8B-B14F-4D97-AF65-F5344CB8AC3E}">
        <p14:creationId xmlns:p14="http://schemas.microsoft.com/office/powerpoint/2010/main" val="24621815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GB" sz="2400" b="1" dirty="0"/>
              <a:t>Pro-poor tourism benefits (see Table 19.2)</a:t>
            </a:r>
            <a:endParaRPr lang="en-US" sz="2200" b="1" dirty="0">
              <a:latin typeface="Arial"/>
              <a:cs typeface="Arial"/>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graphicFrame>
        <p:nvGraphicFramePr>
          <p:cNvPr id="9" name="Table 8"/>
          <p:cNvGraphicFramePr>
            <a:graphicFrameLocks noGrp="1"/>
          </p:cNvGraphicFramePr>
          <p:nvPr>
            <p:extLst>
              <p:ext uri="{D42A27DB-BD31-4B8C-83A1-F6EECF244321}">
                <p14:modId xmlns:p14="http://schemas.microsoft.com/office/powerpoint/2010/main" val="831429909"/>
              </p:ext>
            </p:extLst>
          </p:nvPr>
        </p:nvGraphicFramePr>
        <p:xfrm>
          <a:off x="655632" y="1825939"/>
          <a:ext cx="8237847" cy="4696587"/>
        </p:xfrm>
        <a:graphic>
          <a:graphicData uri="http://schemas.openxmlformats.org/drawingml/2006/table">
            <a:tbl>
              <a:tblPr firstRow="1" firstCol="1" bandRow="1"/>
              <a:tblGrid>
                <a:gridCol w="2745949">
                  <a:extLst>
                    <a:ext uri="{9D8B030D-6E8A-4147-A177-3AD203B41FA5}">
                      <a16:colId xmlns:a16="http://schemas.microsoft.com/office/drawing/2014/main" val="20000"/>
                    </a:ext>
                  </a:extLst>
                </a:gridCol>
                <a:gridCol w="2745949">
                  <a:extLst>
                    <a:ext uri="{9D8B030D-6E8A-4147-A177-3AD203B41FA5}">
                      <a16:colId xmlns:a16="http://schemas.microsoft.com/office/drawing/2014/main" val="20001"/>
                    </a:ext>
                  </a:extLst>
                </a:gridCol>
                <a:gridCol w="2745949">
                  <a:extLst>
                    <a:ext uri="{9D8B030D-6E8A-4147-A177-3AD203B41FA5}">
                      <a16:colId xmlns:a16="http://schemas.microsoft.com/office/drawing/2014/main" val="20002"/>
                    </a:ext>
                  </a:extLst>
                </a:gridCol>
              </a:tblGrid>
              <a:tr h="504645">
                <a:tc>
                  <a:txBody>
                    <a:bodyPr/>
                    <a:lstStyle/>
                    <a:p>
                      <a:pPr marL="0" marR="0">
                        <a:lnSpc>
                          <a:spcPct val="107000"/>
                        </a:lnSpc>
                        <a:spcBef>
                          <a:spcPts val="1200"/>
                        </a:spcBef>
                        <a:spcAft>
                          <a:spcPts val="300"/>
                        </a:spcAft>
                      </a:pPr>
                      <a:r>
                        <a:rPr lang="en-GB" sz="1600" b="1" dirty="0">
                          <a:effectLst/>
                          <a:latin typeface="Arial" panose="020B0604020202020204" pitchFamily="34" charset="0"/>
                          <a:ea typeface="Times New Roman" panose="02020603050405020304" pitchFamily="18" charset="0"/>
                          <a:cs typeface="Arial" panose="020B0604020202020204" pitchFamily="34" charset="0"/>
                        </a:rPr>
                        <a:t>Increase economic benefits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1200"/>
                        </a:spcBef>
                        <a:spcAft>
                          <a:spcPts val="300"/>
                        </a:spcAft>
                      </a:pPr>
                      <a:r>
                        <a:rPr lang="en-GB" sz="1600" b="1">
                          <a:effectLst/>
                          <a:latin typeface="Arial" panose="020B0604020202020204" pitchFamily="34" charset="0"/>
                          <a:ea typeface="Times New Roman" panose="02020603050405020304" pitchFamily="18" charset="0"/>
                          <a:cs typeface="Arial" panose="020B0604020202020204" pitchFamily="34" charset="0"/>
                        </a:rPr>
                        <a:t>Enhance non-financial livelihood impacts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1200"/>
                        </a:spcBef>
                        <a:spcAft>
                          <a:spcPts val="300"/>
                        </a:spcAft>
                      </a:pPr>
                      <a:r>
                        <a:rPr lang="en-GB" sz="1600" b="1" dirty="0">
                          <a:effectLst/>
                          <a:latin typeface="Arial" panose="020B0604020202020204" pitchFamily="34" charset="0"/>
                          <a:ea typeface="Times New Roman" panose="02020603050405020304" pitchFamily="18" charset="0"/>
                          <a:cs typeface="Arial" panose="020B0604020202020204" pitchFamily="34" charset="0"/>
                        </a:rPr>
                        <a:t>Enhance participation and partnerships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532517">
                <a:tc>
                  <a:txBody>
                    <a:bodyPr/>
                    <a:lstStyle/>
                    <a:p>
                      <a:pPr marL="342900" marR="0" lvl="0" indent="-342900">
                        <a:lnSpc>
                          <a:spcPct val="107000"/>
                        </a:lnSpc>
                        <a:spcBef>
                          <a:spcPts val="0"/>
                        </a:spcBef>
                        <a:spcAft>
                          <a:spcPts val="0"/>
                        </a:spcAft>
                        <a:buFont typeface="Symbol" panose="05050102010706020507" pitchFamily="18" charset="2"/>
                        <a:buChar char=""/>
                      </a:pPr>
                      <a:r>
                        <a:rPr lang="en-GB" sz="1600" dirty="0">
                          <a:effectLst/>
                          <a:latin typeface="Arial" panose="020B0604020202020204" pitchFamily="34" charset="0"/>
                          <a:ea typeface="Times New Roman" panose="02020603050405020304" pitchFamily="18" charset="0"/>
                          <a:cs typeface="Arial" panose="020B0604020202020204" pitchFamily="34" charset="0"/>
                        </a:rPr>
                        <a:t>Increased local employment, wages, commitments to local jobs, training of local people.</a:t>
                      </a:r>
                    </a:p>
                    <a:p>
                      <a:pPr marL="342900" marR="0" lvl="0" indent="-342900">
                        <a:lnSpc>
                          <a:spcPct val="107000"/>
                        </a:lnSpc>
                        <a:spcBef>
                          <a:spcPts val="0"/>
                        </a:spcBef>
                        <a:spcAft>
                          <a:spcPts val="0"/>
                        </a:spcAft>
                        <a:buFont typeface="Symbol" panose="05050102010706020507" pitchFamily="18" charset="2"/>
                        <a:buChar char=""/>
                      </a:pPr>
                      <a:r>
                        <a:rPr lang="en-GB" sz="1600" dirty="0">
                          <a:effectLst/>
                          <a:latin typeface="Arial" panose="020B0604020202020204" pitchFamily="34" charset="0"/>
                          <a:ea typeface="Times New Roman" panose="02020603050405020304" pitchFamily="18" charset="0"/>
                          <a:cs typeface="Arial" panose="020B0604020202020204" pitchFamily="34" charset="0"/>
                        </a:rPr>
                        <a:t>Expand local enterprise opportunities – including those that provide services to tourism operations, e.g. food suppliers, and those that sell to tourists, e.g. handicraft makers, guides, cultural performers.</a:t>
                      </a:r>
                    </a:p>
                    <a:p>
                      <a:pPr marL="0" marR="0" indent="457200">
                        <a:lnSpc>
                          <a:spcPct val="107000"/>
                        </a:lnSpc>
                        <a:spcBef>
                          <a:spcPts val="0"/>
                        </a:spcBef>
                        <a:spcAft>
                          <a:spcPts val="0"/>
                        </a:spcAft>
                      </a:pPr>
                      <a:r>
                        <a:rPr lang="en-GB" sz="1600" dirty="0">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07000"/>
                        </a:lnSpc>
                        <a:spcBef>
                          <a:spcPts val="0"/>
                        </a:spcBef>
                        <a:spcAft>
                          <a:spcPts val="0"/>
                        </a:spcAft>
                        <a:buFont typeface="Symbol" panose="05050102010706020507" pitchFamily="18" charset="2"/>
                        <a:buChar char=""/>
                      </a:pPr>
                      <a:r>
                        <a:rPr lang="en-GB" sz="1600" dirty="0">
                          <a:effectLst/>
                          <a:latin typeface="Arial" panose="020B0604020202020204" pitchFamily="34" charset="0"/>
                          <a:ea typeface="Times New Roman" panose="02020603050405020304" pitchFamily="18" charset="0"/>
                          <a:cs typeface="Arial" panose="020B0604020202020204" pitchFamily="34" charset="0"/>
                        </a:rPr>
                        <a:t>Capacity building – training</a:t>
                      </a:r>
                    </a:p>
                    <a:p>
                      <a:pPr marL="342900" marR="0" lvl="0" indent="-342900">
                        <a:lnSpc>
                          <a:spcPct val="107000"/>
                        </a:lnSpc>
                        <a:spcBef>
                          <a:spcPts val="0"/>
                        </a:spcBef>
                        <a:spcAft>
                          <a:spcPts val="0"/>
                        </a:spcAft>
                        <a:buFont typeface="Symbol" panose="05050102010706020507" pitchFamily="18" charset="2"/>
                        <a:buChar char=""/>
                      </a:pPr>
                      <a:r>
                        <a:rPr lang="en-GB" sz="1600" dirty="0">
                          <a:effectLst/>
                          <a:latin typeface="Arial" panose="020B0604020202020204" pitchFamily="34" charset="0"/>
                          <a:ea typeface="Times New Roman" panose="02020603050405020304" pitchFamily="18" charset="0"/>
                          <a:cs typeface="Arial" panose="020B0604020202020204" pitchFamily="34" charset="0"/>
                        </a:rPr>
                        <a:t>Minimize environmental impacts</a:t>
                      </a:r>
                    </a:p>
                    <a:p>
                      <a:pPr marL="342900" marR="0" lvl="0" indent="-342900">
                        <a:lnSpc>
                          <a:spcPct val="107000"/>
                        </a:lnSpc>
                        <a:spcBef>
                          <a:spcPts val="0"/>
                        </a:spcBef>
                        <a:spcAft>
                          <a:spcPts val="0"/>
                        </a:spcAft>
                        <a:buFont typeface="Symbol" panose="05050102010706020507" pitchFamily="18" charset="2"/>
                        <a:buChar char=""/>
                      </a:pPr>
                      <a:r>
                        <a:rPr lang="en-GB" sz="1600" dirty="0">
                          <a:effectLst/>
                          <a:latin typeface="Arial" panose="020B0604020202020204" pitchFamily="34" charset="0"/>
                          <a:ea typeface="Times New Roman" panose="02020603050405020304" pitchFamily="18" charset="0"/>
                          <a:cs typeface="Arial" panose="020B0604020202020204" pitchFamily="34" charset="0"/>
                        </a:rPr>
                        <a:t>Monitor  use of natural resources</a:t>
                      </a:r>
                    </a:p>
                    <a:p>
                      <a:pPr marL="342900" marR="0" lvl="0" indent="-342900">
                        <a:lnSpc>
                          <a:spcPct val="107000"/>
                        </a:lnSpc>
                        <a:spcBef>
                          <a:spcPts val="0"/>
                        </a:spcBef>
                        <a:spcAft>
                          <a:spcPts val="0"/>
                        </a:spcAft>
                        <a:buFont typeface="Symbol" panose="05050102010706020507" pitchFamily="18" charset="2"/>
                        <a:buChar char=""/>
                      </a:pPr>
                      <a:r>
                        <a:rPr lang="en-GB" sz="1600" dirty="0">
                          <a:effectLst/>
                          <a:latin typeface="Arial" panose="020B0604020202020204" pitchFamily="34" charset="0"/>
                          <a:ea typeface="Times New Roman" panose="02020603050405020304" pitchFamily="18" charset="0"/>
                          <a:cs typeface="Arial" panose="020B0604020202020204" pitchFamily="34" charset="0"/>
                        </a:rPr>
                        <a:t>Improve social and cultural impacts</a:t>
                      </a:r>
                    </a:p>
                    <a:p>
                      <a:pPr marL="342900" marR="0" lvl="0" indent="-342900">
                        <a:lnSpc>
                          <a:spcPct val="107000"/>
                        </a:lnSpc>
                        <a:spcBef>
                          <a:spcPts val="0"/>
                        </a:spcBef>
                        <a:spcAft>
                          <a:spcPts val="0"/>
                        </a:spcAft>
                        <a:buFont typeface="Symbol" panose="05050102010706020507" pitchFamily="18" charset="2"/>
                        <a:buChar char=""/>
                      </a:pPr>
                      <a:r>
                        <a:rPr lang="en-GB" sz="1600" dirty="0">
                          <a:effectLst/>
                          <a:latin typeface="Arial" panose="020B0604020202020204" pitchFamily="34" charset="0"/>
                          <a:ea typeface="Times New Roman" panose="02020603050405020304" pitchFamily="18" charset="0"/>
                          <a:cs typeface="Arial" panose="020B0604020202020204" pitchFamily="34" charset="0"/>
                        </a:rPr>
                        <a:t>Increase local access to infrastructure and services provided for tourists, e.g. roads, communications, healthcare and transport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07000"/>
                        </a:lnSpc>
                        <a:spcBef>
                          <a:spcPts val="0"/>
                        </a:spcBef>
                        <a:spcAft>
                          <a:spcPts val="0"/>
                        </a:spcAft>
                        <a:buFont typeface="Symbol" panose="05050102010706020507" pitchFamily="18" charset="2"/>
                        <a:buChar char=""/>
                      </a:pPr>
                      <a:r>
                        <a:rPr lang="en-GB" sz="1600" dirty="0">
                          <a:effectLst/>
                          <a:latin typeface="Arial" panose="020B0604020202020204" pitchFamily="34" charset="0"/>
                          <a:ea typeface="Times New Roman" panose="02020603050405020304" pitchFamily="18" charset="0"/>
                          <a:cs typeface="Arial" panose="020B0604020202020204" pitchFamily="34" charset="0"/>
                        </a:rPr>
                        <a:t>Create more supportive policies and planning framework that enables participation by the poor</a:t>
                      </a:r>
                    </a:p>
                    <a:p>
                      <a:pPr marL="342900" marR="0" lvl="0" indent="-342900">
                        <a:lnSpc>
                          <a:spcPct val="107000"/>
                        </a:lnSpc>
                        <a:spcBef>
                          <a:spcPts val="0"/>
                        </a:spcBef>
                        <a:spcAft>
                          <a:spcPts val="0"/>
                        </a:spcAft>
                        <a:buFont typeface="Symbol" panose="05050102010706020507" pitchFamily="18" charset="2"/>
                        <a:buChar char=""/>
                      </a:pPr>
                      <a:r>
                        <a:rPr lang="en-GB" sz="1600" dirty="0">
                          <a:effectLst/>
                          <a:latin typeface="Arial" panose="020B0604020202020204" pitchFamily="34" charset="0"/>
                          <a:ea typeface="Times New Roman" panose="02020603050405020304" pitchFamily="18" charset="0"/>
                          <a:cs typeface="Arial" panose="020B0604020202020204" pitchFamily="34" charset="0"/>
                        </a:rPr>
                        <a:t>Increase participation of the poor in government and private sector decision making</a:t>
                      </a:r>
                    </a:p>
                    <a:p>
                      <a:pPr marL="342900" marR="0" lvl="0" indent="-342900">
                        <a:lnSpc>
                          <a:spcPct val="107000"/>
                        </a:lnSpc>
                        <a:spcBef>
                          <a:spcPts val="0"/>
                        </a:spcBef>
                        <a:spcAft>
                          <a:spcPts val="0"/>
                        </a:spcAft>
                        <a:buFont typeface="Symbol" panose="05050102010706020507" pitchFamily="18" charset="2"/>
                        <a:buChar char=""/>
                      </a:pPr>
                      <a:r>
                        <a:rPr lang="en-GB" sz="1600" dirty="0">
                          <a:effectLst/>
                          <a:latin typeface="Arial" panose="020B0604020202020204" pitchFamily="34" charset="0"/>
                          <a:ea typeface="Times New Roman" panose="02020603050405020304" pitchFamily="18" charset="0"/>
                          <a:cs typeface="Arial" panose="020B0604020202020204" pitchFamily="34" charset="0"/>
                        </a:rPr>
                        <a:t>Build pro-poor partnerships with the private sector</a:t>
                      </a:r>
                    </a:p>
                    <a:p>
                      <a:pPr marL="342900" marR="0" lvl="0" indent="-342900">
                        <a:lnSpc>
                          <a:spcPct val="107000"/>
                        </a:lnSpc>
                        <a:spcBef>
                          <a:spcPts val="0"/>
                        </a:spcBef>
                        <a:spcAft>
                          <a:spcPts val="0"/>
                        </a:spcAft>
                        <a:buFont typeface="Symbol" panose="05050102010706020507" pitchFamily="18" charset="2"/>
                        <a:buChar char=""/>
                      </a:pPr>
                      <a:r>
                        <a:rPr lang="en-GB" sz="1600" dirty="0">
                          <a:effectLst/>
                          <a:latin typeface="Arial" panose="020B0604020202020204" pitchFamily="34" charset="0"/>
                          <a:ea typeface="Times New Roman" panose="02020603050405020304" pitchFamily="18" charset="0"/>
                          <a:cs typeface="Arial" panose="020B0604020202020204" pitchFamily="34" charset="0"/>
                        </a:rPr>
                        <a:t>Increase flow of information and communication between stakeholders</a:t>
                      </a:r>
                    </a:p>
                    <a:p>
                      <a:pPr marL="228600" marR="0" indent="457200">
                        <a:lnSpc>
                          <a:spcPct val="107000"/>
                        </a:lnSpc>
                        <a:spcBef>
                          <a:spcPts val="0"/>
                        </a:spcBef>
                        <a:spcAft>
                          <a:spcPts val="0"/>
                        </a:spcAft>
                      </a:pPr>
                      <a:r>
                        <a:rPr lang="en-GB" sz="1600" dirty="0">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0" name="Rectangle 9"/>
          <p:cNvSpPr/>
          <p:nvPr/>
        </p:nvSpPr>
        <p:spPr>
          <a:xfrm>
            <a:off x="4495159" y="6447582"/>
            <a:ext cx="4398319" cy="355354"/>
          </a:xfrm>
          <a:prstGeom prst="rect">
            <a:avLst/>
          </a:prstGeom>
        </p:spPr>
        <p:txBody>
          <a:bodyPr wrap="none">
            <a:spAutoFit/>
          </a:bodyPr>
          <a:lstStyle/>
          <a:p>
            <a:pPr indent="457200" algn="r">
              <a:lnSpc>
                <a:spcPct val="150000"/>
              </a:lnSpc>
              <a:spcAft>
                <a:spcPts val="800"/>
              </a:spcAft>
            </a:pPr>
            <a:r>
              <a:rPr lang="en-GB" sz="1300" dirty="0">
                <a:effectLst/>
                <a:latin typeface="Arial" panose="020B0604020202020204" pitchFamily="34" charset="0"/>
                <a:ea typeface="Calibri" panose="020F0502020204030204" pitchFamily="34" charset="0"/>
                <a:cs typeface="Arial" panose="020B0604020202020204" pitchFamily="34" charset="0"/>
              </a:rPr>
              <a:t>(Source: Pro-poor Tourism Partnership, 2004, p.1).</a:t>
            </a:r>
          </a:p>
        </p:txBody>
      </p:sp>
    </p:spTree>
    <p:extLst>
      <p:ext uri="{BB962C8B-B14F-4D97-AF65-F5344CB8AC3E}">
        <p14:creationId xmlns:p14="http://schemas.microsoft.com/office/powerpoint/2010/main" val="1761666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US" sz="2400" b="1" dirty="0"/>
              <a:t>PPT benefits in Fiji</a:t>
            </a:r>
            <a:endParaRPr lang="en-US" sz="2200" b="1" dirty="0">
              <a:latin typeface="Arial"/>
              <a:cs typeface="Arial"/>
            </a:endParaRPr>
          </a:p>
        </p:txBody>
      </p:sp>
      <p:sp>
        <p:nvSpPr>
          <p:cNvPr id="7" name="TextBox 6"/>
          <p:cNvSpPr txBox="1"/>
          <p:nvPr/>
        </p:nvSpPr>
        <p:spPr>
          <a:xfrm>
            <a:off x="1311264" y="1875409"/>
            <a:ext cx="7694950" cy="4708981"/>
          </a:xfrm>
          <a:prstGeom prst="rect">
            <a:avLst/>
          </a:prstGeom>
          <a:noFill/>
        </p:spPr>
        <p:txBody>
          <a:bodyPr wrap="square" rtlCol="0">
            <a:spAutoFit/>
          </a:bodyPr>
          <a:lstStyle/>
          <a:p>
            <a:pPr marL="342900" indent="-342900">
              <a:buFont typeface="Arial"/>
              <a:buChar char="•"/>
            </a:pPr>
            <a:r>
              <a:rPr lang="en-GB" sz="2000" dirty="0">
                <a:latin typeface="Arial"/>
                <a:cs typeface="Arial"/>
              </a:rPr>
              <a:t>Different scales of tourism development in Fiji can greatly contribute to three determinants of poverty alleviation as identified by Zhao and Ritchie (2007) – opportunity, empowerment and security. </a:t>
            </a:r>
          </a:p>
          <a:p>
            <a:pPr marL="342900" indent="-342900">
              <a:buFont typeface="Arial"/>
              <a:buChar char="•"/>
            </a:pPr>
            <a:r>
              <a:rPr lang="en-GB" sz="2000" dirty="0">
                <a:latin typeface="Arial"/>
                <a:cs typeface="Arial"/>
              </a:rPr>
              <a:t>Opportunities can provide direct and indirect benefits to the poor. </a:t>
            </a:r>
          </a:p>
          <a:p>
            <a:pPr marL="342900" indent="-342900">
              <a:buFont typeface="Arial"/>
              <a:buChar char="•"/>
            </a:pPr>
            <a:r>
              <a:rPr lang="en-GB" sz="2000" dirty="0">
                <a:latin typeface="Arial"/>
                <a:cs typeface="Arial"/>
              </a:rPr>
              <a:t>Examples include: lease money; employment; contributions to community development, e.g. housing, power, water; payment of church tithes; traditional obligations and education. </a:t>
            </a:r>
          </a:p>
          <a:p>
            <a:pPr marL="342900" indent="-342900">
              <a:buFont typeface="Arial"/>
              <a:buChar char="•"/>
            </a:pPr>
            <a:r>
              <a:rPr lang="en-GB" sz="2000" dirty="0">
                <a:latin typeface="Arial"/>
                <a:cs typeface="Arial"/>
              </a:rPr>
              <a:t>Untapped opportunities can increase tourism benefits and expand backward linkages between tourism and local economy and reduce heavy reliance on imported goods, especially amongst large-scale properties, e.g. increase linkages to local agriculture, farmers and fishermen (</a:t>
            </a:r>
            <a:r>
              <a:rPr lang="en-GB" sz="2000" dirty="0" err="1">
                <a:latin typeface="Arial"/>
                <a:cs typeface="Arial"/>
              </a:rPr>
              <a:t>Scheyvens</a:t>
            </a:r>
            <a:r>
              <a:rPr lang="en-GB" sz="2000" dirty="0">
                <a:latin typeface="Arial"/>
                <a:cs typeface="Arial"/>
              </a:rPr>
              <a:t> and Russell, 2012).</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Tree>
    <p:extLst>
      <p:ext uri="{BB962C8B-B14F-4D97-AF65-F5344CB8AC3E}">
        <p14:creationId xmlns:p14="http://schemas.microsoft.com/office/powerpoint/2010/main" val="14248027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US" sz="2400" b="1" dirty="0"/>
              <a:t>Tourism and the environment</a:t>
            </a:r>
            <a:endParaRPr lang="en-US" sz="2200" b="1" dirty="0">
              <a:latin typeface="Arial"/>
              <a:cs typeface="Arial"/>
            </a:endParaRPr>
          </a:p>
        </p:txBody>
      </p:sp>
      <p:sp>
        <p:nvSpPr>
          <p:cNvPr id="7" name="TextBox 6"/>
          <p:cNvSpPr txBox="1"/>
          <p:nvPr/>
        </p:nvSpPr>
        <p:spPr>
          <a:xfrm>
            <a:off x="1311264" y="1875409"/>
            <a:ext cx="7469481" cy="2923877"/>
          </a:xfrm>
          <a:prstGeom prst="rect">
            <a:avLst/>
          </a:prstGeom>
          <a:noFill/>
        </p:spPr>
        <p:txBody>
          <a:bodyPr wrap="square" rtlCol="0">
            <a:spAutoFit/>
          </a:bodyPr>
          <a:lstStyle/>
          <a:p>
            <a:pPr marL="342900" indent="-342900">
              <a:buFont typeface="Arial"/>
              <a:buChar char="•"/>
            </a:pPr>
            <a:r>
              <a:rPr lang="en-GB" sz="2300" dirty="0">
                <a:latin typeface="Arial"/>
                <a:cs typeface="Arial"/>
              </a:rPr>
              <a:t>The environment (includes socioeconomic, cultural and biophysical elements) is both a resource and a constraint to tourism development (</a:t>
            </a:r>
            <a:r>
              <a:rPr lang="en-GB" sz="2300" dirty="0" err="1">
                <a:latin typeface="Arial"/>
                <a:cs typeface="Arial"/>
              </a:rPr>
              <a:t>Pigram</a:t>
            </a:r>
            <a:r>
              <a:rPr lang="en-GB" sz="2300" dirty="0">
                <a:latin typeface="Arial"/>
                <a:cs typeface="Arial"/>
              </a:rPr>
              <a:t>, 1992)</a:t>
            </a:r>
          </a:p>
          <a:p>
            <a:pPr marL="342900" indent="-342900">
              <a:buFont typeface="Arial"/>
              <a:buChar char="•"/>
            </a:pPr>
            <a:r>
              <a:rPr lang="en-GB" sz="2300" dirty="0">
                <a:latin typeface="Arial"/>
                <a:cs typeface="Arial"/>
              </a:rPr>
              <a:t>Tourism development has brought about both positive and negative impacts </a:t>
            </a:r>
          </a:p>
          <a:p>
            <a:pPr marL="342900" indent="-342900">
              <a:buFont typeface="Arial"/>
              <a:buChar char="•"/>
            </a:pPr>
            <a:r>
              <a:rPr lang="en-GB" sz="2300" dirty="0">
                <a:latin typeface="Arial"/>
                <a:cs typeface="Arial"/>
              </a:rPr>
              <a:t>Relationship between tourism and the environment can be better examined in terms of nature, scale and pace of environmental manipulation</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Tree>
    <p:extLst>
      <p:ext uri="{BB962C8B-B14F-4D97-AF65-F5344CB8AC3E}">
        <p14:creationId xmlns:p14="http://schemas.microsoft.com/office/powerpoint/2010/main" val="796591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descr="Compass only for PPP.jpg"/>
          <p:cNvPicPr>
            <a:picLocks noChangeAspect="1"/>
          </p:cNvPicPr>
          <p:nvPr/>
        </p:nvPicPr>
        <p:blipFill>
          <a:blip r:embed="rId2" cstate="screen">
            <a:alphaModFix amt="10000"/>
            <a:extLst>
              <a:ext uri="{28A0092B-C50C-407E-A947-70E740481C1C}">
                <a14:useLocalDpi xmlns:a14="http://schemas.microsoft.com/office/drawing/2010/main"/>
              </a:ext>
            </a:extLst>
          </a:blip>
          <a:stretch>
            <a:fillRect/>
          </a:stretch>
        </p:blipFill>
        <p:spPr>
          <a:xfrm>
            <a:off x="0" y="1"/>
            <a:ext cx="9144000" cy="6858000"/>
          </a:xfrm>
          <a:prstGeom prst="rect">
            <a:avLst/>
          </a:prstGeom>
        </p:spPr>
      </p:pic>
      <p:sp>
        <p:nvSpPr>
          <p:cNvPr id="8" name="Title 7"/>
          <p:cNvSpPr>
            <a:spLocks noGrp="1"/>
          </p:cNvSpPr>
          <p:nvPr>
            <p:ph type="title"/>
          </p:nvPr>
        </p:nvSpPr>
        <p:spPr>
          <a:xfrm>
            <a:off x="929733" y="2489819"/>
            <a:ext cx="7199855" cy="442818"/>
          </a:xfrm>
        </p:spPr>
        <p:txBody>
          <a:bodyPr/>
          <a:lstStyle/>
          <a:p>
            <a:pPr algn="ctr"/>
            <a:r>
              <a:rPr lang="en-GB" sz="2200" b="1">
                <a:latin typeface="Arial"/>
                <a:cs typeface="Arial"/>
              </a:rPr>
              <a:t>CHAPTER 19</a:t>
            </a:r>
            <a:endParaRPr lang="en-GB" sz="2200" b="1" dirty="0">
              <a:latin typeface="Arial"/>
              <a:cs typeface="Arial"/>
            </a:endParaRPr>
          </a:p>
        </p:txBody>
      </p:sp>
      <p:sp>
        <p:nvSpPr>
          <p:cNvPr id="9" name="Text Placeholder 8"/>
          <p:cNvSpPr>
            <a:spLocks noGrp="1"/>
          </p:cNvSpPr>
          <p:nvPr>
            <p:ph type="body" sz="quarter" idx="10"/>
          </p:nvPr>
        </p:nvSpPr>
        <p:spPr>
          <a:xfrm>
            <a:off x="929733" y="3143250"/>
            <a:ext cx="7199313" cy="2936874"/>
          </a:xfrm>
        </p:spPr>
        <p:txBody>
          <a:bodyPr>
            <a:normAutofit/>
          </a:bodyPr>
          <a:lstStyle/>
          <a:p>
            <a:pPr marL="0" indent="0" algn="ctr">
              <a:buNone/>
            </a:pPr>
            <a:r>
              <a:rPr lang="en-GB" sz="2600" cap="all" dirty="0">
                <a:latin typeface="Arial"/>
                <a:cs typeface="Arial"/>
              </a:rPr>
              <a:t>Tourism Resources and Sustainability</a:t>
            </a:r>
          </a:p>
          <a:p>
            <a:pPr marL="0" indent="0" algn="ctr">
              <a:buNone/>
            </a:pPr>
            <a:endParaRPr lang="en-GB" sz="2600" cap="all" dirty="0">
              <a:latin typeface="Arial"/>
              <a:cs typeface="Arial"/>
            </a:endParaRPr>
          </a:p>
          <a:p>
            <a:pPr marL="0" indent="0" algn="ctr">
              <a:buNone/>
            </a:pPr>
            <a:r>
              <a:rPr lang="en-GB" sz="2000" cap="all" dirty="0">
                <a:latin typeface="Arial"/>
                <a:cs typeface="Arial"/>
              </a:rPr>
              <a:t>Dawn Gibson</a:t>
            </a:r>
          </a:p>
        </p:txBody>
      </p:sp>
      <p:sp>
        <p:nvSpPr>
          <p:cNvPr id="4" name="Rectangle 3"/>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855086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US" sz="2400" b="1" dirty="0"/>
              <a:t>Alternative tourism</a:t>
            </a:r>
            <a:endParaRPr lang="en-US" sz="2200" b="1" dirty="0">
              <a:latin typeface="Arial"/>
              <a:cs typeface="Arial"/>
            </a:endParaRPr>
          </a:p>
        </p:txBody>
      </p:sp>
      <p:sp>
        <p:nvSpPr>
          <p:cNvPr id="7" name="TextBox 6"/>
          <p:cNvSpPr txBox="1"/>
          <p:nvPr/>
        </p:nvSpPr>
        <p:spPr>
          <a:xfrm>
            <a:off x="1311264" y="1875409"/>
            <a:ext cx="7469481" cy="3277820"/>
          </a:xfrm>
          <a:prstGeom prst="rect">
            <a:avLst/>
          </a:prstGeom>
          <a:noFill/>
        </p:spPr>
        <p:txBody>
          <a:bodyPr wrap="square" rtlCol="0">
            <a:spAutoFit/>
          </a:bodyPr>
          <a:lstStyle/>
          <a:p>
            <a:pPr marL="342900" indent="-342900">
              <a:buFont typeface="Arial"/>
              <a:buChar char="•"/>
            </a:pPr>
            <a:r>
              <a:rPr lang="en-GB" sz="2300" dirty="0">
                <a:latin typeface="Arial"/>
                <a:cs typeface="Arial"/>
              </a:rPr>
              <a:t>Are some forms of tourism more suitable in certain settings?</a:t>
            </a:r>
          </a:p>
          <a:p>
            <a:pPr marL="342900" indent="-342900">
              <a:buFont typeface="Arial"/>
              <a:buChar char="•"/>
            </a:pPr>
            <a:r>
              <a:rPr lang="en-GB" sz="2300" dirty="0">
                <a:latin typeface="Arial"/>
                <a:cs typeface="Arial"/>
              </a:rPr>
              <a:t>Realization led to review of alternative tourism and tourism typologies considered preferable to mass tourism (Pearce, 1992)</a:t>
            </a:r>
          </a:p>
          <a:p>
            <a:pPr marL="342900" indent="-342900">
              <a:buFont typeface="Arial"/>
              <a:buChar char="•"/>
            </a:pPr>
            <a:r>
              <a:rPr lang="en-GB" sz="2300" dirty="0">
                <a:latin typeface="Arial"/>
                <a:cs typeface="Arial"/>
              </a:rPr>
              <a:t>Alternative tourism involves approaches such as ecotourism, community based tourism, </a:t>
            </a:r>
            <a:r>
              <a:rPr lang="en-GB" sz="2300" dirty="0" err="1">
                <a:latin typeface="Arial"/>
                <a:cs typeface="Arial"/>
              </a:rPr>
              <a:t>agrotourism</a:t>
            </a:r>
            <a:r>
              <a:rPr lang="en-GB" sz="2300" dirty="0">
                <a:latin typeface="Arial"/>
                <a:cs typeface="Arial"/>
              </a:rPr>
              <a:t>, responsible tourism etc. considered more sustainable and ethical (</a:t>
            </a:r>
            <a:r>
              <a:rPr lang="en-GB" sz="2300" dirty="0" err="1">
                <a:latin typeface="Arial"/>
                <a:cs typeface="Arial"/>
              </a:rPr>
              <a:t>Mowforth</a:t>
            </a:r>
            <a:r>
              <a:rPr lang="en-GB" sz="2300" dirty="0">
                <a:latin typeface="Arial"/>
                <a:cs typeface="Arial"/>
              </a:rPr>
              <a:t> and Munt, 2016).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Tree>
    <p:extLst>
      <p:ext uri="{BB962C8B-B14F-4D97-AF65-F5344CB8AC3E}">
        <p14:creationId xmlns:p14="http://schemas.microsoft.com/office/powerpoint/2010/main" val="42845249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GB" sz="2400" b="1" dirty="0"/>
              <a:t>Alternative tourism approaches to mass tourism</a:t>
            </a:r>
            <a:endParaRPr lang="en-US" sz="2200" b="1" dirty="0">
              <a:latin typeface="Arial"/>
              <a:cs typeface="Arial"/>
            </a:endParaRPr>
          </a:p>
        </p:txBody>
      </p:sp>
      <p:sp>
        <p:nvSpPr>
          <p:cNvPr id="7" name="TextBox 6"/>
          <p:cNvSpPr txBox="1"/>
          <p:nvPr/>
        </p:nvSpPr>
        <p:spPr>
          <a:xfrm>
            <a:off x="1311264" y="1875409"/>
            <a:ext cx="7469481" cy="3277820"/>
          </a:xfrm>
          <a:prstGeom prst="rect">
            <a:avLst/>
          </a:prstGeom>
          <a:noFill/>
        </p:spPr>
        <p:txBody>
          <a:bodyPr wrap="square" rtlCol="0">
            <a:spAutoFit/>
          </a:bodyPr>
          <a:lstStyle/>
          <a:p>
            <a:pPr marL="342900" indent="-342900">
              <a:buFont typeface="Arial"/>
              <a:buChar char="•"/>
            </a:pPr>
            <a:r>
              <a:rPr lang="en-GB" sz="2300" dirty="0">
                <a:latin typeface="Arial"/>
                <a:cs typeface="Arial"/>
              </a:rPr>
              <a:t>Economic issues</a:t>
            </a:r>
          </a:p>
          <a:p>
            <a:pPr marL="342900" indent="-342900">
              <a:buFont typeface="Arial"/>
              <a:buChar char="•"/>
            </a:pPr>
            <a:r>
              <a:rPr lang="en-GB" sz="2300" dirty="0">
                <a:latin typeface="Arial"/>
                <a:cs typeface="Arial"/>
              </a:rPr>
              <a:t>Socio-cultural factors</a:t>
            </a:r>
          </a:p>
          <a:p>
            <a:pPr marL="342900" indent="-342900">
              <a:buFont typeface="Arial"/>
              <a:buChar char="•"/>
            </a:pPr>
            <a:r>
              <a:rPr lang="en-GB" sz="2300" dirty="0">
                <a:latin typeface="Arial"/>
                <a:cs typeface="Arial"/>
              </a:rPr>
              <a:t>Relationship to the environment</a:t>
            </a:r>
          </a:p>
          <a:p>
            <a:pPr marL="342900" indent="-342900">
              <a:buFont typeface="Arial"/>
              <a:buChar char="•"/>
            </a:pPr>
            <a:r>
              <a:rPr lang="en-GB" sz="2300" dirty="0">
                <a:latin typeface="Arial"/>
                <a:cs typeface="Arial"/>
              </a:rPr>
              <a:t>Host community participation</a:t>
            </a:r>
          </a:p>
          <a:p>
            <a:pPr marL="342900" indent="-342900">
              <a:buFont typeface="Arial"/>
              <a:buChar char="•"/>
            </a:pPr>
            <a:r>
              <a:rPr lang="en-GB" sz="2300" dirty="0">
                <a:latin typeface="Arial"/>
                <a:cs typeface="Arial"/>
              </a:rPr>
              <a:t>Development of ST strategies that provide more equitable economic benefits to host destinations</a:t>
            </a:r>
          </a:p>
          <a:p>
            <a:pPr marL="342900" indent="-342900">
              <a:buFont typeface="Arial"/>
              <a:buChar char="•"/>
            </a:pPr>
            <a:r>
              <a:rPr lang="en-GB" sz="2300" dirty="0">
                <a:latin typeface="Arial"/>
                <a:cs typeface="Arial"/>
              </a:rPr>
              <a:t>Ecotourism can be an approach that enables economic development and environmental protection whilst protecting wellbeing of local communities.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Tree>
    <p:extLst>
      <p:ext uri="{BB962C8B-B14F-4D97-AF65-F5344CB8AC3E}">
        <p14:creationId xmlns:p14="http://schemas.microsoft.com/office/powerpoint/2010/main" val="3330950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US" sz="2400" b="1" dirty="0"/>
              <a:t>Policy and implementation</a:t>
            </a:r>
            <a:endParaRPr lang="en-US" sz="2200" b="1" dirty="0">
              <a:latin typeface="Arial"/>
              <a:cs typeface="Arial"/>
            </a:endParaRPr>
          </a:p>
        </p:txBody>
      </p:sp>
      <p:sp>
        <p:nvSpPr>
          <p:cNvPr id="7" name="TextBox 6"/>
          <p:cNvSpPr txBox="1"/>
          <p:nvPr/>
        </p:nvSpPr>
        <p:spPr>
          <a:xfrm>
            <a:off x="1311264" y="1875409"/>
            <a:ext cx="7694950" cy="4708981"/>
          </a:xfrm>
          <a:prstGeom prst="rect">
            <a:avLst/>
          </a:prstGeom>
          <a:noFill/>
        </p:spPr>
        <p:txBody>
          <a:bodyPr wrap="square" rtlCol="0">
            <a:spAutoFit/>
          </a:bodyPr>
          <a:lstStyle/>
          <a:p>
            <a:pPr marL="342900" indent="-342900">
              <a:buFont typeface="Arial"/>
              <a:buChar char="•"/>
            </a:pPr>
            <a:r>
              <a:rPr lang="en-GB" sz="2000" dirty="0">
                <a:latin typeface="Arial"/>
                <a:cs typeface="Arial"/>
              </a:rPr>
              <a:t>Tendency to view tourism as a private sector industry which is determined by market forces</a:t>
            </a:r>
          </a:p>
          <a:p>
            <a:pPr marL="342900" indent="-342900">
              <a:buFont typeface="Arial"/>
              <a:buChar char="•"/>
            </a:pPr>
            <a:r>
              <a:rPr lang="en-GB" sz="2000" dirty="0">
                <a:latin typeface="Arial"/>
                <a:cs typeface="Arial"/>
              </a:rPr>
              <a:t> Recent attention paid to role of government and public sector if tourism development is be sustainable and contribute to poverty alleviation (Harrison, 2008; </a:t>
            </a:r>
            <a:r>
              <a:rPr lang="en-GB" sz="2000" dirty="0" err="1">
                <a:latin typeface="Arial"/>
                <a:cs typeface="Arial"/>
              </a:rPr>
              <a:t>Scheyvens</a:t>
            </a:r>
            <a:r>
              <a:rPr lang="en-GB" sz="2000" dirty="0">
                <a:latin typeface="Arial"/>
                <a:cs typeface="Arial"/>
              </a:rPr>
              <a:t> and Russell, 2012). </a:t>
            </a:r>
          </a:p>
          <a:p>
            <a:pPr marL="342900" indent="-342900">
              <a:buFont typeface="Arial"/>
              <a:buChar char="•"/>
            </a:pPr>
            <a:r>
              <a:rPr lang="en-GB" sz="2000" dirty="0">
                <a:latin typeface="Arial"/>
                <a:cs typeface="Arial"/>
              </a:rPr>
              <a:t>Harrison (2008) argues: for poverty alleviation to be of any significance it must be supported by state or governments. </a:t>
            </a:r>
          </a:p>
          <a:p>
            <a:pPr marL="342900" indent="-342900">
              <a:buFont typeface="Arial"/>
              <a:buChar char="•"/>
            </a:pPr>
            <a:r>
              <a:rPr lang="en-GB" sz="2000" dirty="0">
                <a:latin typeface="Arial"/>
                <a:cs typeface="Arial"/>
              </a:rPr>
              <a:t>‘…the impacts of any pro-poor tourism project, even if on a large scale, are likely to be limited unless a state’s entire tourism strategy is constructed around poverty alleviation’ (2008, p.71). </a:t>
            </a:r>
          </a:p>
          <a:p>
            <a:pPr marL="342900" indent="-342900">
              <a:buFont typeface="Arial"/>
              <a:buChar char="•"/>
            </a:pPr>
            <a:r>
              <a:rPr lang="en-GB" sz="2000" dirty="0">
                <a:latin typeface="Arial"/>
                <a:cs typeface="Arial"/>
              </a:rPr>
              <a:t>Sustainable pro-poor policies need ‘strong institutions capable of proactively intervening in market forces and redistributing financial resources’ (</a:t>
            </a:r>
            <a:r>
              <a:rPr lang="en-GB" sz="2000" dirty="0" err="1">
                <a:latin typeface="Arial"/>
                <a:cs typeface="Arial"/>
              </a:rPr>
              <a:t>Schilcher</a:t>
            </a:r>
            <a:r>
              <a:rPr lang="en-GB" sz="2000" dirty="0">
                <a:latin typeface="Arial"/>
                <a:cs typeface="Arial"/>
              </a:rPr>
              <a:t>, 2007, p.71).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Tree>
    <p:extLst>
      <p:ext uri="{BB962C8B-B14F-4D97-AF65-F5344CB8AC3E}">
        <p14:creationId xmlns:p14="http://schemas.microsoft.com/office/powerpoint/2010/main" val="5784870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US" sz="2400" b="1" dirty="0"/>
              <a:t>Summary</a:t>
            </a:r>
            <a:endParaRPr lang="en-US" sz="2200" b="1" dirty="0">
              <a:latin typeface="Arial"/>
              <a:cs typeface="Arial"/>
            </a:endParaRPr>
          </a:p>
        </p:txBody>
      </p:sp>
      <p:sp>
        <p:nvSpPr>
          <p:cNvPr id="7" name="TextBox 6"/>
          <p:cNvSpPr txBox="1"/>
          <p:nvPr/>
        </p:nvSpPr>
        <p:spPr>
          <a:xfrm>
            <a:off x="1311264" y="1728267"/>
            <a:ext cx="7644846" cy="4939814"/>
          </a:xfrm>
          <a:prstGeom prst="rect">
            <a:avLst/>
          </a:prstGeom>
          <a:noFill/>
        </p:spPr>
        <p:txBody>
          <a:bodyPr wrap="square" rtlCol="0">
            <a:spAutoFit/>
          </a:bodyPr>
          <a:lstStyle/>
          <a:p>
            <a:pPr marL="342900" indent="-342900">
              <a:buFont typeface="Arial"/>
              <a:buChar char="•"/>
            </a:pPr>
            <a:r>
              <a:rPr lang="en-GB" sz="2100" dirty="0">
                <a:latin typeface="Arial"/>
                <a:cs typeface="Arial"/>
              </a:rPr>
              <a:t>Tourism destinations require sustainable management of limited resources. </a:t>
            </a:r>
          </a:p>
          <a:p>
            <a:pPr marL="342900" indent="-342900">
              <a:buFont typeface="Arial"/>
              <a:buChar char="•"/>
            </a:pPr>
            <a:r>
              <a:rPr lang="en-GB" sz="2100" dirty="0">
                <a:latin typeface="Arial"/>
                <a:cs typeface="Arial"/>
              </a:rPr>
              <a:t>Chapter discussed tourism resources and sustainability, approaches to tourism and a number of specific examples from the Fiji Islands.</a:t>
            </a:r>
          </a:p>
          <a:p>
            <a:pPr marL="342900" indent="-342900">
              <a:buFont typeface="Arial"/>
              <a:buChar char="•"/>
            </a:pPr>
            <a:r>
              <a:rPr lang="en-GB" sz="2100" dirty="0">
                <a:latin typeface="Arial"/>
                <a:cs typeface="Arial"/>
              </a:rPr>
              <a:t>Chapter also examined concepts of sustainable tourism, pro-poor tourism, and interdependency of tourism and environment.</a:t>
            </a:r>
          </a:p>
          <a:p>
            <a:pPr marL="342900" indent="-342900">
              <a:buFont typeface="Arial"/>
              <a:buChar char="•"/>
            </a:pPr>
            <a:r>
              <a:rPr lang="en-GB" sz="2100" dirty="0">
                <a:latin typeface="Arial"/>
                <a:cs typeface="Arial"/>
              </a:rPr>
              <a:t> There is a need to maintain a balance between environmental protection, cultural integrity, social justice and promotion of economic benefits that meet needs of host populations. </a:t>
            </a:r>
          </a:p>
          <a:p>
            <a:pPr marL="342900" indent="-342900">
              <a:buFont typeface="Arial"/>
              <a:buChar char="•"/>
            </a:pPr>
            <a:r>
              <a:rPr lang="en-GB" sz="2100" dirty="0">
                <a:latin typeface="Arial"/>
                <a:cs typeface="Arial"/>
              </a:rPr>
              <a:t>Different types of tourism can offer more potential sustainable solutions  using tools for sustainability that can provide more sustainable resource management.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Tree>
    <p:extLst>
      <p:ext uri="{BB962C8B-B14F-4D97-AF65-F5344CB8AC3E}">
        <p14:creationId xmlns:p14="http://schemas.microsoft.com/office/powerpoint/2010/main" val="5927641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US" sz="2400" b="1" dirty="0"/>
              <a:t>Review questions</a:t>
            </a:r>
            <a:endParaRPr lang="en-US" sz="2200" b="1" dirty="0">
              <a:latin typeface="Arial"/>
              <a:cs typeface="Arial"/>
            </a:endParaRPr>
          </a:p>
        </p:txBody>
      </p:sp>
      <p:sp>
        <p:nvSpPr>
          <p:cNvPr id="7" name="TextBox 6"/>
          <p:cNvSpPr txBox="1"/>
          <p:nvPr/>
        </p:nvSpPr>
        <p:spPr>
          <a:xfrm>
            <a:off x="1064712" y="1740793"/>
            <a:ext cx="7954028" cy="4932119"/>
          </a:xfrm>
          <a:prstGeom prst="rect">
            <a:avLst/>
          </a:prstGeom>
          <a:noFill/>
        </p:spPr>
        <p:txBody>
          <a:bodyPr wrap="square" rtlCol="0">
            <a:spAutoFit/>
          </a:bodyPr>
          <a:lstStyle/>
          <a:p>
            <a:pPr marL="457200" indent="-457200">
              <a:buFont typeface="+mj-lt"/>
              <a:buAutoNum type="arabicPeriod"/>
            </a:pPr>
            <a:r>
              <a:rPr lang="en-GB" sz="1850" dirty="0">
                <a:latin typeface="Arial"/>
                <a:cs typeface="Arial"/>
              </a:rPr>
              <a:t>Conduct an inventory of tourism attractions and resources in your state or country (see Fig. 19.1).</a:t>
            </a:r>
          </a:p>
          <a:p>
            <a:pPr marL="457200" indent="-457200">
              <a:buFont typeface="+mj-lt"/>
              <a:buAutoNum type="arabicPeriod"/>
            </a:pPr>
            <a:r>
              <a:rPr lang="en-GB" sz="1850" dirty="0">
                <a:latin typeface="Arial"/>
                <a:cs typeface="Arial"/>
              </a:rPr>
              <a:t>Explain the difference between sustainable tourism and pro-poor tourism.</a:t>
            </a:r>
          </a:p>
          <a:p>
            <a:pPr marL="457200" indent="-457200">
              <a:buFont typeface="+mj-lt"/>
              <a:buAutoNum type="arabicPeriod"/>
            </a:pPr>
            <a:r>
              <a:rPr lang="en-GB" sz="1850" dirty="0">
                <a:latin typeface="Arial"/>
                <a:cs typeface="Arial"/>
              </a:rPr>
              <a:t>Outline, with examples, how different types of tourism might be more sustainable than others.</a:t>
            </a:r>
          </a:p>
          <a:p>
            <a:pPr marL="457200" indent="-457200">
              <a:buFont typeface="+mj-lt"/>
              <a:buAutoNum type="arabicPeriod"/>
            </a:pPr>
            <a:r>
              <a:rPr lang="en-GB" sz="1850" dirty="0">
                <a:latin typeface="Arial"/>
                <a:cs typeface="Arial"/>
              </a:rPr>
              <a:t>Discuss the initiatives that could be implemented to make mass tourism more sustainable. </a:t>
            </a:r>
          </a:p>
          <a:p>
            <a:pPr marL="457200" indent="-457200">
              <a:buFont typeface="+mj-lt"/>
              <a:buAutoNum type="arabicPeriod"/>
            </a:pPr>
            <a:r>
              <a:rPr lang="en-GB" sz="1850" dirty="0">
                <a:latin typeface="Arial"/>
                <a:cs typeface="Arial"/>
              </a:rPr>
              <a:t>Identify the different types of resource management initiatives that can be used in the following: a National park, the development of a new resort; a wildlife sanctuary and a heritage town.</a:t>
            </a:r>
          </a:p>
          <a:p>
            <a:pPr marL="457200" indent="-457200">
              <a:buFont typeface="+mj-lt"/>
              <a:buAutoNum type="arabicPeriod"/>
            </a:pPr>
            <a:r>
              <a:rPr lang="en-GB" sz="1850" dirty="0">
                <a:latin typeface="Arial"/>
                <a:cs typeface="Arial"/>
              </a:rPr>
              <a:t>Having read the case study on </a:t>
            </a:r>
            <a:r>
              <a:rPr lang="en-GB" sz="1850" dirty="0" err="1">
                <a:latin typeface="Arial"/>
                <a:cs typeface="Arial"/>
              </a:rPr>
              <a:t>Wayalailai</a:t>
            </a:r>
            <a:r>
              <a:rPr lang="en-GB" sz="1850" dirty="0">
                <a:latin typeface="Arial"/>
                <a:cs typeface="Arial"/>
              </a:rPr>
              <a:t>, locate two or three tourism operators in your area. With regards to the management or use of local resources, identify the extent to which they use/purchase local resources, what benefits they offer the local community, and whether they practise pro-poor initiatives (see Table 19.2). Finally, suggest how you think they could better manage their resources.</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Tree>
    <p:extLst>
      <p:ext uri="{BB962C8B-B14F-4D97-AF65-F5344CB8AC3E}">
        <p14:creationId xmlns:p14="http://schemas.microsoft.com/office/powerpoint/2010/main" val="4227476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References</a:t>
            </a:r>
          </a:p>
        </p:txBody>
      </p:sp>
      <p:sp>
        <p:nvSpPr>
          <p:cNvPr id="8" name="Content Placeholder 2"/>
          <p:cNvSpPr>
            <a:spLocks noGrp="1"/>
          </p:cNvSpPr>
          <p:nvPr>
            <p:ph idx="1"/>
          </p:nvPr>
        </p:nvSpPr>
        <p:spPr>
          <a:xfrm>
            <a:off x="1311264" y="1753644"/>
            <a:ext cx="7657371" cy="4847572"/>
          </a:xfrm>
        </p:spPr>
        <p:txBody>
          <a:bodyPr>
            <a:normAutofit fontScale="85000" lnSpcReduction="20000"/>
          </a:bodyPr>
          <a:lstStyle/>
          <a:p>
            <a:pPr marL="0" indent="-91440" defTabSz="274320">
              <a:lnSpc>
                <a:spcPct val="120000"/>
              </a:lnSpc>
              <a:spcBef>
                <a:spcPts val="0"/>
              </a:spcBef>
              <a:buNone/>
            </a:pPr>
            <a:r>
              <a:rPr lang="en-GB" sz="1100" dirty="0">
                <a:latin typeface="Arial" panose="020B0604020202020204" pitchFamily="34" charset="0"/>
                <a:cs typeface="Arial" panose="020B0604020202020204" pitchFamily="34" charset="0"/>
              </a:rPr>
              <a:t>Butler, R.W. (1993) Tourism – an evolutionary perspective. In: Nelson, J.G., Butler, R.W. and Wall, G. (</a:t>
            </a:r>
            <a:r>
              <a:rPr lang="en-GB" sz="1100" dirty="0" err="1">
                <a:latin typeface="Arial" panose="020B0604020202020204" pitchFamily="34" charset="0"/>
                <a:cs typeface="Arial" panose="020B0604020202020204" pitchFamily="34" charset="0"/>
              </a:rPr>
              <a:t>eds</a:t>
            </a:r>
            <a:r>
              <a:rPr lang="en-GB" sz="1100" dirty="0">
                <a:latin typeface="Arial" panose="020B0604020202020204" pitchFamily="34" charset="0"/>
                <a:cs typeface="Arial" panose="020B0604020202020204" pitchFamily="34" charset="0"/>
              </a:rPr>
              <a:t>) </a:t>
            </a:r>
            <a:r>
              <a:rPr lang="en-GB" sz="1100" i="1" dirty="0">
                <a:latin typeface="Arial" panose="020B0604020202020204" pitchFamily="34" charset="0"/>
                <a:cs typeface="Arial" panose="020B0604020202020204" pitchFamily="34" charset="0"/>
              </a:rPr>
              <a:t>Tourism and Sustainable Development: Monitoring, Planning, Managing. </a:t>
            </a:r>
            <a:r>
              <a:rPr lang="en-GB" sz="1100" dirty="0">
                <a:latin typeface="Arial" panose="020B0604020202020204" pitchFamily="34" charset="0"/>
                <a:cs typeface="Arial" panose="020B0604020202020204" pitchFamily="34" charset="0"/>
              </a:rPr>
              <a:t>Department of Geography Publication Series 37, University of Waterloo, Waterloo, Canada, pp. 29</a:t>
            </a:r>
            <a:r>
              <a:rPr lang="en-GB" sz="1050" dirty="0"/>
              <a:t>–</a:t>
            </a:r>
            <a:r>
              <a:rPr lang="en-GB" sz="1100" dirty="0">
                <a:latin typeface="Arial" panose="020B0604020202020204" pitchFamily="34" charset="0"/>
                <a:cs typeface="Arial" panose="020B0604020202020204" pitchFamily="34" charset="0"/>
              </a:rPr>
              <a:t>43.</a:t>
            </a:r>
          </a:p>
          <a:p>
            <a:pPr marL="0" indent="-91440" defTabSz="274320">
              <a:lnSpc>
                <a:spcPct val="120000"/>
              </a:lnSpc>
              <a:spcBef>
                <a:spcPts val="0"/>
              </a:spcBef>
              <a:buNone/>
            </a:pPr>
            <a:r>
              <a:rPr lang="en-GB" sz="1100" dirty="0">
                <a:latin typeface="Arial" panose="020B0604020202020204" pitchFamily="34" charset="0"/>
                <a:cs typeface="Arial" panose="020B0604020202020204" pitchFamily="34" charset="0"/>
              </a:rPr>
              <a:t>Butler, R.W. (1999) Sustainable tourism: a state-of-the-art review. </a:t>
            </a:r>
            <a:r>
              <a:rPr lang="en-GB" sz="1100" i="1" dirty="0">
                <a:latin typeface="Arial" panose="020B0604020202020204" pitchFamily="34" charset="0"/>
                <a:cs typeface="Arial" panose="020B0604020202020204" pitchFamily="34" charset="0"/>
              </a:rPr>
              <a:t>Tourism Geographies </a:t>
            </a:r>
            <a:r>
              <a:rPr lang="en-GB" sz="1100" dirty="0">
                <a:latin typeface="Arial" panose="020B0604020202020204" pitchFamily="34" charset="0"/>
                <a:cs typeface="Arial" panose="020B0604020202020204" pitchFamily="34" charset="0"/>
              </a:rPr>
              <a:t>1(1), 7</a:t>
            </a:r>
            <a:r>
              <a:rPr lang="en-GB" sz="1050" dirty="0"/>
              <a:t>–</a:t>
            </a:r>
            <a:r>
              <a:rPr lang="en-GB" sz="1100" dirty="0">
                <a:latin typeface="Arial" panose="020B0604020202020204" pitchFamily="34" charset="0"/>
                <a:cs typeface="Arial" panose="020B0604020202020204" pitchFamily="34" charset="0"/>
              </a:rPr>
              <a:t>25.</a:t>
            </a:r>
          </a:p>
          <a:p>
            <a:pPr marL="0" indent="-91440" defTabSz="274320">
              <a:lnSpc>
                <a:spcPct val="120000"/>
              </a:lnSpc>
              <a:spcBef>
                <a:spcPts val="0"/>
              </a:spcBef>
              <a:buNone/>
            </a:pPr>
            <a:r>
              <a:rPr lang="en-GB" sz="1100" dirty="0">
                <a:latin typeface="Arial" panose="020B0604020202020204" pitchFamily="34" charset="0"/>
                <a:cs typeface="Arial" panose="020B0604020202020204" pitchFamily="34" charset="0"/>
              </a:rPr>
              <a:t>De </a:t>
            </a:r>
            <a:r>
              <a:rPr lang="en-GB" sz="1100" dirty="0" err="1">
                <a:latin typeface="Arial" panose="020B0604020202020204" pitchFamily="34" charset="0"/>
                <a:cs typeface="Arial" panose="020B0604020202020204" pitchFamily="34" charset="0"/>
              </a:rPr>
              <a:t>Kadt</a:t>
            </a:r>
            <a:r>
              <a:rPr lang="en-GB" sz="1100" dirty="0">
                <a:latin typeface="Arial" panose="020B0604020202020204" pitchFamily="34" charset="0"/>
                <a:cs typeface="Arial" panose="020B0604020202020204" pitchFamily="34" charset="0"/>
              </a:rPr>
              <a:t>., E. (</a:t>
            </a:r>
            <a:r>
              <a:rPr lang="en-GB" sz="1100" dirty="0" err="1">
                <a:latin typeface="Arial" panose="020B0604020202020204" pitchFamily="34" charset="0"/>
                <a:cs typeface="Arial" panose="020B0604020202020204" pitchFamily="34" charset="0"/>
              </a:rPr>
              <a:t>ed</a:t>
            </a:r>
            <a:r>
              <a:rPr lang="en-GB" sz="1100" dirty="0">
                <a:latin typeface="Arial" panose="020B0604020202020204" pitchFamily="34" charset="0"/>
                <a:cs typeface="Arial" panose="020B0604020202020204" pitchFamily="34" charset="0"/>
              </a:rPr>
              <a:t>) (1979) </a:t>
            </a:r>
            <a:r>
              <a:rPr lang="en-GB" sz="1100" i="1" dirty="0">
                <a:latin typeface="Arial" panose="020B0604020202020204" pitchFamily="34" charset="0"/>
                <a:cs typeface="Arial" panose="020B0604020202020204" pitchFamily="34" charset="0"/>
              </a:rPr>
              <a:t>Tourism: Passport to Development?</a:t>
            </a:r>
            <a:r>
              <a:rPr lang="en-GB" sz="1100" dirty="0">
                <a:latin typeface="Arial" panose="020B0604020202020204" pitchFamily="34" charset="0"/>
                <a:cs typeface="Arial" panose="020B0604020202020204" pitchFamily="34" charset="0"/>
              </a:rPr>
              <a:t> University Press, for the World Bank and UNESCO, Oxford.</a:t>
            </a:r>
          </a:p>
          <a:p>
            <a:pPr marL="0" indent="-91440" defTabSz="274320">
              <a:lnSpc>
                <a:spcPct val="120000"/>
              </a:lnSpc>
              <a:spcBef>
                <a:spcPts val="0"/>
              </a:spcBef>
              <a:buNone/>
            </a:pPr>
            <a:r>
              <a:rPr lang="en-GB" altLang="en-US" sz="1100" dirty="0" err="1">
                <a:latin typeface="Arial" panose="020B0604020202020204" pitchFamily="34" charset="0"/>
                <a:cs typeface="Arial" panose="020B0604020202020204" pitchFamily="34" charset="0"/>
              </a:rPr>
              <a:t>Farrelly</a:t>
            </a:r>
            <a:r>
              <a:rPr lang="en-GB" altLang="en-US" sz="1100" dirty="0">
                <a:latin typeface="Arial" panose="020B0604020202020204" pitchFamily="34" charset="0"/>
                <a:cs typeface="Arial" panose="020B0604020202020204" pitchFamily="34" charset="0"/>
              </a:rPr>
              <a:t>, T.A. (2009) Business </a:t>
            </a:r>
            <a:r>
              <a:rPr lang="en-GB" altLang="en-US" sz="1100" dirty="0" err="1">
                <a:latin typeface="Arial" panose="020B0604020202020204" pitchFamily="34" charset="0"/>
                <a:cs typeface="Arial" panose="020B0604020202020204" pitchFamily="34" charset="0"/>
              </a:rPr>
              <a:t>va’avanua</a:t>
            </a:r>
            <a:r>
              <a:rPr lang="en-GB" altLang="en-US" sz="1100" dirty="0">
                <a:latin typeface="Arial" panose="020B0604020202020204" pitchFamily="34" charset="0"/>
                <a:cs typeface="Arial" panose="020B0604020202020204" pitchFamily="34" charset="0"/>
              </a:rPr>
              <a:t>: cultural hybridisation and indigenous entrepreneurship in The </a:t>
            </a:r>
            <a:r>
              <a:rPr lang="en-GB" altLang="en-US" sz="1100" dirty="0" err="1">
                <a:latin typeface="Arial" panose="020B0604020202020204" pitchFamily="34" charset="0"/>
                <a:cs typeface="Arial" panose="020B0604020202020204" pitchFamily="34" charset="0"/>
              </a:rPr>
              <a:t>Bouma</a:t>
            </a:r>
            <a:r>
              <a:rPr lang="en-GB" altLang="en-US" sz="1100" dirty="0">
                <a:latin typeface="Arial" panose="020B0604020202020204" pitchFamily="34" charset="0"/>
                <a:cs typeface="Arial" panose="020B0604020202020204" pitchFamily="34" charset="0"/>
              </a:rPr>
              <a:t> National Heritage Park, Fiji. Unpublished PhD Thesis, Massey University, Palmerston North, New Zealand. </a:t>
            </a:r>
            <a:r>
              <a:rPr lang="en-GB" altLang="en-US" sz="1100" u="sng" dirty="0">
                <a:latin typeface="Arial" panose="020B0604020202020204" pitchFamily="34" charset="0"/>
                <a:cs typeface="Arial" panose="020B0604020202020204" pitchFamily="34" charset="0"/>
                <a:hlinkClick r:id="rId3"/>
              </a:rPr>
              <a:t>http://mro.massey.ac.nz/bitstream/handle/10179/1166/02_whole.pdf?sequence=4</a:t>
            </a:r>
            <a:r>
              <a:rPr lang="en-GB" altLang="en-US" sz="1100" dirty="0">
                <a:latin typeface="Arial" panose="020B0604020202020204" pitchFamily="34" charset="0"/>
                <a:cs typeface="Arial" panose="020B0604020202020204" pitchFamily="34" charset="0"/>
              </a:rPr>
              <a:t> (accessed 10 May 2016)</a:t>
            </a:r>
          </a:p>
          <a:p>
            <a:pPr marL="0" indent="-91440" defTabSz="274320">
              <a:lnSpc>
                <a:spcPct val="120000"/>
              </a:lnSpc>
              <a:spcBef>
                <a:spcPts val="0"/>
              </a:spcBef>
              <a:buNone/>
            </a:pPr>
            <a:r>
              <a:rPr lang="en-GB" sz="1100" dirty="0">
                <a:latin typeface="Arial" panose="020B0604020202020204" pitchFamily="34" charset="0"/>
                <a:cs typeface="Arial" panose="020B0604020202020204" pitchFamily="34" charset="0"/>
              </a:rPr>
              <a:t>Harrison, D. (2008) Pro-poor Tourism: a critique, </a:t>
            </a:r>
            <a:r>
              <a:rPr lang="en-GB" sz="1100" i="1" dirty="0">
                <a:latin typeface="Arial" panose="020B0604020202020204" pitchFamily="34" charset="0"/>
                <a:cs typeface="Arial" panose="020B0604020202020204" pitchFamily="34" charset="0"/>
              </a:rPr>
              <a:t>Third World Quarterly </a:t>
            </a:r>
            <a:r>
              <a:rPr lang="en-GB" sz="1100" dirty="0">
                <a:latin typeface="Arial" panose="020B0604020202020204" pitchFamily="34" charset="0"/>
                <a:cs typeface="Arial" panose="020B0604020202020204" pitchFamily="34" charset="0"/>
              </a:rPr>
              <a:t>29(5), 851–868.</a:t>
            </a:r>
          </a:p>
          <a:p>
            <a:pPr marL="0" indent="-91440" defTabSz="274320">
              <a:lnSpc>
                <a:spcPct val="120000"/>
              </a:lnSpc>
              <a:spcBef>
                <a:spcPts val="0"/>
              </a:spcBef>
              <a:buNone/>
            </a:pPr>
            <a:r>
              <a:rPr lang="en-GB" sz="1100" dirty="0">
                <a:latin typeface="Arial" panose="020B0604020202020204" pitchFamily="34" charset="0"/>
                <a:cs typeface="Arial" panose="020B0604020202020204" pitchFamily="34" charset="0"/>
              </a:rPr>
              <a:t>Harrison, D. (2009) Pro-poor tourism: is there value beyond ‘whose’ rhetoric? </a:t>
            </a:r>
            <a:r>
              <a:rPr lang="en-GB" sz="1100" i="1" dirty="0">
                <a:latin typeface="Arial" panose="020B0604020202020204" pitchFamily="34" charset="0"/>
                <a:cs typeface="Arial" panose="020B0604020202020204" pitchFamily="34" charset="0"/>
              </a:rPr>
              <a:t>Tourism Recreation Research </a:t>
            </a:r>
            <a:r>
              <a:rPr lang="en-GB" sz="1100" dirty="0">
                <a:latin typeface="Arial" panose="020B0604020202020204" pitchFamily="34" charset="0"/>
                <a:cs typeface="Arial" panose="020B0604020202020204" pitchFamily="34" charset="0"/>
              </a:rPr>
              <a:t>34(2), 200-202.</a:t>
            </a:r>
          </a:p>
          <a:p>
            <a:pPr marL="0" indent="-91440" defTabSz="274320">
              <a:lnSpc>
                <a:spcPct val="120000"/>
              </a:lnSpc>
              <a:spcBef>
                <a:spcPts val="0"/>
              </a:spcBef>
              <a:buNone/>
            </a:pPr>
            <a:r>
              <a:rPr lang="en-GB" sz="1100" dirty="0" err="1">
                <a:latin typeface="Arial" panose="020B0604020202020204" pitchFamily="34" charset="0"/>
                <a:cs typeface="Arial" panose="020B0604020202020204" pitchFamily="34" charset="0"/>
              </a:rPr>
              <a:t>Kerstetter</a:t>
            </a:r>
            <a:r>
              <a:rPr lang="en-GB" sz="1100" dirty="0">
                <a:latin typeface="Arial" panose="020B0604020202020204" pitchFamily="34" charset="0"/>
                <a:cs typeface="Arial" panose="020B0604020202020204" pitchFamily="34" charset="0"/>
              </a:rPr>
              <a:t>, D. and Bricker, K. (2009) Exploring Fijian’s sense of place after exposure to tourism development. </a:t>
            </a:r>
            <a:r>
              <a:rPr lang="en-GB" sz="1100" i="1" dirty="0">
                <a:latin typeface="Arial" panose="020B0604020202020204" pitchFamily="34" charset="0"/>
                <a:cs typeface="Arial" panose="020B0604020202020204" pitchFamily="34" charset="0"/>
              </a:rPr>
              <a:t>Journal of Sustainable Tourism </a:t>
            </a:r>
            <a:r>
              <a:rPr lang="en-GB" sz="1100" dirty="0">
                <a:latin typeface="Arial" panose="020B0604020202020204" pitchFamily="34" charset="0"/>
                <a:cs typeface="Arial" panose="020B0604020202020204" pitchFamily="34" charset="0"/>
              </a:rPr>
              <a:t>17(6), 691</a:t>
            </a:r>
            <a:r>
              <a:rPr lang="en-GB" sz="1050" dirty="0"/>
              <a:t>–</a:t>
            </a:r>
            <a:r>
              <a:rPr lang="en-GB" sz="1100" dirty="0">
                <a:latin typeface="Arial" panose="020B0604020202020204" pitchFamily="34" charset="0"/>
                <a:cs typeface="Arial" panose="020B0604020202020204" pitchFamily="34" charset="0"/>
              </a:rPr>
              <a:t>708. </a:t>
            </a:r>
          </a:p>
          <a:p>
            <a:pPr marL="0" indent="-91440" defTabSz="274320">
              <a:lnSpc>
                <a:spcPct val="120000"/>
              </a:lnSpc>
              <a:spcBef>
                <a:spcPts val="0"/>
              </a:spcBef>
              <a:buNone/>
            </a:pPr>
            <a:r>
              <a:rPr lang="en-GB" sz="1100" dirty="0">
                <a:latin typeface="Arial" panose="020B0604020202020204" pitchFamily="34" charset="0"/>
                <a:cs typeface="Arial" panose="020B0604020202020204" pitchFamily="34" charset="0"/>
              </a:rPr>
              <a:t>Liu, Z. (2003) Sustainable tourism development: a critique. </a:t>
            </a:r>
            <a:r>
              <a:rPr lang="en-GB" sz="1100" i="1" dirty="0">
                <a:latin typeface="Arial" panose="020B0604020202020204" pitchFamily="34" charset="0"/>
                <a:cs typeface="Arial" panose="020B0604020202020204" pitchFamily="34" charset="0"/>
              </a:rPr>
              <a:t>Journal of Sustainable Tourism </a:t>
            </a:r>
            <a:r>
              <a:rPr lang="en-GB" sz="1100" dirty="0">
                <a:latin typeface="Arial" panose="020B0604020202020204" pitchFamily="34" charset="0"/>
                <a:cs typeface="Arial" panose="020B0604020202020204" pitchFamily="34" charset="0"/>
              </a:rPr>
              <a:t>11(6), 459</a:t>
            </a:r>
            <a:r>
              <a:rPr lang="en-GB" sz="1050" dirty="0"/>
              <a:t>–</a:t>
            </a:r>
            <a:r>
              <a:rPr lang="en-GB" sz="1100" dirty="0">
                <a:latin typeface="Arial" panose="020B0604020202020204" pitchFamily="34" charset="0"/>
                <a:cs typeface="Arial" panose="020B0604020202020204" pitchFamily="34" charset="0"/>
              </a:rPr>
              <a:t>475.</a:t>
            </a:r>
          </a:p>
          <a:p>
            <a:pPr marL="0" indent="-91440" defTabSz="274320">
              <a:lnSpc>
                <a:spcPct val="120000"/>
              </a:lnSpc>
              <a:spcBef>
                <a:spcPts val="0"/>
              </a:spcBef>
              <a:buNone/>
            </a:pPr>
            <a:r>
              <a:rPr lang="en-GB" sz="1100" dirty="0" err="1">
                <a:latin typeface="Arial" panose="020B0604020202020204" pitchFamily="34" charset="0"/>
                <a:cs typeface="Arial" panose="020B0604020202020204" pitchFamily="34" charset="0"/>
              </a:rPr>
              <a:t>Mowforth</a:t>
            </a:r>
            <a:r>
              <a:rPr lang="en-GB" sz="1100" dirty="0">
                <a:latin typeface="Arial" panose="020B0604020202020204" pitchFamily="34" charset="0"/>
                <a:cs typeface="Arial" panose="020B0604020202020204" pitchFamily="34" charset="0"/>
              </a:rPr>
              <a:t>, M. and Munt, I. (2016) </a:t>
            </a:r>
            <a:r>
              <a:rPr lang="en-GB" sz="1100" i="1" dirty="0">
                <a:latin typeface="Arial" panose="020B0604020202020204" pitchFamily="34" charset="0"/>
                <a:cs typeface="Arial" panose="020B0604020202020204" pitchFamily="34" charset="0"/>
              </a:rPr>
              <a:t>Tourism and sustainability. Development, Globalisation and New tourism in the Third World, </a:t>
            </a:r>
            <a:r>
              <a:rPr lang="en-GB" sz="1100" dirty="0">
                <a:latin typeface="Arial" panose="020B0604020202020204" pitchFamily="34" charset="0"/>
                <a:cs typeface="Arial" panose="020B0604020202020204" pitchFamily="34" charset="0"/>
              </a:rPr>
              <a:t>(4th </a:t>
            </a:r>
            <a:r>
              <a:rPr lang="en-GB" sz="1100" dirty="0" err="1">
                <a:latin typeface="Arial" panose="020B0604020202020204" pitchFamily="34" charset="0"/>
                <a:cs typeface="Arial" panose="020B0604020202020204" pitchFamily="34" charset="0"/>
              </a:rPr>
              <a:t>edn</a:t>
            </a:r>
            <a:r>
              <a:rPr lang="en-GB" sz="1100" dirty="0">
                <a:latin typeface="Arial" panose="020B0604020202020204" pitchFamily="34" charset="0"/>
                <a:cs typeface="Arial" panose="020B0604020202020204" pitchFamily="34" charset="0"/>
              </a:rPr>
              <a:t>.). Routledge, London.</a:t>
            </a:r>
          </a:p>
          <a:p>
            <a:pPr marL="0" indent="-91440" defTabSz="274320">
              <a:lnSpc>
                <a:spcPct val="120000"/>
              </a:lnSpc>
              <a:spcBef>
                <a:spcPts val="0"/>
              </a:spcBef>
              <a:buNone/>
            </a:pPr>
            <a:r>
              <a:rPr lang="en-GB" sz="1100" dirty="0">
                <a:latin typeface="Arial" panose="020B0604020202020204" pitchFamily="34" charset="0"/>
                <a:cs typeface="Arial" panose="020B0604020202020204" pitchFamily="34" charset="0"/>
              </a:rPr>
              <a:t>Park, D. and Yoon, Y. (2009) Segmentation by motivation in rural tourism: A Korean case study. </a:t>
            </a:r>
            <a:r>
              <a:rPr lang="en-GB" sz="1100" i="1" dirty="0">
                <a:latin typeface="Arial" panose="020B0604020202020204" pitchFamily="34" charset="0"/>
                <a:cs typeface="Arial" panose="020B0604020202020204" pitchFamily="34" charset="0"/>
              </a:rPr>
              <a:t>Tourism Management</a:t>
            </a:r>
            <a:r>
              <a:rPr lang="en-GB" sz="1100" dirty="0">
                <a:latin typeface="Arial" panose="020B0604020202020204" pitchFamily="34" charset="0"/>
                <a:cs typeface="Arial" panose="020B0604020202020204" pitchFamily="34" charset="0"/>
              </a:rPr>
              <a:t> 30, 99–108.</a:t>
            </a:r>
          </a:p>
          <a:p>
            <a:pPr marL="0" indent="-91440" defTabSz="274320">
              <a:lnSpc>
                <a:spcPct val="120000"/>
              </a:lnSpc>
              <a:spcBef>
                <a:spcPts val="0"/>
              </a:spcBef>
              <a:buNone/>
            </a:pPr>
            <a:r>
              <a:rPr lang="en-GB" sz="1100" dirty="0">
                <a:latin typeface="Arial" panose="020B0604020202020204" pitchFamily="34" charset="0"/>
                <a:cs typeface="Arial" panose="020B0604020202020204" pitchFamily="34" charset="0"/>
              </a:rPr>
              <a:t>Park, D., Yoon, Y., and Lee, M. (2008) Rural community development and policy challenges in South Korea. </a:t>
            </a:r>
            <a:r>
              <a:rPr lang="en-GB" sz="1100" i="1" dirty="0">
                <a:latin typeface="Arial" panose="020B0604020202020204" pitchFamily="34" charset="0"/>
                <a:cs typeface="Arial" panose="020B0604020202020204" pitchFamily="34" charset="0"/>
              </a:rPr>
              <a:t>Journal of the Economic Geographical Society of Korea</a:t>
            </a:r>
            <a:r>
              <a:rPr lang="en-GB" sz="1100" dirty="0">
                <a:latin typeface="Arial" panose="020B0604020202020204" pitchFamily="34" charset="0"/>
                <a:cs typeface="Arial" panose="020B0604020202020204" pitchFamily="34" charset="0"/>
              </a:rPr>
              <a:t> 11, 600–617.</a:t>
            </a:r>
          </a:p>
          <a:p>
            <a:pPr marL="0" indent="-91440" defTabSz="274320">
              <a:lnSpc>
                <a:spcPct val="120000"/>
              </a:lnSpc>
              <a:spcBef>
                <a:spcPts val="0"/>
              </a:spcBef>
              <a:buNone/>
            </a:pPr>
            <a:r>
              <a:rPr lang="en-GB" sz="1100" dirty="0">
                <a:latin typeface="Arial" panose="020B0604020202020204" pitchFamily="34" charset="0"/>
                <a:cs typeface="Arial" panose="020B0604020202020204" pitchFamily="34" charset="0"/>
              </a:rPr>
              <a:t>Pearce, D.G. (1992) Alternative tourism: Concepts, classifications and questions. In: Smith, V.L.  and </a:t>
            </a:r>
            <a:r>
              <a:rPr lang="en-GB" sz="1100" dirty="0" err="1">
                <a:latin typeface="Arial" panose="020B0604020202020204" pitchFamily="34" charset="0"/>
                <a:cs typeface="Arial" panose="020B0604020202020204" pitchFamily="34" charset="0"/>
              </a:rPr>
              <a:t>Eadington</a:t>
            </a:r>
            <a:r>
              <a:rPr lang="en-GB" sz="1100" dirty="0">
                <a:latin typeface="Arial" panose="020B0604020202020204" pitchFamily="34" charset="0"/>
                <a:cs typeface="Arial" panose="020B0604020202020204" pitchFamily="34" charset="0"/>
              </a:rPr>
              <a:t>, W.R. (</a:t>
            </a:r>
            <a:r>
              <a:rPr lang="en-GB" sz="1100" dirty="0" err="1">
                <a:latin typeface="Arial" panose="020B0604020202020204" pitchFamily="34" charset="0"/>
                <a:cs typeface="Arial" panose="020B0604020202020204" pitchFamily="34" charset="0"/>
              </a:rPr>
              <a:t>eds</a:t>
            </a:r>
            <a:r>
              <a:rPr lang="en-GB" sz="1100" dirty="0">
                <a:latin typeface="Arial" panose="020B0604020202020204" pitchFamily="34" charset="0"/>
                <a:cs typeface="Arial" panose="020B0604020202020204" pitchFamily="34" charset="0"/>
              </a:rPr>
              <a:t>) </a:t>
            </a:r>
            <a:r>
              <a:rPr lang="en-GB" sz="1100" i="1" dirty="0">
                <a:latin typeface="Arial" panose="020B0604020202020204" pitchFamily="34" charset="0"/>
                <a:cs typeface="Arial" panose="020B0604020202020204" pitchFamily="34" charset="0"/>
              </a:rPr>
              <a:t>Tourism Alternatives: Potentials and Problems in the Development of Tourism</a:t>
            </a:r>
            <a:r>
              <a:rPr lang="en-GB" sz="1100" dirty="0">
                <a:latin typeface="Arial" panose="020B0604020202020204" pitchFamily="34" charset="0"/>
                <a:cs typeface="Arial" panose="020B0604020202020204" pitchFamily="34" charset="0"/>
              </a:rPr>
              <a:t>, University of Pennsylvania Press, Philadelphia, pp. 15-30.</a:t>
            </a:r>
          </a:p>
          <a:p>
            <a:pPr marL="0" indent="-91440" defTabSz="274320">
              <a:lnSpc>
                <a:spcPct val="120000"/>
              </a:lnSpc>
              <a:spcBef>
                <a:spcPts val="0"/>
              </a:spcBef>
              <a:buNone/>
            </a:pPr>
            <a:r>
              <a:rPr lang="en-GB" sz="1100" dirty="0" err="1">
                <a:latin typeface="Arial" panose="020B0604020202020204" pitchFamily="34" charset="0"/>
                <a:cs typeface="Arial" panose="020B0604020202020204" pitchFamily="34" charset="0"/>
              </a:rPr>
              <a:t>Pigram</a:t>
            </a:r>
            <a:r>
              <a:rPr lang="en-GB" sz="1100" dirty="0">
                <a:latin typeface="Arial" panose="020B0604020202020204" pitchFamily="34" charset="0"/>
                <a:cs typeface="Arial" panose="020B0604020202020204" pitchFamily="34" charset="0"/>
              </a:rPr>
              <a:t>, J.J. (1992) Alternative tourism: Tourism and sustainable resource management’. In: Smith, V.L.  and </a:t>
            </a:r>
            <a:r>
              <a:rPr lang="en-GB" sz="1100" dirty="0" err="1">
                <a:latin typeface="Arial" panose="020B0604020202020204" pitchFamily="34" charset="0"/>
                <a:cs typeface="Arial" panose="020B0604020202020204" pitchFamily="34" charset="0"/>
              </a:rPr>
              <a:t>Eadington</a:t>
            </a:r>
            <a:r>
              <a:rPr lang="en-GB" sz="1100" dirty="0">
                <a:latin typeface="Arial" panose="020B0604020202020204" pitchFamily="34" charset="0"/>
                <a:cs typeface="Arial" panose="020B0604020202020204" pitchFamily="34" charset="0"/>
              </a:rPr>
              <a:t>, W.R. (</a:t>
            </a:r>
            <a:r>
              <a:rPr lang="en-GB" sz="1100" dirty="0" err="1">
                <a:latin typeface="Arial" panose="020B0604020202020204" pitchFamily="34" charset="0"/>
                <a:cs typeface="Arial" panose="020B0604020202020204" pitchFamily="34" charset="0"/>
              </a:rPr>
              <a:t>eds</a:t>
            </a:r>
            <a:r>
              <a:rPr lang="en-GB" sz="1100" dirty="0">
                <a:latin typeface="Arial" panose="020B0604020202020204" pitchFamily="34" charset="0"/>
                <a:cs typeface="Arial" panose="020B0604020202020204" pitchFamily="34" charset="0"/>
              </a:rPr>
              <a:t>) </a:t>
            </a:r>
            <a:r>
              <a:rPr lang="en-GB" sz="1100" i="1" dirty="0">
                <a:latin typeface="Arial" panose="020B0604020202020204" pitchFamily="34" charset="0"/>
                <a:cs typeface="Arial" panose="020B0604020202020204" pitchFamily="34" charset="0"/>
              </a:rPr>
              <a:t>Tourism Alternatives: Potentials and Problems in the Development of Tourism</a:t>
            </a:r>
            <a:r>
              <a:rPr lang="en-GB" sz="1100" dirty="0">
                <a:latin typeface="Arial" panose="020B0604020202020204" pitchFamily="34" charset="0"/>
                <a:cs typeface="Arial" panose="020B0604020202020204" pitchFamily="34" charset="0"/>
              </a:rPr>
              <a:t>, University of Pennsylvania Press, Philadelphia, pp. 76</a:t>
            </a:r>
            <a:r>
              <a:rPr lang="en-GB" sz="1050" dirty="0"/>
              <a:t>–</a:t>
            </a:r>
            <a:r>
              <a:rPr lang="en-GB" sz="1100" dirty="0">
                <a:latin typeface="Arial" panose="020B0604020202020204" pitchFamily="34" charset="0"/>
                <a:cs typeface="Arial" panose="020B0604020202020204" pitchFamily="34" charset="0"/>
              </a:rPr>
              <a:t>87.</a:t>
            </a:r>
          </a:p>
          <a:p>
            <a:pPr marL="0" indent="-91440" defTabSz="274320">
              <a:lnSpc>
                <a:spcPct val="120000"/>
              </a:lnSpc>
              <a:spcBef>
                <a:spcPts val="0"/>
              </a:spcBef>
              <a:buNone/>
            </a:pPr>
            <a:r>
              <a:rPr lang="en-GB" sz="1100" dirty="0" err="1">
                <a:latin typeface="Arial" panose="020B0604020202020204" pitchFamily="34" charset="0"/>
                <a:cs typeface="Arial" panose="020B0604020202020204" pitchFamily="34" charset="0"/>
              </a:rPr>
              <a:t>Scheyvens</a:t>
            </a:r>
            <a:r>
              <a:rPr lang="en-GB" sz="1100" dirty="0">
                <a:latin typeface="Arial" panose="020B0604020202020204" pitchFamily="34" charset="0"/>
                <a:cs typeface="Arial" panose="020B0604020202020204" pitchFamily="34" charset="0"/>
              </a:rPr>
              <a:t>, R. and Russell, M. (2010) </a:t>
            </a:r>
            <a:r>
              <a:rPr lang="en-GB" sz="1100" i="1" dirty="0">
                <a:latin typeface="Arial" panose="020B0604020202020204" pitchFamily="34" charset="0"/>
                <a:cs typeface="Arial" panose="020B0604020202020204" pitchFamily="34" charset="0"/>
              </a:rPr>
              <a:t>Sharing the Riches of Tourism.</a:t>
            </a:r>
            <a:r>
              <a:rPr lang="en-GB" sz="1100" dirty="0">
                <a:latin typeface="Arial" panose="020B0604020202020204" pitchFamily="34" charset="0"/>
                <a:cs typeface="Arial" panose="020B0604020202020204" pitchFamily="34" charset="0"/>
              </a:rPr>
              <a:t> School of People, Environment and Planning, Massey University, Palmerston North. </a:t>
            </a:r>
          </a:p>
          <a:p>
            <a:pPr marL="0" indent="-91440" defTabSz="274320">
              <a:lnSpc>
                <a:spcPct val="120000"/>
              </a:lnSpc>
              <a:spcBef>
                <a:spcPts val="0"/>
              </a:spcBef>
              <a:buNone/>
            </a:pPr>
            <a:r>
              <a:rPr lang="en-GB" sz="1100" dirty="0" err="1">
                <a:latin typeface="Arial" panose="020B0604020202020204" pitchFamily="34" charset="0"/>
                <a:cs typeface="Arial" panose="020B0604020202020204" pitchFamily="34" charset="0"/>
              </a:rPr>
              <a:t>Scheyvens</a:t>
            </a:r>
            <a:r>
              <a:rPr lang="en-GB" sz="1100" dirty="0">
                <a:latin typeface="Arial" panose="020B0604020202020204" pitchFamily="34" charset="0"/>
                <a:cs typeface="Arial" panose="020B0604020202020204" pitchFamily="34" charset="0"/>
              </a:rPr>
              <a:t>, R. and Russell, M.  (2012) Tourism and poverty alleviation in Fiji: comparing the impacts of small- and large-scale tourism enterprises. </a:t>
            </a:r>
            <a:r>
              <a:rPr lang="en-GB" sz="1100" i="1" dirty="0">
                <a:latin typeface="Arial" panose="020B0604020202020204" pitchFamily="34" charset="0"/>
                <a:cs typeface="Arial" panose="020B0604020202020204" pitchFamily="34" charset="0"/>
              </a:rPr>
              <a:t>Journal of Sustainable Tourism </a:t>
            </a:r>
            <a:r>
              <a:rPr lang="en-GB" sz="1100" dirty="0">
                <a:latin typeface="Arial" panose="020B0604020202020204" pitchFamily="34" charset="0"/>
                <a:cs typeface="Arial" panose="020B0604020202020204" pitchFamily="34" charset="0"/>
              </a:rPr>
              <a:t>20(3), 417</a:t>
            </a:r>
            <a:r>
              <a:rPr lang="en-GB" sz="1050" dirty="0"/>
              <a:t>–</a:t>
            </a:r>
            <a:r>
              <a:rPr lang="en-GB" sz="1100" dirty="0">
                <a:latin typeface="Arial" panose="020B0604020202020204" pitchFamily="34" charset="0"/>
                <a:cs typeface="Arial" panose="020B0604020202020204" pitchFamily="34" charset="0"/>
              </a:rPr>
              <a:t>436.</a:t>
            </a:r>
          </a:p>
          <a:p>
            <a:pPr marL="0" indent="-91440" defTabSz="274320">
              <a:lnSpc>
                <a:spcPct val="120000"/>
              </a:lnSpc>
              <a:spcBef>
                <a:spcPts val="0"/>
              </a:spcBef>
              <a:buNone/>
            </a:pPr>
            <a:r>
              <a:rPr lang="en-GB" sz="1100" dirty="0" err="1">
                <a:latin typeface="Arial" panose="020B0604020202020204" pitchFamily="34" charset="0"/>
                <a:cs typeface="Arial" panose="020B0604020202020204" pitchFamily="34" charset="0"/>
              </a:rPr>
              <a:t>Schilcher</a:t>
            </a:r>
            <a:r>
              <a:rPr lang="en-GB" sz="1100" dirty="0">
                <a:latin typeface="Arial" panose="020B0604020202020204" pitchFamily="34" charset="0"/>
                <a:cs typeface="Arial" panose="020B0604020202020204" pitchFamily="34" charset="0"/>
              </a:rPr>
              <a:t>, D. (2007) Growth versus equity: The continuum of pro-poor tourism and neoliberal governance. In: Michael Hall, C (ed.) </a:t>
            </a:r>
            <a:r>
              <a:rPr lang="en-GB" sz="1100" i="1" dirty="0">
                <a:latin typeface="Arial" panose="020B0604020202020204" pitchFamily="34" charset="0"/>
                <a:cs typeface="Arial" panose="020B0604020202020204" pitchFamily="34" charset="0"/>
              </a:rPr>
              <a:t>Pro-poor Tourism: Who Benefits?</a:t>
            </a:r>
            <a:r>
              <a:rPr lang="en-GB" sz="1100" dirty="0">
                <a:latin typeface="Arial" panose="020B0604020202020204" pitchFamily="34" charset="0"/>
                <a:cs typeface="Arial" panose="020B0604020202020204" pitchFamily="34" charset="0"/>
              </a:rPr>
              <a:t> Channel View Publications, Clevedon, pp. 56</a:t>
            </a:r>
            <a:r>
              <a:rPr lang="en-GB" sz="1050" dirty="0"/>
              <a:t>–</a:t>
            </a:r>
            <a:r>
              <a:rPr lang="en-GB" sz="1100" dirty="0">
                <a:latin typeface="Arial" panose="020B0604020202020204" pitchFamily="34" charset="0"/>
                <a:cs typeface="Arial" panose="020B0604020202020204" pitchFamily="34" charset="0"/>
              </a:rPr>
              <a:t>83.</a:t>
            </a:r>
          </a:p>
          <a:p>
            <a:pPr marL="0" indent="-91440" defTabSz="274320">
              <a:lnSpc>
                <a:spcPct val="120000"/>
              </a:lnSpc>
              <a:spcBef>
                <a:spcPts val="0"/>
              </a:spcBef>
              <a:buNone/>
            </a:pPr>
            <a:r>
              <a:rPr lang="en-GB" sz="1100" dirty="0">
                <a:latin typeface="Arial" panose="020B0604020202020204" pitchFamily="34" charset="0"/>
                <a:cs typeface="Arial" panose="020B0604020202020204" pitchFamily="34" charset="0"/>
              </a:rPr>
              <a:t>Weaver, D.B. (1998) </a:t>
            </a:r>
            <a:r>
              <a:rPr lang="en-GB" sz="1100" i="1" dirty="0">
                <a:latin typeface="Arial" panose="020B0604020202020204" pitchFamily="34" charset="0"/>
                <a:cs typeface="Arial" panose="020B0604020202020204" pitchFamily="34" charset="0"/>
              </a:rPr>
              <a:t>Ecotourism in the Less Developed World.</a:t>
            </a:r>
            <a:r>
              <a:rPr lang="en-GB" sz="1100" dirty="0">
                <a:latin typeface="Arial" panose="020B0604020202020204" pitchFamily="34" charset="0"/>
                <a:cs typeface="Arial" panose="020B0604020202020204" pitchFamily="34" charset="0"/>
              </a:rPr>
              <a:t> CAB International, Wallingford. </a:t>
            </a:r>
          </a:p>
          <a:p>
            <a:pPr marL="0" indent="-91440" defTabSz="274320">
              <a:lnSpc>
                <a:spcPct val="120000"/>
              </a:lnSpc>
              <a:spcBef>
                <a:spcPts val="0"/>
              </a:spcBef>
              <a:buNone/>
            </a:pPr>
            <a:r>
              <a:rPr lang="en-GB" sz="1100" dirty="0">
                <a:latin typeface="Arial" panose="020B0604020202020204" pitchFamily="34" charset="0"/>
                <a:cs typeface="Arial" panose="020B0604020202020204" pitchFamily="34" charset="0"/>
              </a:rPr>
              <a:t>Weaver, D. (2004) Mass tourism and alternative tourism in the Caribbean, In: Harrison, D. (ed.) </a:t>
            </a:r>
            <a:r>
              <a:rPr lang="en-GB" sz="1100" i="1" dirty="0">
                <a:latin typeface="Arial" panose="020B0604020202020204" pitchFamily="34" charset="0"/>
                <a:cs typeface="Arial" panose="020B0604020202020204" pitchFamily="34" charset="0"/>
              </a:rPr>
              <a:t>Tourism and the Less Developed World: Issues and Case Studies.CAB International, </a:t>
            </a:r>
            <a:r>
              <a:rPr lang="en-GB" sz="1100" dirty="0">
                <a:latin typeface="Arial" panose="020B0604020202020204" pitchFamily="34" charset="0"/>
                <a:cs typeface="Arial" panose="020B0604020202020204" pitchFamily="34" charset="0"/>
              </a:rPr>
              <a:t>Wallingford, pp. 161</a:t>
            </a:r>
            <a:r>
              <a:rPr lang="en-GB" sz="1050" dirty="0"/>
              <a:t>–</a:t>
            </a:r>
            <a:r>
              <a:rPr lang="en-GB" sz="1100" dirty="0">
                <a:latin typeface="Arial" panose="020B0604020202020204" pitchFamily="34" charset="0"/>
                <a:cs typeface="Arial" panose="020B0604020202020204" pitchFamily="34" charset="0"/>
              </a:rPr>
              <a:t>174.</a:t>
            </a:r>
          </a:p>
          <a:p>
            <a:pPr marL="0" indent="-91440" defTabSz="274320">
              <a:lnSpc>
                <a:spcPct val="120000"/>
              </a:lnSpc>
              <a:spcBef>
                <a:spcPts val="0"/>
              </a:spcBef>
              <a:buNone/>
            </a:pPr>
            <a:r>
              <a:rPr lang="en-GB" sz="1100" dirty="0">
                <a:latin typeface="Arial" panose="020B0604020202020204" pitchFamily="34" charset="0"/>
                <a:cs typeface="Arial" panose="020B0604020202020204" pitchFamily="34" charset="0"/>
              </a:rPr>
              <a:t>Weaver, D.B. and Lawton, L.J. (2006) </a:t>
            </a:r>
            <a:r>
              <a:rPr lang="en-GB" sz="1100" i="1" dirty="0">
                <a:latin typeface="Arial" panose="020B0604020202020204" pitchFamily="34" charset="0"/>
                <a:cs typeface="Arial" panose="020B0604020202020204" pitchFamily="34" charset="0"/>
              </a:rPr>
              <a:t>Tourism Management </a:t>
            </a:r>
            <a:r>
              <a:rPr lang="en-GB" sz="1100" dirty="0">
                <a:latin typeface="Arial" panose="020B0604020202020204" pitchFamily="34" charset="0"/>
                <a:cs typeface="Arial" panose="020B0604020202020204" pitchFamily="34" charset="0"/>
              </a:rPr>
              <a:t>(3rd ed.). John Wiley &amp; Sons Australia, Ltd., Milton.</a:t>
            </a:r>
          </a:p>
          <a:p>
            <a:pPr marL="0" indent="-91440" defTabSz="274320">
              <a:lnSpc>
                <a:spcPct val="120000"/>
              </a:lnSpc>
              <a:spcBef>
                <a:spcPts val="0"/>
              </a:spcBef>
              <a:buNone/>
            </a:pPr>
            <a:r>
              <a:rPr lang="en-GB" sz="1100" dirty="0">
                <a:latin typeface="Arial" panose="020B0604020202020204" pitchFamily="34" charset="0"/>
                <a:cs typeface="Arial" panose="020B0604020202020204" pitchFamily="34" charset="0"/>
              </a:rPr>
              <a:t>Weaver, D.B. and Lawton, L.J. (2014) </a:t>
            </a:r>
            <a:r>
              <a:rPr lang="en-GB" sz="1100" i="1" dirty="0">
                <a:latin typeface="Arial" panose="020B0604020202020204" pitchFamily="34" charset="0"/>
                <a:cs typeface="Arial" panose="020B0604020202020204" pitchFamily="34" charset="0"/>
              </a:rPr>
              <a:t>Tourism Management </a:t>
            </a:r>
            <a:r>
              <a:rPr lang="en-GB" sz="1100" dirty="0">
                <a:latin typeface="Arial" panose="020B0604020202020204" pitchFamily="34" charset="0"/>
                <a:cs typeface="Arial" panose="020B0604020202020204" pitchFamily="34" charset="0"/>
              </a:rPr>
              <a:t>(5</a:t>
            </a:r>
            <a:r>
              <a:rPr lang="en-GB" sz="1100" baseline="30000" dirty="0">
                <a:latin typeface="Arial" panose="020B0604020202020204" pitchFamily="34" charset="0"/>
                <a:cs typeface="Arial" panose="020B0604020202020204" pitchFamily="34" charset="0"/>
              </a:rPr>
              <a:t>th</a:t>
            </a:r>
            <a:r>
              <a:rPr lang="en-GB" sz="1100" dirty="0">
                <a:latin typeface="Arial" panose="020B0604020202020204" pitchFamily="34" charset="0"/>
                <a:cs typeface="Arial" panose="020B0604020202020204" pitchFamily="34" charset="0"/>
              </a:rPr>
              <a:t> ed.). John Wiley &amp; Sons Australia, Ltd., Milton.</a:t>
            </a:r>
          </a:p>
          <a:p>
            <a:pPr marL="0" indent="-91440" defTabSz="274320">
              <a:lnSpc>
                <a:spcPct val="120000"/>
              </a:lnSpc>
              <a:spcBef>
                <a:spcPts val="0"/>
              </a:spcBef>
              <a:buNone/>
            </a:pPr>
            <a:r>
              <a:rPr lang="en-GB" sz="1100" dirty="0">
                <a:latin typeface="Arial" panose="020B0604020202020204" pitchFamily="34" charset="0"/>
                <a:cs typeface="Arial" panose="020B0604020202020204" pitchFamily="34" charset="0"/>
              </a:rPr>
              <a:t>Zhao, W. and Brent-Ritchie, J.R. (2007) Tourism and poverty alleviation: An integrative research framework. </a:t>
            </a:r>
            <a:r>
              <a:rPr lang="en-GB" sz="1100" i="1" dirty="0">
                <a:latin typeface="Arial" panose="020B0604020202020204" pitchFamily="34" charset="0"/>
                <a:cs typeface="Arial" panose="020B0604020202020204" pitchFamily="34" charset="0"/>
              </a:rPr>
              <a:t>Current Issues in </a:t>
            </a:r>
            <a:r>
              <a:rPr lang="en-GB" sz="1100" i="1">
                <a:latin typeface="Arial" panose="020B0604020202020204" pitchFamily="34" charset="0"/>
                <a:cs typeface="Arial" panose="020B0604020202020204" pitchFamily="34" charset="0"/>
              </a:rPr>
              <a:t>Tourism 10(2&amp;3),</a:t>
            </a:r>
            <a:r>
              <a:rPr lang="en-GB" sz="1100">
                <a:latin typeface="Arial" panose="020B0604020202020204" pitchFamily="34" charset="0"/>
                <a:cs typeface="Arial" panose="020B0604020202020204" pitchFamily="34" charset="0"/>
              </a:rPr>
              <a:t> 119</a:t>
            </a:r>
            <a:r>
              <a:rPr lang="en-GB" sz="1050"/>
              <a:t>–</a:t>
            </a:r>
            <a:r>
              <a:rPr lang="en-GB" sz="1100">
                <a:latin typeface="Arial" panose="020B0604020202020204" pitchFamily="34" charset="0"/>
                <a:cs typeface="Arial" panose="020B0604020202020204" pitchFamily="34" charset="0"/>
              </a:rPr>
              <a:t>143</a:t>
            </a:r>
            <a:r>
              <a:rPr lang="en-GB" sz="11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54135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descr="Compass only for PPP.jpg"/>
          <p:cNvPicPr>
            <a:picLocks noChangeAspect="1"/>
          </p:cNvPicPr>
          <p:nvPr/>
        </p:nvPicPr>
        <p:blipFill>
          <a:blip r:embed="rId2" cstate="screen">
            <a:alphaModFix amt="10000"/>
            <a:extLst>
              <a:ext uri="{28A0092B-C50C-407E-A947-70E740481C1C}">
                <a14:useLocalDpi xmlns:a14="http://schemas.microsoft.com/office/drawing/2010/main"/>
              </a:ext>
            </a:extLst>
          </a:blip>
          <a:stretch>
            <a:fillRect/>
          </a:stretch>
        </p:blipFill>
        <p:spPr>
          <a:xfrm>
            <a:off x="0" y="1"/>
            <a:ext cx="9144000" cy="6858000"/>
          </a:xfrm>
          <a:prstGeom prst="rect">
            <a:avLst/>
          </a:prstGeom>
        </p:spPr>
      </p:pic>
      <p:sp>
        <p:nvSpPr>
          <p:cNvPr id="7" name="TextBox 6"/>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LEARNING OBJECTIVES</a:t>
            </a:r>
          </a:p>
        </p:txBody>
      </p:sp>
      <p:sp>
        <p:nvSpPr>
          <p:cNvPr id="8" name="TextBox 7"/>
          <p:cNvSpPr txBox="1"/>
          <p:nvPr/>
        </p:nvSpPr>
        <p:spPr>
          <a:xfrm>
            <a:off x="1311264" y="1875409"/>
            <a:ext cx="7196463" cy="4154984"/>
          </a:xfrm>
          <a:prstGeom prst="rect">
            <a:avLst/>
          </a:prstGeom>
          <a:noFill/>
        </p:spPr>
        <p:txBody>
          <a:bodyPr wrap="square" rtlCol="0">
            <a:spAutoFit/>
          </a:bodyPr>
          <a:lstStyle/>
          <a:p>
            <a:r>
              <a:rPr lang="en-GB" sz="2400" dirty="0"/>
              <a:t>At the end of this chapter you will be able to:</a:t>
            </a:r>
          </a:p>
          <a:p>
            <a:pPr marL="342900" lvl="0" indent="-342900">
              <a:buFont typeface="Arial" panose="020B0604020202020204" pitchFamily="34" charset="0"/>
              <a:buChar char="•"/>
            </a:pPr>
            <a:r>
              <a:rPr lang="en-GB" sz="2400" dirty="0"/>
              <a:t>Define sustainable tourism and identify natural and cultural tourism resources;</a:t>
            </a:r>
          </a:p>
          <a:p>
            <a:pPr marL="342900" lvl="0" indent="-342900">
              <a:buFont typeface="Arial" panose="020B0604020202020204" pitchFamily="34" charset="0"/>
              <a:buChar char="•"/>
            </a:pPr>
            <a:r>
              <a:rPr lang="en-GB" sz="2400" dirty="0"/>
              <a:t>Evaluate mass tourism, ecotourism and community based tourism and their potential for sustainable tourism development;</a:t>
            </a:r>
          </a:p>
          <a:p>
            <a:pPr marL="342900" lvl="0" indent="-342900">
              <a:buFont typeface="Arial" panose="020B0604020202020204" pitchFamily="34" charset="0"/>
              <a:buChar char="•"/>
            </a:pPr>
            <a:r>
              <a:rPr lang="en-GB" sz="2400" dirty="0"/>
              <a:t>Define pro-poor tourism (PPT) and explain some of the benefits of PPT for poor marginalized communities;</a:t>
            </a:r>
          </a:p>
          <a:p>
            <a:pPr marL="342900" lvl="0" indent="-342900">
              <a:buFont typeface="Arial" panose="020B0604020202020204" pitchFamily="34" charset="0"/>
              <a:buChar char="•"/>
            </a:pPr>
            <a:r>
              <a:rPr lang="en-GB" sz="2400" dirty="0"/>
              <a:t>Discuss the sustainable management of tourism resources and potential sustainability tools.</a:t>
            </a:r>
          </a:p>
        </p:txBody>
      </p:sp>
      <p:sp>
        <p:nvSpPr>
          <p:cNvPr id="11" name="Rectangle 10"/>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169823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Sustainable tourism</a:t>
            </a:r>
          </a:p>
        </p:txBody>
      </p:sp>
      <p:sp>
        <p:nvSpPr>
          <p:cNvPr id="7" name="TextBox 6"/>
          <p:cNvSpPr txBox="1"/>
          <p:nvPr/>
        </p:nvSpPr>
        <p:spPr>
          <a:xfrm>
            <a:off x="1311263" y="1791222"/>
            <a:ext cx="7456956" cy="4154984"/>
          </a:xfrm>
          <a:prstGeom prst="rect">
            <a:avLst/>
          </a:prstGeom>
          <a:noFill/>
        </p:spPr>
        <p:txBody>
          <a:bodyPr wrap="square" rtlCol="0">
            <a:spAutoFit/>
          </a:bodyPr>
          <a:lstStyle/>
          <a:p>
            <a:pPr marL="342900" indent="-342900">
              <a:buFont typeface="Arial" panose="020B0604020202020204" pitchFamily="34" charset="0"/>
              <a:buChar char="•"/>
            </a:pPr>
            <a:r>
              <a:rPr lang="en-GB" sz="2400" dirty="0"/>
              <a:t>Aims to maintain a balance between protecting the environment;</a:t>
            </a:r>
          </a:p>
          <a:p>
            <a:pPr marL="342900" indent="-342900">
              <a:buFont typeface="Arial" panose="020B0604020202020204" pitchFamily="34" charset="0"/>
              <a:buChar char="•"/>
            </a:pPr>
            <a:r>
              <a:rPr lang="en-GB" sz="2400" dirty="0"/>
              <a:t>Maintains cultural integrity and establishes social justice;</a:t>
            </a:r>
          </a:p>
          <a:p>
            <a:pPr marL="342900" indent="-342900">
              <a:buFont typeface="Arial" panose="020B0604020202020204" pitchFamily="34" charset="0"/>
              <a:buChar char="•"/>
            </a:pPr>
            <a:r>
              <a:rPr lang="en-GB" sz="2400" dirty="0"/>
              <a:t>Promotes economic benefits;</a:t>
            </a:r>
          </a:p>
          <a:p>
            <a:pPr marL="342900" indent="-342900">
              <a:buFont typeface="Arial" panose="020B0604020202020204" pitchFamily="34" charset="0"/>
              <a:buChar char="•"/>
            </a:pPr>
            <a:r>
              <a:rPr lang="en-GB" sz="2400" dirty="0"/>
              <a:t>Meets the needs of the host population in terms of improving living standards both in the short and long term throughout the globe; and</a:t>
            </a:r>
          </a:p>
          <a:p>
            <a:pPr marL="342900" indent="-342900">
              <a:buFont typeface="Arial" panose="020B0604020202020204" pitchFamily="34" charset="0"/>
              <a:buChar char="•"/>
            </a:pPr>
            <a:r>
              <a:rPr lang="en-GB" sz="2400" dirty="0"/>
              <a:t>Maintains inter and intra-generational equity (Liu., 2003) and viability of the destination for the foreseeable future (Butler, 1993).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a:t>
            </a:r>
          </a:p>
        </p:txBody>
      </p:sp>
    </p:spTree>
    <p:extLst>
      <p:ext uri="{BB962C8B-B14F-4D97-AF65-F5344CB8AC3E}">
        <p14:creationId xmlns:p14="http://schemas.microsoft.com/office/powerpoint/2010/main" val="2463191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Tourism resources</a:t>
            </a:r>
          </a:p>
        </p:txBody>
      </p:sp>
      <p:sp>
        <p:nvSpPr>
          <p:cNvPr id="7" name="TextBox 6"/>
          <p:cNvSpPr txBox="1"/>
          <p:nvPr/>
        </p:nvSpPr>
        <p:spPr>
          <a:xfrm>
            <a:off x="1311264" y="1900461"/>
            <a:ext cx="7196463" cy="4154984"/>
          </a:xfrm>
          <a:prstGeom prst="rect">
            <a:avLst/>
          </a:prstGeom>
          <a:noFill/>
        </p:spPr>
        <p:txBody>
          <a:bodyPr wrap="square" rtlCol="0">
            <a:spAutoFit/>
          </a:bodyPr>
          <a:lstStyle/>
          <a:p>
            <a:pPr marL="342900" indent="-342900">
              <a:buFont typeface="Arial" panose="020B0604020202020204" pitchFamily="34" charset="0"/>
              <a:buChar char="•"/>
            </a:pPr>
            <a:r>
              <a:rPr lang="en-GB" sz="2400" dirty="0">
                <a:latin typeface="Arial"/>
                <a:cs typeface="Arial"/>
              </a:rPr>
              <a:t>Tourism consists of two main types of resources, namely attractions and infrastructure or support services. </a:t>
            </a:r>
          </a:p>
          <a:p>
            <a:pPr marL="342900" indent="-342900">
              <a:buFont typeface="Arial" panose="020B0604020202020204" pitchFamily="34" charset="0"/>
              <a:buChar char="•"/>
            </a:pPr>
            <a:r>
              <a:rPr lang="en-GB" sz="2400" dirty="0">
                <a:latin typeface="Arial"/>
                <a:cs typeface="Arial"/>
              </a:rPr>
              <a:t>Attractions vary and can include natural, cultural and built sites as well as special events and festivals, or be associated with recreational activities (Weaver and Lawton, 2014) (see Fig. 19.1). </a:t>
            </a:r>
          </a:p>
          <a:p>
            <a:pPr marL="342900" indent="-342900">
              <a:buFont typeface="Arial" panose="020B0604020202020204" pitchFamily="34" charset="0"/>
              <a:buChar char="•"/>
            </a:pPr>
            <a:r>
              <a:rPr lang="en-GB" sz="2400" dirty="0">
                <a:latin typeface="Arial"/>
                <a:cs typeface="Arial"/>
              </a:rPr>
              <a:t>The tourism inventory also includes accommodation, restaurants, transport and other support services. </a:t>
            </a:r>
            <a:r>
              <a:rPr lang="en-US" sz="2400" dirty="0">
                <a:latin typeface="Arial"/>
                <a:cs typeface="Arial"/>
              </a:rPr>
              <a:t>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a:t>
            </a:r>
          </a:p>
        </p:txBody>
      </p:sp>
    </p:spTree>
    <p:extLst>
      <p:ext uri="{BB962C8B-B14F-4D97-AF65-F5344CB8AC3E}">
        <p14:creationId xmlns:p14="http://schemas.microsoft.com/office/powerpoint/2010/main" val="2844434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GB" sz="2200" b="1" dirty="0">
                <a:latin typeface="Arial"/>
                <a:cs typeface="Arial"/>
              </a:rPr>
              <a:t>An inventory of tourist attractions – Natural</a:t>
            </a:r>
            <a:endParaRPr lang="en-US" sz="2200" b="1" dirty="0">
              <a:latin typeface="Arial"/>
              <a:cs typeface="Arial"/>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a:t>
            </a:r>
          </a:p>
        </p:txBody>
      </p:sp>
      <p:graphicFrame>
        <p:nvGraphicFramePr>
          <p:cNvPr id="9" name="Table 8"/>
          <p:cNvGraphicFramePr>
            <a:graphicFrameLocks noGrp="1"/>
          </p:cNvGraphicFramePr>
          <p:nvPr>
            <p:extLst>
              <p:ext uri="{D42A27DB-BD31-4B8C-83A1-F6EECF244321}">
                <p14:modId xmlns:p14="http://schemas.microsoft.com/office/powerpoint/2010/main" val="856944830"/>
              </p:ext>
            </p:extLst>
          </p:nvPr>
        </p:nvGraphicFramePr>
        <p:xfrm>
          <a:off x="1409748" y="1791221"/>
          <a:ext cx="7097979" cy="4406086"/>
        </p:xfrm>
        <a:graphic>
          <a:graphicData uri="http://schemas.openxmlformats.org/drawingml/2006/table">
            <a:tbl>
              <a:tblPr firstRow="1" firstCol="1" bandRow="1"/>
              <a:tblGrid>
                <a:gridCol w="1023589">
                  <a:extLst>
                    <a:ext uri="{9D8B030D-6E8A-4147-A177-3AD203B41FA5}">
                      <a16:colId xmlns:a16="http://schemas.microsoft.com/office/drawing/2014/main" val="20000"/>
                    </a:ext>
                  </a:extLst>
                </a:gridCol>
                <a:gridCol w="2079321">
                  <a:extLst>
                    <a:ext uri="{9D8B030D-6E8A-4147-A177-3AD203B41FA5}">
                      <a16:colId xmlns:a16="http://schemas.microsoft.com/office/drawing/2014/main" val="20001"/>
                    </a:ext>
                  </a:extLst>
                </a:gridCol>
                <a:gridCol w="1853852">
                  <a:extLst>
                    <a:ext uri="{9D8B030D-6E8A-4147-A177-3AD203B41FA5}">
                      <a16:colId xmlns:a16="http://schemas.microsoft.com/office/drawing/2014/main" val="20002"/>
                    </a:ext>
                  </a:extLst>
                </a:gridCol>
                <a:gridCol w="2141217">
                  <a:extLst>
                    <a:ext uri="{9D8B030D-6E8A-4147-A177-3AD203B41FA5}">
                      <a16:colId xmlns:a16="http://schemas.microsoft.com/office/drawing/2014/main" val="20003"/>
                    </a:ext>
                  </a:extLst>
                </a:gridCol>
              </a:tblGrid>
              <a:tr h="260806">
                <a:tc>
                  <a:txBody>
                    <a:bodyPr/>
                    <a:lstStyle/>
                    <a:p>
                      <a:pPr marL="0" marR="0">
                        <a:spcBef>
                          <a:spcPts val="1200"/>
                        </a:spcBef>
                        <a:spcAft>
                          <a:spcPts val="300"/>
                        </a:spcAft>
                      </a:pPr>
                      <a:r>
                        <a:rPr lang="en-GB" sz="1600" b="1" dirty="0">
                          <a:effectLst/>
                          <a:latin typeface="Arial" panose="020B0604020202020204" pitchFamily="34" charset="0"/>
                          <a:ea typeface="Times New Roman" panose="02020603050405020304" pitchFamily="18" charset="0"/>
                          <a:cs typeface="Arial" panose="020B0604020202020204" pitchFamily="34" charset="0"/>
                        </a:rPr>
                        <a:t>Category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200"/>
                        </a:spcBef>
                        <a:spcAft>
                          <a:spcPts val="300"/>
                        </a:spcAft>
                      </a:pPr>
                      <a:r>
                        <a:rPr lang="en-GB" sz="1600" b="1">
                          <a:effectLst/>
                          <a:latin typeface="Arial" panose="020B0604020202020204" pitchFamily="34" charset="0"/>
                          <a:ea typeface="Times New Roman" panose="02020603050405020304" pitchFamily="18" charset="0"/>
                          <a:cs typeface="Arial" panose="020B0604020202020204" pitchFamily="34" charset="0"/>
                        </a:rPr>
                        <a:t>Site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200"/>
                        </a:spcBef>
                        <a:spcAft>
                          <a:spcPts val="300"/>
                        </a:spcAft>
                      </a:pPr>
                      <a:r>
                        <a:rPr lang="en-GB" sz="1600" b="1">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200"/>
                        </a:spcBef>
                        <a:spcAft>
                          <a:spcPts val="300"/>
                        </a:spcAft>
                      </a:pPr>
                      <a:r>
                        <a:rPr lang="en-GB" sz="1600" b="1">
                          <a:effectLst/>
                          <a:latin typeface="Arial" panose="020B0604020202020204" pitchFamily="34" charset="0"/>
                          <a:ea typeface="Times New Roman" panose="02020603050405020304" pitchFamily="18" charset="0"/>
                          <a:cs typeface="Arial" panose="020B0604020202020204" pitchFamily="34" charset="0"/>
                        </a:rPr>
                        <a:t>Event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92106">
                <a:tc>
                  <a:txBody>
                    <a:bodyPr/>
                    <a:lstStyle/>
                    <a:p>
                      <a:pPr marL="0" marR="0">
                        <a:spcBef>
                          <a:spcPts val="1200"/>
                        </a:spcBef>
                        <a:spcAft>
                          <a:spcPts val="300"/>
                        </a:spcAft>
                      </a:pPr>
                      <a:r>
                        <a:rPr lang="en-GB" sz="1600" b="1" dirty="0">
                          <a:effectLst/>
                          <a:latin typeface="Arial" panose="020B0604020202020204" pitchFamily="34" charset="0"/>
                          <a:ea typeface="Times New Roman" panose="02020603050405020304" pitchFamily="18" charset="0"/>
                          <a:cs typeface="Arial" panose="020B0604020202020204" pitchFamily="34" charset="0"/>
                        </a:rPr>
                        <a:t>Natural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TOPOGRAPHY e.g. mountains, canyons, beaches, volcanoes, caves, fossil sites</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CLIMATE e.g. temperature, sunshine, precipitation</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HYDROLOGY e.g. lakes, rivers, waterfalls, hot springs</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WILDLIFE e.g. mammals, birds, insects, fish</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LOCATION e.g. centrality, extremity</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200"/>
                        </a:spcBef>
                        <a:spcAft>
                          <a:spcPts val="30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Protected areas, hiking trails</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1200"/>
                        </a:spcBef>
                        <a:spcAft>
                          <a:spcPts val="30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 </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1200"/>
                        </a:spcBef>
                        <a:spcAft>
                          <a:spcPts val="30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 </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1200"/>
                        </a:spcBef>
                        <a:spcAft>
                          <a:spcPts val="30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Scenic highways, scenic lookouts, landmarks, wildlife parks</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200"/>
                        </a:spcBef>
                        <a:spcAft>
                          <a:spcPts val="30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Volcanic eruptions</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1200"/>
                        </a:spcBef>
                        <a:spcAft>
                          <a:spcPts val="30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 </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1200"/>
                        </a:spcBef>
                        <a:spcAft>
                          <a:spcPts val="30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 </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1200"/>
                        </a:spcBef>
                        <a:spcAft>
                          <a:spcPts val="30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 </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1200"/>
                        </a:spcBef>
                        <a:spcAft>
                          <a:spcPts val="30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Tides</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1200"/>
                        </a:spcBef>
                        <a:spcAft>
                          <a:spcPts val="30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Animal migrations (e.g. caribou, geese)</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0" name="Rectangle 9"/>
          <p:cNvSpPr/>
          <p:nvPr/>
        </p:nvSpPr>
        <p:spPr>
          <a:xfrm>
            <a:off x="5083200" y="6194445"/>
            <a:ext cx="3424527" cy="292388"/>
          </a:xfrm>
          <a:prstGeom prst="rect">
            <a:avLst/>
          </a:prstGeom>
        </p:spPr>
        <p:txBody>
          <a:bodyPr wrap="none">
            <a:spAutoFit/>
          </a:bodyPr>
          <a:lstStyle/>
          <a:p>
            <a:pPr algn="r">
              <a:spcBef>
                <a:spcPts val="1200"/>
              </a:spcBef>
              <a:spcAft>
                <a:spcPts val="300"/>
              </a:spcAft>
            </a:pPr>
            <a:r>
              <a:rPr lang="en-GB" sz="1300" b="0" dirty="0">
                <a:effectLst/>
                <a:latin typeface="Arial" panose="020B0604020202020204" pitchFamily="34" charset="0"/>
                <a:ea typeface="Times New Roman" panose="02020603050405020304" pitchFamily="18" charset="0"/>
                <a:cs typeface="Arial" panose="020B0604020202020204" pitchFamily="34" charset="0"/>
              </a:rPr>
              <a:t>(Source: Weaver and Lawton, 2006, p.130).</a:t>
            </a:r>
            <a:endParaRPr lang="en-GB" sz="1300" b="1"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53229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GB" sz="2200" b="1" dirty="0">
                <a:latin typeface="Arial"/>
                <a:cs typeface="Arial"/>
              </a:rPr>
              <a:t>An inventory of tourist attractions – </a:t>
            </a:r>
            <a:r>
              <a:rPr lang="en-US" sz="2400" b="1" dirty="0"/>
              <a:t>Cultural</a:t>
            </a:r>
            <a:endParaRPr lang="en-US" sz="2200" b="1" dirty="0">
              <a:latin typeface="Arial"/>
              <a:cs typeface="Arial"/>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a:t>
            </a:r>
          </a:p>
        </p:txBody>
      </p:sp>
      <p:sp>
        <p:nvSpPr>
          <p:cNvPr id="10" name="Rectangle 9"/>
          <p:cNvSpPr/>
          <p:nvPr/>
        </p:nvSpPr>
        <p:spPr>
          <a:xfrm>
            <a:off x="5083200" y="6194445"/>
            <a:ext cx="3424527" cy="292388"/>
          </a:xfrm>
          <a:prstGeom prst="rect">
            <a:avLst/>
          </a:prstGeom>
        </p:spPr>
        <p:txBody>
          <a:bodyPr wrap="none">
            <a:spAutoFit/>
          </a:bodyPr>
          <a:lstStyle/>
          <a:p>
            <a:pPr algn="r">
              <a:spcBef>
                <a:spcPts val="1200"/>
              </a:spcBef>
              <a:spcAft>
                <a:spcPts val="300"/>
              </a:spcAft>
            </a:pPr>
            <a:r>
              <a:rPr lang="en-GB" sz="1300" b="0" dirty="0">
                <a:effectLst/>
                <a:latin typeface="Arial" panose="020B0604020202020204" pitchFamily="34" charset="0"/>
                <a:ea typeface="Times New Roman" panose="02020603050405020304" pitchFamily="18" charset="0"/>
                <a:cs typeface="Arial" panose="020B0604020202020204" pitchFamily="34" charset="0"/>
              </a:rPr>
              <a:t>(Source: Weaver and Lawton, 2006, p.130).</a:t>
            </a:r>
            <a:endParaRPr lang="en-GB" sz="1300" b="1" dirty="0">
              <a:effectLst/>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3374599592"/>
              </p:ext>
            </p:extLst>
          </p:nvPr>
        </p:nvGraphicFramePr>
        <p:xfrm>
          <a:off x="838200" y="1943104"/>
          <a:ext cx="7629395" cy="4251341"/>
        </p:xfrm>
        <a:graphic>
          <a:graphicData uri="http://schemas.openxmlformats.org/drawingml/2006/table">
            <a:tbl>
              <a:tblPr firstRow="1" firstCol="1" bandRow="1"/>
              <a:tblGrid>
                <a:gridCol w="1003126">
                  <a:extLst>
                    <a:ext uri="{9D8B030D-6E8A-4147-A177-3AD203B41FA5}">
                      <a16:colId xmlns:a16="http://schemas.microsoft.com/office/drawing/2014/main" val="20000"/>
                    </a:ext>
                  </a:extLst>
                </a:gridCol>
                <a:gridCol w="3144033">
                  <a:extLst>
                    <a:ext uri="{9D8B030D-6E8A-4147-A177-3AD203B41FA5}">
                      <a16:colId xmlns:a16="http://schemas.microsoft.com/office/drawing/2014/main" val="20001"/>
                    </a:ext>
                  </a:extLst>
                </a:gridCol>
                <a:gridCol w="1265129">
                  <a:extLst>
                    <a:ext uri="{9D8B030D-6E8A-4147-A177-3AD203B41FA5}">
                      <a16:colId xmlns:a16="http://schemas.microsoft.com/office/drawing/2014/main" val="20002"/>
                    </a:ext>
                  </a:extLst>
                </a:gridCol>
                <a:gridCol w="2217107">
                  <a:extLst>
                    <a:ext uri="{9D8B030D-6E8A-4147-A177-3AD203B41FA5}">
                      <a16:colId xmlns:a16="http://schemas.microsoft.com/office/drawing/2014/main" val="20003"/>
                    </a:ext>
                  </a:extLst>
                </a:gridCol>
              </a:tblGrid>
              <a:tr h="4251341">
                <a:tc>
                  <a:txBody>
                    <a:bodyPr/>
                    <a:lstStyle/>
                    <a:p>
                      <a:pPr marL="0" marR="0">
                        <a:spcBef>
                          <a:spcPts val="1200"/>
                        </a:spcBef>
                        <a:spcAft>
                          <a:spcPts val="300"/>
                        </a:spcAft>
                      </a:pPr>
                      <a:r>
                        <a:rPr lang="en-GB" sz="1600" b="1" dirty="0">
                          <a:effectLst/>
                          <a:latin typeface="Arial" panose="020B0604020202020204" pitchFamily="34" charset="0"/>
                          <a:ea typeface="Times New Roman" panose="02020603050405020304" pitchFamily="18" charset="0"/>
                          <a:cs typeface="Arial" panose="020B0604020202020204" pitchFamily="34" charset="0"/>
                        </a:rPr>
                        <a:t>Cultural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600" b="1" dirty="0">
                          <a:effectLst/>
                          <a:latin typeface="Arial" panose="020B0604020202020204" pitchFamily="34" charset="0"/>
                          <a:ea typeface="Times New Roman" panose="02020603050405020304" pitchFamily="18" charset="0"/>
                          <a:cs typeface="Arial" panose="020B0604020202020204" pitchFamily="34" charset="0"/>
                        </a:rPr>
                        <a:t>PREHISTORICAL</a:t>
                      </a:r>
                      <a:r>
                        <a:rPr lang="en-GB" sz="1600" b="0" dirty="0">
                          <a:effectLst/>
                          <a:latin typeface="Arial" panose="020B0604020202020204" pitchFamily="34" charset="0"/>
                          <a:ea typeface="Times New Roman" panose="02020603050405020304" pitchFamily="18" charset="0"/>
                          <a:cs typeface="Arial" panose="020B0604020202020204" pitchFamily="34" charset="0"/>
                        </a:rPr>
                        <a:t> e.g. Aboriginal sites</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GB" sz="1600" b="1" dirty="0">
                          <a:effectLst/>
                          <a:latin typeface="Arial" panose="020B0604020202020204" pitchFamily="34" charset="0"/>
                          <a:ea typeface="Times New Roman" panose="02020603050405020304" pitchFamily="18" charset="0"/>
                          <a:cs typeface="Arial" panose="020B0604020202020204" pitchFamily="34" charset="0"/>
                        </a:rPr>
                        <a:t>HISTORICAL</a:t>
                      </a:r>
                      <a:r>
                        <a:rPr lang="en-GB" sz="1600" b="0" dirty="0">
                          <a:effectLst/>
                          <a:latin typeface="Arial" panose="020B0604020202020204" pitchFamily="34" charset="0"/>
                          <a:ea typeface="Times New Roman" panose="02020603050405020304" pitchFamily="18" charset="0"/>
                          <a:cs typeface="Arial" panose="020B0604020202020204" pitchFamily="34" charset="0"/>
                        </a:rPr>
                        <a:t> e.g. battlefields, old buildings, museums, ancient monuments, graveyards, statues</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GB" sz="1600" b="1" dirty="0">
                          <a:effectLst/>
                          <a:latin typeface="Arial" panose="020B0604020202020204" pitchFamily="34" charset="0"/>
                          <a:ea typeface="Times New Roman" panose="02020603050405020304" pitchFamily="18" charset="0"/>
                          <a:cs typeface="Arial" panose="020B0604020202020204" pitchFamily="34" charset="0"/>
                        </a:rPr>
                        <a:t>CONTEMPORARY CULTURE </a:t>
                      </a:r>
                      <a:r>
                        <a:rPr lang="en-GB" sz="1600" b="0" dirty="0">
                          <a:effectLst/>
                          <a:latin typeface="Arial" panose="020B0604020202020204" pitchFamily="34" charset="0"/>
                          <a:ea typeface="Times New Roman" panose="02020603050405020304" pitchFamily="18" charset="0"/>
                          <a:cs typeface="Arial" panose="020B0604020202020204" pitchFamily="34" charset="0"/>
                        </a:rPr>
                        <a:t>e.g. architecture, ethnic neighbourhoods, modern technology</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GB" sz="1600" b="1" dirty="0">
                          <a:effectLst/>
                          <a:latin typeface="Arial" panose="020B0604020202020204" pitchFamily="34" charset="0"/>
                          <a:ea typeface="Times New Roman" panose="02020603050405020304" pitchFamily="18" charset="0"/>
                          <a:cs typeface="Arial" panose="020B0604020202020204" pitchFamily="34" charset="0"/>
                        </a:rPr>
                        <a:t>ECONOMIC</a:t>
                      </a:r>
                      <a:r>
                        <a:rPr lang="en-GB" sz="1600" b="0" dirty="0">
                          <a:effectLst/>
                          <a:latin typeface="Arial" panose="020B0604020202020204" pitchFamily="34" charset="0"/>
                          <a:ea typeface="Times New Roman" panose="02020603050405020304" pitchFamily="18" charset="0"/>
                          <a:cs typeface="Arial" panose="020B0604020202020204" pitchFamily="34" charset="0"/>
                        </a:rPr>
                        <a:t> e.g. farms, mines, factories</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GB" sz="1600" b="1" dirty="0">
                          <a:effectLst/>
                          <a:latin typeface="Arial" panose="020B0604020202020204" pitchFamily="34" charset="0"/>
                          <a:ea typeface="Times New Roman" panose="02020603050405020304" pitchFamily="18" charset="0"/>
                          <a:cs typeface="Arial" panose="020B0604020202020204" pitchFamily="34" charset="0"/>
                        </a:rPr>
                        <a:t>RECREATIONAL</a:t>
                      </a:r>
                      <a:r>
                        <a:rPr lang="en-GB" sz="1600" b="0" dirty="0">
                          <a:effectLst/>
                          <a:latin typeface="Arial" panose="020B0604020202020204" pitchFamily="34" charset="0"/>
                          <a:ea typeface="Times New Roman" panose="02020603050405020304" pitchFamily="18" charset="0"/>
                          <a:cs typeface="Arial" panose="020B0604020202020204" pitchFamily="34" charset="0"/>
                        </a:rPr>
                        <a:t> e.g. integrated resorts, golf courses, ski hills, theme parks, casinos</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GB" sz="1600" b="1" dirty="0">
                          <a:effectLst/>
                          <a:latin typeface="Arial" panose="020B0604020202020204" pitchFamily="34" charset="0"/>
                          <a:ea typeface="Times New Roman" panose="02020603050405020304" pitchFamily="18" charset="0"/>
                          <a:cs typeface="Arial" panose="020B0604020202020204" pitchFamily="34" charset="0"/>
                        </a:rPr>
                        <a:t>RETAIL</a:t>
                      </a:r>
                      <a:r>
                        <a:rPr lang="en-GB" sz="1600" b="0" dirty="0">
                          <a:effectLst/>
                          <a:latin typeface="Arial" panose="020B0604020202020204" pitchFamily="34" charset="0"/>
                          <a:ea typeface="Times New Roman" panose="02020603050405020304" pitchFamily="18" charset="0"/>
                          <a:cs typeface="Arial" panose="020B0604020202020204" pitchFamily="34" charset="0"/>
                        </a:rPr>
                        <a:t> e.g. mega-malls, shopping districts</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 </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200"/>
                        </a:spcBef>
                        <a:spcAft>
                          <a:spcPts val="30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 </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200"/>
                        </a:spcBef>
                        <a:spcAft>
                          <a:spcPts val="300"/>
                        </a:spcAft>
                      </a:pPr>
                      <a:r>
                        <a:rPr lang="en-GB" sz="1600" b="0" dirty="0">
                          <a:effectLst/>
                          <a:latin typeface="+mn-lt"/>
                          <a:ea typeface="Times New Roman" panose="02020603050405020304" pitchFamily="18" charset="0"/>
                          <a:cs typeface="Times New Roman" panose="02020603050405020304" pitchFamily="18" charset="0"/>
                        </a:rPr>
                        <a:t> </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1200"/>
                        </a:spcBef>
                        <a:spcAft>
                          <a:spcPts val="30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Battle re-enactments, commemorations, festivals, world fairs</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1200"/>
                        </a:spcBef>
                        <a:spcAft>
                          <a:spcPts val="30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 </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1200"/>
                        </a:spcBef>
                        <a:spcAft>
                          <a:spcPts val="30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 </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1200"/>
                        </a:spcBef>
                        <a:spcAft>
                          <a:spcPts val="30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 </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1200"/>
                        </a:spcBef>
                        <a:spcAft>
                          <a:spcPts val="30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Sporting events, Olympics</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1200"/>
                        </a:spcBef>
                        <a:spcAft>
                          <a:spcPts val="30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 </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1200"/>
                        </a:spcBef>
                        <a:spcAft>
                          <a:spcPts val="300"/>
                        </a:spcAft>
                      </a:pPr>
                      <a:r>
                        <a:rPr lang="en-GB" sz="1600" b="0" dirty="0">
                          <a:effectLst/>
                          <a:latin typeface="Arial" panose="020B0604020202020204" pitchFamily="34" charset="0"/>
                          <a:ea typeface="Times New Roman" panose="02020603050405020304" pitchFamily="18" charset="0"/>
                          <a:cs typeface="Arial" panose="020B0604020202020204" pitchFamily="34" charset="0"/>
                        </a:rPr>
                        <a:t>Markets</a:t>
                      </a:r>
                      <a:endParaRPr lang="en-GB" sz="16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790156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US" sz="2400" b="1" dirty="0"/>
              <a:t>Sustainable tourism – difficult to define</a:t>
            </a:r>
            <a:endParaRPr lang="en-US" sz="2200" b="1" dirty="0">
              <a:latin typeface="Arial"/>
              <a:cs typeface="Arial"/>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a:t>
            </a:r>
          </a:p>
        </p:txBody>
      </p:sp>
      <p:sp>
        <p:nvSpPr>
          <p:cNvPr id="7" name="Content Placeholder 2"/>
          <p:cNvSpPr>
            <a:spLocks noGrp="1"/>
          </p:cNvSpPr>
          <p:nvPr>
            <p:ph idx="1"/>
          </p:nvPr>
        </p:nvSpPr>
        <p:spPr>
          <a:xfrm>
            <a:off x="1202498" y="1825625"/>
            <a:ext cx="7440459" cy="4351338"/>
          </a:xfrm>
        </p:spPr>
        <p:txBody>
          <a:bodyPr>
            <a:noAutofit/>
          </a:bodyPr>
          <a:lstStyle/>
          <a:p>
            <a:r>
              <a:rPr lang="en-GB" sz="1900" dirty="0">
                <a:latin typeface="Arial" panose="020B0604020202020204" pitchFamily="34" charset="0"/>
                <a:cs typeface="Arial" panose="020B0604020202020204" pitchFamily="34" charset="0"/>
              </a:rPr>
              <a:t>‘To the tourist industry, it means that development is appropriate; to the conservationist, it means that principles articulated a century ago are once again in vogue; to the environmentalist, it provides a justification for the preservation of significant environments from development; and to the politician, it provides an opportunity to use words rather than actions’ (Butler, 1999, p. 11). </a:t>
            </a:r>
          </a:p>
          <a:p>
            <a:r>
              <a:rPr lang="en-GB" sz="1900" dirty="0">
                <a:latin typeface="Arial" panose="020B0604020202020204" pitchFamily="34" charset="0"/>
                <a:cs typeface="Arial" panose="020B0604020202020204" pitchFamily="34" charset="0"/>
              </a:rPr>
              <a:t>The World Tourism Organisation (WTO) defined sustainable tourism development as meeting:</a:t>
            </a:r>
          </a:p>
          <a:p>
            <a:pPr marL="0" indent="0">
              <a:buNone/>
            </a:pPr>
            <a:r>
              <a:rPr lang="en-GB" sz="1900" dirty="0">
                <a:latin typeface="Arial" panose="020B0604020202020204" pitchFamily="34" charset="0"/>
                <a:cs typeface="Arial" panose="020B0604020202020204" pitchFamily="34" charset="0"/>
              </a:rPr>
              <a:t>	‘...the needs of present tourists and host regions while protecting and enhancing opportunities for the future. It is envisaged as leading to	management of all resources in such a way that economic, social and aesthetic needs can be fulfilled while maintaining cultural integrity, essential ecological processes, biological diversity and life support 	systems” (WTO, 2001, cited in Liu, 2003, p.460).</a:t>
            </a:r>
          </a:p>
        </p:txBody>
      </p:sp>
    </p:spTree>
    <p:extLst>
      <p:ext uri="{BB962C8B-B14F-4D97-AF65-F5344CB8AC3E}">
        <p14:creationId xmlns:p14="http://schemas.microsoft.com/office/powerpoint/2010/main" val="3951184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US" sz="2400" b="1" dirty="0"/>
              <a:t>Sustainable tourism in developing countries</a:t>
            </a:r>
            <a:endParaRPr lang="en-US" sz="2200" b="1" dirty="0">
              <a:latin typeface="Arial"/>
              <a:cs typeface="Arial"/>
            </a:endParaRPr>
          </a:p>
        </p:txBody>
      </p:sp>
      <p:sp>
        <p:nvSpPr>
          <p:cNvPr id="7" name="TextBox 6"/>
          <p:cNvSpPr txBox="1"/>
          <p:nvPr/>
        </p:nvSpPr>
        <p:spPr>
          <a:xfrm>
            <a:off x="1311264" y="1875409"/>
            <a:ext cx="7469481" cy="4524315"/>
          </a:xfrm>
          <a:prstGeom prst="rect">
            <a:avLst/>
          </a:prstGeom>
          <a:noFill/>
        </p:spPr>
        <p:txBody>
          <a:bodyPr wrap="square" rtlCol="0">
            <a:spAutoFit/>
          </a:bodyPr>
          <a:lstStyle/>
          <a:p>
            <a:pPr marL="342900" indent="-342900">
              <a:buFont typeface="Arial"/>
              <a:buChar char="•"/>
            </a:pPr>
            <a:r>
              <a:rPr lang="en-GB" sz="2400" dirty="0">
                <a:latin typeface="Arial"/>
                <a:cs typeface="Arial"/>
              </a:rPr>
              <a:t>Found in the form of ecotourism or community-based tourism.</a:t>
            </a:r>
          </a:p>
          <a:p>
            <a:pPr marL="342900" indent="-342900">
              <a:buFont typeface="Arial"/>
              <a:buChar char="•"/>
            </a:pPr>
            <a:r>
              <a:rPr lang="en-GB" sz="2400" dirty="0">
                <a:latin typeface="Arial"/>
                <a:cs typeface="Arial"/>
              </a:rPr>
              <a:t>Provides employment, income-generating opportunities, and financing for community projects, which help preserve social ties and prevent out-migration from rural communities.  </a:t>
            </a:r>
          </a:p>
          <a:p>
            <a:pPr marL="342900" indent="-342900">
              <a:buFont typeface="Arial"/>
              <a:buChar char="•"/>
            </a:pPr>
            <a:r>
              <a:rPr lang="en-GB" sz="2400" dirty="0">
                <a:latin typeface="Arial"/>
                <a:cs typeface="Arial"/>
              </a:rPr>
              <a:t>Benefits may accrue to elite factions of the community, with limited benefits to the poor.  </a:t>
            </a:r>
          </a:p>
          <a:p>
            <a:pPr marL="342900" indent="-342900">
              <a:buFont typeface="Arial"/>
              <a:buChar char="•"/>
            </a:pPr>
            <a:r>
              <a:rPr lang="en-GB" sz="2400" dirty="0">
                <a:latin typeface="Arial"/>
                <a:cs typeface="Arial"/>
              </a:rPr>
              <a:t>Where tourism entrepreneurs interested in implementing initiatives that help alleviate poverty, government support and commitment to welfare of citizens essential success (Harrison, 2009).</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Tree>
    <p:extLst>
      <p:ext uri="{BB962C8B-B14F-4D97-AF65-F5344CB8AC3E}">
        <p14:creationId xmlns:p14="http://schemas.microsoft.com/office/powerpoint/2010/main" val="1596149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606</TotalTime>
  <Words>2805</Words>
  <Application>Microsoft Office PowerPoint</Application>
  <PresentationFormat>On-screen Show (4:3)</PresentationFormat>
  <Paragraphs>236</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Myriad Pro</vt:lpstr>
      <vt:lpstr>Symbol</vt:lpstr>
      <vt:lpstr>Times New Roman</vt:lpstr>
      <vt:lpstr>Office Theme</vt:lpstr>
      <vt:lpstr>PowerPoint Presentation</vt:lpstr>
      <vt:lpstr>CHAPTER 19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CABI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Hilliar</dc:creator>
  <cp:lastModifiedBy>Leigh-Ann Bard</cp:lastModifiedBy>
  <cp:revision>44</cp:revision>
  <dcterms:created xsi:type="dcterms:W3CDTF">2014-01-16T11:38:48Z</dcterms:created>
  <dcterms:modified xsi:type="dcterms:W3CDTF">2019-07-30T15:55:24Z</dcterms:modified>
</cp:coreProperties>
</file>