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sldIdLst>
    <p:sldId id="262" r:id="rId2"/>
    <p:sldId id="278" r:id="rId3"/>
    <p:sldId id="263" r:id="rId4"/>
    <p:sldId id="275" r:id="rId5"/>
    <p:sldId id="269" r:id="rId6"/>
    <p:sldId id="281" r:id="rId7"/>
    <p:sldId id="289" r:id="rId8"/>
    <p:sldId id="279" r:id="rId9"/>
    <p:sldId id="280" r:id="rId10"/>
    <p:sldId id="282" r:id="rId11"/>
    <p:sldId id="305" r:id="rId12"/>
    <p:sldId id="306" r:id="rId13"/>
    <p:sldId id="307" r:id="rId14"/>
    <p:sldId id="308" r:id="rId15"/>
    <p:sldId id="283" r:id="rId16"/>
    <p:sldId id="309" r:id="rId17"/>
    <p:sldId id="284" r:id="rId18"/>
    <p:sldId id="285" r:id="rId19"/>
    <p:sldId id="310" r:id="rId20"/>
    <p:sldId id="286" r:id="rId21"/>
    <p:sldId id="287" r:id="rId22"/>
    <p:sldId id="311" r:id="rId23"/>
    <p:sldId id="292" r:id="rId24"/>
    <p:sldId id="294" r:id="rId25"/>
    <p:sldId id="312" r:id="rId26"/>
    <p:sldId id="313" r:id="rId27"/>
    <p:sldId id="314" r:id="rId28"/>
    <p:sldId id="293" r:id="rId29"/>
    <p:sldId id="270" r:id="rId30"/>
    <p:sldId id="315" r:id="rId31"/>
    <p:sldId id="322" r:id="rId32"/>
    <p:sldId id="323" r:id="rId33"/>
    <p:sldId id="296" r:id="rId34"/>
    <p:sldId id="316" r:id="rId35"/>
    <p:sldId id="324" r:id="rId36"/>
    <p:sldId id="318" r:id="rId37"/>
    <p:sldId id="319" r:id="rId38"/>
    <p:sldId id="298" r:id="rId39"/>
    <p:sldId id="300" r:id="rId40"/>
    <p:sldId id="321" r:id="rId41"/>
    <p:sldId id="301" r:id="rId42"/>
    <p:sldId id="302" r:id="rId43"/>
    <p:sldId id="304" r:id="rId4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ADD9"/>
    <a:srgbClr val="8CBAEB"/>
    <a:srgbClr val="FFD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56" autoAdjust="0"/>
    <p:restoredTop sz="94508" autoAdjust="0"/>
  </p:normalViewPr>
  <p:slideViewPr>
    <p:cSldViewPr snapToGrid="0" snapToObjects="1">
      <p:cViewPr varScale="1">
        <p:scale>
          <a:sx n="72" d="100"/>
          <a:sy n="72" d="100"/>
        </p:scale>
        <p:origin x="1350" y="72"/>
      </p:cViewPr>
      <p:guideLst>
        <p:guide orient="horz" pos="2160"/>
        <p:guide pos="2880"/>
      </p:guideLst>
    </p:cSldViewPr>
  </p:slideViewPr>
  <p:notesTextViewPr>
    <p:cViewPr>
      <p:scale>
        <a:sx n="100" d="100"/>
        <a:sy n="100" d="100"/>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en-US"/>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dirty="0"/>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en-US"/>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a:t>Click to edit Master text styles</a:t>
            </a:r>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dirty="0"/>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en-US"/>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a:t>Click to edit Master text styles</a:t>
            </a:r>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dirty="0"/>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en-US"/>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a:t>Click to edit Master text styles</a:t>
            </a:r>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dirty="0"/>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a:t>Click to edit Master text styles</a:t>
            </a:r>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dirty="0"/>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en-US"/>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a:t>Click to edit Master text styles</a:t>
            </a:r>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dirty="0"/>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en-US"/>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dirty="0"/>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en-US"/>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dirty="0"/>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Outcomes">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1311263" y="1232519"/>
            <a:ext cx="7199855" cy="442818"/>
          </a:xfrm>
          <a:prstGeom prst="rect">
            <a:avLst/>
          </a:prstGeom>
        </p:spPr>
        <p:txBody>
          <a:bodyPr vert="horz" lIns="91440" tIns="45720" rIns="91440" bIns="45720" rtlCol="0" anchor="ctr">
            <a:noAutofit/>
          </a:bodyPr>
          <a:lstStyle/>
          <a:p>
            <a:pPr lvl="0"/>
            <a:r>
              <a:rPr lang="en-US"/>
              <a:t>Click to edit Master title style</a:t>
            </a:r>
            <a:endParaRPr lang="en-GB" dirty="0"/>
          </a:p>
        </p:txBody>
      </p:sp>
      <p:sp>
        <p:nvSpPr>
          <p:cNvPr id="3" name="Text Placeholder 2"/>
          <p:cNvSpPr>
            <a:spLocks noGrp="1"/>
          </p:cNvSpPr>
          <p:nvPr>
            <p:ph type="body" sz="quarter" idx="10"/>
          </p:nvPr>
        </p:nvSpPr>
        <p:spPr>
          <a:xfrm>
            <a:off x="1311275" y="1782763"/>
            <a:ext cx="7199313" cy="4297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6202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dirty="0"/>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en-US"/>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dirty="0"/>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en-US"/>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dirty="0"/>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en-US"/>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dirty="0"/>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89F47779-7121-E14C-99F9-3B68B3D2C6C2}" type="datetimeFigureOut">
              <a:rPr lang="en-US" smtClean="0"/>
              <a:t>7/30/2019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4612FE3-AC46-5740-8DB5-CF74F4BCA6E2}" type="slidenum">
              <a:rPr lang="en-US" smtClean="0"/>
              <a:t>‹#›</a:t>
            </a:fld>
            <a:endParaRPr lang="en-US" dirty="0"/>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89F47779-7121-E14C-99F9-3B68B3D2C6C2}" type="datetimeFigureOut">
              <a:rPr lang="en-US" smtClean="0"/>
              <a:t>7/30/2019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4612FE3-AC46-5740-8DB5-CF74F4BCA6E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F47779-7121-E14C-99F9-3B68B3D2C6C2}" type="datetimeFigureOut">
              <a:rPr lang="en-US" smtClean="0"/>
              <a:t>7/30/2019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4612FE3-AC46-5740-8DB5-CF74F4BCA6E2}"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en-US"/>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dirty="0"/>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AADD9">
            <a:alpha val="50000"/>
          </a:srgbClr>
        </a:solidFill>
        <a:effectLst/>
      </p:bgPr>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9"/>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dirty="0"/>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en-US"/>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89F47779-7121-E14C-99F9-3B68B3D2C6C2}" type="datetimeFigureOut">
              <a:rPr lang="en-US" smtClean="0"/>
              <a:t>7/30/2019</a:t>
            </a:fld>
            <a:endParaRPr lang="en-US" dirty="0"/>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44612FE3-AC46-5740-8DB5-CF74F4BCA6E2}"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screen">
            <a:extLst>
              <a:ext uri="{28A0092B-C50C-407E-A947-70E740481C1C}">
                <a14:useLocalDpi xmlns:a14="http://schemas.microsoft.com/office/drawing/2010/main"/>
              </a:ext>
            </a:extLst>
          </a:blip>
          <a:srcRect r="-3044"/>
          <a:stretch/>
        </p:blipFill>
        <p:spPr>
          <a:xfrm>
            <a:off x="-1" y="1"/>
            <a:ext cx="9422377" cy="6858000"/>
          </a:xfrm>
          <a:prstGeom prst="rect">
            <a:avLst/>
          </a:prstGeom>
        </p:spPr>
      </p:pic>
      <p:sp>
        <p:nvSpPr>
          <p:cNvPr id="6" name="TextBox 5"/>
          <p:cNvSpPr txBox="1"/>
          <p:nvPr/>
        </p:nvSpPr>
        <p:spPr>
          <a:xfrm>
            <a:off x="0" y="1222560"/>
            <a:ext cx="8458200" cy="2308324"/>
          </a:xfrm>
          <a:prstGeom prst="rect">
            <a:avLst/>
          </a:prstGeom>
          <a:noFill/>
        </p:spPr>
        <p:txBody>
          <a:bodyPr wrap="square" rtlCol="0">
            <a:spAutoFit/>
          </a:bodyPr>
          <a:lstStyle/>
          <a:p>
            <a:pPr algn="r"/>
            <a:r>
              <a:rPr lang="en-US" sz="2800" dirty="0">
                <a:latin typeface="Arial"/>
                <a:cs typeface="Arial"/>
              </a:rPr>
              <a:t>3</a:t>
            </a:r>
            <a:r>
              <a:rPr lang="en-US" sz="2800" baseline="30000" dirty="0">
                <a:latin typeface="Arial"/>
                <a:cs typeface="Arial"/>
              </a:rPr>
              <a:t>rd</a:t>
            </a:r>
            <a:r>
              <a:rPr lang="en-US" sz="2800" dirty="0">
                <a:latin typeface="Arial"/>
                <a:cs typeface="Arial"/>
              </a:rPr>
              <a:t> Edition</a:t>
            </a:r>
            <a:br>
              <a:rPr lang="en-US" sz="4800" dirty="0">
                <a:latin typeface="Arial"/>
                <a:cs typeface="Arial"/>
              </a:rPr>
            </a:br>
            <a:r>
              <a:rPr lang="en-US" sz="4800" dirty="0">
                <a:latin typeface="Arial"/>
                <a:cs typeface="Arial"/>
              </a:rPr>
              <a:t>Strategic Management</a:t>
            </a:r>
          </a:p>
          <a:p>
            <a:pPr algn="r"/>
            <a:r>
              <a:rPr lang="en-US" sz="4800" dirty="0">
                <a:latin typeface="Arial"/>
                <a:cs typeface="Arial"/>
              </a:rPr>
              <a:t>In Tourism</a:t>
            </a:r>
          </a:p>
        </p:txBody>
      </p:sp>
      <p:sp>
        <p:nvSpPr>
          <p:cNvPr id="7" name="TextBox 6"/>
          <p:cNvSpPr txBox="1"/>
          <p:nvPr/>
        </p:nvSpPr>
        <p:spPr>
          <a:xfrm>
            <a:off x="0" y="3936225"/>
            <a:ext cx="8458200" cy="923330"/>
          </a:xfrm>
          <a:prstGeom prst="rect">
            <a:avLst/>
          </a:prstGeom>
          <a:noFill/>
        </p:spPr>
        <p:txBody>
          <a:bodyPr wrap="square" rtlCol="0">
            <a:spAutoFit/>
          </a:bodyPr>
          <a:lstStyle/>
          <a:p>
            <a:pPr algn="r"/>
            <a:r>
              <a:rPr lang="nl-NL" dirty="0">
                <a:solidFill>
                  <a:srgbClr val="000000"/>
                </a:solidFill>
                <a:latin typeface="Arial"/>
                <a:cs typeface="Arial"/>
              </a:rPr>
              <a:t>Edited by </a:t>
            </a:r>
          </a:p>
          <a:p>
            <a:pPr algn="r"/>
            <a:r>
              <a:rPr lang="nl-NL" dirty="0">
                <a:solidFill>
                  <a:srgbClr val="000000"/>
                </a:solidFill>
                <a:latin typeface="Arial"/>
                <a:cs typeface="Arial"/>
              </a:rPr>
              <a:t>LUIZ MOUTINHO AND</a:t>
            </a:r>
            <a:br>
              <a:rPr lang="nl-NL" dirty="0">
                <a:solidFill>
                  <a:srgbClr val="000000"/>
                </a:solidFill>
                <a:latin typeface="Arial"/>
                <a:cs typeface="Arial"/>
              </a:rPr>
            </a:br>
            <a:r>
              <a:rPr lang="nl-NL" dirty="0">
                <a:solidFill>
                  <a:srgbClr val="000000"/>
                </a:solidFill>
                <a:latin typeface="Arial"/>
                <a:cs typeface="Arial"/>
              </a:rPr>
              <a:t> ALFONSO VARGAS </a:t>
            </a:r>
            <a:r>
              <a:rPr lang="en-GB" dirty="0">
                <a:latin typeface="Arial"/>
                <a:cs typeface="Arial"/>
              </a:rPr>
              <a:t>SÁNCHEZ</a:t>
            </a:r>
          </a:p>
        </p:txBody>
      </p:sp>
      <p:sp>
        <p:nvSpPr>
          <p:cNvPr id="8" name="Rectangle 7"/>
          <p:cNvSpPr/>
          <p:nvPr/>
        </p:nvSpPr>
        <p:spPr>
          <a:xfrm>
            <a:off x="6545994" y="6134373"/>
            <a:ext cx="2598006" cy="33904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solidFill>
                  <a:srgbClr val="000000"/>
                </a:solidFill>
                <a:latin typeface="Myriad Pro"/>
                <a:cs typeface="Myriad Pro"/>
              </a:rPr>
              <a:t>COMPLIMENTARY TEACHING MATERIALS</a:t>
            </a:r>
          </a:p>
        </p:txBody>
      </p:sp>
      <p:pic>
        <p:nvPicPr>
          <p:cNvPr id="9" name="Picture 8" descr="CABI_URL_white.eps"/>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865239" y="5320168"/>
            <a:ext cx="1036126" cy="637263"/>
          </a:xfrm>
          <a:prstGeom prst="rect">
            <a:avLst/>
          </a:prstGeom>
        </p:spPr>
      </p:pic>
      <p:sp>
        <p:nvSpPr>
          <p:cNvPr id="10" name="Rectangle 9"/>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3775093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CONSTRUCTIVE AUTHENTICITY</a:t>
            </a:r>
          </a:p>
        </p:txBody>
      </p:sp>
      <p:sp>
        <p:nvSpPr>
          <p:cNvPr id="7" name="TextBox 6"/>
          <p:cNvSpPr txBox="1"/>
          <p:nvPr/>
        </p:nvSpPr>
        <p:spPr>
          <a:xfrm>
            <a:off x="1311264" y="1875409"/>
            <a:ext cx="7501670" cy="4893647"/>
          </a:xfrm>
          <a:prstGeom prst="rect">
            <a:avLst/>
          </a:prstGeom>
          <a:noFill/>
        </p:spPr>
        <p:txBody>
          <a:bodyPr wrap="square" rtlCol="0">
            <a:spAutoFit/>
          </a:bodyPr>
          <a:lstStyle/>
          <a:p>
            <a:pPr marL="342900" indent="-342900">
              <a:buFont typeface="Arial"/>
              <a:buChar char="•"/>
            </a:pPr>
            <a:r>
              <a:rPr lang="en-US" sz="2400" dirty="0">
                <a:latin typeface="Arial"/>
                <a:cs typeface="Arial"/>
              </a:rPr>
              <a:t>Socially constructed and interpreted quality of tour objects </a:t>
            </a:r>
            <a:r>
              <a:rPr lang="en-US" sz="2000" i="1" dirty="0">
                <a:latin typeface="Arial"/>
                <a:cs typeface="Arial"/>
              </a:rPr>
              <a:t>(Bruner, 1991) </a:t>
            </a:r>
            <a:r>
              <a:rPr lang="en-US" sz="2400" dirty="0">
                <a:latin typeface="Arial"/>
                <a:cs typeface="Arial"/>
              </a:rPr>
              <a:t>						</a:t>
            </a:r>
          </a:p>
          <a:p>
            <a:pPr marL="342900" indent="-342900">
              <a:buFont typeface="Arial"/>
              <a:buChar char="•"/>
            </a:pPr>
            <a:endParaRPr lang="en-US" sz="2400" dirty="0">
              <a:latin typeface="Arial"/>
              <a:cs typeface="Arial"/>
            </a:endParaRPr>
          </a:p>
          <a:p>
            <a:pPr marL="342900" indent="-342900">
              <a:buFont typeface="Arial"/>
              <a:buChar char="•"/>
            </a:pPr>
            <a:r>
              <a:rPr lang="en-US" sz="2400" dirty="0">
                <a:latin typeface="Arial"/>
                <a:cs typeface="Arial"/>
              </a:rPr>
              <a:t>Constructed by tourists’ beliefs, images; reflects dreams and desires</a:t>
            </a:r>
          </a:p>
          <a:p>
            <a:endParaRPr lang="en-US" sz="2400" dirty="0">
              <a:latin typeface="Arial"/>
              <a:cs typeface="Arial"/>
            </a:endParaRPr>
          </a:p>
          <a:p>
            <a:pPr marL="342900" indent="-342900">
              <a:buFont typeface="Arial"/>
              <a:buChar char="•"/>
            </a:pPr>
            <a:r>
              <a:rPr lang="en-US" sz="2400" dirty="0">
                <a:latin typeface="Arial"/>
                <a:cs typeface="Arial"/>
              </a:rPr>
              <a:t>Symbolic: tourists experience objects as authentic even if they are fake 	</a:t>
            </a:r>
          </a:p>
          <a:p>
            <a:r>
              <a:rPr lang="en-US" sz="2400" dirty="0">
                <a:latin typeface="Arial"/>
                <a:cs typeface="Arial"/>
              </a:rPr>
              <a:t>													</a:t>
            </a:r>
          </a:p>
          <a:p>
            <a:pPr marL="342900" indent="-342900">
              <a:buFont typeface="Arial"/>
              <a:buChar char="•"/>
            </a:pPr>
            <a:r>
              <a:rPr lang="en-US" sz="2400" dirty="0">
                <a:latin typeface="Arial"/>
                <a:cs typeface="Arial"/>
              </a:rPr>
              <a:t>Influenced by mass media	</a:t>
            </a:r>
          </a:p>
          <a:p>
            <a:pPr marL="342900" indent="-342900">
              <a:buFont typeface="Arial"/>
              <a:buChar char="•"/>
            </a:pPr>
            <a:endParaRPr lang="en-US" sz="2400" dirty="0">
              <a:latin typeface="Arial"/>
              <a:cs typeface="Arial"/>
            </a:endParaRPr>
          </a:p>
          <a:p>
            <a:pPr marL="342900" indent="-342900">
              <a:buFont typeface="Arial"/>
              <a:buChar char="•"/>
            </a:pPr>
            <a:r>
              <a:rPr lang="en-US" sz="2400" dirty="0">
                <a:latin typeface="Arial"/>
                <a:cs typeface="Arial"/>
              </a:rPr>
              <a:t>Tourists cannot distinguish between authentic and inauthentic 												</a:t>
            </a:r>
            <a:endParaRPr lang="en-US" sz="2400" dirty="0">
              <a:latin typeface="Times New Roman" charset="0"/>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7</a:t>
            </a:r>
          </a:p>
        </p:txBody>
      </p:sp>
    </p:spTree>
    <p:extLst>
      <p:ext uri="{BB962C8B-B14F-4D97-AF65-F5344CB8AC3E}">
        <p14:creationId xmlns:p14="http://schemas.microsoft.com/office/powerpoint/2010/main" val="2318764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STAGED AUTHENTICITY</a:t>
            </a:r>
          </a:p>
        </p:txBody>
      </p:sp>
      <p:sp>
        <p:nvSpPr>
          <p:cNvPr id="7" name="TextBox 6"/>
          <p:cNvSpPr txBox="1"/>
          <p:nvPr/>
        </p:nvSpPr>
        <p:spPr>
          <a:xfrm>
            <a:off x="1311263" y="1924121"/>
            <a:ext cx="7622317" cy="4154983"/>
          </a:xfrm>
          <a:prstGeom prst="rect">
            <a:avLst/>
          </a:prstGeom>
          <a:noFill/>
        </p:spPr>
        <p:txBody>
          <a:bodyPr wrap="square" rtlCol="0">
            <a:spAutoFit/>
          </a:bodyPr>
          <a:lstStyle/>
          <a:p>
            <a:pPr marL="342900" indent="-342900">
              <a:buFont typeface="Arial"/>
              <a:buChar char="•"/>
            </a:pPr>
            <a:r>
              <a:rPr lang="en-US" sz="2400" dirty="0">
                <a:latin typeface="Arial"/>
                <a:cs typeface="Arial"/>
              </a:rPr>
              <a:t>‘Front’ stage places with resorts developed for tourists and locals performing services </a:t>
            </a:r>
            <a:r>
              <a:rPr lang="en-US" sz="2000" i="1" dirty="0">
                <a:latin typeface="Arial"/>
                <a:cs typeface="Arial"/>
              </a:rPr>
              <a:t>(MacCannell, 1973)	</a:t>
            </a:r>
            <a:r>
              <a:rPr lang="en-US" sz="2400" dirty="0">
                <a:latin typeface="Arial"/>
                <a:cs typeface="Arial"/>
              </a:rPr>
              <a:t>														</a:t>
            </a:r>
          </a:p>
          <a:p>
            <a:pPr marL="342900" indent="-342900">
              <a:buFont typeface="Arial"/>
              <a:buChar char="•"/>
            </a:pPr>
            <a:r>
              <a:rPr lang="en-US" sz="2400" dirty="0">
                <a:latin typeface="Arial"/>
                <a:cs typeface="Arial"/>
              </a:rPr>
              <a:t>‘Back’ stage places where locals live and act and tourists want to visit </a:t>
            </a:r>
            <a:r>
              <a:rPr lang="en-US" sz="2000" i="1" dirty="0">
                <a:latin typeface="Arial"/>
                <a:cs typeface="Arial"/>
              </a:rPr>
              <a:t>(MacCannell, 1973)</a:t>
            </a:r>
          </a:p>
          <a:p>
            <a:pPr marL="342900" indent="-342900">
              <a:buFont typeface="Arial"/>
              <a:buChar char="•"/>
            </a:pPr>
            <a:endParaRPr lang="en-US" sz="2400" dirty="0">
              <a:latin typeface="Arial"/>
              <a:cs typeface="Arial"/>
            </a:endParaRPr>
          </a:p>
          <a:p>
            <a:pPr marL="342900" indent="-342900">
              <a:buFont typeface="Arial"/>
              <a:buChar char="•"/>
            </a:pPr>
            <a:r>
              <a:rPr lang="en-US" sz="2400" dirty="0">
                <a:latin typeface="Arial"/>
                <a:cs typeface="Arial"/>
              </a:rPr>
              <a:t>Difficult to separate ‘front’ from ‘back’						 </a:t>
            </a:r>
          </a:p>
          <a:p>
            <a:pPr marL="342900" indent="-342900">
              <a:buFont typeface="Arial"/>
              <a:buChar char="•"/>
            </a:pPr>
            <a:r>
              <a:rPr lang="en-US" sz="2400" dirty="0">
                <a:latin typeface="Arial"/>
                <a:cs typeface="Arial"/>
              </a:rPr>
              <a:t>Danger in making a false ‘back’ region more inauthentic than a false ‘front’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8</a:t>
            </a:r>
          </a:p>
        </p:txBody>
      </p:sp>
    </p:spTree>
    <p:extLst>
      <p:ext uri="{BB962C8B-B14F-4D97-AF65-F5344CB8AC3E}">
        <p14:creationId xmlns:p14="http://schemas.microsoft.com/office/powerpoint/2010/main" val="1659467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STAGED AUTHENTICITY (con’t)</a:t>
            </a:r>
          </a:p>
        </p:txBody>
      </p:sp>
      <p:sp>
        <p:nvSpPr>
          <p:cNvPr id="7" name="TextBox 6"/>
          <p:cNvSpPr txBox="1"/>
          <p:nvPr/>
        </p:nvSpPr>
        <p:spPr>
          <a:xfrm>
            <a:off x="1311263" y="2027499"/>
            <a:ext cx="7622317" cy="3416320"/>
          </a:xfrm>
          <a:prstGeom prst="rect">
            <a:avLst/>
          </a:prstGeom>
          <a:noFill/>
        </p:spPr>
        <p:txBody>
          <a:bodyPr wrap="square" rtlCol="0">
            <a:spAutoFit/>
          </a:bodyPr>
          <a:lstStyle/>
          <a:p>
            <a:pPr marL="342900" indent="-342900">
              <a:buFont typeface="Arial"/>
              <a:buChar char="•"/>
            </a:pPr>
            <a:r>
              <a:rPr lang="en-US" sz="2400" dirty="0">
                <a:latin typeface="Arial"/>
                <a:cs typeface="Arial"/>
              </a:rPr>
              <a:t>Mass tourism creates demand for staged experiences</a:t>
            </a:r>
          </a:p>
          <a:p>
            <a:r>
              <a:rPr lang="en-US" sz="2400" dirty="0">
                <a:latin typeface="Arial"/>
                <a:cs typeface="Arial"/>
              </a:rPr>
              <a:t> </a:t>
            </a:r>
          </a:p>
          <a:p>
            <a:pPr marL="342900" indent="-342900">
              <a:buFont typeface="Arial"/>
              <a:buChar char="•"/>
            </a:pPr>
            <a:r>
              <a:rPr lang="en-US" sz="2400" i="1" dirty="0">
                <a:latin typeface="Arial"/>
                <a:cs typeface="Arial"/>
              </a:rPr>
              <a:t>Authenticity as knowledge </a:t>
            </a:r>
            <a:r>
              <a:rPr lang="en-US" sz="2400" dirty="0">
                <a:latin typeface="Arial"/>
                <a:cs typeface="Arial"/>
              </a:rPr>
              <a:t>(when tourists search for authenticity of originals)</a:t>
            </a:r>
          </a:p>
          <a:p>
            <a:pPr marL="342900" indent="-342900">
              <a:buFont typeface="Arial"/>
              <a:buChar char="•"/>
            </a:pPr>
            <a:endParaRPr lang="en-US" sz="2400" dirty="0">
              <a:latin typeface="Arial"/>
              <a:cs typeface="Arial"/>
            </a:endParaRPr>
          </a:p>
          <a:p>
            <a:pPr marL="342900" indent="-342900">
              <a:buFont typeface="Arial"/>
              <a:buChar char="•"/>
            </a:pPr>
            <a:r>
              <a:rPr lang="en-US" sz="2400" i="1" dirty="0">
                <a:latin typeface="Arial"/>
                <a:cs typeface="Arial"/>
              </a:rPr>
              <a:t>Authenticity as feelings </a:t>
            </a:r>
            <a:r>
              <a:rPr lang="en-US" sz="2400" dirty="0">
                <a:latin typeface="Arial"/>
                <a:cs typeface="Arial"/>
              </a:rPr>
              <a:t>(when tourists search for a feeling of having authentic experiences) </a:t>
            </a:r>
            <a:r>
              <a:rPr lang="en-US" sz="2000" i="1" dirty="0">
                <a:latin typeface="Arial"/>
                <a:cs typeface="Arial"/>
              </a:rPr>
              <a:t>(MacCannell, 1973)</a:t>
            </a:r>
            <a:r>
              <a:rPr lang="en-US" sz="2400" dirty="0">
                <a:latin typeface="Arial"/>
                <a:cs typeface="Arial"/>
              </a:rPr>
              <a:t>	</a:t>
            </a:r>
            <a:endParaRPr lang="en-US" sz="2400" dirty="0">
              <a:latin typeface="Times New Roman" charset="0"/>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9</a:t>
            </a:r>
          </a:p>
        </p:txBody>
      </p:sp>
    </p:spTree>
    <p:extLst>
      <p:ext uri="{BB962C8B-B14F-4D97-AF65-F5344CB8AC3E}">
        <p14:creationId xmlns:p14="http://schemas.microsoft.com/office/powerpoint/2010/main" val="3498084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PSEUDO-EVENTS AND AUTHENTICITY</a:t>
            </a:r>
          </a:p>
        </p:txBody>
      </p:sp>
      <p:sp>
        <p:nvSpPr>
          <p:cNvPr id="7" name="TextBox 6"/>
          <p:cNvSpPr txBox="1"/>
          <p:nvPr/>
        </p:nvSpPr>
        <p:spPr>
          <a:xfrm>
            <a:off x="1311264" y="1989996"/>
            <a:ext cx="7666616" cy="3785652"/>
          </a:xfrm>
          <a:prstGeom prst="rect">
            <a:avLst/>
          </a:prstGeom>
          <a:noFill/>
        </p:spPr>
        <p:txBody>
          <a:bodyPr wrap="square" rtlCol="0">
            <a:spAutoFit/>
          </a:bodyPr>
          <a:lstStyle/>
          <a:p>
            <a:pPr marL="342900" indent="-342900">
              <a:buFont typeface="Arial"/>
              <a:buChar char="•"/>
            </a:pPr>
            <a:r>
              <a:rPr lang="en-US" sz="2400" dirty="0">
                <a:latin typeface="Arial"/>
                <a:cs typeface="Arial"/>
              </a:rPr>
              <a:t>Moments staged for the purpose of ‘photo taking’ </a:t>
            </a:r>
            <a:r>
              <a:rPr lang="en-US" sz="2000" i="1" dirty="0">
                <a:latin typeface="Arial"/>
                <a:cs typeface="Arial"/>
              </a:rPr>
              <a:t>(Boorstin, 1961)											</a:t>
            </a:r>
            <a:r>
              <a:rPr lang="en-US" sz="2400" dirty="0">
                <a:latin typeface="Arial"/>
                <a:cs typeface="Arial"/>
              </a:rPr>
              <a:t> </a:t>
            </a:r>
          </a:p>
          <a:p>
            <a:pPr marL="342900" indent="-342900">
              <a:buFont typeface="Arial"/>
              <a:buChar char="•"/>
            </a:pPr>
            <a:r>
              <a:rPr lang="en-US" sz="2400" dirty="0">
                <a:latin typeface="Arial"/>
                <a:cs typeface="Arial"/>
              </a:rPr>
              <a:t>Dramatic, can be repeated, popular among tourists</a:t>
            </a:r>
          </a:p>
          <a:p>
            <a:pPr marL="342900" indent="-342900">
              <a:buFont typeface="Arial"/>
              <a:buChar char="•"/>
            </a:pPr>
            <a:endParaRPr lang="en-US" sz="2400" dirty="0">
              <a:latin typeface="Arial"/>
              <a:cs typeface="Arial"/>
            </a:endParaRPr>
          </a:p>
          <a:p>
            <a:pPr marL="342900" indent="-342900">
              <a:buFont typeface="Arial"/>
              <a:buChar char="•"/>
            </a:pPr>
            <a:r>
              <a:rPr lang="en-US" sz="2400" dirty="0">
                <a:latin typeface="Arial"/>
                <a:cs typeface="Arial"/>
              </a:rPr>
              <a:t>Allow tourists to change place and time and escape daily existence </a:t>
            </a:r>
          </a:p>
          <a:p>
            <a:endParaRPr lang="en-US" sz="2400" dirty="0">
              <a:latin typeface="Arial"/>
              <a:cs typeface="Arial"/>
            </a:endParaRPr>
          </a:p>
          <a:p>
            <a:pPr marL="342900" indent="-342900">
              <a:buFont typeface="Arial"/>
              <a:buChar char="•"/>
            </a:pPr>
            <a:r>
              <a:rPr lang="en-US" sz="2400" dirty="0">
                <a:latin typeface="Arial"/>
                <a:cs typeface="Arial"/>
              </a:rPr>
              <a:t>Allow locals to present themselves to others and redefine their communities  	</a:t>
            </a:r>
            <a:endParaRPr lang="en-US" sz="2400" dirty="0">
              <a:latin typeface="Times New Roman" charset="0"/>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10</a:t>
            </a:r>
          </a:p>
        </p:txBody>
      </p:sp>
    </p:spTree>
    <p:extLst>
      <p:ext uri="{BB962C8B-B14F-4D97-AF65-F5344CB8AC3E}">
        <p14:creationId xmlns:p14="http://schemas.microsoft.com/office/powerpoint/2010/main" val="1632236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NON-PLACES AND AUTHENTICITY</a:t>
            </a:r>
          </a:p>
        </p:txBody>
      </p:sp>
      <p:sp>
        <p:nvSpPr>
          <p:cNvPr id="7" name="TextBox 6"/>
          <p:cNvSpPr txBox="1"/>
          <p:nvPr/>
        </p:nvSpPr>
        <p:spPr>
          <a:xfrm>
            <a:off x="1311264" y="1989996"/>
            <a:ext cx="7666616" cy="4154983"/>
          </a:xfrm>
          <a:prstGeom prst="rect">
            <a:avLst/>
          </a:prstGeom>
          <a:noFill/>
        </p:spPr>
        <p:txBody>
          <a:bodyPr wrap="square" rtlCol="0">
            <a:spAutoFit/>
          </a:bodyPr>
          <a:lstStyle/>
          <a:p>
            <a:pPr marL="342900" indent="-342900">
              <a:buFont typeface="Arial"/>
              <a:buChar char="•"/>
            </a:pPr>
            <a:r>
              <a:rPr lang="en-US" sz="2400" dirty="0">
                <a:latin typeface="Arial"/>
                <a:cs typeface="Arial"/>
              </a:rPr>
              <a:t>Have no cultural or historical ties, no identity</a:t>
            </a:r>
          </a:p>
          <a:p>
            <a:pPr marL="342900" indent="-342900">
              <a:buFont typeface="Arial"/>
              <a:buChar char="•"/>
            </a:pPr>
            <a:endParaRPr lang="en-US" sz="2400" dirty="0">
              <a:latin typeface="Arial"/>
              <a:cs typeface="Arial"/>
            </a:endParaRPr>
          </a:p>
          <a:p>
            <a:pPr marL="342900" indent="-342900">
              <a:buFont typeface="Arial"/>
              <a:buChar char="•"/>
            </a:pPr>
            <a:r>
              <a:rPr lang="en-US" sz="2400" dirty="0">
                <a:latin typeface="Arial"/>
                <a:cs typeface="Arial"/>
              </a:rPr>
              <a:t>Symbols of modern globalization</a:t>
            </a:r>
          </a:p>
          <a:p>
            <a:pPr marL="342900" indent="-342900">
              <a:buFont typeface="Arial"/>
              <a:buChar char="•"/>
            </a:pPr>
            <a:endParaRPr lang="en-US" sz="2400" dirty="0">
              <a:latin typeface="Arial"/>
              <a:cs typeface="Arial"/>
            </a:endParaRPr>
          </a:p>
          <a:p>
            <a:pPr marL="342900" indent="-342900">
              <a:buFont typeface="Arial"/>
              <a:buChar char="•"/>
            </a:pPr>
            <a:r>
              <a:rPr lang="en-US" sz="2400" dirty="0">
                <a:latin typeface="Arial"/>
                <a:cs typeface="Arial"/>
              </a:rPr>
              <a:t>Linked to commercial trade and consumption</a:t>
            </a:r>
          </a:p>
          <a:p>
            <a:pPr marL="342900" indent="-342900">
              <a:buFont typeface="Arial"/>
              <a:buChar char="•"/>
            </a:pPr>
            <a:endParaRPr lang="en-US" sz="2400" dirty="0">
              <a:latin typeface="Arial"/>
              <a:cs typeface="Arial"/>
            </a:endParaRPr>
          </a:p>
          <a:p>
            <a:pPr marL="342900" indent="-342900">
              <a:buFont typeface="Arial"/>
              <a:buChar char="•"/>
            </a:pPr>
            <a:r>
              <a:rPr lang="en-US" sz="2400" dirty="0">
                <a:latin typeface="Arial"/>
                <a:cs typeface="Arial"/>
              </a:rPr>
              <a:t>Serve tourists from any culture</a:t>
            </a:r>
          </a:p>
          <a:p>
            <a:pPr marL="342900" indent="-342900">
              <a:buFont typeface="Arial"/>
              <a:buChar char="•"/>
            </a:pPr>
            <a:endParaRPr lang="en-US" sz="2400" dirty="0">
              <a:latin typeface="Arial"/>
              <a:cs typeface="Arial"/>
            </a:endParaRPr>
          </a:p>
          <a:p>
            <a:pPr marL="342900" indent="-342900">
              <a:buFont typeface="Arial"/>
              <a:buChar char="•"/>
            </a:pPr>
            <a:r>
              <a:rPr lang="en-US" sz="2400" dirty="0">
                <a:latin typeface="Arial"/>
                <a:cs typeface="Arial"/>
              </a:rPr>
              <a:t>Have no impact on tourists, no value, no meaning </a:t>
            </a:r>
          </a:p>
          <a:p>
            <a:pPr marL="342900" indent="-342900">
              <a:buFont typeface="Arial"/>
              <a:buChar char="•"/>
            </a:pPr>
            <a:endParaRPr lang="en-US" sz="2400" dirty="0">
              <a:latin typeface="Arial"/>
              <a:cs typeface="Arial"/>
            </a:endParaRPr>
          </a:p>
          <a:p>
            <a:pPr marL="342900" indent="-342900">
              <a:buFont typeface="Arial"/>
              <a:buChar char="•"/>
            </a:pPr>
            <a:r>
              <a:rPr lang="en-US" sz="2400" dirty="0">
                <a:latin typeface="Arial"/>
                <a:cs typeface="Arial"/>
              </a:rPr>
              <a:t>Tourists experiencing them are left with no memories</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11</a:t>
            </a:r>
          </a:p>
        </p:txBody>
      </p:sp>
    </p:spTree>
    <p:extLst>
      <p:ext uri="{BB962C8B-B14F-4D97-AF65-F5344CB8AC3E}">
        <p14:creationId xmlns:p14="http://schemas.microsoft.com/office/powerpoint/2010/main" val="23818627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EXISTENTIAL AUTHENTICITY</a:t>
            </a:r>
          </a:p>
        </p:txBody>
      </p:sp>
      <p:sp>
        <p:nvSpPr>
          <p:cNvPr id="7" name="TextBox 6"/>
          <p:cNvSpPr txBox="1"/>
          <p:nvPr/>
        </p:nvSpPr>
        <p:spPr>
          <a:xfrm>
            <a:off x="1311264" y="1875409"/>
            <a:ext cx="7501670" cy="3785652"/>
          </a:xfrm>
          <a:prstGeom prst="rect">
            <a:avLst/>
          </a:prstGeom>
          <a:noFill/>
        </p:spPr>
        <p:txBody>
          <a:bodyPr wrap="square" rtlCol="0">
            <a:spAutoFit/>
          </a:bodyPr>
          <a:lstStyle/>
          <a:p>
            <a:pPr marL="342900" indent="-342900">
              <a:buFont typeface="Arial"/>
              <a:buChar char="•"/>
            </a:pPr>
            <a:r>
              <a:rPr lang="en-US" sz="2400" dirty="0">
                <a:latin typeface="Arial"/>
                <a:cs typeface="Arial"/>
              </a:rPr>
              <a:t>Existential state of Being activated by tourism </a:t>
            </a:r>
            <a:r>
              <a:rPr lang="en-US" sz="2000" i="1" dirty="0">
                <a:latin typeface="Arial"/>
                <a:cs typeface="Arial"/>
              </a:rPr>
              <a:t>(Wang, 1999)</a:t>
            </a:r>
            <a:r>
              <a:rPr lang="en-US" sz="2400" dirty="0">
                <a:latin typeface="Arial"/>
                <a:cs typeface="Arial"/>
              </a:rPr>
              <a:t> </a:t>
            </a:r>
          </a:p>
          <a:p>
            <a:pPr marL="342900" indent="-342900">
              <a:buFont typeface="Arial"/>
              <a:buChar char="•"/>
            </a:pPr>
            <a:endParaRPr lang="en-US" sz="2400" dirty="0">
              <a:latin typeface="Arial"/>
              <a:cs typeface="Arial"/>
            </a:endParaRPr>
          </a:p>
          <a:p>
            <a:pPr marL="342900" indent="-342900">
              <a:buFont typeface="Arial"/>
              <a:buChar char="•"/>
            </a:pPr>
            <a:r>
              <a:rPr lang="en-US" sz="2400" dirty="0">
                <a:latin typeface="Arial"/>
                <a:cs typeface="Arial"/>
              </a:rPr>
              <a:t>Ideal state, or a way of life in which one finds authentic existence and experiences authentic self		</a:t>
            </a:r>
          </a:p>
          <a:p>
            <a:pPr marL="342900" indent="-342900">
              <a:buFont typeface="Arial"/>
              <a:buChar char="•"/>
            </a:pPr>
            <a:r>
              <a:rPr lang="en-US" sz="2400" dirty="0">
                <a:latin typeface="Arial"/>
                <a:cs typeface="Arial"/>
              </a:rPr>
              <a:t>Creates new values and meanings 						</a:t>
            </a:r>
          </a:p>
          <a:p>
            <a:pPr marL="342900" indent="-342900">
              <a:buFont typeface="Arial"/>
              <a:buChar char="•"/>
            </a:pPr>
            <a:r>
              <a:rPr lang="en-US" sz="2400" dirty="0">
                <a:latin typeface="Arial"/>
                <a:cs typeface="Arial"/>
              </a:rPr>
              <a:t>Has more power than object authenticity to explain tourists’ experiences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12</a:t>
            </a:r>
          </a:p>
        </p:txBody>
      </p:sp>
    </p:spTree>
    <p:extLst>
      <p:ext uri="{BB962C8B-B14F-4D97-AF65-F5344CB8AC3E}">
        <p14:creationId xmlns:p14="http://schemas.microsoft.com/office/powerpoint/2010/main" val="880629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EXISTENTIAL AUTHENTICTY (con’t)</a:t>
            </a:r>
          </a:p>
        </p:txBody>
      </p:sp>
      <p:sp>
        <p:nvSpPr>
          <p:cNvPr id="7" name="TextBox 6"/>
          <p:cNvSpPr txBox="1"/>
          <p:nvPr/>
        </p:nvSpPr>
        <p:spPr>
          <a:xfrm>
            <a:off x="1311264" y="1875409"/>
            <a:ext cx="7501670" cy="3724097"/>
          </a:xfrm>
          <a:prstGeom prst="rect">
            <a:avLst/>
          </a:prstGeom>
          <a:noFill/>
        </p:spPr>
        <p:txBody>
          <a:bodyPr wrap="square" rtlCol="0">
            <a:spAutoFit/>
          </a:bodyPr>
          <a:lstStyle/>
          <a:p>
            <a:pPr marL="342900" indent="-342900">
              <a:buFont typeface="Arial"/>
              <a:buChar char="•"/>
            </a:pPr>
            <a:r>
              <a:rPr lang="en-US" sz="2400" dirty="0">
                <a:latin typeface="Arial"/>
                <a:cs typeface="Arial"/>
              </a:rPr>
              <a:t>Search for existential Being is destroyed by the desire to conform </a:t>
            </a:r>
            <a:r>
              <a:rPr lang="en-US" sz="2000" i="1" dirty="0">
                <a:latin typeface="Arial"/>
                <a:cs typeface="Arial"/>
              </a:rPr>
              <a:t>(Rousseau, 2005)</a:t>
            </a:r>
            <a:endParaRPr lang="en-US" sz="2400" dirty="0">
              <a:latin typeface="Arial"/>
              <a:cs typeface="Arial"/>
            </a:endParaRPr>
          </a:p>
          <a:p>
            <a:pPr marL="342900" indent="-342900">
              <a:buFont typeface="Arial"/>
              <a:buChar char="•"/>
            </a:pPr>
            <a:endParaRPr lang="en-US" sz="2400" dirty="0">
              <a:latin typeface="Arial"/>
              <a:cs typeface="Arial"/>
            </a:endParaRPr>
          </a:p>
          <a:p>
            <a:pPr marL="342900" indent="-342900">
              <a:buFont typeface="Arial"/>
              <a:buChar char="•"/>
            </a:pPr>
            <a:r>
              <a:rPr lang="en-US" sz="2400" dirty="0">
                <a:latin typeface="Arial"/>
                <a:cs typeface="Arial"/>
              </a:rPr>
              <a:t>‘Leaping in’ and ‘leaping ahead’ </a:t>
            </a:r>
            <a:r>
              <a:rPr lang="en-US" sz="2000" i="1" dirty="0">
                <a:latin typeface="Arial"/>
                <a:cs typeface="Arial"/>
              </a:rPr>
              <a:t>(Hofstede, 1966) </a:t>
            </a:r>
          </a:p>
          <a:p>
            <a:pPr marL="342900" indent="-342900">
              <a:buFont typeface="Arial"/>
              <a:buChar char="•"/>
            </a:pPr>
            <a:endParaRPr lang="en-US" sz="2000" i="1" dirty="0">
              <a:latin typeface="Arial"/>
              <a:cs typeface="Arial"/>
            </a:endParaRPr>
          </a:p>
          <a:p>
            <a:pPr marL="342900" indent="-342900">
              <a:buFont typeface="Arial"/>
              <a:buChar char="•"/>
            </a:pPr>
            <a:r>
              <a:rPr lang="en-US" sz="2400" dirty="0">
                <a:latin typeface="Arial"/>
                <a:cs typeface="Arial"/>
              </a:rPr>
              <a:t>Mass tourists ‘leap in’, are dependent and inauthentic</a:t>
            </a:r>
          </a:p>
          <a:p>
            <a:pPr marL="342900" indent="-342900">
              <a:buFont typeface="Arial"/>
              <a:buChar char="•"/>
            </a:pPr>
            <a:endParaRPr lang="en-US" sz="2400" dirty="0">
              <a:latin typeface="Arial"/>
              <a:cs typeface="Arial"/>
            </a:endParaRPr>
          </a:p>
          <a:p>
            <a:pPr marL="342900" indent="-342900">
              <a:buFont typeface="Arial"/>
              <a:buChar char="•"/>
            </a:pPr>
            <a:r>
              <a:rPr lang="en-US" sz="2400" dirty="0">
                <a:latin typeface="Arial"/>
                <a:cs typeface="Arial"/>
              </a:rPr>
              <a:t>Authentic tourists ‘leap ahead’, are independent, seek self-expressive experiences		</a:t>
            </a:r>
            <a:endParaRPr lang="en-US" sz="2400" dirty="0">
              <a:latin typeface="Times New Roman" charset="0"/>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13</a:t>
            </a:r>
          </a:p>
        </p:txBody>
      </p:sp>
    </p:spTree>
    <p:extLst>
      <p:ext uri="{BB962C8B-B14F-4D97-AF65-F5344CB8AC3E}">
        <p14:creationId xmlns:p14="http://schemas.microsoft.com/office/powerpoint/2010/main" val="509483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DIMENSIONS OF EXISTENTIAL AUTHENTICITY</a:t>
            </a:r>
          </a:p>
        </p:txBody>
      </p:sp>
      <p:sp>
        <p:nvSpPr>
          <p:cNvPr id="7" name="TextBox 6"/>
          <p:cNvSpPr txBox="1"/>
          <p:nvPr/>
        </p:nvSpPr>
        <p:spPr>
          <a:xfrm>
            <a:off x="1311264" y="1875409"/>
            <a:ext cx="7501670" cy="3785652"/>
          </a:xfrm>
          <a:prstGeom prst="rect">
            <a:avLst/>
          </a:prstGeom>
          <a:noFill/>
        </p:spPr>
        <p:txBody>
          <a:bodyPr wrap="square" rtlCol="0">
            <a:spAutoFit/>
          </a:bodyPr>
          <a:lstStyle/>
          <a:p>
            <a:pPr marL="342900" indent="-342900">
              <a:buFont typeface="Arial"/>
              <a:buChar char="•"/>
            </a:pPr>
            <a:r>
              <a:rPr lang="en-US" sz="2400" i="1" dirty="0">
                <a:latin typeface="Arial"/>
                <a:cs typeface="Arial"/>
              </a:rPr>
              <a:t>Intra-personal (personal) </a:t>
            </a:r>
            <a:r>
              <a:rPr lang="en-US" sz="2400" dirty="0" err="1">
                <a:latin typeface="Arial"/>
                <a:cs typeface="Arial"/>
              </a:rPr>
              <a:t>centred</a:t>
            </a:r>
            <a:r>
              <a:rPr lang="en-US" sz="2400" dirty="0">
                <a:latin typeface="Arial"/>
                <a:cs typeface="Arial"/>
              </a:rPr>
              <a:t> on the individual self and concerned with self-making (building self-identity, self-discovery, self-realization) (e.g. adventure, religious tourism, sports)															</a:t>
            </a:r>
          </a:p>
          <a:p>
            <a:pPr marL="342900" indent="-342900">
              <a:buFont typeface="Arial"/>
              <a:buChar char="•"/>
            </a:pPr>
            <a:r>
              <a:rPr lang="en-US" sz="2400" i="1" dirty="0">
                <a:latin typeface="Arial"/>
                <a:cs typeface="Arial"/>
              </a:rPr>
              <a:t>Inter-personal (social) </a:t>
            </a:r>
            <a:r>
              <a:rPr lang="en-US" sz="2400" dirty="0">
                <a:latin typeface="Arial"/>
                <a:cs typeface="Arial"/>
              </a:rPr>
              <a:t>focused on the collective sense of self, authentic interpersonal relations, sharing and communicating experiences (e.g. family, volunteer tourism, sports, backpacking) 						 		</a:t>
            </a:r>
            <a:endParaRPr lang="en-US" sz="2400" dirty="0">
              <a:latin typeface="Times New Roman" charset="0"/>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14</a:t>
            </a:r>
          </a:p>
        </p:txBody>
      </p:sp>
    </p:spTree>
    <p:extLst>
      <p:ext uri="{BB962C8B-B14F-4D97-AF65-F5344CB8AC3E}">
        <p14:creationId xmlns:p14="http://schemas.microsoft.com/office/powerpoint/2010/main" val="14023102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PERSON-CENTRED OR SELF-AUTHENTICITY</a:t>
            </a:r>
          </a:p>
        </p:txBody>
      </p:sp>
      <p:sp>
        <p:nvSpPr>
          <p:cNvPr id="7" name="TextBox 6"/>
          <p:cNvSpPr txBox="1"/>
          <p:nvPr/>
        </p:nvSpPr>
        <p:spPr>
          <a:xfrm>
            <a:off x="1311264" y="1981069"/>
            <a:ext cx="7501670" cy="4524315"/>
          </a:xfrm>
          <a:prstGeom prst="rect">
            <a:avLst/>
          </a:prstGeom>
          <a:noFill/>
        </p:spPr>
        <p:txBody>
          <a:bodyPr wrap="square" rtlCol="0">
            <a:spAutoFit/>
          </a:bodyPr>
          <a:lstStyle/>
          <a:p>
            <a:pPr marL="342900" indent="-342900">
              <a:buFont typeface="Arial"/>
              <a:buChar char="•"/>
            </a:pPr>
            <a:r>
              <a:rPr lang="en-US" sz="2400" dirty="0">
                <a:latin typeface="Arial"/>
                <a:cs typeface="Arial"/>
              </a:rPr>
              <a:t>Provides the most comprehensive explanation of existential authenticity											</a:t>
            </a:r>
          </a:p>
          <a:p>
            <a:pPr marL="914400" lvl="1" indent="-457200">
              <a:buFont typeface="+mj-lt"/>
              <a:buAutoNum type="alphaLcParenR"/>
            </a:pPr>
            <a:r>
              <a:rPr lang="en-US" sz="2400" i="1" dirty="0">
                <a:latin typeface="Arial"/>
                <a:cs typeface="Arial"/>
              </a:rPr>
              <a:t>Self-alienation </a:t>
            </a:r>
            <a:r>
              <a:rPr lang="en-US" sz="2400" dirty="0">
                <a:latin typeface="Arial"/>
                <a:cs typeface="Arial"/>
              </a:rPr>
              <a:t>(knowing oneself, being the true self)</a:t>
            </a:r>
          </a:p>
          <a:p>
            <a:pPr marL="914400" lvl="1" indent="-457200">
              <a:buFont typeface="+mj-lt"/>
              <a:buAutoNum type="alphaLcParenR"/>
            </a:pPr>
            <a:r>
              <a:rPr lang="en-US" sz="2400" i="1" dirty="0">
                <a:latin typeface="Arial"/>
                <a:cs typeface="Arial"/>
              </a:rPr>
              <a:t>Authentic self-living </a:t>
            </a:r>
            <a:r>
              <a:rPr lang="en-US" sz="2400" dirty="0">
                <a:latin typeface="Arial"/>
                <a:cs typeface="Arial"/>
              </a:rPr>
              <a:t>(acting in accord with one’s beliefs, goals)</a:t>
            </a:r>
          </a:p>
          <a:p>
            <a:pPr marL="914400" lvl="1" indent="-457200">
              <a:buFont typeface="+mj-lt"/>
              <a:buAutoNum type="alphaLcParenR"/>
            </a:pPr>
            <a:r>
              <a:rPr lang="en-US" sz="2400" i="1" dirty="0">
                <a:latin typeface="Arial"/>
                <a:cs typeface="Arial"/>
              </a:rPr>
              <a:t>Self-influence </a:t>
            </a:r>
            <a:r>
              <a:rPr lang="en-US" sz="2400" dirty="0">
                <a:latin typeface="Arial"/>
                <a:cs typeface="Arial"/>
              </a:rPr>
              <a:t>or </a:t>
            </a:r>
            <a:r>
              <a:rPr lang="en-US" sz="2400" i="1" dirty="0">
                <a:latin typeface="Arial"/>
                <a:cs typeface="Arial"/>
              </a:rPr>
              <a:t>acceptance of external influence</a:t>
            </a:r>
            <a:r>
              <a:rPr lang="en-US" sz="2400" dirty="0">
                <a:latin typeface="Arial"/>
                <a:cs typeface="Arial"/>
              </a:rPr>
              <a:t> (not conforming to others)</a:t>
            </a:r>
          </a:p>
          <a:p>
            <a:pPr marL="914400" lvl="1" indent="-457200">
              <a:buFont typeface="+mj-lt"/>
              <a:buAutoNum type="alphaLcParenR"/>
            </a:pPr>
            <a:r>
              <a:rPr lang="en-US" sz="2400" dirty="0">
                <a:latin typeface="Arial"/>
                <a:cs typeface="Arial"/>
              </a:rPr>
              <a:t>Being</a:t>
            </a:r>
            <a:r>
              <a:rPr lang="en-US" sz="2400" i="1" dirty="0">
                <a:latin typeface="Arial"/>
                <a:cs typeface="Arial"/>
              </a:rPr>
              <a:t> self-aware </a:t>
            </a:r>
            <a:r>
              <a:rPr lang="en-US" sz="2400" dirty="0">
                <a:latin typeface="Arial"/>
                <a:cs typeface="Arial"/>
              </a:rPr>
              <a:t>(of own strengths and weaknesses)</a:t>
            </a:r>
          </a:p>
          <a:p>
            <a:pPr marL="914400" lvl="1" indent="-457200">
              <a:buFont typeface="+mj-lt"/>
              <a:buAutoNum type="alphaLcParenR"/>
            </a:pPr>
            <a:r>
              <a:rPr lang="en-US" sz="2400" dirty="0">
                <a:latin typeface="Arial"/>
                <a:cs typeface="Arial"/>
              </a:rPr>
              <a:t>Having </a:t>
            </a:r>
            <a:r>
              <a:rPr lang="en-US" sz="2400" i="1" dirty="0">
                <a:latin typeface="Arial"/>
                <a:cs typeface="Arial"/>
              </a:rPr>
              <a:t>genuine relationships </a:t>
            </a:r>
            <a:r>
              <a:rPr lang="en-US" sz="2400" dirty="0">
                <a:latin typeface="Arial"/>
                <a:cs typeface="Arial"/>
              </a:rPr>
              <a:t>with others	</a:t>
            </a:r>
            <a:endParaRPr lang="en-US" sz="2400" dirty="0">
              <a:latin typeface="Times New Roman" charset="0"/>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15</a:t>
            </a:r>
          </a:p>
        </p:txBody>
      </p:sp>
    </p:spTree>
    <p:extLst>
      <p:ext uri="{BB962C8B-B14F-4D97-AF65-F5344CB8AC3E}">
        <p14:creationId xmlns:p14="http://schemas.microsoft.com/office/powerpoint/2010/main" val="25848185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AUTHENTICITY OF LIVING</a:t>
            </a:r>
          </a:p>
        </p:txBody>
      </p:sp>
      <p:sp>
        <p:nvSpPr>
          <p:cNvPr id="7" name="TextBox 6"/>
          <p:cNvSpPr txBox="1"/>
          <p:nvPr/>
        </p:nvSpPr>
        <p:spPr>
          <a:xfrm>
            <a:off x="1311264" y="2143520"/>
            <a:ext cx="7501670" cy="3416320"/>
          </a:xfrm>
          <a:prstGeom prst="rect">
            <a:avLst/>
          </a:prstGeom>
          <a:noFill/>
        </p:spPr>
        <p:txBody>
          <a:bodyPr wrap="square" rtlCol="0">
            <a:spAutoFit/>
          </a:bodyPr>
          <a:lstStyle/>
          <a:p>
            <a:pPr marL="342900" indent="-342900">
              <a:buFont typeface="Arial"/>
              <a:buChar char="•"/>
            </a:pPr>
            <a:r>
              <a:rPr lang="en-US" sz="2400" dirty="0">
                <a:latin typeface="Arial"/>
                <a:cs typeface="Arial"/>
              </a:rPr>
              <a:t>Tourism offers a means for authentic living</a:t>
            </a:r>
          </a:p>
          <a:p>
            <a:pPr marL="342900" indent="-342900">
              <a:buFont typeface="Arial"/>
              <a:buChar char="•"/>
            </a:pPr>
            <a:endParaRPr lang="en-US" sz="2400" dirty="0">
              <a:latin typeface="Arial"/>
              <a:cs typeface="Arial"/>
            </a:endParaRPr>
          </a:p>
          <a:p>
            <a:pPr marL="342900" indent="-342900">
              <a:buFont typeface="Arial"/>
              <a:buChar char="•"/>
            </a:pPr>
            <a:r>
              <a:rPr lang="en-GB" sz="2400" dirty="0">
                <a:latin typeface="Arial"/>
                <a:cs typeface="Arial"/>
              </a:rPr>
              <a:t>‘Living authentically means being non-conformist and willing to face anxiety brought by a new situation’ </a:t>
            </a:r>
            <a:r>
              <a:rPr lang="en-GB" sz="2000" i="1" dirty="0">
                <a:latin typeface="Arial"/>
                <a:cs typeface="Arial"/>
              </a:rPr>
              <a:t>(Steiner and Reisinger, 2006)</a:t>
            </a:r>
          </a:p>
          <a:p>
            <a:pPr marL="342900" indent="-342900">
              <a:buFont typeface="Arial"/>
              <a:buChar char="•"/>
            </a:pPr>
            <a:endParaRPr lang="en-GB" sz="2400" dirty="0">
              <a:latin typeface="Arial"/>
              <a:cs typeface="Arial"/>
            </a:endParaRPr>
          </a:p>
          <a:p>
            <a:pPr marL="342900" indent="-342900">
              <a:buFont typeface="Arial"/>
              <a:buChar char="•"/>
            </a:pPr>
            <a:r>
              <a:rPr lang="en-GB" sz="2400" dirty="0">
                <a:latin typeface="Arial"/>
                <a:cs typeface="Arial"/>
              </a:rPr>
              <a:t>Only everydayness and the familiar warrants authentic living </a:t>
            </a:r>
            <a:r>
              <a:rPr lang="en-GB" sz="2000" i="1" dirty="0">
                <a:latin typeface="Arial"/>
                <a:cs typeface="Arial"/>
              </a:rPr>
              <a:t>(Brown, 2013)</a:t>
            </a:r>
            <a:endParaRPr lang="en-US" sz="2400" dirty="0">
              <a:latin typeface="Arial"/>
              <a:cs typeface="Arial"/>
            </a:endParaRPr>
          </a:p>
          <a:p>
            <a:r>
              <a:rPr lang="en-US" sz="2400" dirty="0">
                <a:latin typeface="Arial"/>
                <a:cs typeface="Arial"/>
              </a:rPr>
              <a:t>		</a:t>
            </a:r>
            <a:endParaRPr lang="en-US" sz="2400" dirty="0">
              <a:latin typeface="Times New Roman" charset="0"/>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16</a:t>
            </a:r>
          </a:p>
        </p:txBody>
      </p:sp>
    </p:spTree>
    <p:extLst>
      <p:ext uri="{BB962C8B-B14F-4D97-AF65-F5344CB8AC3E}">
        <p14:creationId xmlns:p14="http://schemas.microsoft.com/office/powerpoint/2010/main" val="1000868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1"/>
            <a:ext cx="9144001"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6" name="Picture 5" descr="Compass only for PPP.jpg"/>
          <p:cNvPicPr>
            <a:picLocks noChangeAspect="1"/>
          </p:cNvPicPr>
          <p:nvPr/>
        </p:nvPicPr>
        <p:blipFill>
          <a:blip r:embed="rId2" cstate="screen">
            <a:alphaModFix amt="10000"/>
            <a:extLst>
              <a:ext uri="{28A0092B-C50C-407E-A947-70E740481C1C}">
                <a14:useLocalDpi xmlns:a14="http://schemas.microsoft.com/office/drawing/2010/main"/>
              </a:ext>
            </a:extLst>
          </a:blip>
          <a:stretch>
            <a:fillRect/>
          </a:stretch>
        </p:blipFill>
        <p:spPr>
          <a:xfrm>
            <a:off x="0" y="1"/>
            <a:ext cx="9144000" cy="6858000"/>
          </a:xfrm>
          <a:prstGeom prst="rect">
            <a:avLst/>
          </a:prstGeom>
        </p:spPr>
      </p:pic>
      <p:sp>
        <p:nvSpPr>
          <p:cNvPr id="8" name="Title 7"/>
          <p:cNvSpPr>
            <a:spLocks noGrp="1"/>
          </p:cNvSpPr>
          <p:nvPr>
            <p:ph type="title"/>
          </p:nvPr>
        </p:nvSpPr>
        <p:spPr>
          <a:xfrm>
            <a:off x="929733" y="2489819"/>
            <a:ext cx="7199855" cy="442818"/>
          </a:xfrm>
        </p:spPr>
        <p:txBody>
          <a:bodyPr/>
          <a:lstStyle/>
          <a:p>
            <a:pPr algn="ctr"/>
            <a:r>
              <a:rPr lang="en-GB" sz="2200" b="1">
                <a:latin typeface="Arial"/>
                <a:cs typeface="Arial"/>
              </a:rPr>
              <a:t>CHAPTER 18</a:t>
            </a:r>
            <a:endParaRPr lang="en-GB" sz="2200" b="1" dirty="0">
              <a:latin typeface="Arial"/>
              <a:cs typeface="Arial"/>
            </a:endParaRPr>
          </a:p>
        </p:txBody>
      </p:sp>
      <p:sp>
        <p:nvSpPr>
          <p:cNvPr id="9" name="Text Placeholder 8"/>
          <p:cNvSpPr>
            <a:spLocks noGrp="1"/>
          </p:cNvSpPr>
          <p:nvPr>
            <p:ph type="body" sz="quarter" idx="10"/>
          </p:nvPr>
        </p:nvSpPr>
        <p:spPr>
          <a:xfrm>
            <a:off x="929733" y="3143250"/>
            <a:ext cx="7199313" cy="2936874"/>
          </a:xfrm>
        </p:spPr>
        <p:txBody>
          <a:bodyPr>
            <a:normAutofit/>
          </a:bodyPr>
          <a:lstStyle/>
          <a:p>
            <a:pPr marL="0" indent="0" algn="ctr">
              <a:buNone/>
            </a:pPr>
            <a:r>
              <a:rPr lang="en-GB" sz="2600" dirty="0">
                <a:latin typeface="Arial"/>
                <a:cs typeface="Arial"/>
              </a:rPr>
              <a:t>AUTHENTICITY IN TOURISM</a:t>
            </a:r>
          </a:p>
          <a:p>
            <a:pPr marL="0" indent="0" algn="ctr">
              <a:buNone/>
            </a:pPr>
            <a:r>
              <a:rPr lang="nl-NL" sz="2000" dirty="0">
                <a:solidFill>
                  <a:srgbClr val="000000"/>
                </a:solidFill>
                <a:latin typeface="Arial"/>
                <a:cs typeface="Arial"/>
              </a:rPr>
              <a:t>YVETTE REISINGER</a:t>
            </a:r>
            <a:endParaRPr lang="en-GB" sz="2000" dirty="0">
              <a:latin typeface="Arial"/>
              <a:cs typeface="Arial"/>
            </a:endParaRPr>
          </a:p>
        </p:txBody>
      </p:sp>
      <p:sp>
        <p:nvSpPr>
          <p:cNvPr id="4" name="Rectangle 3"/>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Tree>
    <p:extLst>
      <p:ext uri="{BB962C8B-B14F-4D97-AF65-F5344CB8AC3E}">
        <p14:creationId xmlns:p14="http://schemas.microsoft.com/office/powerpoint/2010/main" val="855086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TRAIT AND STATE AUTHENTICITY</a:t>
            </a:r>
          </a:p>
        </p:txBody>
      </p:sp>
      <p:sp>
        <p:nvSpPr>
          <p:cNvPr id="7" name="TextBox 6"/>
          <p:cNvSpPr txBox="1"/>
          <p:nvPr/>
        </p:nvSpPr>
        <p:spPr>
          <a:xfrm>
            <a:off x="1311264" y="2143520"/>
            <a:ext cx="7501670" cy="3354765"/>
          </a:xfrm>
          <a:prstGeom prst="rect">
            <a:avLst/>
          </a:prstGeom>
          <a:noFill/>
        </p:spPr>
        <p:txBody>
          <a:bodyPr wrap="square" rtlCol="0">
            <a:spAutoFit/>
          </a:bodyPr>
          <a:lstStyle/>
          <a:p>
            <a:pPr marL="342900" indent="-342900">
              <a:buFont typeface="Arial"/>
              <a:buChar char="•"/>
            </a:pPr>
            <a:r>
              <a:rPr lang="en-US" sz="2400" i="1" dirty="0">
                <a:latin typeface="Arial"/>
                <a:cs typeface="Arial"/>
              </a:rPr>
              <a:t>Trait authenticity</a:t>
            </a:r>
            <a:r>
              <a:rPr lang="en-US" sz="2400" dirty="0">
                <a:latin typeface="Arial"/>
                <a:cs typeface="Arial"/>
              </a:rPr>
              <a:t>: propensity to feel, think, and behave in line with a set of criteria indicative of authenticity; when one’s values are upheld									</a:t>
            </a:r>
          </a:p>
          <a:p>
            <a:pPr marL="342900" indent="-342900">
              <a:buFont typeface="Arial"/>
              <a:buChar char="•"/>
            </a:pPr>
            <a:r>
              <a:rPr lang="en-US" sz="2400" i="1" dirty="0">
                <a:latin typeface="Arial"/>
                <a:cs typeface="Arial"/>
              </a:rPr>
              <a:t>State authenticity</a:t>
            </a:r>
            <a:r>
              <a:rPr lang="en-US" sz="2400" dirty="0">
                <a:latin typeface="Arial"/>
                <a:cs typeface="Arial"/>
              </a:rPr>
              <a:t>: the actual feelings and </a:t>
            </a:r>
            <a:r>
              <a:rPr lang="en-US" sz="2400" dirty="0" err="1">
                <a:latin typeface="Arial"/>
                <a:cs typeface="Arial"/>
              </a:rPr>
              <a:t>behaviour</a:t>
            </a:r>
            <a:r>
              <a:rPr lang="en-US" sz="2400" dirty="0">
                <a:latin typeface="Arial"/>
                <a:cs typeface="Arial"/>
              </a:rPr>
              <a:t> in a situation; when there is a match between value and beliefs and actions </a:t>
            </a:r>
            <a:r>
              <a:rPr lang="en-US" sz="2000" i="1" dirty="0">
                <a:latin typeface="Arial"/>
                <a:cs typeface="Arial"/>
              </a:rPr>
              <a:t>(Endler et al., 1991; Erickson, 1995; Lenton et al., 2013)</a:t>
            </a:r>
            <a:endParaRPr lang="en-US" sz="2400" dirty="0">
              <a:latin typeface="Arial"/>
              <a:cs typeface="Arial"/>
            </a:endParaRPr>
          </a:p>
          <a:p>
            <a:r>
              <a:rPr lang="en-US" sz="2400" dirty="0">
                <a:latin typeface="Arial"/>
                <a:cs typeface="Arial"/>
              </a:rPr>
              <a:t>		</a:t>
            </a:r>
            <a:endParaRPr lang="en-US" sz="2400" dirty="0">
              <a:latin typeface="Times New Roman" charset="0"/>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17</a:t>
            </a:r>
          </a:p>
        </p:txBody>
      </p:sp>
    </p:spTree>
    <p:extLst>
      <p:ext uri="{BB962C8B-B14F-4D97-AF65-F5344CB8AC3E}">
        <p14:creationId xmlns:p14="http://schemas.microsoft.com/office/powerpoint/2010/main" val="3498870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AUTHENTICITY IN SERVICE ENCOUNTER</a:t>
            </a:r>
          </a:p>
        </p:txBody>
      </p:sp>
      <p:sp>
        <p:nvSpPr>
          <p:cNvPr id="7" name="TextBox 6"/>
          <p:cNvSpPr txBox="1"/>
          <p:nvPr/>
        </p:nvSpPr>
        <p:spPr>
          <a:xfrm>
            <a:off x="1249267" y="2057569"/>
            <a:ext cx="7501670" cy="4462760"/>
          </a:xfrm>
          <a:prstGeom prst="rect">
            <a:avLst/>
          </a:prstGeom>
          <a:noFill/>
        </p:spPr>
        <p:txBody>
          <a:bodyPr wrap="square" rtlCol="0">
            <a:spAutoFit/>
          </a:bodyPr>
          <a:lstStyle/>
          <a:p>
            <a:pPr marL="342900" indent="-342900">
              <a:buFont typeface="Arial"/>
              <a:buChar char="•"/>
            </a:pPr>
            <a:r>
              <a:rPr lang="en-US" sz="2000" dirty="0">
                <a:latin typeface="Arial"/>
                <a:cs typeface="Arial"/>
              </a:rPr>
              <a:t>When a service provider’s true self is in line with social obligations or with authority </a:t>
            </a:r>
            <a:r>
              <a:rPr lang="en-US" sz="2000" i="1" dirty="0">
                <a:latin typeface="Arial"/>
                <a:cs typeface="Arial"/>
              </a:rPr>
              <a:t>(Deci and Ryan, 1995)</a:t>
            </a:r>
          </a:p>
          <a:p>
            <a:r>
              <a:rPr lang="en-US" sz="2000" i="1" dirty="0">
                <a:latin typeface="Arial"/>
                <a:cs typeface="Arial"/>
              </a:rPr>
              <a:t> </a:t>
            </a:r>
            <a:endParaRPr lang="en-US" sz="2000" dirty="0">
              <a:latin typeface="Arial"/>
              <a:cs typeface="Arial"/>
            </a:endParaRPr>
          </a:p>
          <a:p>
            <a:pPr marL="342900" indent="-342900">
              <a:buFont typeface="Arial"/>
              <a:buChar char="•"/>
            </a:pPr>
            <a:r>
              <a:rPr lang="en-US" sz="2000" dirty="0">
                <a:latin typeface="Arial"/>
                <a:cs typeface="Arial"/>
              </a:rPr>
              <a:t>Problem: service roles identity is not in accord with the service script a job demands</a:t>
            </a:r>
          </a:p>
          <a:p>
            <a:pPr marL="342900" indent="-342900">
              <a:buFont typeface="Arial"/>
              <a:buChar char="•"/>
            </a:pPr>
            <a:endParaRPr lang="en-US" sz="2000" dirty="0">
              <a:latin typeface="Arial"/>
              <a:cs typeface="Arial"/>
            </a:endParaRPr>
          </a:p>
          <a:p>
            <a:pPr marL="342900" indent="-342900">
              <a:buFont typeface="Arial"/>
              <a:buChar char="•"/>
            </a:pPr>
            <a:r>
              <a:rPr lang="en-US" sz="2000" dirty="0">
                <a:latin typeface="Arial"/>
                <a:cs typeface="Arial"/>
              </a:rPr>
              <a:t>Service providers act upon emotions; feelings prevail over social obligations</a:t>
            </a:r>
          </a:p>
          <a:p>
            <a:pPr marL="342900" indent="-342900">
              <a:buFont typeface="Arial"/>
              <a:buChar char="•"/>
            </a:pPr>
            <a:endParaRPr lang="en-US" sz="2000" dirty="0">
              <a:latin typeface="Arial"/>
              <a:cs typeface="Arial"/>
            </a:endParaRPr>
          </a:p>
          <a:p>
            <a:pPr marL="342900" indent="-342900">
              <a:buFont typeface="Arial"/>
              <a:buChar char="•"/>
            </a:pPr>
            <a:r>
              <a:rPr lang="en-US" sz="2000" dirty="0">
                <a:latin typeface="Arial"/>
                <a:cs typeface="Arial"/>
              </a:rPr>
              <a:t>Service providers can mask their true selves</a:t>
            </a:r>
          </a:p>
          <a:p>
            <a:pPr marL="342900" indent="-342900">
              <a:buFont typeface="Arial"/>
              <a:buChar char="•"/>
            </a:pPr>
            <a:endParaRPr lang="en-US" sz="2000" dirty="0">
              <a:latin typeface="Arial"/>
              <a:cs typeface="Arial"/>
            </a:endParaRPr>
          </a:p>
          <a:p>
            <a:pPr marL="342900" indent="-342900">
              <a:buFont typeface="Arial"/>
              <a:buChar char="•"/>
            </a:pPr>
            <a:r>
              <a:rPr lang="en-US" sz="2000" dirty="0">
                <a:latin typeface="Arial"/>
                <a:cs typeface="Arial"/>
              </a:rPr>
              <a:t>Service employees authenticity may be suppressed and result in the increased or reduced employees’ sense of authenticity </a:t>
            </a:r>
            <a:r>
              <a:rPr lang="en-US" sz="2000" i="1" dirty="0">
                <a:latin typeface="Arial"/>
                <a:cs typeface="Arial"/>
              </a:rPr>
              <a:t>(Yagil and Medler-Liraz, 2013)  </a:t>
            </a:r>
            <a:r>
              <a:rPr lang="en-US" sz="2400" dirty="0">
                <a:latin typeface="Arial"/>
                <a:cs typeface="Arial"/>
              </a:rPr>
              <a:t>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18</a:t>
            </a:r>
          </a:p>
        </p:txBody>
      </p:sp>
    </p:spTree>
    <p:extLst>
      <p:ext uri="{BB962C8B-B14F-4D97-AF65-F5344CB8AC3E}">
        <p14:creationId xmlns:p14="http://schemas.microsoft.com/office/powerpoint/2010/main" val="14512882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AUTHENTICITY IN SERVICE ENCOUNTER (con’t)</a:t>
            </a:r>
          </a:p>
        </p:txBody>
      </p:sp>
      <p:sp>
        <p:nvSpPr>
          <p:cNvPr id="7" name="TextBox 6"/>
          <p:cNvSpPr txBox="1"/>
          <p:nvPr/>
        </p:nvSpPr>
        <p:spPr>
          <a:xfrm>
            <a:off x="1311264" y="2143520"/>
            <a:ext cx="7501670" cy="3046988"/>
          </a:xfrm>
          <a:prstGeom prst="rect">
            <a:avLst/>
          </a:prstGeom>
          <a:noFill/>
        </p:spPr>
        <p:txBody>
          <a:bodyPr wrap="square" rtlCol="0">
            <a:spAutoFit/>
          </a:bodyPr>
          <a:lstStyle/>
          <a:p>
            <a:pPr marL="342900" indent="-342900">
              <a:buFont typeface="Arial"/>
              <a:buChar char="•"/>
            </a:pPr>
            <a:r>
              <a:rPr lang="en-US" sz="2400" i="1" dirty="0">
                <a:latin typeface="Arial"/>
                <a:cs typeface="Arial"/>
              </a:rPr>
              <a:t>Transient authenticity:</a:t>
            </a:r>
            <a:r>
              <a:rPr lang="en-US" sz="2400" dirty="0">
                <a:latin typeface="Arial"/>
                <a:cs typeface="Arial"/>
              </a:rPr>
              <a:t> temporal expressions of true self and personal identity</a:t>
            </a:r>
          </a:p>
          <a:p>
            <a:endParaRPr lang="en-US" sz="2400" dirty="0">
              <a:latin typeface="Arial"/>
              <a:cs typeface="Arial"/>
            </a:endParaRPr>
          </a:p>
          <a:p>
            <a:pPr marL="342900" indent="-342900">
              <a:buFont typeface="Arial"/>
              <a:buChar char="•"/>
            </a:pPr>
            <a:r>
              <a:rPr lang="en-US" sz="2400" i="1" dirty="0">
                <a:latin typeface="Arial"/>
                <a:cs typeface="Arial"/>
              </a:rPr>
              <a:t>Dispositional authenticity:</a:t>
            </a:r>
            <a:r>
              <a:rPr lang="en-US" sz="2400" dirty="0">
                <a:latin typeface="Arial"/>
                <a:cs typeface="Arial"/>
              </a:rPr>
              <a:t> a personality trait that affects individual experiences and </a:t>
            </a:r>
            <a:r>
              <a:rPr lang="en-US" sz="2400" dirty="0" err="1">
                <a:latin typeface="Arial"/>
                <a:cs typeface="Arial"/>
              </a:rPr>
              <a:t>behaviours</a:t>
            </a:r>
            <a:r>
              <a:rPr lang="en-US" sz="2400" dirty="0">
                <a:latin typeface="Arial"/>
                <a:cs typeface="Arial"/>
              </a:rPr>
              <a:t> across roles and situations; depends on the feeling who employees really are and who they feel they are becoming </a:t>
            </a:r>
            <a:r>
              <a:rPr lang="en-US" sz="2000" i="1" dirty="0">
                <a:latin typeface="Arial"/>
                <a:cs typeface="Arial"/>
              </a:rPr>
              <a:t>(</a:t>
            </a:r>
            <a:r>
              <a:rPr lang="en-GB" sz="2000" i="1" dirty="0">
                <a:latin typeface="Arial"/>
                <a:cs typeface="Arial"/>
              </a:rPr>
              <a:t>Yagil and Medler-Liraz, 2013) </a:t>
            </a:r>
            <a:r>
              <a:rPr lang="en-US" sz="2400" dirty="0">
                <a:latin typeface="Arial"/>
                <a:cs typeface="Arial"/>
              </a:rPr>
              <a:t>		</a:t>
            </a:r>
            <a:endParaRPr lang="en-US" sz="2400" dirty="0">
              <a:latin typeface="Times New Roman" charset="0"/>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19</a:t>
            </a:r>
          </a:p>
        </p:txBody>
      </p:sp>
    </p:spTree>
    <p:extLst>
      <p:ext uri="{BB962C8B-B14F-4D97-AF65-F5344CB8AC3E}">
        <p14:creationId xmlns:p14="http://schemas.microsoft.com/office/powerpoint/2010/main" val="12788771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FINE GENRES OF PERCEIVED AUTHENTICITY</a:t>
            </a:r>
          </a:p>
        </p:txBody>
      </p:sp>
      <p:sp>
        <p:nvSpPr>
          <p:cNvPr id="7" name="TextBox 6"/>
          <p:cNvSpPr txBox="1"/>
          <p:nvPr/>
        </p:nvSpPr>
        <p:spPr>
          <a:xfrm>
            <a:off x="1311262" y="1867062"/>
            <a:ext cx="7681383" cy="5016758"/>
          </a:xfrm>
          <a:prstGeom prst="rect">
            <a:avLst/>
          </a:prstGeom>
          <a:noFill/>
        </p:spPr>
        <p:txBody>
          <a:bodyPr wrap="square" rtlCol="0">
            <a:spAutoFit/>
          </a:bodyPr>
          <a:lstStyle/>
          <a:p>
            <a:pPr marL="342900" indent="-342900">
              <a:buFont typeface="Arial"/>
              <a:buChar char="•"/>
            </a:pPr>
            <a:r>
              <a:rPr lang="en-US" sz="2000" i="1" dirty="0">
                <a:latin typeface="Arial"/>
                <a:cs typeface="Arial"/>
              </a:rPr>
              <a:t>Natural:</a:t>
            </a:r>
            <a:r>
              <a:rPr lang="en-US" sz="2000" dirty="0">
                <a:latin typeface="Arial"/>
                <a:cs typeface="Arial"/>
              </a:rPr>
              <a:t> untouched by humans, not artificial, not synthetic															</a:t>
            </a:r>
          </a:p>
          <a:p>
            <a:pPr marL="342900" indent="-342900">
              <a:buFont typeface="Arial"/>
              <a:buChar char="•"/>
            </a:pPr>
            <a:r>
              <a:rPr lang="en-US" sz="2000" i="1" dirty="0">
                <a:latin typeface="Arial"/>
                <a:cs typeface="Arial"/>
              </a:rPr>
              <a:t>Original: </a:t>
            </a:r>
            <a:r>
              <a:rPr lang="en-US" sz="2000" dirty="0">
                <a:latin typeface="Arial"/>
                <a:cs typeface="Arial"/>
              </a:rPr>
              <a:t>original in design, first of its kind, never before seen by humans, not a copy or imitation 													</a:t>
            </a:r>
          </a:p>
          <a:p>
            <a:pPr marL="342900" indent="-342900">
              <a:buFont typeface="Arial"/>
              <a:buChar char="•"/>
            </a:pPr>
            <a:r>
              <a:rPr lang="en-US" sz="2000" i="1" dirty="0">
                <a:latin typeface="Arial"/>
                <a:cs typeface="Arial"/>
              </a:rPr>
              <a:t>Exceptional</a:t>
            </a:r>
            <a:r>
              <a:rPr lang="en-US" sz="2000" dirty="0">
                <a:latin typeface="Arial"/>
                <a:cs typeface="Arial"/>
              </a:rPr>
              <a:t>: exceptionally well executed, performed with sincerity, unusual care; unconventional											</a:t>
            </a:r>
          </a:p>
          <a:p>
            <a:pPr marL="342900" indent="-342900">
              <a:buFont typeface="Arial"/>
              <a:buChar char="•"/>
            </a:pPr>
            <a:r>
              <a:rPr lang="en-US" sz="2000" i="1" dirty="0">
                <a:latin typeface="Arial"/>
                <a:cs typeface="Arial"/>
              </a:rPr>
              <a:t>Referential: </a:t>
            </a:r>
            <a:r>
              <a:rPr lang="en-US" sz="2000" dirty="0">
                <a:latin typeface="Arial"/>
                <a:cs typeface="Arial"/>
              </a:rPr>
              <a:t>draws inspiration from human history, rituals and cultures, taps into shared memories and longings, not trivial; experiential, sensual, spiritual </a:t>
            </a:r>
          </a:p>
          <a:p>
            <a:pPr marL="342900" indent="-342900">
              <a:buFont typeface="Arial"/>
              <a:buChar char="•"/>
            </a:pPr>
            <a:endParaRPr lang="en-US" sz="2000" i="1" dirty="0">
              <a:latin typeface="Arial"/>
              <a:cs typeface="Arial"/>
            </a:endParaRPr>
          </a:p>
          <a:p>
            <a:pPr marL="342900" indent="-342900">
              <a:buFont typeface="Arial"/>
              <a:buChar char="•"/>
            </a:pPr>
            <a:r>
              <a:rPr lang="en-US" sz="2000" i="1" dirty="0">
                <a:latin typeface="Arial"/>
                <a:cs typeface="Arial"/>
              </a:rPr>
              <a:t>Influential: </a:t>
            </a:r>
            <a:r>
              <a:rPr lang="en-US" sz="2000" dirty="0">
                <a:latin typeface="Arial"/>
                <a:cs typeface="Arial"/>
              </a:rPr>
              <a:t>influences other entities, reflects on life and the world, calls human beings to a higher purpose, shows a better way, with meaning; purposeful, aspirational, meaningful, enlightening, humanitarian, visionary </a:t>
            </a:r>
            <a:r>
              <a:rPr lang="en-US" sz="2000" i="1" dirty="0">
                <a:latin typeface="Arial"/>
                <a:cs typeface="Arial"/>
              </a:rPr>
              <a:t>(Gilmore and Pine, 2007)</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20</a:t>
            </a:r>
          </a:p>
        </p:txBody>
      </p:sp>
    </p:spTree>
    <p:extLst>
      <p:ext uri="{BB962C8B-B14F-4D97-AF65-F5344CB8AC3E}">
        <p14:creationId xmlns:p14="http://schemas.microsoft.com/office/powerpoint/2010/main" val="37852821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CRITIQUE OF AUTHENTICITY IN GENERAL</a:t>
            </a:r>
          </a:p>
        </p:txBody>
      </p:sp>
      <p:sp>
        <p:nvSpPr>
          <p:cNvPr id="7" name="TextBox 6"/>
          <p:cNvSpPr txBox="1"/>
          <p:nvPr/>
        </p:nvSpPr>
        <p:spPr>
          <a:xfrm>
            <a:off x="1311264" y="1989996"/>
            <a:ext cx="7501670" cy="4524315"/>
          </a:xfrm>
          <a:prstGeom prst="rect">
            <a:avLst/>
          </a:prstGeom>
          <a:noFill/>
        </p:spPr>
        <p:txBody>
          <a:bodyPr wrap="square" rtlCol="0">
            <a:spAutoFit/>
          </a:bodyPr>
          <a:lstStyle/>
          <a:p>
            <a:pPr marL="342900" indent="-342900">
              <a:buFont typeface="Arial"/>
              <a:buChar char="•"/>
            </a:pPr>
            <a:r>
              <a:rPr lang="en-US" sz="2400" dirty="0">
                <a:latin typeface="Arial"/>
                <a:cs typeface="Arial"/>
              </a:rPr>
              <a:t>Complex, multi-faceted, confusing </a:t>
            </a:r>
          </a:p>
          <a:p>
            <a:pPr marL="342900" indent="-342900">
              <a:buFont typeface="Arial"/>
              <a:buChar char="•"/>
            </a:pPr>
            <a:endParaRPr lang="en-US" sz="2400" dirty="0">
              <a:latin typeface="Arial"/>
              <a:cs typeface="Arial"/>
            </a:endParaRPr>
          </a:p>
          <a:p>
            <a:pPr marL="342900" indent="-342900">
              <a:buFont typeface="Arial"/>
              <a:buChar char="•"/>
            </a:pPr>
            <a:r>
              <a:rPr lang="en-US" sz="2400" dirty="0">
                <a:latin typeface="Arial"/>
                <a:cs typeface="Arial"/>
              </a:rPr>
              <a:t>Lacks philosophical explanation of its assumptions</a:t>
            </a:r>
          </a:p>
          <a:p>
            <a:pPr marL="342900" indent="-342900">
              <a:buFont typeface="Arial"/>
              <a:buChar char="•"/>
            </a:pPr>
            <a:endParaRPr lang="en-US" sz="2400" dirty="0">
              <a:latin typeface="Arial"/>
              <a:cs typeface="Arial"/>
            </a:endParaRPr>
          </a:p>
          <a:p>
            <a:pPr marL="342900" indent="-342900">
              <a:buFont typeface="Arial"/>
              <a:buChar char="•"/>
            </a:pPr>
            <a:r>
              <a:rPr lang="en-US" sz="2400" dirty="0">
                <a:latin typeface="Arial"/>
                <a:cs typeface="Arial"/>
              </a:rPr>
              <a:t>Multiple definitions and interpretations</a:t>
            </a:r>
          </a:p>
          <a:p>
            <a:pPr marL="342900" indent="-342900">
              <a:buFont typeface="Arial"/>
              <a:buChar char="•"/>
            </a:pPr>
            <a:endParaRPr lang="en-US" sz="2400" dirty="0">
              <a:latin typeface="Arial"/>
              <a:cs typeface="Arial"/>
            </a:endParaRPr>
          </a:p>
          <a:p>
            <a:pPr marL="342900" indent="-342900">
              <a:buFont typeface="Arial"/>
              <a:buChar char="•"/>
            </a:pPr>
            <a:r>
              <a:rPr lang="en-US" sz="2400" dirty="0">
                <a:latin typeface="Arial"/>
                <a:cs typeface="Arial"/>
              </a:rPr>
              <a:t>Culture dependent, not universal</a:t>
            </a:r>
          </a:p>
          <a:p>
            <a:endParaRPr lang="en-US" sz="2400" dirty="0">
              <a:latin typeface="Arial"/>
              <a:cs typeface="Arial"/>
            </a:endParaRPr>
          </a:p>
          <a:p>
            <a:pPr marL="342900" indent="-342900">
              <a:buFont typeface="Arial"/>
              <a:buChar char="•"/>
            </a:pPr>
            <a:r>
              <a:rPr lang="en-US" sz="2400" dirty="0">
                <a:latin typeface="Arial"/>
                <a:cs typeface="Arial"/>
              </a:rPr>
              <a:t>Has no common ground as to its existence, meaning, or importance</a:t>
            </a:r>
          </a:p>
          <a:p>
            <a:r>
              <a:rPr lang="en-US" sz="2400" dirty="0">
                <a:latin typeface="Arial"/>
                <a:cs typeface="Arial"/>
              </a:rPr>
              <a:t>												</a:t>
            </a:r>
          </a:p>
          <a:p>
            <a:pPr marL="342900" indent="-342900">
              <a:buFont typeface="Arial"/>
              <a:buChar char="•"/>
            </a:pPr>
            <a:r>
              <a:rPr lang="en-US" sz="2400" dirty="0">
                <a:latin typeface="Arial"/>
                <a:cs typeface="Arial"/>
              </a:rPr>
              <a:t>Is obsolete</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21</a:t>
            </a:r>
          </a:p>
        </p:txBody>
      </p:sp>
    </p:spTree>
    <p:extLst>
      <p:ext uri="{BB962C8B-B14F-4D97-AF65-F5344CB8AC3E}">
        <p14:creationId xmlns:p14="http://schemas.microsoft.com/office/powerpoint/2010/main" val="35437131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CRITIQUE OF OBJECT AUTHENTICITY</a:t>
            </a:r>
          </a:p>
        </p:txBody>
      </p:sp>
      <p:sp>
        <p:nvSpPr>
          <p:cNvPr id="7" name="TextBox 6"/>
          <p:cNvSpPr txBox="1"/>
          <p:nvPr/>
        </p:nvSpPr>
        <p:spPr>
          <a:xfrm>
            <a:off x="1311264" y="1989996"/>
            <a:ext cx="7501670" cy="3785652"/>
          </a:xfrm>
          <a:prstGeom prst="rect">
            <a:avLst/>
          </a:prstGeom>
          <a:noFill/>
        </p:spPr>
        <p:txBody>
          <a:bodyPr wrap="square" rtlCol="0">
            <a:spAutoFit/>
          </a:bodyPr>
          <a:lstStyle/>
          <a:p>
            <a:pPr marL="342900" indent="-342900">
              <a:buFont typeface="Arial"/>
              <a:buChar char="•"/>
            </a:pPr>
            <a:r>
              <a:rPr lang="en-US" sz="2400" dirty="0">
                <a:latin typeface="Arial"/>
                <a:cs typeface="Arial"/>
              </a:rPr>
              <a:t>Depends upon external assessment</a:t>
            </a:r>
          </a:p>
          <a:p>
            <a:endParaRPr lang="en-US" sz="2400" dirty="0">
              <a:latin typeface="Arial"/>
              <a:cs typeface="Arial"/>
            </a:endParaRPr>
          </a:p>
          <a:p>
            <a:pPr marL="342900" indent="-342900">
              <a:buFont typeface="Arial"/>
              <a:buChar char="•"/>
            </a:pPr>
            <a:r>
              <a:rPr lang="en-US" sz="2400" dirty="0">
                <a:latin typeface="Arial"/>
                <a:cs typeface="Arial"/>
              </a:rPr>
              <a:t>Does not determine who is responsible for assessment criteria</a:t>
            </a:r>
          </a:p>
          <a:p>
            <a:endParaRPr lang="en-US" sz="2400" dirty="0">
              <a:latin typeface="Arial"/>
              <a:cs typeface="Arial"/>
            </a:endParaRPr>
          </a:p>
          <a:p>
            <a:pPr marL="342900" indent="-342900">
              <a:buFont typeface="Arial"/>
              <a:buChar char="•"/>
            </a:pPr>
            <a:r>
              <a:rPr lang="en-US" sz="2400" dirty="0">
                <a:latin typeface="Arial"/>
                <a:cs typeface="Arial"/>
              </a:rPr>
              <a:t>There is no absolute point of reference what is authentic		</a:t>
            </a:r>
          </a:p>
          <a:p>
            <a:pPr marL="342900" indent="-342900">
              <a:buFont typeface="Arial"/>
              <a:buChar char="•"/>
            </a:pPr>
            <a:endParaRPr lang="en-US" sz="2400" dirty="0">
              <a:latin typeface="Arial"/>
              <a:cs typeface="Arial"/>
            </a:endParaRPr>
          </a:p>
          <a:p>
            <a:pPr marL="342900" indent="-342900">
              <a:buFont typeface="Arial"/>
              <a:buChar char="•"/>
            </a:pPr>
            <a:r>
              <a:rPr lang="en-US" sz="2400" dirty="0">
                <a:latin typeface="Arial"/>
                <a:cs typeface="Arial"/>
              </a:rPr>
              <a:t>Static; does not consider that values of the objects change over time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22</a:t>
            </a:r>
          </a:p>
        </p:txBody>
      </p:sp>
    </p:spTree>
    <p:extLst>
      <p:ext uri="{BB962C8B-B14F-4D97-AF65-F5344CB8AC3E}">
        <p14:creationId xmlns:p14="http://schemas.microsoft.com/office/powerpoint/2010/main" val="11350771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CRITIQUE OF CONSTRUCTIVE AUTHENTICITY</a:t>
            </a:r>
          </a:p>
        </p:txBody>
      </p:sp>
      <p:sp>
        <p:nvSpPr>
          <p:cNvPr id="7" name="TextBox 6"/>
          <p:cNvSpPr txBox="1"/>
          <p:nvPr/>
        </p:nvSpPr>
        <p:spPr>
          <a:xfrm>
            <a:off x="1311264" y="1989996"/>
            <a:ext cx="7501670" cy="3785652"/>
          </a:xfrm>
          <a:prstGeom prst="rect">
            <a:avLst/>
          </a:prstGeom>
          <a:noFill/>
        </p:spPr>
        <p:txBody>
          <a:bodyPr wrap="square" rtlCol="0">
            <a:spAutoFit/>
          </a:bodyPr>
          <a:lstStyle/>
          <a:p>
            <a:pPr marL="342900" indent="-342900">
              <a:buFont typeface="Arial"/>
              <a:buChar char="•"/>
            </a:pPr>
            <a:r>
              <a:rPr lang="en-US" sz="2400" dirty="0">
                <a:latin typeface="Arial"/>
                <a:cs typeface="Arial"/>
              </a:rPr>
              <a:t>Negotiable and subjective </a:t>
            </a:r>
          </a:p>
          <a:p>
            <a:pPr marL="342900" indent="-342900">
              <a:buFont typeface="Arial"/>
              <a:buChar char="•"/>
            </a:pPr>
            <a:endParaRPr lang="en-US" sz="2400" dirty="0">
              <a:latin typeface="Arial"/>
              <a:cs typeface="Arial"/>
            </a:endParaRPr>
          </a:p>
          <a:p>
            <a:pPr marL="342900" indent="-342900">
              <a:buFont typeface="Arial"/>
              <a:buChar char="•"/>
            </a:pPr>
            <a:r>
              <a:rPr lang="en-US" sz="2400" dirty="0">
                <a:latin typeface="Arial"/>
                <a:cs typeface="Arial"/>
              </a:rPr>
              <a:t>Depends on the ways of construction and interpretation, and images and expectations of the tour objects		</a:t>
            </a:r>
          </a:p>
          <a:p>
            <a:r>
              <a:rPr lang="en-US" sz="2400" dirty="0">
                <a:latin typeface="Arial"/>
                <a:cs typeface="Arial"/>
              </a:rPr>
              <a:t>												</a:t>
            </a:r>
          </a:p>
          <a:p>
            <a:pPr marL="342900" indent="-342900">
              <a:buFont typeface="Arial"/>
              <a:buChar char="•"/>
            </a:pPr>
            <a:r>
              <a:rPr lang="en-US" sz="2400" dirty="0">
                <a:latin typeface="Arial"/>
                <a:cs typeface="Arial"/>
              </a:rPr>
              <a:t>Has different meanings depending on time, historical and cultural context, ideology																			</a:t>
            </a:r>
          </a:p>
          <a:p>
            <a:pPr marL="342900" indent="-342900">
              <a:buFont typeface="Arial"/>
              <a:buChar char="•"/>
            </a:pPr>
            <a:r>
              <a:rPr lang="en-US" sz="2400" dirty="0">
                <a:latin typeface="Arial"/>
                <a:cs typeface="Arial"/>
              </a:rPr>
              <a:t>Can be routinized and standardized</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23</a:t>
            </a:r>
          </a:p>
        </p:txBody>
      </p:sp>
    </p:spTree>
    <p:extLst>
      <p:ext uri="{BB962C8B-B14F-4D97-AF65-F5344CB8AC3E}">
        <p14:creationId xmlns:p14="http://schemas.microsoft.com/office/powerpoint/2010/main" val="544940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CRITIQUE OF STAGED AUTHENTICITY</a:t>
            </a:r>
          </a:p>
        </p:txBody>
      </p:sp>
      <p:sp>
        <p:nvSpPr>
          <p:cNvPr id="7" name="TextBox 6"/>
          <p:cNvSpPr txBox="1"/>
          <p:nvPr/>
        </p:nvSpPr>
        <p:spPr>
          <a:xfrm>
            <a:off x="1311264" y="1989996"/>
            <a:ext cx="7501670" cy="3724097"/>
          </a:xfrm>
          <a:prstGeom prst="rect">
            <a:avLst/>
          </a:prstGeom>
          <a:noFill/>
        </p:spPr>
        <p:txBody>
          <a:bodyPr wrap="square" rtlCol="0">
            <a:spAutoFit/>
          </a:bodyPr>
          <a:lstStyle/>
          <a:p>
            <a:pPr marL="342900" indent="-342900">
              <a:buFont typeface="Arial"/>
              <a:buChar char="•"/>
            </a:pPr>
            <a:r>
              <a:rPr lang="en-GB" sz="2400" dirty="0">
                <a:latin typeface="Arial"/>
                <a:cs typeface="Arial"/>
              </a:rPr>
              <a:t>Difficult to tell if the experiences of the ‘back’ stage places are authentic or not </a:t>
            </a:r>
            <a:r>
              <a:rPr lang="en-US" sz="2400" dirty="0">
                <a:latin typeface="Arial"/>
                <a:cs typeface="Arial"/>
              </a:rPr>
              <a:t> </a:t>
            </a:r>
          </a:p>
          <a:p>
            <a:pPr marL="342900" indent="-342900">
              <a:buFont typeface="Arial"/>
              <a:buChar char="•"/>
            </a:pPr>
            <a:endParaRPr lang="en-US" sz="2400" dirty="0">
              <a:latin typeface="Arial"/>
              <a:cs typeface="Arial"/>
            </a:endParaRPr>
          </a:p>
          <a:p>
            <a:pPr marL="342900" indent="-342900">
              <a:buFont typeface="Arial"/>
              <a:buChar char="•"/>
            </a:pPr>
            <a:r>
              <a:rPr lang="en-US" sz="2400" dirty="0">
                <a:latin typeface="Arial"/>
                <a:cs typeface="Arial"/>
              </a:rPr>
              <a:t>‘Front’ and ‘back’ stage places transform over time</a:t>
            </a:r>
          </a:p>
          <a:p>
            <a:pPr marL="342900" indent="-342900">
              <a:buFont typeface="Arial"/>
              <a:buChar char="•"/>
            </a:pPr>
            <a:endParaRPr lang="en-US" sz="2400" dirty="0">
              <a:latin typeface="Arial"/>
              <a:cs typeface="Arial"/>
            </a:endParaRPr>
          </a:p>
          <a:p>
            <a:pPr marL="342900" indent="-342900">
              <a:buFont typeface="Arial"/>
              <a:buChar char="•"/>
            </a:pPr>
            <a:r>
              <a:rPr lang="en-US" sz="2400" dirty="0">
                <a:latin typeface="Arial"/>
                <a:cs typeface="Arial"/>
              </a:rPr>
              <a:t>Pseudo-events insult travellers, are not spontaneous, create dubious experience, have negative effects on the local community </a:t>
            </a:r>
            <a:r>
              <a:rPr lang="en-US" sz="2000" i="1" dirty="0">
                <a:latin typeface="Arial"/>
                <a:cs typeface="Arial"/>
              </a:rPr>
              <a:t>(Boorstin, 1961; MacCannell, 1973)</a:t>
            </a:r>
          </a:p>
          <a:p>
            <a:pPr marL="342900" indent="-342900">
              <a:buFont typeface="Arial"/>
              <a:buChar char="•"/>
            </a:pPr>
            <a:endParaRPr lang="en-US" sz="2400" dirty="0">
              <a:latin typeface="Arial"/>
              <a:cs typeface="Arial"/>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24</a:t>
            </a:r>
          </a:p>
        </p:txBody>
      </p:sp>
    </p:spTree>
    <p:extLst>
      <p:ext uri="{BB962C8B-B14F-4D97-AF65-F5344CB8AC3E}">
        <p14:creationId xmlns:p14="http://schemas.microsoft.com/office/powerpoint/2010/main" val="21403659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CHALLENGES TO TOURISM PROFESSIONALS</a:t>
            </a:r>
          </a:p>
        </p:txBody>
      </p:sp>
      <p:sp>
        <p:nvSpPr>
          <p:cNvPr id="7" name="TextBox 6"/>
          <p:cNvSpPr txBox="1"/>
          <p:nvPr/>
        </p:nvSpPr>
        <p:spPr>
          <a:xfrm>
            <a:off x="1311263" y="2098775"/>
            <a:ext cx="7501670" cy="4154983"/>
          </a:xfrm>
          <a:prstGeom prst="rect">
            <a:avLst/>
          </a:prstGeom>
          <a:noFill/>
        </p:spPr>
        <p:txBody>
          <a:bodyPr wrap="square" rtlCol="0">
            <a:spAutoFit/>
          </a:bodyPr>
          <a:lstStyle/>
          <a:p>
            <a:pPr marL="342900" indent="-342900">
              <a:buFont typeface="Arial"/>
              <a:buChar char="•"/>
            </a:pPr>
            <a:r>
              <a:rPr lang="en-US" sz="2400" dirty="0">
                <a:latin typeface="Arial"/>
                <a:cs typeface="Arial"/>
              </a:rPr>
              <a:t>New conceptualizations of authenticity are required							</a:t>
            </a:r>
          </a:p>
          <a:p>
            <a:pPr marL="342900" indent="-342900">
              <a:buFont typeface="Arial"/>
              <a:buChar char="•"/>
            </a:pPr>
            <a:r>
              <a:rPr lang="en-US" sz="2400" dirty="0">
                <a:latin typeface="Arial"/>
                <a:cs typeface="Arial"/>
              </a:rPr>
              <a:t>More discussion of what it means in terms of tourists’ experiences														</a:t>
            </a:r>
          </a:p>
          <a:p>
            <a:pPr marL="342900" indent="-342900">
              <a:buFont typeface="Arial"/>
              <a:buChar char="•"/>
            </a:pPr>
            <a:r>
              <a:rPr lang="en-US" sz="2400" dirty="0">
                <a:latin typeface="Arial"/>
                <a:cs typeface="Arial"/>
              </a:rPr>
              <a:t>Importance of the multiple meanings attached to tourism products</a:t>
            </a:r>
          </a:p>
          <a:p>
            <a:endParaRPr lang="en-US" sz="2400" dirty="0">
              <a:latin typeface="Arial"/>
              <a:cs typeface="Arial"/>
            </a:endParaRPr>
          </a:p>
          <a:p>
            <a:pPr marL="342900" indent="-342900">
              <a:buFont typeface="Arial"/>
              <a:buChar char="•"/>
            </a:pPr>
            <a:r>
              <a:rPr lang="en-US" sz="2400" dirty="0">
                <a:latin typeface="Arial"/>
                <a:cs typeface="Arial"/>
              </a:rPr>
              <a:t>Existential authenticity and the meanings consumed behind tourism products will be important elements of the future tourist experiences</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25</a:t>
            </a:r>
          </a:p>
        </p:txBody>
      </p:sp>
    </p:spTree>
    <p:extLst>
      <p:ext uri="{BB962C8B-B14F-4D97-AF65-F5344CB8AC3E}">
        <p14:creationId xmlns:p14="http://schemas.microsoft.com/office/powerpoint/2010/main" val="36867799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769441"/>
          </a:xfrm>
          <a:prstGeom prst="rect">
            <a:avLst/>
          </a:prstGeom>
          <a:noFill/>
        </p:spPr>
        <p:txBody>
          <a:bodyPr wrap="square" rtlCol="0">
            <a:spAutoFit/>
          </a:bodyPr>
          <a:lstStyle/>
          <a:p>
            <a:r>
              <a:rPr lang="en-US" sz="2200" b="1" dirty="0">
                <a:latin typeface="Arial"/>
                <a:cs typeface="Arial"/>
              </a:rPr>
              <a:t>STRATEGIES TO ACHIEVE OBJECTIVE AUTHENTICITY</a:t>
            </a:r>
          </a:p>
        </p:txBody>
      </p:sp>
      <p:sp>
        <p:nvSpPr>
          <p:cNvPr id="7" name="TextBox 6"/>
          <p:cNvSpPr txBox="1"/>
          <p:nvPr/>
        </p:nvSpPr>
        <p:spPr>
          <a:xfrm>
            <a:off x="1311264" y="2237362"/>
            <a:ext cx="7196463" cy="1938992"/>
          </a:xfrm>
          <a:prstGeom prst="rect">
            <a:avLst/>
          </a:prstGeom>
          <a:noFill/>
        </p:spPr>
        <p:txBody>
          <a:bodyPr wrap="square" rtlCol="0">
            <a:spAutoFit/>
          </a:bodyPr>
          <a:lstStyle/>
          <a:p>
            <a:pPr marL="342900" indent="-342900">
              <a:buFont typeface="Arial"/>
              <a:buChar char="•"/>
            </a:pPr>
            <a:r>
              <a:rPr lang="en-US" sz="2400" dirty="0">
                <a:latin typeface="Arial"/>
                <a:cs typeface="Arial"/>
              </a:rPr>
              <a:t>Emphasize originality, genuineness, uniqueness		</a:t>
            </a:r>
          </a:p>
          <a:p>
            <a:pPr marL="342900" indent="-342900">
              <a:buFont typeface="Arial"/>
              <a:buChar char="•"/>
            </a:pPr>
            <a:r>
              <a:rPr lang="en-US" sz="2400" dirty="0">
                <a:latin typeface="Arial"/>
                <a:cs typeface="Arial"/>
              </a:rPr>
              <a:t>Focus on being first and unlike other offerings 														 	</a:t>
            </a:r>
          </a:p>
          <a:p>
            <a:pPr marL="342900" indent="-342900">
              <a:buFont typeface="Arial"/>
              <a:buChar char="•"/>
            </a:pPr>
            <a:r>
              <a:rPr lang="en-US" sz="2400" dirty="0">
                <a:latin typeface="Arial"/>
                <a:cs typeface="Arial"/>
              </a:rPr>
              <a:t>Focus on not being able to change</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26</a:t>
            </a:r>
          </a:p>
        </p:txBody>
      </p:sp>
    </p:spTree>
    <p:extLst>
      <p:ext uri="{BB962C8B-B14F-4D97-AF65-F5344CB8AC3E}">
        <p14:creationId xmlns:p14="http://schemas.microsoft.com/office/powerpoint/2010/main" val="159614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1"/>
            <a:ext cx="9144001"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 name="Picture 1" descr="Compass only for PPP.jpg"/>
          <p:cNvPicPr>
            <a:picLocks noChangeAspect="1"/>
          </p:cNvPicPr>
          <p:nvPr/>
        </p:nvPicPr>
        <p:blipFill>
          <a:blip r:embed="rId2" cstate="screen">
            <a:alphaModFix amt="10000"/>
            <a:extLst>
              <a:ext uri="{28A0092B-C50C-407E-A947-70E740481C1C}">
                <a14:useLocalDpi xmlns:a14="http://schemas.microsoft.com/office/drawing/2010/main"/>
              </a:ext>
            </a:extLst>
          </a:blip>
          <a:stretch>
            <a:fillRect/>
          </a:stretch>
        </p:blipFill>
        <p:spPr>
          <a:xfrm>
            <a:off x="0" y="1"/>
            <a:ext cx="9144000" cy="6858000"/>
          </a:xfrm>
          <a:prstGeom prst="rect">
            <a:avLst/>
          </a:prstGeom>
        </p:spPr>
      </p:pic>
      <p:sp>
        <p:nvSpPr>
          <p:cNvPr id="7" name="TextBox 6"/>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LEARNING OBJECTIVES</a:t>
            </a:r>
          </a:p>
        </p:txBody>
      </p:sp>
      <p:sp>
        <p:nvSpPr>
          <p:cNvPr id="8" name="TextBox 7"/>
          <p:cNvSpPr txBox="1"/>
          <p:nvPr/>
        </p:nvSpPr>
        <p:spPr>
          <a:xfrm>
            <a:off x="1311263" y="1875409"/>
            <a:ext cx="7607551" cy="4893647"/>
          </a:xfrm>
          <a:prstGeom prst="rect">
            <a:avLst/>
          </a:prstGeom>
          <a:noFill/>
        </p:spPr>
        <p:txBody>
          <a:bodyPr wrap="square" rtlCol="0">
            <a:spAutoFit/>
          </a:bodyPr>
          <a:lstStyle/>
          <a:p>
            <a:pPr marL="457200" indent="-457200">
              <a:buFont typeface="Arial" panose="020B0604020202020204" pitchFamily="34" charset="0"/>
              <a:buChar char="•"/>
            </a:pPr>
            <a:r>
              <a:rPr lang="en-US" sz="2400" dirty="0">
                <a:latin typeface="Arial"/>
                <a:cs typeface="Arial"/>
              </a:rPr>
              <a:t>Understand the meaning and origins of authenticity.</a:t>
            </a:r>
          </a:p>
          <a:p>
            <a:pPr marL="457200" indent="-457200">
              <a:buFont typeface="Arial" panose="020B0604020202020204" pitchFamily="34" charset="0"/>
              <a:buChar char="•"/>
            </a:pPr>
            <a:r>
              <a:rPr lang="en-US" sz="2400" dirty="0">
                <a:latin typeface="Arial"/>
                <a:cs typeface="Arial"/>
              </a:rPr>
              <a:t>Understand why tourists search for authenticity.</a:t>
            </a:r>
          </a:p>
          <a:p>
            <a:pPr marL="457200" indent="-457200">
              <a:buFont typeface="Arial" panose="020B0604020202020204" pitchFamily="34" charset="0"/>
              <a:buChar char="•"/>
            </a:pPr>
            <a:r>
              <a:rPr lang="en-US" sz="2400" dirty="0">
                <a:latin typeface="Arial"/>
                <a:cs typeface="Arial"/>
              </a:rPr>
              <a:t>Identify factors determining authenticity in tourism.</a:t>
            </a:r>
          </a:p>
          <a:p>
            <a:pPr marL="457200" indent="-457200">
              <a:buFont typeface="Arial" panose="020B0604020202020204" pitchFamily="34" charset="0"/>
              <a:buChar char="•"/>
            </a:pPr>
            <a:r>
              <a:rPr lang="en-US" sz="2400" dirty="0">
                <a:latin typeface="Arial"/>
                <a:cs typeface="Arial"/>
              </a:rPr>
              <a:t>Understand approaches and concepts of authenticity. </a:t>
            </a:r>
          </a:p>
          <a:p>
            <a:pPr marL="457200" indent="-457200">
              <a:buFont typeface="Arial" panose="020B0604020202020204" pitchFamily="34" charset="0"/>
              <a:buChar char="•"/>
            </a:pPr>
            <a:r>
              <a:rPr lang="en-US" sz="2400" dirty="0">
                <a:latin typeface="Arial"/>
                <a:cs typeface="Arial"/>
              </a:rPr>
              <a:t>Identify main types of authenticity and its meanings in tourism. </a:t>
            </a:r>
          </a:p>
          <a:p>
            <a:pPr marL="457200" indent="-457200">
              <a:buFont typeface="Arial" panose="020B0604020202020204" pitchFamily="34" charset="0"/>
              <a:buChar char="•"/>
            </a:pPr>
            <a:r>
              <a:rPr lang="en-US" sz="2400" dirty="0">
                <a:latin typeface="Arial"/>
                <a:cs typeface="Arial"/>
              </a:rPr>
              <a:t>Understand critique of authenticity and the challenges it presents to tourism professionals.</a:t>
            </a:r>
          </a:p>
          <a:p>
            <a:pPr marL="457200" indent="-457200">
              <a:buFont typeface="Arial" panose="020B0604020202020204" pitchFamily="34" charset="0"/>
              <a:buChar char="•"/>
            </a:pPr>
            <a:r>
              <a:rPr lang="en-US" sz="2400" dirty="0">
                <a:latin typeface="Arial"/>
                <a:cs typeface="Arial"/>
              </a:rPr>
              <a:t>Suggest strategies for achieving and communicating authenticity in tourism.</a:t>
            </a:r>
          </a:p>
          <a:p>
            <a:pPr marL="457200" indent="-457200">
              <a:buFont typeface="Arial" panose="020B0604020202020204" pitchFamily="34" charset="0"/>
              <a:buChar char="•"/>
            </a:pPr>
            <a:r>
              <a:rPr lang="en-US" sz="2400" dirty="0">
                <a:latin typeface="Arial"/>
                <a:cs typeface="Arial"/>
              </a:rPr>
              <a:t>Understand the implications of managing authenticity in tourism.</a:t>
            </a:r>
          </a:p>
        </p:txBody>
      </p:sp>
      <p:sp>
        <p:nvSpPr>
          <p:cNvPr id="11" name="Rectangle 10"/>
          <p:cNvSpPr/>
          <p:nvPr/>
        </p:nvSpPr>
        <p:spPr>
          <a:xfrm>
            <a:off x="0"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Tree>
    <p:extLst>
      <p:ext uri="{BB962C8B-B14F-4D97-AF65-F5344CB8AC3E}">
        <p14:creationId xmlns:p14="http://schemas.microsoft.com/office/powerpoint/2010/main" val="16982381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769441"/>
          </a:xfrm>
          <a:prstGeom prst="rect">
            <a:avLst/>
          </a:prstGeom>
          <a:noFill/>
        </p:spPr>
        <p:txBody>
          <a:bodyPr wrap="square" rtlCol="0">
            <a:spAutoFit/>
          </a:bodyPr>
          <a:lstStyle/>
          <a:p>
            <a:r>
              <a:rPr lang="en-US" sz="2200" b="1" dirty="0">
                <a:latin typeface="Arial"/>
                <a:cs typeface="Arial"/>
              </a:rPr>
              <a:t>STRATEGIES TO ACHIEVE CONSTRUCTIVE AUTHENTICITY</a:t>
            </a:r>
          </a:p>
        </p:txBody>
      </p:sp>
      <p:sp>
        <p:nvSpPr>
          <p:cNvPr id="7" name="TextBox 6"/>
          <p:cNvSpPr txBox="1"/>
          <p:nvPr/>
        </p:nvSpPr>
        <p:spPr>
          <a:xfrm>
            <a:off x="1311264" y="2181994"/>
            <a:ext cx="7196463" cy="3046988"/>
          </a:xfrm>
          <a:prstGeom prst="rect">
            <a:avLst/>
          </a:prstGeom>
          <a:noFill/>
        </p:spPr>
        <p:txBody>
          <a:bodyPr wrap="square" rtlCol="0">
            <a:spAutoFit/>
          </a:bodyPr>
          <a:lstStyle/>
          <a:p>
            <a:pPr marL="342900" indent="-342900">
              <a:buFont typeface="Arial"/>
              <a:buChar char="•"/>
            </a:pPr>
            <a:r>
              <a:rPr lang="en-US" sz="2400" dirty="0">
                <a:latin typeface="Arial"/>
                <a:cs typeface="Arial"/>
              </a:rPr>
              <a:t>Create feelings and emotions, recall memories			</a:t>
            </a:r>
          </a:p>
          <a:p>
            <a:pPr marL="342900" indent="-342900">
              <a:buFont typeface="Arial"/>
              <a:buChar char="•"/>
            </a:pPr>
            <a:r>
              <a:rPr lang="en-US" sz="2400" dirty="0">
                <a:latin typeface="Arial"/>
                <a:cs typeface="Arial"/>
              </a:rPr>
              <a:t>Develop a theme (e.g. sports, landscape)				</a:t>
            </a:r>
          </a:p>
          <a:p>
            <a:pPr marL="342900" indent="-342900">
              <a:buFont typeface="Arial"/>
              <a:buChar char="•"/>
            </a:pPr>
            <a:r>
              <a:rPr lang="en-US" sz="2400" dirty="0">
                <a:latin typeface="Arial"/>
                <a:cs typeface="Arial"/>
              </a:rPr>
              <a:t>Create impression (e.g. of space, place, time, season, scale, technology								</a:t>
            </a:r>
          </a:p>
          <a:p>
            <a:pPr marL="342900" indent="-342900">
              <a:buFont typeface="Arial"/>
              <a:buChar char="•"/>
            </a:pPr>
            <a:r>
              <a:rPr lang="en-US" sz="2400" dirty="0">
                <a:latin typeface="Arial"/>
                <a:cs typeface="Arial"/>
              </a:rPr>
              <a:t>Engage senses (taste, smell, sight, sound, touch)</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27</a:t>
            </a:r>
          </a:p>
        </p:txBody>
      </p:sp>
    </p:spTree>
    <p:extLst>
      <p:ext uri="{BB962C8B-B14F-4D97-AF65-F5344CB8AC3E}">
        <p14:creationId xmlns:p14="http://schemas.microsoft.com/office/powerpoint/2010/main" val="17990035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769441"/>
          </a:xfrm>
          <a:prstGeom prst="rect">
            <a:avLst/>
          </a:prstGeom>
          <a:noFill/>
        </p:spPr>
        <p:txBody>
          <a:bodyPr wrap="square" rtlCol="0">
            <a:spAutoFit/>
          </a:bodyPr>
          <a:lstStyle/>
          <a:p>
            <a:r>
              <a:rPr lang="en-US" sz="2200" b="1" dirty="0">
                <a:latin typeface="Arial"/>
                <a:cs typeface="Arial"/>
              </a:rPr>
              <a:t>STRATEGIES TO ACHIEVE </a:t>
            </a:r>
            <a:r>
              <a:rPr lang="en-US" sz="2200" b="1" i="1" dirty="0">
                <a:latin typeface="Arial"/>
                <a:cs typeface="Arial"/>
              </a:rPr>
              <a:t>UN</a:t>
            </a:r>
            <a:r>
              <a:rPr lang="en-US" sz="2200" b="1" dirty="0">
                <a:latin typeface="Arial"/>
                <a:cs typeface="Arial"/>
              </a:rPr>
              <a:t>STAGED AUTHENTICITY</a:t>
            </a:r>
          </a:p>
        </p:txBody>
      </p:sp>
      <p:sp>
        <p:nvSpPr>
          <p:cNvPr id="7" name="TextBox 6"/>
          <p:cNvSpPr txBox="1"/>
          <p:nvPr/>
        </p:nvSpPr>
        <p:spPr>
          <a:xfrm>
            <a:off x="1311264" y="2181994"/>
            <a:ext cx="7389313" cy="1569660"/>
          </a:xfrm>
          <a:prstGeom prst="rect">
            <a:avLst/>
          </a:prstGeom>
          <a:noFill/>
        </p:spPr>
        <p:txBody>
          <a:bodyPr wrap="square" rtlCol="0">
            <a:spAutoFit/>
          </a:bodyPr>
          <a:lstStyle/>
          <a:p>
            <a:pPr marL="342900" indent="-342900">
              <a:buFont typeface="Arial"/>
              <a:buChar char="•"/>
            </a:pPr>
            <a:r>
              <a:rPr lang="en-US" sz="2400" dirty="0">
                <a:solidFill>
                  <a:srgbClr val="000000"/>
                </a:solidFill>
                <a:latin typeface="Arial"/>
                <a:cs typeface="Arial"/>
              </a:rPr>
              <a:t>In front stages create opportunities for tourists to develop relationships with locals, make friends, learn from locals to gain insights into their culture and society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28</a:t>
            </a:r>
          </a:p>
        </p:txBody>
      </p:sp>
    </p:spTree>
    <p:extLst>
      <p:ext uri="{BB962C8B-B14F-4D97-AF65-F5344CB8AC3E}">
        <p14:creationId xmlns:p14="http://schemas.microsoft.com/office/powerpoint/2010/main" val="16283732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769441"/>
          </a:xfrm>
          <a:prstGeom prst="rect">
            <a:avLst/>
          </a:prstGeom>
          <a:noFill/>
        </p:spPr>
        <p:txBody>
          <a:bodyPr wrap="square" rtlCol="0">
            <a:spAutoFit/>
          </a:bodyPr>
          <a:lstStyle/>
          <a:p>
            <a:r>
              <a:rPr lang="en-US" sz="2200" b="1" dirty="0">
                <a:latin typeface="Arial"/>
                <a:cs typeface="Arial"/>
              </a:rPr>
              <a:t>STRATEGIES TO ACHIEVE EXISTENTIAL AUTHENTICITY</a:t>
            </a:r>
          </a:p>
        </p:txBody>
      </p:sp>
      <p:sp>
        <p:nvSpPr>
          <p:cNvPr id="7" name="TextBox 6"/>
          <p:cNvSpPr txBox="1"/>
          <p:nvPr/>
        </p:nvSpPr>
        <p:spPr>
          <a:xfrm>
            <a:off x="1311263" y="2181994"/>
            <a:ext cx="7459889" cy="4154983"/>
          </a:xfrm>
          <a:prstGeom prst="rect">
            <a:avLst/>
          </a:prstGeom>
          <a:noFill/>
        </p:spPr>
        <p:txBody>
          <a:bodyPr wrap="square" rtlCol="0">
            <a:spAutoFit/>
          </a:bodyPr>
          <a:lstStyle/>
          <a:p>
            <a:pPr marL="342900" indent="-342900">
              <a:buFont typeface="Arial"/>
              <a:buChar char="•"/>
            </a:pPr>
            <a:r>
              <a:rPr lang="en-US" sz="2400" dirty="0">
                <a:solidFill>
                  <a:srgbClr val="000000"/>
                </a:solidFill>
                <a:latin typeface="Arial"/>
                <a:cs typeface="Arial"/>
              </a:rPr>
              <a:t>Focus on authentic state of being: experiencing authentic self, being true to one’s self, being attune to one’s own experiences			 						 </a:t>
            </a:r>
          </a:p>
          <a:p>
            <a:pPr marL="342900" indent="-342900">
              <a:buFont typeface="Arial"/>
              <a:buChar char="•"/>
            </a:pPr>
            <a:r>
              <a:rPr lang="en-US" sz="2400" dirty="0">
                <a:solidFill>
                  <a:srgbClr val="000000"/>
                </a:solidFill>
                <a:latin typeface="Arial"/>
                <a:cs typeface="Arial"/>
              </a:rPr>
              <a:t>Inspire and engage to allow tourists to achieve their goals and aspirations, and change their self positively													 </a:t>
            </a:r>
          </a:p>
          <a:p>
            <a:pPr marL="342900" indent="-342900">
              <a:buFont typeface="Arial"/>
              <a:buChar char="•"/>
            </a:pPr>
            <a:r>
              <a:rPr lang="en-US" sz="2400" dirty="0">
                <a:solidFill>
                  <a:srgbClr val="000000"/>
                </a:solidFill>
                <a:latin typeface="Arial"/>
                <a:cs typeface="Arial"/>
              </a:rPr>
              <a:t>Deliver offerings that allow tourists to reflect on life, find meaning and purpose, understand the world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29</a:t>
            </a:r>
          </a:p>
        </p:txBody>
      </p:sp>
    </p:spTree>
    <p:extLst>
      <p:ext uri="{BB962C8B-B14F-4D97-AF65-F5344CB8AC3E}">
        <p14:creationId xmlns:p14="http://schemas.microsoft.com/office/powerpoint/2010/main" val="22126532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769441"/>
          </a:xfrm>
          <a:prstGeom prst="rect">
            <a:avLst/>
          </a:prstGeom>
          <a:noFill/>
        </p:spPr>
        <p:txBody>
          <a:bodyPr wrap="square" rtlCol="0">
            <a:spAutoFit/>
          </a:bodyPr>
          <a:lstStyle/>
          <a:p>
            <a:r>
              <a:rPr lang="en-US" sz="2200" b="1" dirty="0">
                <a:latin typeface="Arial"/>
                <a:cs typeface="Arial"/>
              </a:rPr>
              <a:t>STRATEGIES TO ACHIEVE NATURAL AUTHENTICITY</a:t>
            </a:r>
          </a:p>
        </p:txBody>
      </p:sp>
      <p:sp>
        <p:nvSpPr>
          <p:cNvPr id="7" name="TextBox 6"/>
          <p:cNvSpPr txBox="1"/>
          <p:nvPr/>
        </p:nvSpPr>
        <p:spPr>
          <a:xfrm>
            <a:off x="1311264" y="2181994"/>
            <a:ext cx="7415590" cy="4524315"/>
          </a:xfrm>
          <a:prstGeom prst="rect">
            <a:avLst/>
          </a:prstGeom>
          <a:noFill/>
        </p:spPr>
        <p:txBody>
          <a:bodyPr wrap="square" rtlCol="0">
            <a:spAutoFit/>
          </a:bodyPr>
          <a:lstStyle/>
          <a:p>
            <a:pPr marL="342900" indent="-342900">
              <a:buFont typeface="Arial"/>
              <a:buChar char="•"/>
            </a:pPr>
            <a:r>
              <a:rPr lang="en-US" sz="2400" dirty="0">
                <a:solidFill>
                  <a:srgbClr val="000000"/>
                </a:solidFill>
                <a:latin typeface="Arial"/>
                <a:cs typeface="Arial"/>
              </a:rPr>
              <a:t>Focus on being untouched by humans, not synthetic 													</a:t>
            </a:r>
          </a:p>
          <a:p>
            <a:pPr marL="342900" indent="-342900">
              <a:buFont typeface="Arial"/>
              <a:buChar char="•"/>
            </a:pPr>
            <a:r>
              <a:rPr lang="en-US" sz="2400" dirty="0">
                <a:solidFill>
                  <a:srgbClr val="000000"/>
                </a:solidFill>
                <a:latin typeface="Arial"/>
                <a:cs typeface="Arial"/>
              </a:rPr>
              <a:t>Offer purer and closer to nature products					</a:t>
            </a:r>
          </a:p>
          <a:p>
            <a:pPr marL="342900" indent="-342900">
              <a:buFont typeface="Arial"/>
              <a:buChar char="•"/>
            </a:pPr>
            <a:r>
              <a:rPr lang="en-US" sz="2400" dirty="0">
                <a:solidFill>
                  <a:srgbClr val="000000"/>
                </a:solidFill>
                <a:latin typeface="Arial"/>
                <a:cs typeface="Arial"/>
              </a:rPr>
              <a:t>Infuse offerings with the elements of nature (e.g. raw materials, wholesome ingredients, nutrition) 				</a:t>
            </a:r>
          </a:p>
          <a:p>
            <a:pPr marL="342900" indent="-342900">
              <a:buFont typeface="Arial"/>
              <a:buChar char="•"/>
            </a:pPr>
            <a:r>
              <a:rPr lang="en-US" sz="2400" dirty="0">
                <a:solidFill>
                  <a:srgbClr val="000000"/>
                </a:solidFill>
                <a:latin typeface="Arial"/>
                <a:cs typeface="Arial"/>
              </a:rPr>
              <a:t>Emphasize living natural lifestyle (e.g. beach camps, walking, eating raw) and being ‘green’ (e.g. green hotels, restaurants, architecture)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30</a:t>
            </a:r>
          </a:p>
        </p:txBody>
      </p:sp>
    </p:spTree>
    <p:extLst>
      <p:ext uri="{BB962C8B-B14F-4D97-AF65-F5344CB8AC3E}">
        <p14:creationId xmlns:p14="http://schemas.microsoft.com/office/powerpoint/2010/main" val="3671806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769441"/>
          </a:xfrm>
          <a:prstGeom prst="rect">
            <a:avLst/>
          </a:prstGeom>
          <a:noFill/>
        </p:spPr>
        <p:txBody>
          <a:bodyPr wrap="square" rtlCol="0">
            <a:spAutoFit/>
          </a:bodyPr>
          <a:lstStyle/>
          <a:p>
            <a:r>
              <a:rPr lang="en-US" sz="2200" b="1" dirty="0">
                <a:latin typeface="Arial"/>
                <a:cs typeface="Arial"/>
              </a:rPr>
              <a:t>STRATEGIES TO ACHIEVE ORIGINAL AUTHENTICITY</a:t>
            </a:r>
          </a:p>
        </p:txBody>
      </p:sp>
      <p:sp>
        <p:nvSpPr>
          <p:cNvPr id="7" name="TextBox 6"/>
          <p:cNvSpPr txBox="1"/>
          <p:nvPr/>
        </p:nvSpPr>
        <p:spPr>
          <a:xfrm>
            <a:off x="1311263" y="2181994"/>
            <a:ext cx="7459889" cy="3416320"/>
          </a:xfrm>
          <a:prstGeom prst="rect">
            <a:avLst/>
          </a:prstGeom>
          <a:noFill/>
        </p:spPr>
        <p:txBody>
          <a:bodyPr wrap="square" rtlCol="0">
            <a:spAutoFit/>
          </a:bodyPr>
          <a:lstStyle/>
          <a:p>
            <a:pPr marL="342900" indent="-342900">
              <a:buFont typeface="Arial"/>
              <a:buChar char="•"/>
            </a:pPr>
            <a:r>
              <a:rPr lang="en-US" sz="2400" dirty="0">
                <a:solidFill>
                  <a:srgbClr val="000000"/>
                </a:solidFill>
                <a:latin typeface="Arial"/>
                <a:cs typeface="Arial"/>
              </a:rPr>
              <a:t>Focus on ‘real thing’ and ‘original’ versions of products (e.g. locally made)									</a:t>
            </a:r>
          </a:p>
          <a:p>
            <a:pPr marL="342900" indent="-342900">
              <a:buFont typeface="Arial"/>
              <a:buChar char="•"/>
            </a:pPr>
            <a:r>
              <a:rPr lang="en-US" sz="2400" dirty="0">
                <a:solidFill>
                  <a:srgbClr val="000000"/>
                </a:solidFill>
                <a:latin typeface="Arial"/>
                <a:cs typeface="Arial"/>
              </a:rPr>
              <a:t>Emphasize the originality of the design, architecture, being first, different, not a copy or imitation														</a:t>
            </a:r>
          </a:p>
          <a:p>
            <a:pPr marL="342900" indent="-342900">
              <a:buFont typeface="Arial"/>
              <a:buChar char="•"/>
            </a:pPr>
            <a:r>
              <a:rPr lang="en-US" sz="2400" dirty="0">
                <a:solidFill>
                  <a:srgbClr val="000000"/>
                </a:solidFill>
                <a:latin typeface="Arial"/>
                <a:cs typeface="Arial"/>
              </a:rPr>
              <a:t>Emphasize a sense of discovery, uniqueness, invention, new ideas, improvement</a:t>
            </a:r>
            <a:endParaRPr lang="en-US" sz="2400" dirty="0">
              <a:solidFill>
                <a:srgbClr val="8CBAEB"/>
              </a:solidFill>
              <a:latin typeface="Arial"/>
              <a:cs typeface="Arial"/>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31</a:t>
            </a:r>
          </a:p>
        </p:txBody>
      </p:sp>
    </p:spTree>
    <p:extLst>
      <p:ext uri="{BB962C8B-B14F-4D97-AF65-F5344CB8AC3E}">
        <p14:creationId xmlns:p14="http://schemas.microsoft.com/office/powerpoint/2010/main" val="2686052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769441"/>
          </a:xfrm>
          <a:prstGeom prst="rect">
            <a:avLst/>
          </a:prstGeom>
          <a:noFill/>
        </p:spPr>
        <p:txBody>
          <a:bodyPr wrap="square" rtlCol="0">
            <a:spAutoFit/>
          </a:bodyPr>
          <a:lstStyle/>
          <a:p>
            <a:r>
              <a:rPr lang="en-US" sz="2200" b="1" dirty="0">
                <a:latin typeface="Arial"/>
                <a:cs typeface="Arial"/>
              </a:rPr>
              <a:t>STRATEGIES TO ACHIEVE EXCEPTIONAL AUTHENTICITY</a:t>
            </a:r>
          </a:p>
        </p:txBody>
      </p:sp>
      <p:sp>
        <p:nvSpPr>
          <p:cNvPr id="7" name="TextBox 6"/>
          <p:cNvSpPr txBox="1"/>
          <p:nvPr/>
        </p:nvSpPr>
        <p:spPr>
          <a:xfrm>
            <a:off x="1311263" y="2181994"/>
            <a:ext cx="7459889" cy="4524315"/>
          </a:xfrm>
          <a:prstGeom prst="rect">
            <a:avLst/>
          </a:prstGeom>
          <a:noFill/>
        </p:spPr>
        <p:txBody>
          <a:bodyPr wrap="square" rtlCol="0">
            <a:spAutoFit/>
          </a:bodyPr>
          <a:lstStyle/>
          <a:p>
            <a:pPr marL="342900" indent="-342900">
              <a:buFont typeface="Arial"/>
              <a:buChar char="•"/>
            </a:pPr>
            <a:r>
              <a:rPr lang="en-US" sz="2400" dirty="0">
                <a:solidFill>
                  <a:srgbClr val="000000"/>
                </a:solidFill>
                <a:latin typeface="Arial"/>
                <a:cs typeface="Arial"/>
              </a:rPr>
              <a:t>Focus on exceptionally well-executed, genuinely performed and caring service							</a:t>
            </a:r>
          </a:p>
          <a:p>
            <a:pPr marL="342900" indent="-342900">
              <a:buFont typeface="Arial"/>
              <a:buChar char="•"/>
            </a:pPr>
            <a:r>
              <a:rPr lang="en-US" sz="2400" dirty="0">
                <a:solidFill>
                  <a:srgbClr val="000000"/>
                </a:solidFill>
                <a:latin typeface="Arial"/>
                <a:cs typeface="Arial"/>
              </a:rPr>
              <a:t>Shape offerings around unique tastes and preferences of customers								</a:t>
            </a:r>
          </a:p>
          <a:p>
            <a:pPr marL="342900" indent="-342900">
              <a:buFont typeface="Arial"/>
              <a:buChar char="•"/>
            </a:pPr>
            <a:r>
              <a:rPr lang="en-US" sz="2400" dirty="0">
                <a:solidFill>
                  <a:srgbClr val="000000"/>
                </a:solidFill>
                <a:latin typeface="Arial"/>
                <a:cs typeface="Arial"/>
              </a:rPr>
              <a:t>Offer unusual service features, create unpredicted events, deliver surprise, do not sacrifice															</a:t>
            </a:r>
          </a:p>
          <a:p>
            <a:pPr marL="342900" indent="-342900">
              <a:buFont typeface="Arial"/>
              <a:buChar char="•"/>
            </a:pPr>
            <a:r>
              <a:rPr lang="en-US" sz="2400" dirty="0">
                <a:solidFill>
                  <a:srgbClr val="000000"/>
                </a:solidFill>
                <a:latin typeface="Arial"/>
                <a:cs typeface="Arial"/>
              </a:rPr>
              <a:t>Be unconventional, emphasize exoticness and foreignness, encourage slowness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32</a:t>
            </a:r>
          </a:p>
        </p:txBody>
      </p:sp>
    </p:spTree>
    <p:extLst>
      <p:ext uri="{BB962C8B-B14F-4D97-AF65-F5344CB8AC3E}">
        <p14:creationId xmlns:p14="http://schemas.microsoft.com/office/powerpoint/2010/main" val="23345883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769441"/>
          </a:xfrm>
          <a:prstGeom prst="rect">
            <a:avLst/>
          </a:prstGeom>
          <a:noFill/>
        </p:spPr>
        <p:txBody>
          <a:bodyPr wrap="square" rtlCol="0">
            <a:spAutoFit/>
          </a:bodyPr>
          <a:lstStyle/>
          <a:p>
            <a:r>
              <a:rPr lang="en-US" sz="2200" b="1" dirty="0">
                <a:latin typeface="Arial"/>
                <a:cs typeface="Arial"/>
              </a:rPr>
              <a:t>STRATEGIES TO ACHIEVE REFERENTIAL AUTHENTICITY</a:t>
            </a:r>
          </a:p>
        </p:txBody>
      </p:sp>
      <p:sp>
        <p:nvSpPr>
          <p:cNvPr id="7" name="TextBox 6"/>
          <p:cNvSpPr txBox="1"/>
          <p:nvPr/>
        </p:nvSpPr>
        <p:spPr>
          <a:xfrm>
            <a:off x="1311263" y="2181994"/>
            <a:ext cx="7459889" cy="3046988"/>
          </a:xfrm>
          <a:prstGeom prst="rect">
            <a:avLst/>
          </a:prstGeom>
          <a:noFill/>
        </p:spPr>
        <p:txBody>
          <a:bodyPr wrap="square" rtlCol="0">
            <a:spAutoFit/>
          </a:bodyPr>
          <a:lstStyle/>
          <a:p>
            <a:pPr marL="342900" indent="-342900">
              <a:buFont typeface="Arial"/>
              <a:buChar char="•"/>
            </a:pPr>
            <a:r>
              <a:rPr lang="en-US" sz="2400" dirty="0">
                <a:solidFill>
                  <a:srgbClr val="000000"/>
                </a:solidFill>
                <a:latin typeface="Arial"/>
                <a:cs typeface="Arial"/>
              </a:rPr>
              <a:t>Refer to previous places, objects, people, events and ideas already perceived as natural, original and exceptional											</a:t>
            </a:r>
          </a:p>
          <a:p>
            <a:pPr marL="342900" indent="-342900">
              <a:buFont typeface="Arial"/>
              <a:buChar char="•"/>
            </a:pPr>
            <a:r>
              <a:rPr lang="en-US" sz="2400" dirty="0">
                <a:solidFill>
                  <a:srgbClr val="000000"/>
                </a:solidFill>
                <a:latin typeface="Arial"/>
                <a:cs typeface="Arial"/>
              </a:rPr>
              <a:t>Draw inspiration from history and cultures, tap into shared memories, focus on being not trivial			</a:t>
            </a:r>
          </a:p>
          <a:p>
            <a:pPr marL="342900" indent="-342900">
              <a:buFont typeface="Arial"/>
              <a:buChar char="•"/>
            </a:pPr>
            <a:r>
              <a:rPr lang="en-US" sz="2400" dirty="0">
                <a:solidFill>
                  <a:srgbClr val="000000"/>
                </a:solidFill>
                <a:latin typeface="Arial"/>
                <a:cs typeface="Arial"/>
              </a:rPr>
              <a:t>Emphasize experiences and senses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33</a:t>
            </a:r>
          </a:p>
        </p:txBody>
      </p:sp>
    </p:spTree>
    <p:extLst>
      <p:ext uri="{BB962C8B-B14F-4D97-AF65-F5344CB8AC3E}">
        <p14:creationId xmlns:p14="http://schemas.microsoft.com/office/powerpoint/2010/main" val="1830447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769441"/>
          </a:xfrm>
          <a:prstGeom prst="rect">
            <a:avLst/>
          </a:prstGeom>
          <a:noFill/>
        </p:spPr>
        <p:txBody>
          <a:bodyPr wrap="square" rtlCol="0">
            <a:spAutoFit/>
          </a:bodyPr>
          <a:lstStyle/>
          <a:p>
            <a:r>
              <a:rPr lang="en-US" sz="2200" b="1" dirty="0">
                <a:latin typeface="Arial"/>
                <a:cs typeface="Arial"/>
              </a:rPr>
              <a:t>STRATEGIES TO ACHIEVE INFLUENTIAL AUTHENTICITY</a:t>
            </a:r>
          </a:p>
        </p:txBody>
      </p:sp>
      <p:sp>
        <p:nvSpPr>
          <p:cNvPr id="7" name="TextBox 6"/>
          <p:cNvSpPr txBox="1"/>
          <p:nvPr/>
        </p:nvSpPr>
        <p:spPr>
          <a:xfrm>
            <a:off x="1311263" y="2181994"/>
            <a:ext cx="7459889" cy="4524315"/>
          </a:xfrm>
          <a:prstGeom prst="rect">
            <a:avLst/>
          </a:prstGeom>
          <a:noFill/>
        </p:spPr>
        <p:txBody>
          <a:bodyPr wrap="square" rtlCol="0">
            <a:spAutoFit/>
          </a:bodyPr>
          <a:lstStyle/>
          <a:p>
            <a:pPr marL="342900" indent="-342900">
              <a:buFont typeface="Arial"/>
              <a:buChar char="•"/>
            </a:pPr>
            <a:r>
              <a:rPr lang="en-US" sz="2400" dirty="0">
                <a:solidFill>
                  <a:srgbClr val="000000"/>
                </a:solidFill>
                <a:latin typeface="Arial"/>
                <a:cs typeface="Arial"/>
              </a:rPr>
              <a:t>Show the influence of offerings on life and the world														 </a:t>
            </a:r>
          </a:p>
          <a:p>
            <a:pPr marL="342900" indent="-342900">
              <a:buFont typeface="Arial"/>
              <a:buChar char="•"/>
            </a:pPr>
            <a:r>
              <a:rPr lang="en-US" sz="2400" dirty="0">
                <a:solidFill>
                  <a:srgbClr val="000000"/>
                </a:solidFill>
                <a:latin typeface="Arial"/>
                <a:cs typeface="Arial"/>
              </a:rPr>
              <a:t>Promote higher values, a higher purpose with meaning																</a:t>
            </a:r>
          </a:p>
          <a:p>
            <a:pPr marL="342900" indent="-342900">
              <a:buFont typeface="Arial"/>
              <a:buChar char="•"/>
            </a:pPr>
            <a:r>
              <a:rPr lang="en-US" sz="2400" dirty="0">
                <a:solidFill>
                  <a:srgbClr val="000000"/>
                </a:solidFill>
                <a:latin typeface="Arial"/>
                <a:cs typeface="Arial"/>
              </a:rPr>
              <a:t>Inspire and engage to influence the world for the better (e.g. to eliminate hunger and poverty; improve human health; enhance morality and honesty; achieve harmony, justice, freedom, a sense of unity and connection with others; and contribute to human growth and development)</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34</a:t>
            </a:r>
          </a:p>
        </p:txBody>
      </p:sp>
    </p:spTree>
    <p:extLst>
      <p:ext uri="{BB962C8B-B14F-4D97-AF65-F5344CB8AC3E}">
        <p14:creationId xmlns:p14="http://schemas.microsoft.com/office/powerpoint/2010/main" val="3955864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COMMUNICATION STRATEGIES</a:t>
            </a:r>
          </a:p>
        </p:txBody>
      </p:sp>
      <p:sp>
        <p:nvSpPr>
          <p:cNvPr id="7" name="TextBox 6"/>
          <p:cNvSpPr txBox="1"/>
          <p:nvPr/>
        </p:nvSpPr>
        <p:spPr>
          <a:xfrm>
            <a:off x="1311264" y="1904609"/>
            <a:ext cx="7389313" cy="5632310"/>
          </a:xfrm>
          <a:prstGeom prst="rect">
            <a:avLst/>
          </a:prstGeom>
          <a:noFill/>
        </p:spPr>
        <p:txBody>
          <a:bodyPr wrap="square" rtlCol="0">
            <a:spAutoFit/>
          </a:bodyPr>
          <a:lstStyle/>
          <a:p>
            <a:pPr marL="342900" indent="-342900">
              <a:buFont typeface="Arial"/>
              <a:buChar char="•"/>
            </a:pPr>
            <a:r>
              <a:rPr lang="en-US" sz="2400" dirty="0">
                <a:solidFill>
                  <a:srgbClr val="000000"/>
                </a:solidFill>
                <a:latin typeface="Arial"/>
                <a:cs typeface="Arial"/>
              </a:rPr>
              <a:t>Show unique characteristics of the offering</a:t>
            </a:r>
          </a:p>
          <a:p>
            <a:pPr marL="342900" indent="-342900">
              <a:buFont typeface="Arial"/>
              <a:buChar char="•"/>
            </a:pPr>
            <a:r>
              <a:rPr lang="en-US" sz="2400" dirty="0">
                <a:solidFill>
                  <a:srgbClr val="000000"/>
                </a:solidFill>
                <a:latin typeface="Arial"/>
                <a:cs typeface="Arial"/>
              </a:rPr>
              <a:t>Communicate only ‘true’ image				</a:t>
            </a:r>
          </a:p>
          <a:p>
            <a:pPr marL="342900" indent="-342900">
              <a:buFont typeface="Arial"/>
              <a:buChar char="•"/>
            </a:pPr>
            <a:r>
              <a:rPr lang="en-US" sz="2400" dirty="0">
                <a:solidFill>
                  <a:srgbClr val="000000"/>
                </a:solidFill>
                <a:latin typeface="Arial"/>
                <a:cs typeface="Arial"/>
              </a:rPr>
              <a:t>Allow publics and media to experience the offer</a:t>
            </a:r>
          </a:p>
          <a:p>
            <a:pPr marL="342900" indent="-342900">
              <a:buFont typeface="Arial"/>
              <a:buChar char="•"/>
            </a:pPr>
            <a:r>
              <a:rPr lang="en-US" sz="2400" dirty="0">
                <a:solidFill>
                  <a:srgbClr val="000000"/>
                </a:solidFill>
                <a:latin typeface="Arial"/>
                <a:cs typeface="Arial"/>
              </a:rPr>
              <a:t>Show culture and the heritage, the history, the identity and authentic customs of the place</a:t>
            </a:r>
          </a:p>
          <a:p>
            <a:pPr marL="342900" indent="-342900">
              <a:buFont typeface="Arial"/>
              <a:buChar char="•"/>
            </a:pPr>
            <a:r>
              <a:rPr lang="en-US" sz="2400" dirty="0">
                <a:solidFill>
                  <a:srgbClr val="000000"/>
                </a:solidFill>
                <a:latin typeface="Arial"/>
                <a:cs typeface="Arial"/>
              </a:rPr>
              <a:t>Highlight places that are untouched by civilization</a:t>
            </a:r>
          </a:p>
          <a:p>
            <a:pPr marL="342900" indent="-342900">
              <a:buFont typeface="Arial"/>
              <a:buChar char="•"/>
            </a:pPr>
            <a:r>
              <a:rPr lang="en-US" sz="2400" dirty="0">
                <a:solidFill>
                  <a:srgbClr val="000000"/>
                </a:solidFill>
                <a:latin typeface="Arial"/>
                <a:cs typeface="Arial"/>
              </a:rPr>
              <a:t>Emphasize the protected environment, sustainable and conservation efforts</a:t>
            </a:r>
          </a:p>
          <a:p>
            <a:pPr marL="342900" indent="-342900">
              <a:buFont typeface="Arial"/>
              <a:buChar char="•"/>
            </a:pPr>
            <a:r>
              <a:rPr lang="en-US" sz="2400" dirty="0">
                <a:solidFill>
                  <a:srgbClr val="000000"/>
                </a:solidFill>
                <a:latin typeface="Arial"/>
                <a:cs typeface="Arial"/>
              </a:rPr>
              <a:t>Focus on the identity of the inhabitants of the places, their arts, culture, performances </a:t>
            </a:r>
          </a:p>
          <a:p>
            <a:pPr marL="342900" indent="-342900">
              <a:buFont typeface="Arial"/>
              <a:buChar char="•"/>
            </a:pPr>
            <a:r>
              <a:rPr lang="en-US" sz="2400" dirty="0">
                <a:solidFill>
                  <a:srgbClr val="000000"/>
                </a:solidFill>
                <a:latin typeface="Arial"/>
                <a:cs typeface="Arial"/>
              </a:rPr>
              <a:t>Compare with standardized fake offerings										</a:t>
            </a:r>
          </a:p>
          <a:p>
            <a:pPr marL="342900" indent="-342900">
              <a:buFont typeface="Arial"/>
              <a:buChar char="•"/>
            </a:pPr>
            <a:endParaRPr lang="en-US" sz="2400" dirty="0">
              <a:solidFill>
                <a:srgbClr val="000000"/>
              </a:solidFill>
              <a:latin typeface="Arial"/>
              <a:cs typeface="Arial"/>
            </a:endParaRPr>
          </a:p>
          <a:p>
            <a:pPr marL="342900" indent="-342900">
              <a:buFont typeface="Arial"/>
              <a:buChar char="•"/>
            </a:pPr>
            <a:endParaRPr lang="en-US" sz="2400" dirty="0">
              <a:solidFill>
                <a:srgbClr val="000000"/>
              </a:solidFill>
              <a:latin typeface="Arial"/>
              <a:cs typeface="Arial"/>
            </a:endParaRPr>
          </a:p>
          <a:p>
            <a:pPr marL="342900" indent="-342900">
              <a:buFont typeface="Arial"/>
              <a:buChar char="•"/>
            </a:pPr>
            <a:endParaRPr lang="en-US" sz="2400" dirty="0">
              <a:solidFill>
                <a:srgbClr val="8CBAEB"/>
              </a:solidFill>
              <a:latin typeface="Arial"/>
              <a:cs typeface="Arial"/>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35</a:t>
            </a:r>
          </a:p>
        </p:txBody>
      </p:sp>
    </p:spTree>
    <p:extLst>
      <p:ext uri="{BB962C8B-B14F-4D97-AF65-F5344CB8AC3E}">
        <p14:creationId xmlns:p14="http://schemas.microsoft.com/office/powerpoint/2010/main" val="32416229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IMPLICATIONS OF MANAGING AUTHENTICITY</a:t>
            </a:r>
          </a:p>
        </p:txBody>
      </p:sp>
      <p:sp>
        <p:nvSpPr>
          <p:cNvPr id="7" name="TextBox 6"/>
          <p:cNvSpPr txBox="1"/>
          <p:nvPr/>
        </p:nvSpPr>
        <p:spPr>
          <a:xfrm>
            <a:off x="1311264" y="1904609"/>
            <a:ext cx="7518953" cy="3416320"/>
          </a:xfrm>
          <a:prstGeom prst="rect">
            <a:avLst/>
          </a:prstGeom>
          <a:noFill/>
        </p:spPr>
        <p:txBody>
          <a:bodyPr wrap="square" rtlCol="0">
            <a:spAutoFit/>
          </a:bodyPr>
          <a:lstStyle/>
          <a:p>
            <a:pPr marL="342900" indent="-342900">
              <a:buFont typeface="Arial"/>
              <a:buChar char="•"/>
            </a:pPr>
            <a:r>
              <a:rPr lang="en-US" sz="2400" dirty="0">
                <a:solidFill>
                  <a:srgbClr val="000000"/>
                </a:solidFill>
                <a:latin typeface="Arial"/>
                <a:cs typeface="Arial"/>
              </a:rPr>
              <a:t>Difficult in the absence of the authenticity in a world</a:t>
            </a:r>
          </a:p>
          <a:p>
            <a:pPr marL="342900" indent="-342900">
              <a:buFont typeface="Arial"/>
              <a:buChar char="•"/>
            </a:pPr>
            <a:r>
              <a:rPr lang="en-US" sz="2400" dirty="0">
                <a:solidFill>
                  <a:srgbClr val="000000"/>
                </a:solidFill>
                <a:latin typeface="Arial"/>
                <a:cs typeface="Arial"/>
              </a:rPr>
              <a:t>Requires experiencing authenticity</a:t>
            </a:r>
          </a:p>
          <a:p>
            <a:pPr marL="342900" indent="-342900">
              <a:buFont typeface="Arial"/>
              <a:buChar char="•"/>
            </a:pPr>
            <a:r>
              <a:rPr lang="en-US" sz="2400" dirty="0">
                <a:solidFill>
                  <a:srgbClr val="000000"/>
                </a:solidFill>
                <a:latin typeface="Arial"/>
                <a:cs typeface="Arial"/>
              </a:rPr>
              <a:t>Businesses do not provide authentic offerings</a:t>
            </a:r>
          </a:p>
          <a:p>
            <a:pPr marL="342900" indent="-342900">
              <a:buFont typeface="Arial"/>
              <a:buChar char="•"/>
            </a:pPr>
            <a:r>
              <a:rPr lang="en-US" sz="2400" dirty="0">
                <a:solidFill>
                  <a:srgbClr val="000000"/>
                </a:solidFill>
                <a:latin typeface="Arial"/>
                <a:cs typeface="Arial"/>
              </a:rPr>
              <a:t>Authenticity is about individual feelings, meaning</a:t>
            </a:r>
          </a:p>
          <a:p>
            <a:pPr marL="342900" indent="-342900">
              <a:buFont typeface="Arial"/>
              <a:buChar char="•"/>
            </a:pPr>
            <a:r>
              <a:rPr lang="en-US" sz="2400" dirty="0">
                <a:solidFill>
                  <a:srgbClr val="000000"/>
                </a:solidFill>
                <a:latin typeface="Arial"/>
                <a:cs typeface="Arial"/>
              </a:rPr>
              <a:t>Different contexts and situations</a:t>
            </a:r>
          </a:p>
          <a:p>
            <a:pPr marL="342900" indent="-342900">
              <a:buFont typeface="Arial"/>
              <a:buChar char="•"/>
            </a:pPr>
            <a:r>
              <a:rPr lang="en-US" sz="2400" dirty="0">
                <a:solidFill>
                  <a:srgbClr val="000000"/>
                </a:solidFill>
                <a:latin typeface="Arial"/>
                <a:cs typeface="Arial"/>
              </a:rPr>
              <a:t>Tendency to conform and lose own self				</a:t>
            </a:r>
          </a:p>
          <a:p>
            <a:pPr marL="342900" indent="-342900">
              <a:buFont typeface="Arial"/>
              <a:buChar char="•"/>
            </a:pPr>
            <a:r>
              <a:rPr lang="en-US" sz="2400" dirty="0">
                <a:solidFill>
                  <a:srgbClr val="000000"/>
                </a:solidFill>
                <a:latin typeface="Arial"/>
                <a:cs typeface="Arial"/>
              </a:rPr>
              <a:t>Managing does not allow for being truly authentic	</a:t>
            </a:r>
          </a:p>
          <a:p>
            <a:pPr marL="342900" indent="-342900">
              <a:buFont typeface="Arial"/>
              <a:buChar char="•"/>
            </a:pPr>
            <a:r>
              <a:rPr lang="en-US" sz="2400" dirty="0">
                <a:solidFill>
                  <a:srgbClr val="000000"/>
                </a:solidFill>
                <a:latin typeface="Arial"/>
                <a:cs typeface="Arial"/>
              </a:rPr>
              <a:t>Managing is unethical because it shows concern about business gains, not well-being of others</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36</a:t>
            </a:r>
          </a:p>
        </p:txBody>
      </p:sp>
    </p:spTree>
    <p:extLst>
      <p:ext uri="{BB962C8B-B14F-4D97-AF65-F5344CB8AC3E}">
        <p14:creationId xmlns:p14="http://schemas.microsoft.com/office/powerpoint/2010/main" val="410526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MEANING OF AUTHENTICITY</a:t>
            </a:r>
          </a:p>
        </p:txBody>
      </p:sp>
      <p:sp>
        <p:nvSpPr>
          <p:cNvPr id="7" name="TextBox 6"/>
          <p:cNvSpPr txBox="1"/>
          <p:nvPr/>
        </p:nvSpPr>
        <p:spPr>
          <a:xfrm>
            <a:off x="1311264" y="1875409"/>
            <a:ext cx="7196463" cy="4524315"/>
          </a:xfrm>
          <a:prstGeom prst="rect">
            <a:avLst/>
          </a:prstGeom>
          <a:noFill/>
        </p:spPr>
        <p:txBody>
          <a:bodyPr wrap="square" rtlCol="0">
            <a:spAutoFit/>
          </a:bodyPr>
          <a:lstStyle/>
          <a:p>
            <a:pPr marL="342900" indent="-342900">
              <a:buFont typeface="Arial"/>
              <a:buChar char="•"/>
            </a:pPr>
            <a:r>
              <a:rPr lang="en-US" sz="2400" dirty="0">
                <a:latin typeface="Arial"/>
                <a:cs typeface="Arial"/>
              </a:rPr>
              <a:t>Greek </a:t>
            </a:r>
            <a:r>
              <a:rPr lang="en-US" sz="2400" i="1" dirty="0">
                <a:latin typeface="Arial"/>
                <a:cs typeface="Arial"/>
              </a:rPr>
              <a:t>‘</a:t>
            </a:r>
            <a:r>
              <a:rPr lang="en-US" sz="2400" i="1" dirty="0" err="1">
                <a:latin typeface="Arial"/>
                <a:cs typeface="Arial"/>
              </a:rPr>
              <a:t>authentikos</a:t>
            </a:r>
            <a:r>
              <a:rPr lang="en-US" sz="2400" i="1" dirty="0">
                <a:latin typeface="Arial"/>
                <a:cs typeface="Arial"/>
              </a:rPr>
              <a:t>’ </a:t>
            </a:r>
            <a:r>
              <a:rPr lang="en-US" sz="2400" dirty="0">
                <a:latin typeface="Arial"/>
                <a:cs typeface="Arial"/>
              </a:rPr>
              <a:t>means real, genuine, original</a:t>
            </a:r>
          </a:p>
          <a:p>
            <a:r>
              <a:rPr lang="en-US" sz="2400" dirty="0">
                <a:latin typeface="Arial"/>
                <a:cs typeface="Arial"/>
              </a:rPr>
              <a:t>													</a:t>
            </a:r>
          </a:p>
          <a:p>
            <a:pPr marL="342900" indent="-342900">
              <a:buFont typeface="Arial"/>
              <a:buChar char="•"/>
            </a:pPr>
            <a:r>
              <a:rPr lang="en-US" sz="2400" dirty="0">
                <a:latin typeface="Arial"/>
                <a:cs typeface="Arial"/>
              </a:rPr>
              <a:t>Something of undisputed origin or authorship</a:t>
            </a:r>
          </a:p>
          <a:p>
            <a:endParaRPr lang="en-US" sz="2400" dirty="0">
              <a:latin typeface="Arial"/>
              <a:cs typeface="Arial"/>
            </a:endParaRPr>
          </a:p>
          <a:p>
            <a:pPr marL="342900" indent="-342900">
              <a:buFont typeface="Arial"/>
              <a:buChar char="•"/>
            </a:pPr>
            <a:r>
              <a:rPr lang="en-US" sz="2400" dirty="0">
                <a:latin typeface="Arial"/>
                <a:cs typeface="Arial"/>
              </a:rPr>
              <a:t>Reliable, or accurate representation</a:t>
            </a:r>
          </a:p>
          <a:p>
            <a:r>
              <a:rPr lang="en-US" sz="2400" dirty="0">
                <a:latin typeface="Arial"/>
                <a:cs typeface="Arial"/>
              </a:rPr>
              <a:t>					</a:t>
            </a:r>
          </a:p>
          <a:p>
            <a:pPr marL="342900" indent="-342900">
              <a:buFont typeface="Arial"/>
              <a:buChar char="•"/>
            </a:pPr>
            <a:r>
              <a:rPr lang="en-US" sz="2400" dirty="0">
                <a:latin typeface="Arial"/>
                <a:cs typeface="Arial"/>
              </a:rPr>
              <a:t>Quality, reputation, trust, sincerity, honesty					</a:t>
            </a:r>
          </a:p>
          <a:p>
            <a:pPr marL="342900" indent="-342900">
              <a:buFont typeface="Arial"/>
              <a:buChar char="•"/>
            </a:pPr>
            <a:r>
              <a:rPr lang="en-US" sz="2400" dirty="0">
                <a:latin typeface="Arial"/>
                <a:cs typeface="Arial"/>
              </a:rPr>
              <a:t>Local reference, ‘country-of-origin-effect’											</a:t>
            </a:r>
          </a:p>
          <a:p>
            <a:pPr marL="342900" indent="-342900">
              <a:buFont typeface="Arial"/>
              <a:buChar char="•"/>
            </a:pPr>
            <a:r>
              <a:rPr lang="en-US" sz="2400" dirty="0">
                <a:latin typeface="Arial"/>
                <a:cs typeface="Arial"/>
              </a:rPr>
              <a:t>Being oneself, at one with oneself, truly representing one’s self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1</a:t>
            </a:r>
          </a:p>
        </p:txBody>
      </p:sp>
    </p:spTree>
    <p:extLst>
      <p:ext uri="{BB962C8B-B14F-4D97-AF65-F5344CB8AC3E}">
        <p14:creationId xmlns:p14="http://schemas.microsoft.com/office/powerpoint/2010/main" val="24631914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769441"/>
          </a:xfrm>
          <a:prstGeom prst="rect">
            <a:avLst/>
          </a:prstGeom>
          <a:noFill/>
        </p:spPr>
        <p:txBody>
          <a:bodyPr wrap="square" rtlCol="0">
            <a:spAutoFit/>
          </a:bodyPr>
          <a:lstStyle/>
          <a:p>
            <a:r>
              <a:rPr lang="en-US" sz="2200" b="1" dirty="0">
                <a:latin typeface="Arial"/>
                <a:cs typeface="Arial"/>
              </a:rPr>
              <a:t>IMPLICATIONS OF MANAGING AUTHENTICITY (con’t)</a:t>
            </a:r>
          </a:p>
        </p:txBody>
      </p:sp>
      <p:sp>
        <p:nvSpPr>
          <p:cNvPr id="7" name="TextBox 6"/>
          <p:cNvSpPr txBox="1"/>
          <p:nvPr/>
        </p:nvSpPr>
        <p:spPr>
          <a:xfrm>
            <a:off x="1119303" y="2347656"/>
            <a:ext cx="7518953" cy="1938992"/>
          </a:xfrm>
          <a:prstGeom prst="rect">
            <a:avLst/>
          </a:prstGeom>
          <a:noFill/>
        </p:spPr>
        <p:txBody>
          <a:bodyPr wrap="square" rtlCol="0">
            <a:spAutoFit/>
          </a:bodyPr>
          <a:lstStyle/>
          <a:p>
            <a:pPr marL="342900" indent="-342900">
              <a:buFont typeface="Arial"/>
              <a:buChar char="•"/>
            </a:pPr>
            <a:r>
              <a:rPr lang="en-GB" sz="2400" dirty="0">
                <a:latin typeface="Arial"/>
                <a:cs typeface="Arial"/>
              </a:rPr>
              <a:t>It is ‘both possible and necessary to </a:t>
            </a:r>
            <a:r>
              <a:rPr lang="en-GB" sz="2400" i="1" dirty="0">
                <a:latin typeface="Arial"/>
                <a:cs typeface="Arial"/>
              </a:rPr>
              <a:t>manage</a:t>
            </a:r>
            <a:r>
              <a:rPr lang="en-GB" sz="2400" dirty="0">
                <a:latin typeface="Arial"/>
                <a:cs typeface="Arial"/>
              </a:rPr>
              <a:t> authenticity for the betterment of individuals, organizations, societies, and our planet with all forms of life that co-exist with us and indeed the whole cosmos’ </a:t>
            </a:r>
            <a:r>
              <a:rPr lang="en-GB" sz="2000" i="1" dirty="0">
                <a:latin typeface="Arial"/>
                <a:cs typeface="Arial"/>
              </a:rPr>
              <a:t>(Wilson, 2014,p. 299). </a:t>
            </a:r>
            <a:endParaRPr lang="en-US" sz="2000" i="1" dirty="0">
              <a:solidFill>
                <a:srgbClr val="000000"/>
              </a:solidFill>
              <a:latin typeface="Arial"/>
              <a:cs typeface="Arial"/>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37</a:t>
            </a:r>
          </a:p>
        </p:txBody>
      </p:sp>
    </p:spTree>
    <p:extLst>
      <p:ext uri="{BB962C8B-B14F-4D97-AF65-F5344CB8AC3E}">
        <p14:creationId xmlns:p14="http://schemas.microsoft.com/office/powerpoint/2010/main" val="29248080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3" y="1255535"/>
            <a:ext cx="7196463" cy="430887"/>
          </a:xfrm>
          <a:prstGeom prst="rect">
            <a:avLst/>
          </a:prstGeom>
          <a:noFill/>
        </p:spPr>
        <p:txBody>
          <a:bodyPr wrap="square" rtlCol="0">
            <a:spAutoFit/>
          </a:bodyPr>
          <a:lstStyle/>
          <a:p>
            <a:r>
              <a:rPr lang="en-US" sz="2200" b="1" dirty="0">
                <a:latin typeface="Arial"/>
                <a:cs typeface="Arial"/>
              </a:rPr>
              <a:t>AUTHENTICITY AS A REFLECTIVE PROCESS</a:t>
            </a:r>
          </a:p>
        </p:txBody>
      </p:sp>
      <p:sp>
        <p:nvSpPr>
          <p:cNvPr id="7" name="TextBox 6"/>
          <p:cNvSpPr txBox="1"/>
          <p:nvPr/>
        </p:nvSpPr>
        <p:spPr>
          <a:xfrm>
            <a:off x="1311264" y="2201701"/>
            <a:ext cx="7389313" cy="3847207"/>
          </a:xfrm>
          <a:prstGeom prst="rect">
            <a:avLst/>
          </a:prstGeom>
          <a:noFill/>
        </p:spPr>
        <p:txBody>
          <a:bodyPr wrap="square" rtlCol="0">
            <a:spAutoFit/>
          </a:bodyPr>
          <a:lstStyle/>
          <a:p>
            <a:pPr marL="342900" indent="-342900">
              <a:buFont typeface="Arial"/>
              <a:buChar char="•"/>
            </a:pPr>
            <a:r>
              <a:rPr lang="en-US" sz="2000" dirty="0">
                <a:solidFill>
                  <a:srgbClr val="000000"/>
                </a:solidFill>
                <a:latin typeface="Arial"/>
                <a:cs typeface="Arial"/>
              </a:rPr>
              <a:t>There is a need to reflect on ‘the type of products on offer, how they are produced, their impact on those who produce them and on the world, rather than just sell commodities’ </a:t>
            </a:r>
            <a:r>
              <a:rPr lang="en-US" sz="2000" i="1" dirty="0">
                <a:solidFill>
                  <a:srgbClr val="000000"/>
                </a:solidFill>
                <a:latin typeface="Arial"/>
                <a:cs typeface="Arial"/>
              </a:rPr>
              <a:t>(Wilson, 2014, p.299)</a:t>
            </a:r>
            <a:r>
              <a:rPr lang="en-US" sz="2000" dirty="0">
                <a:solidFill>
                  <a:srgbClr val="000000"/>
                </a:solidFill>
                <a:latin typeface="Arial"/>
                <a:cs typeface="Arial"/>
              </a:rPr>
              <a:t>												</a:t>
            </a:r>
          </a:p>
          <a:p>
            <a:pPr marL="342900" indent="-342900">
              <a:buFont typeface="Arial"/>
              <a:buChar char="•"/>
            </a:pPr>
            <a:r>
              <a:rPr lang="en-US" sz="2000" dirty="0">
                <a:solidFill>
                  <a:srgbClr val="000000"/>
                </a:solidFill>
                <a:latin typeface="Arial"/>
                <a:cs typeface="Arial"/>
              </a:rPr>
              <a:t>Need to reflect and consider ourselves in different contexts, possibilities within the constraints of the inauthentic world, pay attention to what is important in life, be aware of others, be mindful, accept what one can do, accept the inherent meanings and value of life and the world, and people’s capacity to be creative and innovative and have courage </a:t>
            </a:r>
            <a:r>
              <a:rPr lang="en-US" sz="2000" i="1" dirty="0">
                <a:solidFill>
                  <a:srgbClr val="000000"/>
                </a:solidFill>
                <a:latin typeface="Arial"/>
                <a:cs typeface="Arial"/>
              </a:rPr>
              <a:t>(Wilson, 2014)</a:t>
            </a:r>
            <a:r>
              <a:rPr lang="en-US" sz="2400" dirty="0">
                <a:solidFill>
                  <a:srgbClr val="000000"/>
                </a:solidFill>
                <a:latin typeface="Arial"/>
                <a:cs typeface="Arial"/>
              </a:rPr>
              <a:t>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38</a:t>
            </a:r>
          </a:p>
        </p:txBody>
      </p:sp>
    </p:spTree>
    <p:extLst>
      <p:ext uri="{BB962C8B-B14F-4D97-AF65-F5344CB8AC3E}">
        <p14:creationId xmlns:p14="http://schemas.microsoft.com/office/powerpoint/2010/main" val="7552814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769441"/>
          </a:xfrm>
          <a:prstGeom prst="rect">
            <a:avLst/>
          </a:prstGeom>
          <a:noFill/>
        </p:spPr>
        <p:txBody>
          <a:bodyPr wrap="square" rtlCol="0">
            <a:spAutoFit/>
          </a:bodyPr>
          <a:lstStyle/>
          <a:p>
            <a:r>
              <a:rPr lang="en-US" sz="2200" b="1" dirty="0">
                <a:latin typeface="Arial"/>
                <a:cs typeface="Arial"/>
              </a:rPr>
              <a:t>AUTHENTICITY AS A REFLECTIVE PROCESS</a:t>
            </a:r>
          </a:p>
          <a:p>
            <a:r>
              <a:rPr lang="en-US" sz="2200" b="1" dirty="0">
                <a:latin typeface="Arial"/>
                <a:cs typeface="Arial"/>
              </a:rPr>
              <a:t>(con’t)</a:t>
            </a:r>
          </a:p>
        </p:txBody>
      </p:sp>
      <p:sp>
        <p:nvSpPr>
          <p:cNvPr id="7" name="TextBox 6"/>
          <p:cNvSpPr txBox="1"/>
          <p:nvPr/>
        </p:nvSpPr>
        <p:spPr>
          <a:xfrm>
            <a:off x="1311263" y="2170437"/>
            <a:ext cx="7389313" cy="4093428"/>
          </a:xfrm>
          <a:prstGeom prst="rect">
            <a:avLst/>
          </a:prstGeom>
          <a:noFill/>
        </p:spPr>
        <p:txBody>
          <a:bodyPr wrap="square" rtlCol="0">
            <a:spAutoFit/>
          </a:bodyPr>
          <a:lstStyle/>
          <a:p>
            <a:pPr marL="342900" indent="-342900">
              <a:buFont typeface="Arial"/>
              <a:buChar char="•"/>
            </a:pPr>
            <a:r>
              <a:rPr lang="en-US" sz="2400" dirty="0">
                <a:solidFill>
                  <a:srgbClr val="000000"/>
                </a:solidFill>
                <a:latin typeface="Arial"/>
                <a:cs typeface="Arial"/>
              </a:rPr>
              <a:t>‘Reflection is an important tool to take control of one’s own life, letting the conscious “I” use social and personal values to guide one’s actions rather than survival values determined by “me”, which can be easily controlled by others’ </a:t>
            </a:r>
            <a:r>
              <a:rPr lang="en-US" sz="2000" i="1" dirty="0">
                <a:solidFill>
                  <a:srgbClr val="000000"/>
                </a:solidFill>
                <a:latin typeface="Arial"/>
                <a:cs typeface="Arial"/>
              </a:rPr>
              <a:t>(Gelter, 2003, p.343) 	</a:t>
            </a:r>
          </a:p>
          <a:p>
            <a:pPr marL="342900" indent="-342900">
              <a:buFont typeface="Arial"/>
              <a:buChar char="•"/>
            </a:pPr>
            <a:endParaRPr lang="en-US" sz="2400" i="1" dirty="0">
              <a:solidFill>
                <a:srgbClr val="000000"/>
              </a:solidFill>
              <a:latin typeface="Arial"/>
              <a:cs typeface="Arial"/>
            </a:endParaRPr>
          </a:p>
          <a:p>
            <a:pPr marL="342900" indent="-342900">
              <a:buFont typeface="Arial"/>
              <a:buChar char="•"/>
            </a:pPr>
            <a:r>
              <a:rPr lang="en-US" sz="2400">
                <a:solidFill>
                  <a:srgbClr val="000000"/>
                </a:solidFill>
                <a:latin typeface="Arial"/>
                <a:cs typeface="Arial"/>
              </a:rPr>
              <a:t>Reflection ‘leads </a:t>
            </a:r>
            <a:r>
              <a:rPr lang="en-US" sz="2400" dirty="0">
                <a:solidFill>
                  <a:srgbClr val="000000"/>
                </a:solidFill>
                <a:latin typeface="Arial"/>
                <a:cs typeface="Arial"/>
              </a:rPr>
              <a:t>to a more balanced view and understanding of oneself and one’s interactions with </a:t>
            </a:r>
            <a:r>
              <a:rPr lang="en-US" sz="2400">
                <a:solidFill>
                  <a:srgbClr val="000000"/>
                </a:solidFill>
                <a:latin typeface="Arial"/>
                <a:cs typeface="Arial"/>
              </a:rPr>
              <a:t>the world’ </a:t>
            </a:r>
            <a:r>
              <a:rPr lang="en-US" sz="2000" dirty="0">
                <a:solidFill>
                  <a:srgbClr val="000000"/>
                </a:solidFill>
                <a:latin typeface="Arial"/>
                <a:cs typeface="Arial"/>
              </a:rPr>
              <a:t>(</a:t>
            </a:r>
            <a:r>
              <a:rPr lang="en-US" sz="2000" i="1" dirty="0">
                <a:solidFill>
                  <a:srgbClr val="000000"/>
                </a:solidFill>
                <a:latin typeface="Arial"/>
                <a:cs typeface="Arial"/>
              </a:rPr>
              <a:t>Gelter, 2003, p.343)</a:t>
            </a:r>
            <a:r>
              <a:rPr lang="en-US" sz="2400" i="1" dirty="0">
                <a:solidFill>
                  <a:srgbClr val="000000"/>
                </a:solidFill>
                <a:latin typeface="Arial"/>
                <a:cs typeface="Arial"/>
              </a:rPr>
              <a:t>	</a:t>
            </a:r>
            <a:r>
              <a:rPr lang="en-US" sz="2400" dirty="0">
                <a:solidFill>
                  <a:srgbClr val="000000"/>
                </a:solidFill>
                <a:latin typeface="Arial"/>
                <a:cs typeface="Arial"/>
              </a:rPr>
              <a:t>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39</a:t>
            </a:r>
          </a:p>
        </p:txBody>
      </p:sp>
    </p:spTree>
    <p:extLst>
      <p:ext uri="{BB962C8B-B14F-4D97-AF65-F5344CB8AC3E}">
        <p14:creationId xmlns:p14="http://schemas.microsoft.com/office/powerpoint/2010/main" val="21383493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CONCLUSION</a:t>
            </a:r>
          </a:p>
        </p:txBody>
      </p:sp>
      <p:sp>
        <p:nvSpPr>
          <p:cNvPr id="7" name="TextBox 6"/>
          <p:cNvSpPr txBox="1"/>
          <p:nvPr/>
        </p:nvSpPr>
        <p:spPr>
          <a:xfrm>
            <a:off x="1311264" y="1904609"/>
            <a:ext cx="7196463" cy="3785652"/>
          </a:xfrm>
          <a:prstGeom prst="rect">
            <a:avLst/>
          </a:prstGeom>
          <a:noFill/>
        </p:spPr>
        <p:txBody>
          <a:bodyPr wrap="square" rtlCol="0">
            <a:spAutoFit/>
          </a:bodyPr>
          <a:lstStyle/>
          <a:p>
            <a:pPr marL="342900" indent="-342900">
              <a:buFont typeface="Arial"/>
              <a:buChar char="•"/>
            </a:pPr>
            <a:r>
              <a:rPr lang="en-US" sz="2400" dirty="0">
                <a:latin typeface="Arial"/>
                <a:cs typeface="Arial"/>
              </a:rPr>
              <a:t>Tourism relies on authenticity							 </a:t>
            </a:r>
          </a:p>
          <a:p>
            <a:pPr marL="342900" indent="-342900">
              <a:buFont typeface="Arial"/>
              <a:buChar char="•"/>
            </a:pPr>
            <a:r>
              <a:rPr lang="en-US" sz="2400" dirty="0">
                <a:latin typeface="Arial"/>
                <a:cs typeface="Arial"/>
              </a:rPr>
              <a:t>Important not to lose authenticity							</a:t>
            </a:r>
          </a:p>
          <a:p>
            <a:pPr marL="342900" indent="-342900">
              <a:buFont typeface="Arial"/>
              <a:buChar char="•"/>
            </a:pPr>
            <a:r>
              <a:rPr lang="en-US" sz="2400" dirty="0">
                <a:latin typeface="Arial"/>
                <a:cs typeface="Arial"/>
              </a:rPr>
              <a:t>Tourism is about unique authentic qualities and identity, connecting with others and the world, developing feelings, finding a meaning</a:t>
            </a:r>
          </a:p>
          <a:p>
            <a:pPr marL="342900" indent="-342900">
              <a:buFont typeface="Arial"/>
              <a:buChar char="•"/>
            </a:pPr>
            <a:endParaRPr lang="en-US" sz="2400" dirty="0">
              <a:latin typeface="Arial"/>
              <a:cs typeface="Arial"/>
            </a:endParaRPr>
          </a:p>
          <a:p>
            <a:pPr marL="342900" indent="-342900">
              <a:buFont typeface="Arial"/>
              <a:buChar char="•"/>
            </a:pPr>
            <a:r>
              <a:rPr lang="en-US" sz="2400" dirty="0">
                <a:latin typeface="Arial"/>
                <a:cs typeface="Arial"/>
              </a:rPr>
              <a:t>Only authentic tourism can benefit tourists who seek themselves via their experiences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40</a:t>
            </a:r>
          </a:p>
        </p:txBody>
      </p:sp>
    </p:spTree>
    <p:extLst>
      <p:ext uri="{BB962C8B-B14F-4D97-AF65-F5344CB8AC3E}">
        <p14:creationId xmlns:p14="http://schemas.microsoft.com/office/powerpoint/2010/main" val="3312017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ORIGINS OF AUTHENTICITY</a:t>
            </a:r>
          </a:p>
        </p:txBody>
      </p:sp>
      <p:sp>
        <p:nvSpPr>
          <p:cNvPr id="7" name="TextBox 6"/>
          <p:cNvSpPr txBox="1"/>
          <p:nvPr/>
        </p:nvSpPr>
        <p:spPr>
          <a:xfrm>
            <a:off x="1311264" y="1875409"/>
            <a:ext cx="7439716" cy="4339650"/>
          </a:xfrm>
          <a:prstGeom prst="rect">
            <a:avLst/>
          </a:prstGeom>
          <a:noFill/>
        </p:spPr>
        <p:txBody>
          <a:bodyPr wrap="square" rtlCol="0">
            <a:spAutoFit/>
          </a:bodyPr>
          <a:lstStyle/>
          <a:p>
            <a:r>
              <a:rPr lang="en-US" sz="2400" b="1" i="1" dirty="0">
                <a:latin typeface="Arial"/>
                <a:cs typeface="Arial"/>
              </a:rPr>
              <a:t>Transformation Economy</a:t>
            </a:r>
            <a:r>
              <a:rPr lang="en-US" sz="3600" i="1" dirty="0">
                <a:latin typeface="Arial"/>
                <a:cs typeface="Arial"/>
              </a:rPr>
              <a:t>:</a:t>
            </a:r>
            <a:r>
              <a:rPr lang="en-US" sz="3600" dirty="0">
                <a:latin typeface="Arial"/>
                <a:cs typeface="Arial"/>
              </a:rPr>
              <a:t> </a:t>
            </a:r>
            <a:r>
              <a:rPr lang="en-US" sz="2400" dirty="0">
                <a:latin typeface="Arial"/>
                <a:cs typeface="Arial"/>
              </a:rPr>
              <a:t>guided personal growth</a:t>
            </a:r>
          </a:p>
          <a:p>
            <a:r>
              <a:rPr lang="en-US" sz="2400" dirty="0">
                <a:latin typeface="Arial"/>
                <a:cs typeface="Arial"/>
              </a:rPr>
              <a:t>  				</a:t>
            </a:r>
          </a:p>
          <a:p>
            <a:r>
              <a:rPr lang="en-US" sz="2400" b="1" i="1" dirty="0">
                <a:latin typeface="Arial"/>
                <a:cs typeface="Arial"/>
              </a:rPr>
              <a:t>Experience Economy</a:t>
            </a:r>
            <a:r>
              <a:rPr lang="en-US" sz="3600" i="1" dirty="0">
                <a:latin typeface="Arial"/>
                <a:cs typeface="Arial"/>
              </a:rPr>
              <a:t>:</a:t>
            </a:r>
            <a:r>
              <a:rPr lang="en-US" sz="3600" dirty="0">
                <a:latin typeface="Arial"/>
                <a:cs typeface="Arial"/>
              </a:rPr>
              <a:t> </a:t>
            </a:r>
            <a:r>
              <a:rPr lang="en-US" sz="2400" dirty="0">
                <a:latin typeface="Arial"/>
                <a:cs typeface="Arial"/>
              </a:rPr>
              <a:t>staged personal experiences													</a:t>
            </a:r>
            <a:endParaRPr lang="en-US" sz="2400" dirty="0">
              <a:latin typeface="Times New Roman" charset="0"/>
              <a:cs typeface="Arial"/>
            </a:endParaRPr>
          </a:p>
          <a:p>
            <a:r>
              <a:rPr lang="en-US" sz="2400" b="1" i="1" dirty="0">
                <a:latin typeface="Arial"/>
                <a:cs typeface="Arial"/>
              </a:rPr>
              <a:t>Service Economy:</a:t>
            </a:r>
            <a:r>
              <a:rPr lang="en-US" sz="3600" b="1" i="1" dirty="0">
                <a:latin typeface="Arial"/>
                <a:cs typeface="Arial"/>
              </a:rPr>
              <a:t> </a:t>
            </a:r>
            <a:r>
              <a:rPr lang="en-US" sz="2400" dirty="0">
                <a:latin typeface="Arial"/>
                <a:cs typeface="Arial"/>
              </a:rPr>
              <a:t>delivered customized services</a:t>
            </a:r>
          </a:p>
          <a:p>
            <a:endParaRPr lang="en-US" sz="2400" dirty="0">
              <a:latin typeface="Times New Roman" charset="0"/>
              <a:cs typeface="Arial"/>
            </a:endParaRPr>
          </a:p>
          <a:p>
            <a:r>
              <a:rPr lang="en-US" sz="2400" b="1" i="1" dirty="0">
                <a:latin typeface="Arial"/>
                <a:cs typeface="Arial"/>
              </a:rPr>
              <a:t>Industrial Economy</a:t>
            </a:r>
            <a:r>
              <a:rPr lang="en-US" sz="2400" b="1" dirty="0">
                <a:latin typeface="Arial"/>
                <a:cs typeface="Arial"/>
              </a:rPr>
              <a:t>:</a:t>
            </a:r>
            <a:r>
              <a:rPr lang="en-US" sz="3600" b="1" dirty="0">
                <a:latin typeface="Arial"/>
                <a:cs typeface="Arial"/>
              </a:rPr>
              <a:t> </a:t>
            </a:r>
            <a:r>
              <a:rPr lang="en-US" sz="2400" dirty="0">
                <a:latin typeface="Arial"/>
                <a:cs typeface="Arial"/>
              </a:rPr>
              <a:t>made standardized goods			</a:t>
            </a:r>
            <a:endParaRPr lang="en-US" sz="2400" dirty="0">
              <a:latin typeface="Times New Roman" charset="0"/>
              <a:cs typeface="Arial"/>
            </a:endParaRPr>
          </a:p>
          <a:p>
            <a:r>
              <a:rPr lang="en-US" sz="2400" b="1" i="1" dirty="0">
                <a:latin typeface="Arial"/>
                <a:cs typeface="Arial"/>
              </a:rPr>
              <a:t>Agrarian Economy:</a:t>
            </a:r>
            <a:r>
              <a:rPr lang="en-US" sz="3600" b="1" i="1" dirty="0">
                <a:latin typeface="Arial"/>
                <a:cs typeface="Arial"/>
              </a:rPr>
              <a:t> </a:t>
            </a:r>
            <a:r>
              <a:rPr lang="en-US" sz="2400" dirty="0">
                <a:latin typeface="Arial"/>
                <a:cs typeface="Arial"/>
              </a:rPr>
              <a:t>extracted natural commodities</a:t>
            </a:r>
            <a:endParaRPr lang="en-US" sz="2400" dirty="0">
              <a:latin typeface="Times New Roman" charset="0"/>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2</a:t>
            </a:r>
          </a:p>
        </p:txBody>
      </p:sp>
      <p:sp>
        <p:nvSpPr>
          <p:cNvPr id="9" name="Line 4"/>
          <p:cNvSpPr>
            <a:spLocks noChangeShapeType="1"/>
          </p:cNvSpPr>
          <p:nvPr/>
        </p:nvSpPr>
        <p:spPr bwMode="auto">
          <a:xfrm flipH="1" flipV="1">
            <a:off x="2706425" y="3454170"/>
            <a:ext cx="0" cy="37174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10" name="Line 4"/>
          <p:cNvSpPr>
            <a:spLocks noChangeShapeType="1"/>
          </p:cNvSpPr>
          <p:nvPr/>
        </p:nvSpPr>
        <p:spPr bwMode="auto">
          <a:xfrm flipH="1" flipV="1">
            <a:off x="2685469" y="2491322"/>
            <a:ext cx="0" cy="37174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11" name="Line 4"/>
          <p:cNvSpPr>
            <a:spLocks noChangeShapeType="1"/>
          </p:cNvSpPr>
          <p:nvPr/>
        </p:nvSpPr>
        <p:spPr bwMode="auto">
          <a:xfrm flipH="1" flipV="1">
            <a:off x="2755873" y="5343895"/>
            <a:ext cx="0" cy="37174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12" name="Line 4"/>
          <p:cNvSpPr>
            <a:spLocks noChangeShapeType="1"/>
          </p:cNvSpPr>
          <p:nvPr/>
        </p:nvSpPr>
        <p:spPr bwMode="auto">
          <a:xfrm flipH="1" flipV="1">
            <a:off x="2755873" y="4439469"/>
            <a:ext cx="0" cy="37174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3553229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REASONS TOURISTS SEARCH FOR AUTHENTICITY</a:t>
            </a:r>
          </a:p>
        </p:txBody>
      </p:sp>
      <p:sp>
        <p:nvSpPr>
          <p:cNvPr id="7" name="TextBox 6"/>
          <p:cNvSpPr txBox="1"/>
          <p:nvPr/>
        </p:nvSpPr>
        <p:spPr>
          <a:xfrm>
            <a:off x="1311264" y="1875409"/>
            <a:ext cx="7501670" cy="4893647"/>
          </a:xfrm>
          <a:prstGeom prst="rect">
            <a:avLst/>
          </a:prstGeom>
          <a:noFill/>
        </p:spPr>
        <p:txBody>
          <a:bodyPr wrap="square" rtlCol="0">
            <a:spAutoFit/>
          </a:bodyPr>
          <a:lstStyle/>
          <a:p>
            <a:pPr marL="342900" indent="-342900">
              <a:buFont typeface="Arial"/>
              <a:buChar char="•"/>
            </a:pPr>
            <a:r>
              <a:rPr lang="en-US" sz="2400" dirty="0">
                <a:latin typeface="Arial"/>
                <a:cs typeface="Arial"/>
              </a:rPr>
              <a:t>Inauthentic post-modern world: computer automation, imitation, virtual experiences										</a:t>
            </a:r>
          </a:p>
          <a:p>
            <a:pPr marL="342900" indent="-342900">
              <a:buFont typeface="Arial"/>
              <a:buChar char="•"/>
            </a:pPr>
            <a:r>
              <a:rPr lang="en-US" sz="2400" dirty="0">
                <a:latin typeface="Arial"/>
                <a:cs typeface="Arial"/>
              </a:rPr>
              <a:t>Alienation, a sense of loss in mass culture</a:t>
            </a:r>
          </a:p>
          <a:p>
            <a:pPr marL="342900" indent="-342900">
              <a:buFont typeface="Arial"/>
              <a:buChar char="•"/>
            </a:pPr>
            <a:endParaRPr lang="en-US" sz="2400" dirty="0">
              <a:latin typeface="Arial"/>
              <a:cs typeface="Arial"/>
            </a:endParaRPr>
          </a:p>
          <a:p>
            <a:pPr marL="342900" indent="-342900">
              <a:buFont typeface="Arial"/>
              <a:buChar char="•"/>
            </a:pPr>
            <a:r>
              <a:rPr lang="en-US" sz="2400" dirty="0">
                <a:latin typeface="Arial"/>
                <a:cs typeface="Arial"/>
              </a:rPr>
              <a:t>Importance of meaningful insights into life </a:t>
            </a:r>
          </a:p>
          <a:p>
            <a:pPr marL="342900" indent="-342900">
              <a:buFont typeface="Arial"/>
              <a:buChar char="•"/>
            </a:pPr>
            <a:endParaRPr lang="en-US" sz="2400" dirty="0">
              <a:latin typeface="Arial"/>
              <a:cs typeface="Arial"/>
            </a:endParaRPr>
          </a:p>
          <a:p>
            <a:pPr marL="342900" indent="-342900">
              <a:buFont typeface="Arial"/>
              <a:buChar char="•"/>
            </a:pPr>
            <a:r>
              <a:rPr lang="en-US" sz="2400" dirty="0">
                <a:latin typeface="Arial"/>
                <a:cs typeface="Arial"/>
              </a:rPr>
              <a:t>Desire for ‘clean’ and ‘pure’ 														</a:t>
            </a:r>
          </a:p>
          <a:p>
            <a:pPr marL="342900" indent="-342900">
              <a:buFont typeface="Arial"/>
              <a:buChar char="•"/>
            </a:pPr>
            <a:r>
              <a:rPr lang="en-US" sz="2400" dirty="0">
                <a:latin typeface="Arial"/>
                <a:cs typeface="Arial"/>
              </a:rPr>
              <a:t>Gives meanings and increases the value of life</a:t>
            </a:r>
          </a:p>
          <a:p>
            <a:pPr marL="342900" indent="-342900">
              <a:buFont typeface="Arial"/>
              <a:buChar char="•"/>
            </a:pPr>
            <a:endParaRPr lang="en-US" sz="2400" dirty="0">
              <a:latin typeface="Arial"/>
              <a:cs typeface="Arial"/>
            </a:endParaRPr>
          </a:p>
          <a:p>
            <a:pPr marL="342900" indent="-342900">
              <a:buFont typeface="Arial"/>
              <a:buChar char="•"/>
            </a:pPr>
            <a:r>
              <a:rPr lang="en-US" sz="2400" dirty="0">
                <a:latin typeface="Arial"/>
                <a:cs typeface="Arial"/>
              </a:rPr>
              <a:t>Primary source of destination competitiveness			</a:t>
            </a:r>
            <a:endParaRPr lang="en-US" sz="2400" dirty="0">
              <a:latin typeface="Times New Roman" charset="0"/>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a:t>
            </a:r>
          </a:p>
        </p:txBody>
      </p:sp>
    </p:spTree>
    <p:extLst>
      <p:ext uri="{BB962C8B-B14F-4D97-AF65-F5344CB8AC3E}">
        <p14:creationId xmlns:p14="http://schemas.microsoft.com/office/powerpoint/2010/main" val="2867810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FACTORS DETERMINING AUTHENTICITY</a:t>
            </a:r>
          </a:p>
        </p:txBody>
      </p:sp>
      <p:sp>
        <p:nvSpPr>
          <p:cNvPr id="7" name="TextBox 6"/>
          <p:cNvSpPr txBox="1"/>
          <p:nvPr/>
        </p:nvSpPr>
        <p:spPr>
          <a:xfrm>
            <a:off x="1311264" y="1875409"/>
            <a:ext cx="7501670" cy="4031873"/>
          </a:xfrm>
          <a:prstGeom prst="rect">
            <a:avLst/>
          </a:prstGeom>
          <a:noFill/>
        </p:spPr>
        <p:txBody>
          <a:bodyPr wrap="square" rtlCol="0">
            <a:spAutoFit/>
          </a:bodyPr>
          <a:lstStyle/>
          <a:p>
            <a:pPr marL="342900" indent="-342900">
              <a:buFont typeface="Arial"/>
              <a:buChar char="•"/>
            </a:pPr>
            <a:r>
              <a:rPr lang="en-US" sz="2400" dirty="0">
                <a:latin typeface="Arial"/>
                <a:cs typeface="Arial"/>
              </a:rPr>
              <a:t>Tourists’ beliefs, expectations, preferences, consciousness, and stereotyped images </a:t>
            </a:r>
            <a:r>
              <a:rPr lang="en-US" sz="2000" i="1" dirty="0">
                <a:latin typeface="Arial"/>
                <a:cs typeface="Arial"/>
              </a:rPr>
              <a:t>(Bruner, 1991)</a:t>
            </a:r>
          </a:p>
          <a:p>
            <a:pPr marL="342900" indent="-342900">
              <a:buFont typeface="Arial"/>
              <a:buChar char="•"/>
            </a:pPr>
            <a:endParaRPr lang="en-US" sz="2000" dirty="0">
              <a:latin typeface="Arial"/>
              <a:cs typeface="Arial"/>
            </a:endParaRPr>
          </a:p>
          <a:p>
            <a:pPr marL="342900" indent="-342900">
              <a:buFont typeface="Arial"/>
              <a:buChar char="•"/>
            </a:pPr>
            <a:r>
              <a:rPr lang="en-US" sz="2400" dirty="0">
                <a:latin typeface="Arial"/>
                <a:cs typeface="Arial"/>
              </a:rPr>
              <a:t>Locals’ willingness to display and share traditional practices 															</a:t>
            </a:r>
          </a:p>
          <a:p>
            <a:pPr marL="342900" indent="-342900">
              <a:buFont typeface="Arial"/>
              <a:buChar char="•"/>
            </a:pPr>
            <a:r>
              <a:rPr lang="en-US" sz="2400" dirty="0">
                <a:latin typeface="Arial"/>
                <a:cs typeface="Arial"/>
              </a:rPr>
              <a:t>Businesses can only inspire customers					</a:t>
            </a:r>
          </a:p>
          <a:p>
            <a:pPr marL="342900" indent="-342900">
              <a:buFont typeface="Arial"/>
              <a:buChar char="•"/>
            </a:pPr>
            <a:r>
              <a:rPr lang="en-US" sz="2400" dirty="0">
                <a:latin typeface="Arial"/>
                <a:cs typeface="Arial"/>
              </a:rPr>
              <a:t>Self-image, cultural values, nostalgia, prior knowledge, the availability of evaluation standards	</a:t>
            </a:r>
            <a:endParaRPr lang="en-US" sz="2400" dirty="0">
              <a:latin typeface="Times New Roman" charset="0"/>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4</a:t>
            </a:r>
          </a:p>
        </p:txBody>
      </p:sp>
    </p:spTree>
    <p:extLst>
      <p:ext uri="{BB962C8B-B14F-4D97-AF65-F5344CB8AC3E}">
        <p14:creationId xmlns:p14="http://schemas.microsoft.com/office/powerpoint/2010/main" val="675850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 </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APPROACHES TO AUTHENTICITY </a:t>
            </a:r>
          </a:p>
        </p:txBody>
      </p:sp>
      <p:sp>
        <p:nvSpPr>
          <p:cNvPr id="7" name="TextBox 6"/>
          <p:cNvSpPr txBox="1"/>
          <p:nvPr/>
        </p:nvSpPr>
        <p:spPr>
          <a:xfrm>
            <a:off x="1311264" y="1875409"/>
            <a:ext cx="7501670" cy="4524315"/>
          </a:xfrm>
          <a:prstGeom prst="rect">
            <a:avLst/>
          </a:prstGeom>
          <a:noFill/>
        </p:spPr>
        <p:txBody>
          <a:bodyPr wrap="square" rtlCol="0">
            <a:spAutoFit/>
          </a:bodyPr>
          <a:lstStyle/>
          <a:p>
            <a:pPr marL="342900" indent="-342900">
              <a:buFont typeface="Arial"/>
              <a:buChar char="•"/>
            </a:pPr>
            <a:r>
              <a:rPr lang="en-US" sz="2400" i="1" dirty="0">
                <a:latin typeface="Arial"/>
                <a:cs typeface="Arial"/>
              </a:rPr>
              <a:t>Objectivism: </a:t>
            </a:r>
            <a:r>
              <a:rPr lang="en-US" sz="2400" dirty="0">
                <a:latin typeface="Arial"/>
                <a:cs typeface="Arial"/>
              </a:rPr>
              <a:t>there are objective assessment criteria to evaluate authenticity 																	</a:t>
            </a:r>
          </a:p>
          <a:p>
            <a:pPr marL="342900" indent="-342900">
              <a:buFont typeface="Arial"/>
              <a:buChar char="•"/>
            </a:pPr>
            <a:r>
              <a:rPr lang="en-US" sz="2400" i="1" dirty="0">
                <a:latin typeface="Arial"/>
                <a:cs typeface="Arial"/>
              </a:rPr>
              <a:t>Constructivism: </a:t>
            </a:r>
            <a:r>
              <a:rPr lang="en-US" sz="2400" dirty="0">
                <a:latin typeface="Arial"/>
                <a:cs typeface="Arial"/>
              </a:rPr>
              <a:t>authenticity is socially constructed, depends on subjective judgement																		</a:t>
            </a:r>
          </a:p>
          <a:p>
            <a:pPr marL="342900" indent="-342900">
              <a:buFont typeface="Arial"/>
              <a:buChar char="•"/>
            </a:pPr>
            <a:r>
              <a:rPr lang="en-US" sz="2400" i="1" dirty="0">
                <a:latin typeface="Arial"/>
                <a:cs typeface="Arial"/>
              </a:rPr>
              <a:t>Post-modernism: </a:t>
            </a:r>
            <a:r>
              <a:rPr lang="en-US" sz="2400" dirty="0">
                <a:latin typeface="Arial"/>
                <a:cs typeface="Arial"/>
              </a:rPr>
              <a:t>the line between the real and illusion is blurred, world faces ‘hyper-reality’				</a:t>
            </a:r>
            <a:endParaRPr lang="en-US" sz="2400" i="1" dirty="0">
              <a:latin typeface="Arial"/>
              <a:cs typeface="Arial"/>
            </a:endParaRPr>
          </a:p>
          <a:p>
            <a:pPr marL="342900" indent="-342900">
              <a:buFont typeface="Arial"/>
              <a:buChar char="•"/>
            </a:pPr>
            <a:r>
              <a:rPr lang="en-US" sz="2400" i="1" dirty="0">
                <a:latin typeface="Arial"/>
                <a:cs typeface="Arial"/>
              </a:rPr>
              <a:t>Existentialism</a:t>
            </a:r>
            <a:r>
              <a:rPr lang="en-US" sz="2400" dirty="0">
                <a:latin typeface="Arial"/>
                <a:cs typeface="Arial"/>
              </a:rPr>
              <a:t>: focus</a:t>
            </a:r>
            <a:r>
              <a:rPr lang="en-US" sz="2400" i="1" dirty="0">
                <a:latin typeface="Arial"/>
                <a:cs typeface="Arial"/>
              </a:rPr>
              <a:t> </a:t>
            </a:r>
            <a:r>
              <a:rPr lang="en-US" sz="2400" dirty="0">
                <a:latin typeface="Arial"/>
                <a:cs typeface="Arial"/>
              </a:rPr>
              <a:t>is on a special state of Being, in which one is true to oneself 						</a:t>
            </a:r>
            <a:r>
              <a:rPr lang="en-US" sz="2400" i="1" dirty="0">
                <a:latin typeface="Arial"/>
                <a:cs typeface="Arial"/>
              </a:rPr>
              <a:t>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5</a:t>
            </a:r>
          </a:p>
        </p:txBody>
      </p:sp>
    </p:spTree>
    <p:extLst>
      <p:ext uri="{BB962C8B-B14F-4D97-AF65-F5344CB8AC3E}">
        <p14:creationId xmlns:p14="http://schemas.microsoft.com/office/powerpoint/2010/main" val="1148900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00" spc="300" dirty="0">
              <a:latin typeface="Myriad Pro"/>
              <a:cs typeface="Myriad Pro"/>
            </a:endParaRP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OBJECT AUTHENTICITY</a:t>
            </a:r>
          </a:p>
        </p:txBody>
      </p:sp>
      <p:sp>
        <p:nvSpPr>
          <p:cNvPr id="7" name="TextBox 6"/>
          <p:cNvSpPr txBox="1"/>
          <p:nvPr/>
        </p:nvSpPr>
        <p:spPr>
          <a:xfrm>
            <a:off x="1311264" y="1875409"/>
            <a:ext cx="7501670" cy="3354765"/>
          </a:xfrm>
          <a:prstGeom prst="rect">
            <a:avLst/>
          </a:prstGeom>
          <a:noFill/>
        </p:spPr>
        <p:txBody>
          <a:bodyPr wrap="square" rtlCol="0">
            <a:spAutoFit/>
          </a:bodyPr>
          <a:lstStyle/>
          <a:p>
            <a:pPr marL="342900" indent="-342900">
              <a:buFont typeface="Arial"/>
              <a:buChar char="•"/>
            </a:pPr>
            <a:r>
              <a:rPr lang="en-US" sz="2400" dirty="0">
                <a:latin typeface="Arial"/>
                <a:cs typeface="Arial"/>
              </a:rPr>
              <a:t>‘Non-contentious genuineness of an observable thing such as artifact, fossil, dress, or ritual’ </a:t>
            </a:r>
            <a:r>
              <a:rPr lang="en-US" sz="2000" i="1" dirty="0">
                <a:latin typeface="Arial"/>
                <a:cs typeface="Arial"/>
              </a:rPr>
              <a:t>(Reisinger and Steiner, 2006)</a:t>
            </a:r>
          </a:p>
          <a:p>
            <a:r>
              <a:rPr lang="en-US" sz="2000" dirty="0">
                <a:latin typeface="Arial"/>
                <a:cs typeface="Arial"/>
              </a:rPr>
              <a:t> 							</a:t>
            </a:r>
          </a:p>
          <a:p>
            <a:pPr marL="342900" indent="-342900">
              <a:buFont typeface="Arial"/>
              <a:buChar char="•"/>
            </a:pPr>
            <a:r>
              <a:rPr lang="en-US" sz="2400" dirty="0">
                <a:latin typeface="Arial"/>
                <a:cs typeface="Arial"/>
              </a:rPr>
              <a:t>‘How people see themselves in relation to the object’ </a:t>
            </a:r>
            <a:r>
              <a:rPr lang="en-US" sz="2000" i="1" dirty="0">
                <a:latin typeface="Arial"/>
                <a:cs typeface="Arial"/>
              </a:rPr>
              <a:t>(Reisinger and Steiner, 2006) </a:t>
            </a:r>
            <a:r>
              <a:rPr lang="en-US" sz="2400" dirty="0">
                <a:latin typeface="Arial"/>
                <a:cs typeface="Arial"/>
              </a:rPr>
              <a:t>																	</a:t>
            </a:r>
          </a:p>
          <a:p>
            <a:pPr marL="342900" indent="-342900">
              <a:buFont typeface="Arial"/>
              <a:buChar char="•"/>
            </a:pPr>
            <a:r>
              <a:rPr lang="en-US" sz="2400" dirty="0">
                <a:latin typeface="Arial"/>
                <a:cs typeface="Arial"/>
              </a:rPr>
              <a:t>Can be objectively verified/measured							 	</a:t>
            </a:r>
            <a:endParaRPr lang="en-US" sz="2400" dirty="0">
              <a:latin typeface="Times New Roman" charset="0"/>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6</a:t>
            </a:r>
          </a:p>
        </p:txBody>
      </p:sp>
    </p:spTree>
    <p:extLst>
      <p:ext uri="{BB962C8B-B14F-4D97-AF65-F5344CB8AC3E}">
        <p14:creationId xmlns:p14="http://schemas.microsoft.com/office/powerpoint/2010/main" val="333059596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1458</TotalTime>
  <Words>1331</Words>
  <Application>Microsoft Office PowerPoint</Application>
  <PresentationFormat>On-screen Show (4:3)</PresentationFormat>
  <Paragraphs>311</Paragraphs>
  <Slides>43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43</vt:i4>
      </vt:variant>
    </vt:vector>
  </HeadingPairs>
  <TitlesOfParts>
    <vt:vector size="50" baseType="lpstr">
      <vt:lpstr>Arial</vt:lpstr>
      <vt:lpstr>Calisto MT</vt:lpstr>
      <vt:lpstr>Mistral</vt:lpstr>
      <vt:lpstr>Myriad Pro</vt:lpstr>
      <vt:lpstr>Times New Roman</vt:lpstr>
      <vt:lpstr>Wingdings 2</vt:lpstr>
      <vt:lpstr>Travelogue</vt:lpstr>
      <vt:lpstr>PowerPoint Presentation</vt:lpstr>
      <vt:lpstr>CHAPTER 18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CABI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Hilliar</dc:creator>
  <cp:lastModifiedBy>Leigh-Ann Bard</cp:lastModifiedBy>
  <cp:revision>227</cp:revision>
  <dcterms:created xsi:type="dcterms:W3CDTF">2014-01-16T11:38:48Z</dcterms:created>
  <dcterms:modified xsi:type="dcterms:W3CDTF">2019-07-30T15:55:32Z</dcterms:modified>
</cp:coreProperties>
</file>