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78" r:id="rId3"/>
    <p:sldId id="263" r:id="rId4"/>
    <p:sldId id="275" r:id="rId5"/>
    <p:sldId id="279" r:id="rId6"/>
    <p:sldId id="269" r:id="rId7"/>
    <p:sldId id="281" r:id="rId8"/>
    <p:sldId id="270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DD9"/>
    <a:srgbClr val="8CBAEB"/>
    <a:srgbClr val="FF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56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2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46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utcom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311263" y="1232519"/>
            <a:ext cx="7199855" cy="4428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11275" y="1782763"/>
            <a:ext cx="7199313" cy="4297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0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9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0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47779-7121-E14C-99F9-3B68B3D2C6C2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2FE3-AC46-5740-8DB5-CF74F4BCA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044"/>
          <a:stretch/>
        </p:blipFill>
        <p:spPr>
          <a:xfrm>
            <a:off x="-1" y="1"/>
            <a:ext cx="9422377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22256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Arial"/>
                <a:cs typeface="Arial"/>
              </a:rPr>
              <a:t>3</a:t>
            </a:r>
            <a:r>
              <a:rPr lang="en-US" sz="2800" baseline="30000" dirty="0">
                <a:latin typeface="Arial"/>
                <a:cs typeface="Arial"/>
              </a:rPr>
              <a:t>rd</a:t>
            </a:r>
            <a:r>
              <a:rPr lang="en-US" sz="2800" dirty="0">
                <a:latin typeface="Arial"/>
                <a:cs typeface="Arial"/>
              </a:rPr>
              <a:t> Edition</a:t>
            </a:r>
            <a:br>
              <a:rPr lang="en-US" sz="4800" dirty="0">
                <a:latin typeface="Arial"/>
                <a:cs typeface="Arial"/>
              </a:rPr>
            </a:br>
            <a:r>
              <a:rPr lang="en-US" sz="4800" dirty="0">
                <a:latin typeface="Arial"/>
                <a:cs typeface="Arial"/>
              </a:rPr>
              <a:t>Strategic Management</a:t>
            </a:r>
          </a:p>
          <a:p>
            <a:pPr algn="r"/>
            <a:r>
              <a:rPr lang="en-US" sz="4800" dirty="0">
                <a:latin typeface="Arial"/>
                <a:cs typeface="Arial"/>
              </a:rPr>
              <a:t>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36225"/>
            <a:ext cx="8458200" cy="63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Edited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nl-NL" dirty="0" err="1">
                <a:solidFill>
                  <a:srgbClr val="000000"/>
                </a:solidFill>
                <a:latin typeface="Arial"/>
                <a:cs typeface="Arial"/>
              </a:rPr>
              <a:t>by</a:t>
            </a: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algn="r"/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LUIZ MOUTINHO AND</a:t>
            </a:r>
            <a:br>
              <a:rPr lang="nl-NL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nl-NL" dirty="0">
                <a:solidFill>
                  <a:srgbClr val="000000"/>
                </a:solidFill>
                <a:latin typeface="Arial"/>
                <a:cs typeface="Arial"/>
              </a:rPr>
              <a:t> ALFONSO VARGAS </a:t>
            </a:r>
            <a:r>
              <a:rPr lang="en-GB" dirty="0">
                <a:latin typeface="Arial"/>
                <a:cs typeface="Arial"/>
              </a:rPr>
              <a:t>SÁNCHEZ</a:t>
            </a:r>
          </a:p>
        </p:txBody>
      </p:sp>
      <p:sp>
        <p:nvSpPr>
          <p:cNvPr id="8" name="Rectangle 7"/>
          <p:cNvSpPr/>
          <p:nvPr/>
        </p:nvSpPr>
        <p:spPr>
          <a:xfrm>
            <a:off x="6545994" y="6134373"/>
            <a:ext cx="2598006" cy="339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0000"/>
                </a:solidFill>
                <a:latin typeface="Myriad Pro"/>
                <a:cs typeface="Myriad Pro"/>
              </a:rPr>
              <a:t>COMPLIMENTARY TEACHING MATERIALS</a:t>
            </a:r>
          </a:p>
        </p:txBody>
      </p:sp>
      <p:pic>
        <p:nvPicPr>
          <p:cNvPr id="9" name="Picture 8" descr="CABI_URL_white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5239" y="5320168"/>
            <a:ext cx="1036126" cy="63726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377509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29733" y="2489819"/>
            <a:ext cx="7199855" cy="442818"/>
          </a:xfrm>
        </p:spPr>
        <p:txBody>
          <a:bodyPr/>
          <a:lstStyle/>
          <a:p>
            <a:pPr algn="ctr"/>
            <a:r>
              <a:rPr lang="en-GB" sz="2200" b="1" dirty="0">
                <a:latin typeface="Arial"/>
                <a:cs typeface="Arial"/>
              </a:rPr>
              <a:t>CHAPTER 17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929733" y="3143250"/>
            <a:ext cx="7199313" cy="2936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600" cap="all" dirty="0">
                <a:latin typeface="Arial"/>
                <a:cs typeface="Arial"/>
              </a:rPr>
              <a:t>Stakeholder Engagement in Tourism.</a:t>
            </a:r>
          </a:p>
          <a:p>
            <a:pPr marL="0" indent="0" algn="ctr">
              <a:buNone/>
            </a:pPr>
            <a:r>
              <a:rPr lang="en-GB" sz="2000" cap="all" dirty="0">
                <a:latin typeface="Arial"/>
                <a:cs typeface="Arial"/>
              </a:rPr>
              <a:t>Scott M</a:t>
            </a:r>
            <a:r>
              <a:rPr lang="en-GB" sz="2000" cap="small" dirty="0">
                <a:latin typeface="Arial"/>
                <a:cs typeface="Arial"/>
              </a:rPr>
              <a:t>c</a:t>
            </a:r>
            <a:r>
              <a:rPr lang="en-GB" sz="2000" cap="all" dirty="0">
                <a:latin typeface="Arial"/>
                <a:cs typeface="Arial"/>
              </a:rPr>
              <a:t>Cabe</a:t>
            </a:r>
          </a:p>
        </p:txBody>
      </p:sp>
      <p:sp>
        <p:nvSpPr>
          <p:cNvPr id="4" name="Rectangle 3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85508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1"/>
            <a:ext cx="9144001" cy="6858000"/>
          </a:xfrm>
          <a:prstGeom prst="rect">
            <a:avLst/>
          </a:prstGeom>
          <a:gradFill flip="none" rotWithShape="1">
            <a:gsLst>
              <a:gs pos="0">
                <a:srgbClr val="CAADD9"/>
              </a:gs>
              <a:gs pos="100000">
                <a:srgbClr val="FFFFFF"/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Compass only for PPP.jpg"/>
          <p:cNvPicPr>
            <a:picLocks noChangeAspect="1"/>
          </p:cNvPicPr>
          <p:nvPr/>
        </p:nvPicPr>
        <p:blipFill>
          <a:blip r:embed="rId2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11264" y="1875409"/>
            <a:ext cx="71964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Understand the significance of stakeholder engagement to strategic management in tourism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Be familiar with theories of stakeholder engagement and management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400" dirty="0"/>
              <a:t>Apply stakeholder engagement approaches to tourism contexts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</p:spTree>
    <p:extLst>
      <p:ext uri="{BB962C8B-B14F-4D97-AF65-F5344CB8AC3E}">
        <p14:creationId xmlns:p14="http://schemas.microsoft.com/office/powerpoint/2010/main" val="169823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STRATEGIC MANAGEMENT CHALLENGE IN TOURISM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3" y="2376450"/>
            <a:ext cx="719646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Tourism involves diverse actors working towards a common goal,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It is a complex service performance, delivered by a fragmented set of providers,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Tourism is particularly vulnerable to exogenous forces,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Tourism businesses can be affected by the actions of other actors in the system,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The industry is characterized by increasing competition and pressure on resources.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319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REQUIRES STAKEHOLDER MANAGEMENT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3" y="2376450"/>
            <a:ext cx="73066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/>
                <a:cs typeface="Arial"/>
              </a:rPr>
              <a:t>Stakeholders are ‘…any group or individual who can affect or is affected by the achievement of the organization's objectives’ (Freeman, 1984, p. 46)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Tourism stakeholders are </a:t>
            </a:r>
            <a:r>
              <a:rPr lang="en-GB" sz="2400" dirty="0">
                <a:latin typeface="Arial"/>
                <a:cs typeface="Arial"/>
              </a:rPr>
              <a:t>networks of public and private sector organizations, including communities, where the sources of value are not simply concerned with profit or customer value.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Requires focus on relationships, which can result in mutual benefits being established and sought as a network outcome.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4434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Stakeholder analysis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Identify individuals and groups who are potentially affected by our actions.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Prioritize them for inclusion into our decision-making processes.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Set engagement and communication strategies for each group.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/>
                <a:cs typeface="Arial"/>
              </a:rPr>
              <a:t>Resource the engagement strategies, monitor outcomes.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53229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Processes for effective stakeholder engagement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14463" y="1663406"/>
            <a:ext cx="6034112" cy="467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84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1875409"/>
            <a:ext cx="71964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latin typeface="Arial"/>
                <a:cs typeface="Arial"/>
              </a:rPr>
              <a:t>Stakeholder mapping, analysis and management.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8CBAEB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Scenario based design for collaborative engagement and innovation.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8CBAEB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/>
                <a:cs typeface="Arial"/>
              </a:rPr>
              <a:t>Requires a mindset of responsibility and a commitment to the delivery of engagement.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8CBAEB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" y="1232519"/>
            <a:ext cx="1311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8CBAEB"/>
                </a:solidFill>
                <a:latin typeface="Arial"/>
                <a:cs typeface="Arial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961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ss Illustration_Tilt_B&amp;W.t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4625344"/>
            <a:ext cx="1614461" cy="22326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454274"/>
            <a:ext cx="9144001" cy="37167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spc="300" dirty="0">
                <a:latin typeface="Myriad Pro"/>
                <a:cs typeface="Myriad Pro"/>
              </a:rPr>
              <a:t>CABI TOURISM TEXTS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11264" y="1232519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Stakeholder analysis and management tool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11264" y="5667117"/>
            <a:ext cx="7196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Mapping the power and interests of your stakeholders will enable you to channel resources and efforts to optimize outcomes.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7138" y="1730375"/>
            <a:ext cx="4584700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413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328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Myriad Pro</vt:lpstr>
      <vt:lpstr>Office Theme</vt:lpstr>
      <vt:lpstr>PowerPoint Presentation</vt:lpstr>
      <vt:lpstr>CHAPTER 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Hilliar</dc:creator>
  <cp:lastModifiedBy>Leigh-Ann Bard</cp:lastModifiedBy>
  <cp:revision>39</cp:revision>
  <dcterms:created xsi:type="dcterms:W3CDTF">2014-01-16T11:38:48Z</dcterms:created>
  <dcterms:modified xsi:type="dcterms:W3CDTF">2019-07-30T15:55:40Z</dcterms:modified>
</cp:coreProperties>
</file>