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8" r:id="rId3"/>
    <p:sldId id="263" r:id="rId4"/>
    <p:sldId id="275" r:id="rId5"/>
    <p:sldId id="280" r:id="rId6"/>
    <p:sldId id="269" r:id="rId7"/>
    <p:sldId id="281" r:id="rId8"/>
    <p:sldId id="273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DD9"/>
    <a:srgbClr val="8CBAEB"/>
    <a:srgbClr val="FFD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6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6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9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6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044"/>
          <a:stretch/>
        </p:blipFill>
        <p:spPr>
          <a:xfrm>
            <a:off x="-1" y="1"/>
            <a:ext cx="9422377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Arial"/>
                <a:cs typeface="Arial"/>
              </a:rPr>
              <a:t>3</a:t>
            </a:r>
            <a:r>
              <a:rPr lang="en-US" sz="2800" baseline="30000" dirty="0">
                <a:latin typeface="Arial"/>
                <a:cs typeface="Arial"/>
              </a:rPr>
              <a:t>rd</a:t>
            </a:r>
            <a:r>
              <a:rPr lang="en-US" sz="2800" dirty="0">
                <a:latin typeface="Arial"/>
                <a:cs typeface="Arial"/>
              </a:rPr>
              <a:t> Edition</a:t>
            </a:r>
            <a:br>
              <a:rPr lang="en-US" sz="4800" dirty="0">
                <a:latin typeface="Arial"/>
                <a:cs typeface="Arial"/>
              </a:rPr>
            </a:br>
            <a:r>
              <a:rPr lang="en-US" sz="4800" dirty="0">
                <a:latin typeface="Arial"/>
                <a:cs typeface="Arial"/>
              </a:rPr>
              <a:t>Strategic Management</a:t>
            </a:r>
          </a:p>
          <a:p>
            <a:pPr algn="r"/>
            <a:r>
              <a:rPr lang="en-US" sz="4800" dirty="0">
                <a:latin typeface="Arial"/>
                <a:cs typeface="Arial"/>
              </a:rPr>
              <a:t>In 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63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Edited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by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LUIZ MOUTINHO AND</a:t>
            </a:r>
            <a:br>
              <a:rPr lang="nl-NL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ALFONSO VARGAS </a:t>
            </a:r>
            <a:r>
              <a:rPr lang="en-GB" dirty="0">
                <a:latin typeface="Arial"/>
                <a:cs typeface="Arial"/>
              </a:rPr>
              <a:t>SÁNCHEZ</a:t>
            </a: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Myriad Pro"/>
                <a:cs typeface="Myriad Pro"/>
              </a:rPr>
              <a:t>COMPLIMENTARY TEACHING MATERIALS</a:t>
            </a:r>
          </a:p>
        </p:txBody>
      </p:sp>
      <p:pic>
        <p:nvPicPr>
          <p:cNvPr id="9" name="Picture 8" descr="CABI_URL_white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5239" y="5320168"/>
            <a:ext cx="1036126" cy="63726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377509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29733" y="2489819"/>
            <a:ext cx="7199855" cy="442818"/>
          </a:xfrm>
        </p:spPr>
        <p:txBody>
          <a:bodyPr/>
          <a:lstStyle/>
          <a:p>
            <a:pPr algn="ctr"/>
            <a:r>
              <a:rPr lang="en-GB" sz="2200" b="1">
                <a:latin typeface="Arial"/>
                <a:cs typeface="Arial"/>
              </a:rPr>
              <a:t>CHAPTER 16</a:t>
            </a:r>
            <a:endParaRPr lang="en-GB" sz="22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29733" y="3143250"/>
            <a:ext cx="7199313" cy="2936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cap="all" dirty="0">
                <a:latin typeface="Arial"/>
                <a:cs typeface="Arial"/>
              </a:rPr>
              <a:t>Crisis Management and Strategic Implications</a:t>
            </a:r>
          </a:p>
          <a:p>
            <a:pPr marL="0" indent="0" algn="ctr">
              <a:buNone/>
            </a:pPr>
            <a:r>
              <a:rPr lang="en-GB" sz="2000" dirty="0">
                <a:latin typeface="Arial"/>
                <a:cs typeface="Arial"/>
              </a:rPr>
              <a:t>YAWEI JIANG, NOEL SCOTT AND BRENT RITCHIE</a:t>
            </a: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8550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LEARNING OBJECTIVES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1264" y="1875409"/>
            <a:ext cx="71964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Discuss the development of crisis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Relate crisis management and strategic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Provide areas for further research</a:t>
            </a:r>
          </a:p>
          <a:p>
            <a:endParaRPr lang="en-US" sz="24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169823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CRISIS MANAGEMENT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Tourism is vulnerable to internal and external shocks such as: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Economic downturns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Epidemic disease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International conflicts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b="1" dirty="0">
                <a:latin typeface="Arial" panose="020B0604020202020204" pitchFamily="34" charset="0"/>
                <a:cs typeface="Arial" panose="020B0604020202020204" pitchFamily="34" charset="0"/>
              </a:rPr>
              <a:t>RIPPLE EFFECT 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Crisis in one region or country may trigger a global tourism crisis due to tourism’s interactive links: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The spread of foot and mouth disease in the UK triggered a crisis in the farming industry that impacted on the tourism industry.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The war in Kosovo had negative impacts on tourism in </a:t>
            </a:r>
            <a:r>
              <a:rPr lang="en-US" sz="2400" dirty="0" err="1">
                <a:latin typeface="Arial"/>
                <a:cs typeface="Arial"/>
              </a:rPr>
              <a:t>neighbouring</a:t>
            </a:r>
            <a:r>
              <a:rPr lang="en-US" sz="2400" dirty="0">
                <a:latin typeface="Arial"/>
                <a:cs typeface="Arial"/>
              </a:rPr>
              <a:t> countries.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64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DEFINITION OF CRISIS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‘Any action or failure to act that interferes with an organization’s ongoing functions, the acceptable attainment of its objectives, its viability or survival, or that has a detrimental personal effect as perceived by the majority of its employees, clients or constituents.’</a:t>
            </a:r>
          </a:p>
          <a:p>
            <a:pPr algn="r"/>
            <a:r>
              <a:rPr lang="en-US" sz="2400" dirty="0">
                <a:latin typeface="Arial"/>
                <a:cs typeface="Arial"/>
              </a:rPr>
              <a:t>Faulkner (2001, p.136)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53229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MAIN APPROACHES TO STUDY CRISIS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Life-cycle approach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Strategic crisis management approach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Action-orientation crisis management approach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Integrated approach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6280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9091" y="1232519"/>
            <a:ext cx="77886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STRATEGIC MANAGEMENT AND LIFECYCLE OF CRISIS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812250"/>
              </p:ext>
            </p:extLst>
          </p:nvPr>
        </p:nvGraphicFramePr>
        <p:xfrm>
          <a:off x="457200" y="1677229"/>
          <a:ext cx="8229600" cy="4183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Lifecycle of crisis</a:t>
                      </a:r>
                      <a:endParaRPr lang="en-A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Stage of process</a:t>
                      </a:r>
                      <a:endParaRPr lang="en-A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Key tasks</a:t>
                      </a:r>
                      <a:endParaRPr lang="en-A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Pre-event stage allowing the development of strategy and plans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Strategic analysis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>
                          <a:effectLst/>
                        </a:rPr>
                        <a:t>examining the macro or micro operating environment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A stage immediately before or after a crisis or disaster occurs which requires the implementation of strategies to deal with its impacts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Strategic direction and choice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>
                          <a:effectLst/>
                        </a:rPr>
                        <a:t>developing and selecting strategic directions and specific generic strategies to achieve organisational goals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Continued implementation of strategies to control or reduce the severity of the crisis/disaster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Strategy implementation and    </a:t>
                      </a:r>
                      <a:br>
                        <a:rPr lang="en-AU" sz="1100" dirty="0">
                          <a:effectLst/>
                        </a:rPr>
                      </a:br>
                      <a:r>
                        <a:rPr lang="en-AU" sz="1100" dirty="0">
                          <a:effectLst/>
                        </a:rPr>
                        <a:t>      control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>
                          <a:effectLst/>
                        </a:rPr>
                        <a:t>developing suitable organisational structures, human and financial resource strategies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>
                          <a:effectLst/>
                        </a:rPr>
                        <a:t>providing leadership to control and allow for the implementation of specific strategies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A long-term recovery or resolution phase allowing for evaluation and feedback into future prevention and planning strategies for destinations and businesses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Strategic evaluation and </a:t>
                      </a:r>
                      <a:br>
                        <a:rPr lang="en-AU" sz="1100" dirty="0">
                          <a:effectLst/>
                        </a:rPr>
                      </a:br>
                      <a:r>
                        <a:rPr lang="en-AU" sz="1100" dirty="0">
                          <a:effectLst/>
                        </a:rPr>
                        <a:t>      feedback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>
                          <a:effectLst/>
                        </a:rPr>
                        <a:t>continuous improvement is an important part of strategic planning and management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>
                          <a:effectLst/>
                        </a:rPr>
                        <a:t>organisations learn how to improve the effectiveness of strategies through evaluation, monitoring and adaptive management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135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FUTURE RESEARCH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Organizational resilience (OR)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Dynamic capabilities (DC)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Institutional analysis and development framework (</a:t>
            </a:r>
            <a:r>
              <a:rPr lang="en-US" sz="2400">
                <a:latin typeface="Arial"/>
                <a:cs typeface="Arial"/>
              </a:rPr>
              <a:t>IAD)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74003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409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SimSun</vt:lpstr>
      <vt:lpstr>Arial</vt:lpstr>
      <vt:lpstr>Calibri</vt:lpstr>
      <vt:lpstr>Myriad Pro</vt:lpstr>
      <vt:lpstr>Times New Roman</vt:lpstr>
      <vt:lpstr>Office Theme</vt:lpstr>
      <vt:lpstr>PowerPoint Presentation</vt:lpstr>
      <vt:lpstr>CHAPTER 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Hilliar</dc:creator>
  <cp:lastModifiedBy>Leigh-Ann Bard</cp:lastModifiedBy>
  <cp:revision>38</cp:revision>
  <dcterms:created xsi:type="dcterms:W3CDTF">2014-01-16T11:38:48Z</dcterms:created>
  <dcterms:modified xsi:type="dcterms:W3CDTF">2019-07-30T15:52:51Z</dcterms:modified>
</cp:coreProperties>
</file>