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85" r:id="rId3"/>
    <p:sldId id="286" r:id="rId4"/>
    <p:sldId id="275" r:id="rId5"/>
    <p:sldId id="269" r:id="rId6"/>
    <p:sldId id="270" r:id="rId7"/>
    <p:sldId id="281" r:id="rId8"/>
    <p:sldId id="282" r:id="rId9"/>
    <p:sldId id="283" r:id="rId10"/>
    <p:sldId id="284"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66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9A6B01C-3F00-4F08-80C7-ED26B4C64569}"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868BC6-90E6-49B1-B5A6-35A818570F5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336753D-15C1-4783-A3D7-728EFB382013}"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586A38-566E-481C-A969-AB50A33B42B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BA16540-981D-4CEE-9309-9F940CBB0D89}"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2A637C-553E-46B9-8980-53AF3009017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rtlCol="0">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36A91579-5A32-4483-8101-A073E68AC62F}"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44A13D-2A44-402F-8E3C-BC3030C9E86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CEBB70B7-5B33-4DCB-B2C3-FC2459D58C68}"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DE89C0-BED8-4857-86D0-93AD63A44B4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1593CE8E-AA1E-4075-901C-30D384B5E6C3}"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9A4E9A-2EA6-4C24-ABF4-AA77760428B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E2F5C84A-967E-410E-9782-8C5CE4D4FC37}" type="datetimeFigureOut">
              <a:rPr lang="en-US"/>
              <a:pPr>
                <a:defRPr/>
              </a:pPr>
              <a:t>7/30/2019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1E8883-2A27-47FF-AD13-8DC24EAED81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E57D0E0-1084-498C-9F39-B6902DC7232A}" type="datetimeFigureOut">
              <a:rPr lang="en-US"/>
              <a:pPr>
                <a:defRPr/>
              </a:pPr>
              <a:t>7/30/2019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9C20C0-F080-4CA2-9B7A-E2558BFCB6F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9A50493-62EC-459B-9649-C48AE704E8EB}" type="datetimeFigureOut">
              <a:rPr lang="en-US"/>
              <a:pPr>
                <a:defRPr/>
              </a:pPr>
              <a:t>7/30/2019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BE1C9B-9120-4D46-BDDC-2F9BC1453B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DB7687CE-620B-4AAB-A44A-F1FA73A0759F}"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3C2EB8-79AE-484B-803B-9727C192A01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F7C1A261-5BB0-4EAF-913A-4F79831B7D74}"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BE37BC-ECD7-4ACA-A9C0-5A6CD534EC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BAD1B63-164A-483A-8709-A090B2B7CFCE}" type="datetimeFigureOut">
              <a:rPr lang="en-US"/>
              <a:pPr>
                <a:defRPr/>
              </a:pPr>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E3C8DD7-A243-4386-A49B-CD431CE017F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61" r:id="rId12"/>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p:cNvPicPr>
          <p:nvPr/>
        </p:nvPicPr>
        <p:blipFill>
          <a:blip r:embed="rId2" cstate="screen">
            <a:extLst>
              <a:ext uri="{28A0092B-C50C-407E-A947-70E740481C1C}">
                <a14:useLocalDpi xmlns:a14="http://schemas.microsoft.com/office/drawing/2010/main"/>
              </a:ext>
            </a:extLst>
          </a:blip>
          <a:srcRect r="-3044"/>
          <a:stretch>
            <a:fillRect/>
          </a:stretch>
        </p:blipFill>
        <p:spPr bwMode="auto">
          <a:xfrm>
            <a:off x="0" y="0"/>
            <a:ext cx="9421813" cy="6858000"/>
          </a:xfrm>
          <a:prstGeom prst="rect">
            <a:avLst/>
          </a:prstGeom>
          <a:noFill/>
          <a:ln w="9525">
            <a:noFill/>
            <a:miter lim="800000"/>
            <a:headEnd/>
            <a:tailEnd/>
          </a:ln>
        </p:spPr>
      </p:pic>
      <p:sp>
        <p:nvSpPr>
          <p:cNvPr id="14338" name="TextBox 5"/>
          <p:cNvSpPr txBox="1">
            <a:spLocks noChangeArrowheads="1"/>
          </p:cNvSpPr>
          <p:nvPr/>
        </p:nvSpPr>
        <p:spPr bwMode="auto">
          <a:xfrm>
            <a:off x="0" y="1222375"/>
            <a:ext cx="8458200" cy="2308225"/>
          </a:xfrm>
          <a:prstGeom prst="rect">
            <a:avLst/>
          </a:prstGeom>
          <a:noFill/>
          <a:ln w="9525">
            <a:noFill/>
            <a:miter lim="800000"/>
            <a:headEnd/>
            <a:tailEnd/>
          </a:ln>
        </p:spPr>
        <p:txBody>
          <a:bodyPr>
            <a:spAutoFit/>
          </a:bodyPr>
          <a:lstStyle/>
          <a:p>
            <a:pPr algn="r"/>
            <a:r>
              <a:rPr lang="en-US" sz="2800">
                <a:cs typeface="Arial" charset="0"/>
              </a:rPr>
              <a:t>3</a:t>
            </a:r>
            <a:r>
              <a:rPr lang="en-US" sz="2800" baseline="30000">
                <a:cs typeface="Arial" charset="0"/>
              </a:rPr>
              <a:t>rd</a:t>
            </a:r>
            <a:r>
              <a:rPr lang="en-US" sz="2800">
                <a:cs typeface="Arial" charset="0"/>
              </a:rPr>
              <a:t> Edition</a:t>
            </a:r>
            <a:br>
              <a:rPr lang="en-US" sz="4800">
                <a:cs typeface="Arial" charset="0"/>
              </a:rPr>
            </a:br>
            <a:r>
              <a:rPr lang="en-US" sz="4800">
                <a:cs typeface="Arial" charset="0"/>
              </a:rPr>
              <a:t>Strategic Management</a:t>
            </a:r>
          </a:p>
          <a:p>
            <a:pPr algn="r"/>
            <a:r>
              <a:rPr lang="en-US" sz="4800">
                <a:cs typeface="Arial" charset="0"/>
              </a:rPr>
              <a:t>In Tourism</a:t>
            </a:r>
          </a:p>
        </p:txBody>
      </p:sp>
      <p:sp>
        <p:nvSpPr>
          <p:cNvPr id="14339" name="TextBox 6"/>
          <p:cNvSpPr txBox="1">
            <a:spLocks noChangeArrowheads="1"/>
          </p:cNvSpPr>
          <p:nvPr/>
        </p:nvSpPr>
        <p:spPr bwMode="auto">
          <a:xfrm>
            <a:off x="0" y="3937000"/>
            <a:ext cx="8458200" cy="630238"/>
          </a:xfrm>
          <a:prstGeom prst="rect">
            <a:avLst/>
          </a:prstGeom>
          <a:noFill/>
          <a:ln w="9525">
            <a:noFill/>
            <a:miter lim="800000"/>
            <a:headEnd/>
            <a:tailEnd/>
          </a:ln>
        </p:spPr>
        <p:txBody>
          <a:bodyPr>
            <a:spAutoFit/>
          </a:bodyPr>
          <a:lstStyle/>
          <a:p>
            <a:pPr algn="r"/>
            <a:r>
              <a:rPr lang="nl-NL">
                <a:solidFill>
                  <a:srgbClr val="000000"/>
                </a:solidFill>
                <a:cs typeface="Arial" charset="0"/>
              </a:rPr>
              <a:t>Edited by </a:t>
            </a:r>
          </a:p>
          <a:p>
            <a:pPr algn="r"/>
            <a:r>
              <a:rPr lang="nl-NL">
                <a:solidFill>
                  <a:srgbClr val="000000"/>
                </a:solidFill>
                <a:cs typeface="Arial" charset="0"/>
              </a:rPr>
              <a:t>LUIZ MOUTINHO AND</a:t>
            </a:r>
            <a:br>
              <a:rPr lang="nl-NL">
                <a:solidFill>
                  <a:srgbClr val="000000"/>
                </a:solidFill>
                <a:cs typeface="Arial" charset="0"/>
              </a:rPr>
            </a:br>
            <a:r>
              <a:rPr lang="nl-NL">
                <a:solidFill>
                  <a:srgbClr val="000000"/>
                </a:solidFill>
                <a:cs typeface="Arial" charset="0"/>
              </a:rPr>
              <a:t> ALFONSO VARGAS </a:t>
            </a:r>
            <a:r>
              <a:rPr lang="en-GB">
                <a:cs typeface="Arial" charset="0"/>
              </a:rPr>
              <a:t>SÁNCHEZ</a:t>
            </a:r>
          </a:p>
        </p:txBody>
      </p:sp>
      <p:sp>
        <p:nvSpPr>
          <p:cNvPr id="8" name="Rectangle 7"/>
          <p:cNvSpPr/>
          <p:nvPr/>
        </p:nvSpPr>
        <p:spPr>
          <a:xfrm>
            <a:off x="6545263" y="6134100"/>
            <a:ext cx="2598737" cy="33972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rgbClr val="000000"/>
                </a:solidFill>
                <a:latin typeface="Myriad Pro"/>
                <a:cs typeface="Myriad Pro"/>
              </a:rPr>
              <a:t>COMPLIMENTARY TEACHING MATERIALS</a:t>
            </a:r>
          </a:p>
        </p:txBody>
      </p:sp>
      <p:pic>
        <p:nvPicPr>
          <p:cNvPr id="14341" name="Picture 8" descr="CABI_URL_white.eps"/>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64475" y="5319713"/>
            <a:ext cx="1036638" cy="638175"/>
          </a:xfrm>
          <a:prstGeom prst="rect">
            <a:avLst/>
          </a:prstGeom>
          <a:noFill/>
          <a:ln w="9525">
            <a:noFill/>
            <a:miter lim="800000"/>
            <a:headEnd/>
            <a:tailEnd/>
          </a:ln>
        </p:spPr>
      </p:pic>
      <p:sp>
        <p:nvSpPr>
          <p:cNvPr id="10" name="Rectangle 9"/>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3555" name="TextBox 5"/>
          <p:cNvSpPr txBox="1">
            <a:spLocks noChangeArrowheads="1"/>
          </p:cNvSpPr>
          <p:nvPr/>
        </p:nvSpPr>
        <p:spPr bwMode="auto">
          <a:xfrm>
            <a:off x="1311275" y="1098550"/>
            <a:ext cx="7196138" cy="430213"/>
          </a:xfrm>
          <a:prstGeom prst="rect">
            <a:avLst/>
          </a:prstGeom>
          <a:noFill/>
          <a:ln w="9525">
            <a:noFill/>
            <a:miter lim="800000"/>
            <a:headEnd/>
            <a:tailEnd/>
          </a:ln>
        </p:spPr>
        <p:txBody>
          <a:bodyPr>
            <a:spAutoFit/>
          </a:bodyPr>
          <a:lstStyle/>
          <a:p>
            <a:r>
              <a:rPr lang="en-US" sz="2200" b="1">
                <a:cs typeface="Arial" charset="0"/>
              </a:rPr>
              <a:t>INTERNATIONAL STRATEGIES IN TOURISM</a:t>
            </a:r>
            <a:endParaRPr lang="en-US" sz="2200" b="1" i="1">
              <a:cs typeface="Arial" charset="0"/>
            </a:endParaRPr>
          </a:p>
        </p:txBody>
      </p:sp>
      <p:sp>
        <p:nvSpPr>
          <p:cNvPr id="23556"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4</a:t>
            </a:r>
          </a:p>
        </p:txBody>
      </p:sp>
      <p:sp>
        <p:nvSpPr>
          <p:cNvPr id="23557" name="TextBox 5"/>
          <p:cNvSpPr txBox="1">
            <a:spLocks noChangeArrowheads="1"/>
          </p:cNvSpPr>
          <p:nvPr/>
        </p:nvSpPr>
        <p:spPr bwMode="auto">
          <a:xfrm>
            <a:off x="339725" y="1703388"/>
            <a:ext cx="8464550" cy="2584450"/>
          </a:xfrm>
          <a:prstGeom prst="rect">
            <a:avLst/>
          </a:prstGeom>
          <a:noFill/>
          <a:ln w="9525">
            <a:noFill/>
            <a:miter lim="800000"/>
            <a:headEnd/>
            <a:tailEnd/>
          </a:ln>
        </p:spPr>
        <p:txBody>
          <a:bodyPr>
            <a:spAutoFit/>
          </a:bodyPr>
          <a:lstStyle/>
          <a:p>
            <a:pPr algn="just"/>
            <a:r>
              <a:rPr lang="en-US" dirty="0" err="1">
                <a:latin typeface="Calibri" pitchFamily="34" charset="0"/>
              </a:rPr>
              <a:t>Askenas</a:t>
            </a:r>
            <a:r>
              <a:rPr lang="en-US" dirty="0">
                <a:latin typeface="Calibri" pitchFamily="34" charset="0"/>
              </a:rPr>
              <a:t> </a:t>
            </a:r>
            <a:r>
              <a:rPr lang="en-US" i="1" dirty="0">
                <a:latin typeface="Calibri" pitchFamily="34" charset="0"/>
              </a:rPr>
              <a:t>et al</a:t>
            </a:r>
            <a:r>
              <a:rPr lang="en-US" dirty="0">
                <a:latin typeface="Calibri" pitchFamily="34" charset="0"/>
              </a:rPr>
              <a:t>. (1995: 273) consider that firms committing to globalization have to address a number of critical challenges. They have to:</a:t>
            </a:r>
          </a:p>
          <a:p>
            <a:pPr algn="just"/>
            <a:r>
              <a:rPr lang="en-US" dirty="0">
                <a:latin typeface="Calibri" pitchFamily="34" charset="0"/>
              </a:rPr>
              <a:t>•	establish a workable global structure;</a:t>
            </a:r>
          </a:p>
          <a:p>
            <a:pPr algn="just"/>
            <a:r>
              <a:rPr lang="en-US" dirty="0">
                <a:latin typeface="Calibri" pitchFamily="34" charset="0"/>
              </a:rPr>
              <a:t>•	hire </a:t>
            </a:r>
            <a:r>
              <a:rPr lang="en-US">
                <a:latin typeface="Calibri" pitchFamily="34" charset="0"/>
              </a:rPr>
              <a:t>global super-managers</a:t>
            </a:r>
            <a:r>
              <a:rPr lang="en-US" dirty="0">
                <a:latin typeface="Calibri" pitchFamily="34" charset="0"/>
              </a:rPr>
              <a:t>;</a:t>
            </a:r>
          </a:p>
          <a:p>
            <a:pPr algn="just"/>
            <a:r>
              <a:rPr lang="en-US" dirty="0">
                <a:latin typeface="Calibri" pitchFamily="34" charset="0"/>
              </a:rPr>
              <a:t>•	manage people for a global environment;</a:t>
            </a:r>
          </a:p>
          <a:p>
            <a:pPr algn="just"/>
            <a:r>
              <a:rPr lang="en-US" dirty="0">
                <a:latin typeface="Calibri" pitchFamily="34" charset="0"/>
              </a:rPr>
              <a:t>•	learn to love culture differences;</a:t>
            </a:r>
          </a:p>
          <a:p>
            <a:pPr algn="just"/>
            <a:r>
              <a:rPr lang="en-US" dirty="0">
                <a:latin typeface="Calibri" pitchFamily="34" charset="0"/>
              </a:rPr>
              <a:t>•	avoid parochialism and market arrogance;</a:t>
            </a:r>
          </a:p>
          <a:p>
            <a:pPr algn="just"/>
            <a:r>
              <a:rPr lang="en-US" dirty="0">
                <a:latin typeface="Calibri" pitchFamily="34" charset="0"/>
              </a:rPr>
              <a:t>•	design a unifying mechanism and a global mindset; and</a:t>
            </a:r>
          </a:p>
          <a:p>
            <a:pPr algn="just"/>
            <a:r>
              <a:rPr lang="en-US" dirty="0">
                <a:latin typeface="Calibri" pitchFamily="34" charset="0"/>
              </a:rPr>
              <a:t>•	overcome complexity.</a:t>
            </a:r>
          </a:p>
        </p:txBody>
      </p:sp>
      <p:sp>
        <p:nvSpPr>
          <p:cNvPr id="23558" name="Rectángulo 2"/>
          <p:cNvSpPr>
            <a:spLocks noChangeArrowheads="1"/>
          </p:cNvSpPr>
          <p:nvPr/>
        </p:nvSpPr>
        <p:spPr bwMode="auto">
          <a:xfrm>
            <a:off x="428625" y="4340225"/>
            <a:ext cx="3900488" cy="368300"/>
          </a:xfrm>
          <a:prstGeom prst="rect">
            <a:avLst/>
          </a:prstGeom>
          <a:noFill/>
          <a:ln w="9525">
            <a:noFill/>
            <a:miter lim="800000"/>
            <a:headEnd/>
            <a:tailEnd/>
          </a:ln>
        </p:spPr>
        <p:txBody>
          <a:bodyPr wrap="none">
            <a:spAutoFit/>
          </a:bodyPr>
          <a:lstStyle/>
          <a:p>
            <a:r>
              <a:rPr lang="en-US" b="1" u="sng">
                <a:latin typeface="Calibri" pitchFamily="34" charset="0"/>
              </a:rPr>
              <a:t>Choice of the international entry mode</a:t>
            </a:r>
            <a:endParaRPr lang="es-ES" b="1" u="sng">
              <a:latin typeface="Calibri" pitchFamily="34" charset="0"/>
            </a:endParaRPr>
          </a:p>
        </p:txBody>
      </p:sp>
      <p:sp>
        <p:nvSpPr>
          <p:cNvPr id="7" name="Rectángulo redondeado 6"/>
          <p:cNvSpPr/>
          <p:nvPr/>
        </p:nvSpPr>
        <p:spPr>
          <a:xfrm>
            <a:off x="1562100" y="4819650"/>
            <a:ext cx="2281238" cy="5080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The management contract</a:t>
            </a:r>
            <a:endParaRPr lang="es-ES" dirty="0"/>
          </a:p>
        </p:txBody>
      </p:sp>
      <p:sp>
        <p:nvSpPr>
          <p:cNvPr id="11" name="Rectángulo redondeado 10"/>
          <p:cNvSpPr/>
          <p:nvPr/>
        </p:nvSpPr>
        <p:spPr>
          <a:xfrm>
            <a:off x="1851025" y="6054725"/>
            <a:ext cx="1774825" cy="60007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dirty="0" err="1"/>
              <a:t>The</a:t>
            </a:r>
            <a:r>
              <a:rPr lang="es-ES" dirty="0"/>
              <a:t> </a:t>
            </a:r>
            <a:r>
              <a:rPr lang="es-ES" dirty="0" err="1"/>
              <a:t>franchise</a:t>
            </a:r>
            <a:endParaRPr lang="es-ES" dirty="0"/>
          </a:p>
        </p:txBody>
      </p:sp>
      <p:sp>
        <p:nvSpPr>
          <p:cNvPr id="12" name="Rectángulo redondeado 11"/>
          <p:cNvSpPr/>
          <p:nvPr/>
        </p:nvSpPr>
        <p:spPr>
          <a:xfrm>
            <a:off x="6257925" y="4668838"/>
            <a:ext cx="1774825" cy="60007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Organization networks</a:t>
            </a:r>
            <a:endParaRPr lang="es-ES" dirty="0"/>
          </a:p>
        </p:txBody>
      </p:sp>
      <p:sp>
        <p:nvSpPr>
          <p:cNvPr id="13" name="Rectángulo redondeado 12"/>
          <p:cNvSpPr/>
          <p:nvPr/>
        </p:nvSpPr>
        <p:spPr>
          <a:xfrm>
            <a:off x="6381750" y="5788025"/>
            <a:ext cx="2500313" cy="8636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Globalization strategy and multi-domestic strategy</a:t>
            </a:r>
            <a:endParaRPr lang="es-ES" dirty="0"/>
          </a:p>
        </p:txBody>
      </p:sp>
      <p:sp>
        <p:nvSpPr>
          <p:cNvPr id="14" name="Elipse 13"/>
          <p:cNvSpPr/>
          <p:nvPr/>
        </p:nvSpPr>
        <p:spPr>
          <a:xfrm>
            <a:off x="4029075" y="5268913"/>
            <a:ext cx="2168525" cy="8636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b="1" dirty="0"/>
              <a:t>International </a:t>
            </a:r>
            <a:r>
              <a:rPr lang="es-ES" b="1" dirty="0" err="1"/>
              <a:t>entry</a:t>
            </a:r>
            <a:r>
              <a:rPr lang="es-ES" b="1" dirty="0"/>
              <a:t> </a:t>
            </a:r>
            <a:r>
              <a:rPr lang="es-ES" b="1" dirty="0" err="1"/>
              <a:t>mode</a:t>
            </a:r>
            <a:endParaRPr lang="es-ES" b="1" dirty="0"/>
          </a:p>
        </p:txBody>
      </p:sp>
      <p:cxnSp>
        <p:nvCxnSpPr>
          <p:cNvPr id="16" name="Conector recto de flecha 15"/>
          <p:cNvCxnSpPr>
            <a:stCxn id="14" idx="0"/>
            <a:endCxn id="12" idx="1"/>
          </p:cNvCxnSpPr>
          <p:nvPr/>
        </p:nvCxnSpPr>
        <p:spPr>
          <a:xfrm flipV="1">
            <a:off x="5113338" y="4968875"/>
            <a:ext cx="1144587" cy="30003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Conector recto de flecha 16"/>
          <p:cNvCxnSpPr>
            <a:stCxn id="14" idx="0"/>
            <a:endCxn id="7" idx="3"/>
          </p:cNvCxnSpPr>
          <p:nvPr/>
        </p:nvCxnSpPr>
        <p:spPr>
          <a:xfrm flipH="1" flipV="1">
            <a:off x="3843338" y="5073650"/>
            <a:ext cx="1270000" cy="19526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p:cNvCxnSpPr>
            <a:stCxn id="14" idx="4"/>
            <a:endCxn id="13" idx="1"/>
          </p:cNvCxnSpPr>
          <p:nvPr/>
        </p:nvCxnSpPr>
        <p:spPr>
          <a:xfrm>
            <a:off x="5113338" y="6132513"/>
            <a:ext cx="1268412" cy="8731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Conector recto de flecha 21"/>
          <p:cNvCxnSpPr>
            <a:stCxn id="14" idx="4"/>
            <a:endCxn id="11" idx="3"/>
          </p:cNvCxnSpPr>
          <p:nvPr/>
        </p:nvCxnSpPr>
        <p:spPr>
          <a:xfrm flipH="1">
            <a:off x="3625850" y="6132513"/>
            <a:ext cx="1487488" cy="22225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a:latin typeface="Arial"/>
                <a:cs typeface="Arial"/>
              </a:rPr>
              <a:t>CHAPTER 15</a:t>
            </a:r>
            <a:endParaRPr lang="en-GB" sz="2200" b="1" dirty="0">
              <a:latin typeface="Arial"/>
              <a:cs typeface="Arial"/>
            </a:endParaRP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GB" sz="2800" cap="all" dirty="0">
                <a:latin typeface="Arial" charset="0"/>
                <a:cs typeface="Arial" charset="0"/>
              </a:rPr>
              <a:t>International Strategies in Tourism</a:t>
            </a:r>
          </a:p>
          <a:p>
            <a:pPr marL="0" indent="0" algn="ctr">
              <a:buNone/>
            </a:pPr>
            <a:r>
              <a:rPr lang="nl-NL" sz="2000" dirty="0">
                <a:solidFill>
                  <a:srgbClr val="000000"/>
                </a:solidFill>
                <a:cs typeface="Arial" charset="0"/>
              </a:rPr>
              <a:t>EDUARDO PARRA, VANESSA YANES, MERCEDES MELCHIOR AND JOS</a:t>
            </a:r>
            <a:r>
              <a:rPr lang="nl-NL" sz="2000" cap="all" dirty="0">
                <a:solidFill>
                  <a:srgbClr val="000000"/>
                </a:solidFill>
                <a:cs typeface="Arial" charset="0"/>
              </a:rPr>
              <a:t>é ALBERTO MARTíNEZ</a:t>
            </a:r>
            <a:endParaRPr lang="en-GB" sz="2000" cap="all" dirty="0">
              <a:latin typeface="Arial" charset="0"/>
              <a:cs typeface="Arial" charset="0"/>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6124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360608" y="1875409"/>
            <a:ext cx="8422784" cy="4893647"/>
          </a:xfrm>
          <a:prstGeom prst="rect">
            <a:avLst/>
          </a:prstGeom>
          <a:noFill/>
        </p:spPr>
        <p:txBody>
          <a:bodyPr wrap="square" rtlCol="0">
            <a:spAutoFit/>
          </a:bodyPr>
          <a:lstStyle/>
          <a:p>
            <a:pPr algn="just"/>
            <a:r>
              <a:rPr lang="en-US" sz="2400" dirty="0">
                <a:cs typeface="Arial" charset="0"/>
              </a:rPr>
              <a:t>At the end of the chapter, the reader must be able to:</a:t>
            </a:r>
          </a:p>
          <a:p>
            <a:pPr algn="just"/>
            <a:r>
              <a:rPr lang="en-US" sz="2400" dirty="0">
                <a:cs typeface="Arial" charset="0"/>
              </a:rPr>
              <a:t> </a:t>
            </a:r>
          </a:p>
          <a:p>
            <a:pPr marL="342900" indent="-342900">
              <a:buFont typeface="Arial" panose="020B0604020202020204" pitchFamily="34" charset="0"/>
              <a:buChar char="•"/>
            </a:pPr>
            <a:r>
              <a:rPr lang="en-US" sz="2400" dirty="0">
                <a:cs typeface="Arial" charset="0"/>
              </a:rPr>
              <a:t>Assess the importance and the need to adopt, in the tourism sector, an international strategic approach.</a:t>
            </a:r>
          </a:p>
          <a:p>
            <a:pPr marL="342900" indent="-342900">
              <a:buFont typeface="Arial" panose="020B0604020202020204" pitchFamily="34" charset="0"/>
              <a:buChar char="•"/>
            </a:pPr>
            <a:r>
              <a:rPr lang="en-US" sz="2400" dirty="0">
                <a:cs typeface="Arial" charset="0"/>
              </a:rPr>
              <a:t>Know and understand the evolution, factors, current situation and prospects of the international and strategic framework of the tourism sector and companies. </a:t>
            </a:r>
          </a:p>
          <a:p>
            <a:pPr marL="342900" indent="-342900">
              <a:buFont typeface="Arial" panose="020B0604020202020204" pitchFamily="34" charset="0"/>
              <a:buChar char="•"/>
            </a:pPr>
            <a:r>
              <a:rPr lang="en-US" sz="2400" dirty="0">
                <a:cs typeface="Arial" charset="0"/>
              </a:rPr>
              <a:t>Make decisions concerning the international strategic development process that can follow the tourist companies.</a:t>
            </a:r>
          </a:p>
          <a:p>
            <a:pPr marL="342900" indent="-342900">
              <a:buFont typeface="Arial" panose="020B0604020202020204" pitchFamily="34" charset="0"/>
              <a:buChar char="•"/>
            </a:pPr>
            <a:r>
              <a:rPr lang="en-US" sz="2400" dirty="0">
                <a:cs typeface="Arial" charset="0"/>
              </a:rPr>
              <a:t>Identify, understand and evaluate strategic internationalization processes that have followed in actual practice various tourist companies.</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202703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7411" name="TextBox 5"/>
          <p:cNvSpPr txBox="1">
            <a:spLocks noChangeArrowheads="1"/>
          </p:cNvSpPr>
          <p:nvPr/>
        </p:nvSpPr>
        <p:spPr bwMode="auto">
          <a:xfrm>
            <a:off x="1614488" y="1000125"/>
            <a:ext cx="7196137" cy="430213"/>
          </a:xfrm>
          <a:prstGeom prst="rect">
            <a:avLst/>
          </a:prstGeom>
          <a:noFill/>
          <a:ln w="9525">
            <a:noFill/>
            <a:miter lim="800000"/>
            <a:headEnd/>
            <a:tailEnd/>
          </a:ln>
        </p:spPr>
        <p:txBody>
          <a:bodyPr>
            <a:spAutoFit/>
          </a:bodyPr>
          <a:lstStyle/>
          <a:p>
            <a:r>
              <a:rPr lang="en-US" sz="2200" b="1">
                <a:cs typeface="Arial" charset="0"/>
              </a:rPr>
              <a:t>INTRODUCTION</a:t>
            </a:r>
          </a:p>
        </p:txBody>
      </p:sp>
      <p:sp>
        <p:nvSpPr>
          <p:cNvPr id="17412" name="TextBox 6"/>
          <p:cNvSpPr txBox="1">
            <a:spLocks noChangeArrowheads="1"/>
          </p:cNvSpPr>
          <p:nvPr/>
        </p:nvSpPr>
        <p:spPr bwMode="auto">
          <a:xfrm>
            <a:off x="217488" y="1450975"/>
            <a:ext cx="8809037" cy="4524375"/>
          </a:xfrm>
          <a:prstGeom prst="rect">
            <a:avLst/>
          </a:prstGeom>
          <a:noFill/>
          <a:ln w="9525">
            <a:noFill/>
            <a:miter lim="800000"/>
            <a:headEnd/>
            <a:tailEnd/>
          </a:ln>
        </p:spPr>
        <p:txBody>
          <a:bodyPr>
            <a:spAutoFit/>
          </a:bodyPr>
          <a:lstStyle/>
          <a:p>
            <a:pPr algn="just"/>
            <a:r>
              <a:rPr lang="en-US" sz="2400" dirty="0">
                <a:cs typeface="Arial" charset="0"/>
              </a:rPr>
              <a:t>The purpose of this chapter is to outline the importance of international strategic approach and know and understand the evolution, factors, current situation and prospects of the international and strategic framework of the tourism sector and companies. </a:t>
            </a:r>
          </a:p>
          <a:p>
            <a:pPr algn="just"/>
            <a:endParaRPr lang="en-US" sz="2400" dirty="0">
              <a:cs typeface="Arial" charset="0"/>
            </a:endParaRPr>
          </a:p>
          <a:p>
            <a:pPr algn="just"/>
            <a:r>
              <a:rPr lang="en-US" sz="2400" dirty="0">
                <a:cs typeface="Arial" charset="0"/>
              </a:rPr>
              <a:t>In recent times, the tourism environment has undergone many changes. Tourism companies find themselves in an increasingly competitive environment and, whether or not internationalization is and will continue to be an advantageous step for any company, it seems reasonable to think that it is an opportunity that should at least be explored.</a:t>
            </a:r>
          </a:p>
        </p:txBody>
      </p:sp>
      <p:sp>
        <p:nvSpPr>
          <p:cNvPr id="17413" name="TextBox 7"/>
          <p:cNvSpPr txBox="1">
            <a:spLocks noChangeArrowheads="1"/>
          </p:cNvSpPr>
          <p:nvPr/>
        </p:nvSpPr>
        <p:spPr bwMode="auto">
          <a:xfrm>
            <a:off x="150813" y="998538"/>
            <a:ext cx="1311275" cy="430212"/>
          </a:xfrm>
          <a:prstGeom prst="rect">
            <a:avLst/>
          </a:prstGeom>
          <a:noFill/>
          <a:ln w="9525">
            <a:noFill/>
            <a:miter lim="800000"/>
            <a:headEnd/>
            <a:tailEnd/>
          </a:ln>
        </p:spPr>
        <p:txBody>
          <a:bodyPr>
            <a:spAutoFit/>
          </a:bodyPr>
          <a:lstStyle/>
          <a:p>
            <a:pPr algn="ctr"/>
            <a:r>
              <a:rPr lang="en-US" sz="2200" b="1">
                <a:solidFill>
                  <a:srgbClr val="8CBAEB"/>
                </a:solidFill>
                <a:cs typeface="Arial" charset="0"/>
              </a:rPr>
              <a:t>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8435" name="TextBox 5"/>
          <p:cNvSpPr txBox="1">
            <a:spLocks noChangeArrowheads="1"/>
          </p:cNvSpPr>
          <p:nvPr/>
        </p:nvSpPr>
        <p:spPr bwMode="auto">
          <a:xfrm>
            <a:off x="1311275" y="1106488"/>
            <a:ext cx="7196138" cy="768350"/>
          </a:xfrm>
          <a:prstGeom prst="rect">
            <a:avLst/>
          </a:prstGeom>
          <a:noFill/>
          <a:ln w="9525">
            <a:noFill/>
            <a:miter lim="800000"/>
            <a:headEnd/>
            <a:tailEnd/>
          </a:ln>
        </p:spPr>
        <p:txBody>
          <a:bodyPr>
            <a:spAutoFit/>
          </a:bodyPr>
          <a:lstStyle/>
          <a:p>
            <a:r>
              <a:rPr lang="en-US" sz="2200" b="1">
                <a:cs typeface="Arial" charset="0"/>
              </a:rPr>
              <a:t>FACTORS DETERMINING A COMMITMENT TO TOURISM INTERNATIONALIZATION</a:t>
            </a:r>
          </a:p>
        </p:txBody>
      </p:sp>
      <p:sp>
        <p:nvSpPr>
          <p:cNvPr id="7" name="TextBox 6"/>
          <p:cNvSpPr txBox="1"/>
          <p:nvPr/>
        </p:nvSpPr>
        <p:spPr>
          <a:xfrm>
            <a:off x="307975" y="1995488"/>
            <a:ext cx="8391525" cy="4524375"/>
          </a:xfrm>
          <a:prstGeom prst="rect">
            <a:avLst/>
          </a:prstGeom>
          <a:noFill/>
        </p:spPr>
        <p:txBody>
          <a:bodyPr>
            <a:spAutoFit/>
          </a:bodyPr>
          <a:lstStyle/>
          <a:p>
            <a:pPr algn="just" fontAlgn="auto">
              <a:spcBef>
                <a:spcPts val="0"/>
              </a:spcBef>
              <a:spcAft>
                <a:spcPts val="0"/>
              </a:spcAft>
              <a:defRPr/>
            </a:pPr>
            <a:r>
              <a:rPr lang="en-US" sz="2400" dirty="0">
                <a:latin typeface="Arial"/>
                <a:cs typeface="Arial"/>
              </a:rPr>
              <a:t>The review of the </a:t>
            </a:r>
            <a:r>
              <a:rPr lang="en-US" sz="2400" dirty="0" err="1">
                <a:latin typeface="Arial"/>
                <a:cs typeface="Arial"/>
              </a:rPr>
              <a:t>analysed</a:t>
            </a:r>
            <a:r>
              <a:rPr lang="en-US" sz="2400" dirty="0">
                <a:latin typeface="Arial"/>
                <a:cs typeface="Arial"/>
              </a:rPr>
              <a:t> works revealed a series of factors in the tourism firm that are associated with commitment to internationalization: </a:t>
            </a:r>
          </a:p>
          <a:p>
            <a:pPr algn="just" fontAlgn="auto">
              <a:spcBef>
                <a:spcPts val="0"/>
              </a:spcBef>
              <a:spcAft>
                <a:spcPts val="0"/>
              </a:spcAft>
              <a:defRPr/>
            </a:pPr>
            <a:endParaRPr lang="en-US" sz="2400" dirty="0">
              <a:latin typeface="Arial"/>
              <a:cs typeface="Arial"/>
            </a:endParaRPr>
          </a:p>
          <a:p>
            <a:pPr marL="457200" indent="-457200" algn="just" fontAlgn="auto">
              <a:spcBef>
                <a:spcPts val="0"/>
              </a:spcBef>
              <a:spcAft>
                <a:spcPts val="0"/>
              </a:spcAft>
              <a:buFont typeface="+mj-lt"/>
              <a:buAutoNum type="arabicPeriod"/>
              <a:defRPr/>
            </a:pPr>
            <a:r>
              <a:rPr lang="en-US" sz="2400" dirty="0">
                <a:latin typeface="Arial"/>
                <a:cs typeface="Arial"/>
              </a:rPr>
              <a:t>Those focusing on the analysis of the internal factors that influence the tourism firm’s decision to enter overseas markets;</a:t>
            </a:r>
          </a:p>
          <a:p>
            <a:pPr marL="457200" indent="-457200" algn="just" fontAlgn="auto">
              <a:spcBef>
                <a:spcPts val="0"/>
              </a:spcBef>
              <a:spcAft>
                <a:spcPts val="0"/>
              </a:spcAft>
              <a:buFont typeface="+mj-lt"/>
              <a:buAutoNum type="arabicPeriod"/>
              <a:defRPr/>
            </a:pPr>
            <a:r>
              <a:rPr lang="en-US" sz="2400" dirty="0">
                <a:latin typeface="Arial"/>
                <a:cs typeface="Arial"/>
              </a:rPr>
              <a:t>Those focusing on the differences in the internationalization commitment of a group of tourism firms wishing to produce abroad; and</a:t>
            </a:r>
          </a:p>
          <a:p>
            <a:pPr marL="457200" indent="-457200" algn="just" fontAlgn="auto">
              <a:spcBef>
                <a:spcPts val="0"/>
              </a:spcBef>
              <a:spcAft>
                <a:spcPts val="0"/>
              </a:spcAft>
              <a:buFont typeface="+mj-lt"/>
              <a:buAutoNum type="arabicPeriod"/>
              <a:defRPr/>
            </a:pPr>
            <a:r>
              <a:rPr lang="en-US" sz="2400" dirty="0">
                <a:latin typeface="Arial"/>
                <a:cs typeface="Arial"/>
              </a:rPr>
              <a:t>Those focusing on explaining tourism firms’ intentions to internationalize or to increase international activity.</a:t>
            </a:r>
          </a:p>
        </p:txBody>
      </p:sp>
      <p:sp>
        <p:nvSpPr>
          <p:cNvPr id="18437"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9459" name="TextBox 5"/>
          <p:cNvSpPr txBox="1">
            <a:spLocks noChangeArrowheads="1"/>
          </p:cNvSpPr>
          <p:nvPr/>
        </p:nvSpPr>
        <p:spPr bwMode="auto">
          <a:xfrm>
            <a:off x="1311275" y="1098550"/>
            <a:ext cx="7196138" cy="768350"/>
          </a:xfrm>
          <a:prstGeom prst="rect">
            <a:avLst/>
          </a:prstGeom>
          <a:noFill/>
          <a:ln w="9525">
            <a:noFill/>
            <a:miter lim="800000"/>
            <a:headEnd/>
            <a:tailEnd/>
          </a:ln>
        </p:spPr>
        <p:txBody>
          <a:bodyPr>
            <a:spAutoFit/>
          </a:bodyPr>
          <a:lstStyle/>
          <a:p>
            <a:r>
              <a:rPr lang="en-US" sz="2200" b="1">
                <a:cs typeface="Arial" charset="0"/>
              </a:rPr>
              <a:t>STRATEGIC ANALYSIS AS A KEY TO INTERNATIONALIZATION IN TOURISM</a:t>
            </a:r>
          </a:p>
        </p:txBody>
      </p:sp>
      <p:sp>
        <p:nvSpPr>
          <p:cNvPr id="19460" name="TextBox 6"/>
          <p:cNvSpPr txBox="1">
            <a:spLocks noChangeArrowheads="1"/>
          </p:cNvSpPr>
          <p:nvPr/>
        </p:nvSpPr>
        <p:spPr bwMode="auto">
          <a:xfrm>
            <a:off x="615950" y="1874838"/>
            <a:ext cx="7891463" cy="1200150"/>
          </a:xfrm>
          <a:prstGeom prst="rect">
            <a:avLst/>
          </a:prstGeom>
          <a:noFill/>
          <a:ln w="9525">
            <a:noFill/>
            <a:miter lim="800000"/>
            <a:headEnd/>
            <a:tailEnd/>
          </a:ln>
        </p:spPr>
        <p:txBody>
          <a:bodyPr>
            <a:spAutoFit/>
          </a:bodyPr>
          <a:lstStyle/>
          <a:p>
            <a:pPr algn="just"/>
            <a:r>
              <a:rPr lang="en-US" sz="2400">
                <a:cs typeface="Arial" charset="0"/>
              </a:rPr>
              <a:t>The strategic direction in the internationalization process of tourism is of vital importance, regarding strategic direction. </a:t>
            </a:r>
            <a:endParaRPr lang="en-US" sz="2400">
              <a:solidFill>
                <a:srgbClr val="8CBAEB"/>
              </a:solidFill>
              <a:cs typeface="Arial" charset="0"/>
            </a:endParaRPr>
          </a:p>
        </p:txBody>
      </p:sp>
      <p:sp>
        <p:nvSpPr>
          <p:cNvPr id="19461"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
        <p:nvSpPr>
          <p:cNvPr id="9" name="TextBox 6"/>
          <p:cNvSpPr txBox="1"/>
          <p:nvPr/>
        </p:nvSpPr>
        <p:spPr>
          <a:xfrm>
            <a:off x="615950" y="3044825"/>
            <a:ext cx="7891463" cy="2308225"/>
          </a:xfrm>
          <a:prstGeom prst="rect">
            <a:avLst/>
          </a:prstGeom>
          <a:noFill/>
        </p:spPr>
        <p:txBody>
          <a:bodyPr>
            <a:spAutoFit/>
          </a:bodyPr>
          <a:lstStyle/>
          <a:p>
            <a:pPr algn="just" fontAlgn="auto">
              <a:spcBef>
                <a:spcPts val="0"/>
              </a:spcBef>
              <a:spcAft>
                <a:spcPts val="0"/>
              </a:spcAft>
              <a:defRPr/>
            </a:pPr>
            <a:r>
              <a:rPr lang="en-US" sz="2400" dirty="0">
                <a:latin typeface="Arial"/>
                <a:cs typeface="Arial"/>
              </a:rPr>
              <a:t>Strategic Key: </a:t>
            </a:r>
          </a:p>
          <a:p>
            <a:pPr marL="457200" indent="-457200" algn="just" fontAlgn="auto">
              <a:spcBef>
                <a:spcPts val="0"/>
              </a:spcBef>
              <a:spcAft>
                <a:spcPts val="0"/>
              </a:spcAft>
              <a:buFont typeface="+mj-lt"/>
              <a:buAutoNum type="alphaLcParenR"/>
              <a:defRPr/>
            </a:pPr>
            <a:r>
              <a:rPr lang="en-US" sz="2400" dirty="0">
                <a:latin typeface="Arial"/>
                <a:cs typeface="Arial"/>
              </a:rPr>
              <a:t>To have clear objectives to be achieved;</a:t>
            </a:r>
          </a:p>
          <a:p>
            <a:pPr marL="457200" indent="-457200" algn="just" fontAlgn="auto">
              <a:spcBef>
                <a:spcPts val="0"/>
              </a:spcBef>
              <a:spcAft>
                <a:spcPts val="0"/>
              </a:spcAft>
              <a:buFont typeface="+mj-lt"/>
              <a:buAutoNum type="alphaLcParenR"/>
              <a:defRPr/>
            </a:pPr>
            <a:r>
              <a:rPr lang="en-US" sz="2400" dirty="0">
                <a:latin typeface="Arial"/>
                <a:cs typeface="Arial"/>
              </a:rPr>
              <a:t>To constantly </a:t>
            </a:r>
            <a:r>
              <a:rPr lang="en-US" sz="2400" dirty="0" err="1">
                <a:latin typeface="Arial"/>
                <a:cs typeface="Arial"/>
              </a:rPr>
              <a:t>analyse</a:t>
            </a:r>
            <a:r>
              <a:rPr lang="en-US" sz="2400" dirty="0">
                <a:latin typeface="Arial"/>
                <a:cs typeface="Arial"/>
              </a:rPr>
              <a:t> the external factors; </a:t>
            </a:r>
          </a:p>
          <a:p>
            <a:pPr marL="457200" indent="-457200" algn="just" fontAlgn="auto">
              <a:spcBef>
                <a:spcPts val="0"/>
              </a:spcBef>
              <a:spcAft>
                <a:spcPts val="0"/>
              </a:spcAft>
              <a:buFont typeface="+mj-lt"/>
              <a:buAutoNum type="alphaLcParenR"/>
              <a:defRPr/>
            </a:pPr>
            <a:r>
              <a:rPr lang="en-US" sz="2400" dirty="0">
                <a:latin typeface="Arial"/>
                <a:cs typeface="Arial"/>
              </a:rPr>
              <a:t>To be aware of the organization’s strengths and weaknesses and;</a:t>
            </a:r>
          </a:p>
          <a:p>
            <a:pPr marL="457200" indent="-457200" algn="just" fontAlgn="auto">
              <a:spcBef>
                <a:spcPts val="0"/>
              </a:spcBef>
              <a:spcAft>
                <a:spcPts val="0"/>
              </a:spcAft>
              <a:buFont typeface="+mj-lt"/>
              <a:buAutoNum type="alphaLcParenR"/>
              <a:defRPr/>
            </a:pPr>
            <a:r>
              <a:rPr lang="en-US" sz="2400" dirty="0">
                <a:latin typeface="Arial"/>
                <a:cs typeface="Arial"/>
              </a:rPr>
              <a:t>To implement and control the direction to take.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0483" name="TextBox 5"/>
          <p:cNvSpPr txBox="1">
            <a:spLocks noChangeArrowheads="1"/>
          </p:cNvSpPr>
          <p:nvPr/>
        </p:nvSpPr>
        <p:spPr bwMode="auto">
          <a:xfrm>
            <a:off x="1311275" y="1098550"/>
            <a:ext cx="7196138" cy="430213"/>
          </a:xfrm>
          <a:prstGeom prst="rect">
            <a:avLst/>
          </a:prstGeom>
          <a:noFill/>
          <a:ln w="9525">
            <a:noFill/>
            <a:miter lim="800000"/>
            <a:headEnd/>
            <a:tailEnd/>
          </a:ln>
        </p:spPr>
        <p:txBody>
          <a:bodyPr>
            <a:spAutoFit/>
          </a:bodyPr>
          <a:lstStyle/>
          <a:p>
            <a:r>
              <a:rPr lang="en-US" sz="2200" b="1">
                <a:cs typeface="Arial" charset="0"/>
              </a:rPr>
              <a:t>STRATEGIC ANALYSIS OF THE ENVIRONMENT</a:t>
            </a:r>
          </a:p>
        </p:txBody>
      </p:sp>
      <p:sp>
        <p:nvSpPr>
          <p:cNvPr id="20485"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3.1</a:t>
            </a:r>
          </a:p>
        </p:txBody>
      </p:sp>
      <p:pic>
        <p:nvPicPr>
          <p:cNvPr id="20486" name="Imagen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bwMode="auto">
          <a:xfrm>
            <a:off x="1614488" y="1458889"/>
            <a:ext cx="7400723" cy="5227561"/>
          </a:xfrm>
          <a:prstGeom prst="rect">
            <a:avLst/>
          </a:prstGeom>
          <a:noFill/>
          <a:ln w="9525">
            <a:noFill/>
            <a:miter lim="800000"/>
            <a:headEnd/>
            <a:tailEnd/>
          </a:ln>
        </p:spPr>
      </p:pic>
      <p:sp>
        <p:nvSpPr>
          <p:cNvPr id="20484" name="TextBox 6"/>
          <p:cNvSpPr txBox="1">
            <a:spLocks noChangeArrowheads="1"/>
          </p:cNvSpPr>
          <p:nvPr/>
        </p:nvSpPr>
        <p:spPr bwMode="auto">
          <a:xfrm>
            <a:off x="334852" y="1792288"/>
            <a:ext cx="2459864" cy="1938992"/>
          </a:xfrm>
          <a:prstGeom prst="rect">
            <a:avLst/>
          </a:prstGeom>
          <a:noFill/>
          <a:ln w="9525">
            <a:noFill/>
            <a:miter lim="800000"/>
            <a:headEnd/>
            <a:tailEnd/>
          </a:ln>
        </p:spPr>
        <p:txBody>
          <a:bodyPr wrap="square">
            <a:spAutoFit/>
          </a:bodyPr>
          <a:lstStyle/>
          <a:p>
            <a:r>
              <a:rPr lang="en-US" sz="2000" dirty="0">
                <a:cs typeface="Arial" charset="0"/>
              </a:rPr>
              <a:t>The environmental scanning that helps a touristic firm in the key decisions in its internationalization process.</a:t>
            </a:r>
            <a:endParaRPr lang="en-US" sz="2000" dirty="0">
              <a:solidFill>
                <a:srgbClr val="8CBAEB"/>
              </a:solidFill>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1507" name="TextBox 5"/>
          <p:cNvSpPr txBox="1">
            <a:spLocks noChangeArrowheads="1"/>
          </p:cNvSpPr>
          <p:nvPr/>
        </p:nvSpPr>
        <p:spPr bwMode="auto">
          <a:xfrm>
            <a:off x="1311275" y="1098550"/>
            <a:ext cx="7196138" cy="768350"/>
          </a:xfrm>
          <a:prstGeom prst="rect">
            <a:avLst/>
          </a:prstGeom>
          <a:noFill/>
          <a:ln w="9525">
            <a:noFill/>
            <a:miter lim="800000"/>
            <a:headEnd/>
            <a:tailEnd/>
          </a:ln>
        </p:spPr>
        <p:txBody>
          <a:bodyPr>
            <a:spAutoFit/>
          </a:bodyPr>
          <a:lstStyle/>
          <a:p>
            <a:r>
              <a:rPr lang="en-US" sz="2200" b="1">
                <a:cs typeface="Arial" charset="0"/>
              </a:rPr>
              <a:t>STRATEGIC ANALYSIS OF THE ENVIRONMENT. </a:t>
            </a:r>
            <a:r>
              <a:rPr lang="en-US" sz="2200" b="1" i="1">
                <a:cs typeface="Arial" charset="0"/>
              </a:rPr>
              <a:t>The process of environmental scanning</a:t>
            </a:r>
          </a:p>
        </p:txBody>
      </p:sp>
      <p:sp>
        <p:nvSpPr>
          <p:cNvPr id="21508"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3.1</a:t>
            </a:r>
          </a:p>
        </p:txBody>
      </p:sp>
      <p:sp>
        <p:nvSpPr>
          <p:cNvPr id="21509" name="TextBox 5"/>
          <p:cNvSpPr txBox="1">
            <a:spLocks noChangeArrowheads="1"/>
          </p:cNvSpPr>
          <p:nvPr/>
        </p:nvSpPr>
        <p:spPr bwMode="auto">
          <a:xfrm>
            <a:off x="341313" y="2066925"/>
            <a:ext cx="7196137" cy="2154238"/>
          </a:xfrm>
          <a:prstGeom prst="rect">
            <a:avLst/>
          </a:prstGeom>
          <a:noFill/>
          <a:ln w="9525">
            <a:noFill/>
            <a:miter lim="800000"/>
            <a:headEnd/>
            <a:tailEnd/>
          </a:ln>
        </p:spPr>
        <p:txBody>
          <a:bodyPr>
            <a:spAutoFit/>
          </a:bodyPr>
          <a:lstStyle/>
          <a:p>
            <a:pPr marL="457200" indent="-457200">
              <a:buFont typeface="Calibri" pitchFamily="34" charset="0"/>
              <a:buAutoNum type="alphaLcParenR"/>
            </a:pPr>
            <a:r>
              <a:rPr lang="en-US" sz="2400" b="1">
                <a:latin typeface="Calibri" pitchFamily="34" charset="0"/>
              </a:rPr>
              <a:t>Specify the firm’s information requirements</a:t>
            </a:r>
          </a:p>
          <a:p>
            <a:pPr marL="457200" indent="-457200">
              <a:buFont typeface="Calibri" pitchFamily="34" charset="0"/>
              <a:buAutoNum type="alphaLcParenR"/>
            </a:pPr>
            <a:r>
              <a:rPr lang="en-US" sz="2200" b="1">
                <a:cs typeface="Arial" charset="0"/>
              </a:rPr>
              <a:t>Specify the relevant sources of information</a:t>
            </a:r>
          </a:p>
          <a:p>
            <a:pPr marL="457200" indent="-457200">
              <a:buFont typeface="Calibri" pitchFamily="34" charset="0"/>
              <a:buAutoNum type="alphaLcParenR"/>
            </a:pPr>
            <a:r>
              <a:rPr lang="en-US" sz="2200" b="1">
                <a:cs typeface="Arial" charset="0"/>
              </a:rPr>
              <a:t>Select the participants in the process of analysis and allocate tasks</a:t>
            </a:r>
          </a:p>
          <a:p>
            <a:pPr marL="457200" indent="-457200">
              <a:buFont typeface="Calibri" pitchFamily="34" charset="0"/>
              <a:buAutoNum type="alphaLcParenR"/>
            </a:pPr>
            <a:r>
              <a:rPr lang="en-US" sz="2200" b="1">
                <a:cs typeface="Arial" charset="0"/>
              </a:rPr>
              <a:t>Develop a process of information storage, processing and distribution</a:t>
            </a:r>
          </a:p>
        </p:txBody>
      </p:sp>
      <p:sp>
        <p:nvSpPr>
          <p:cNvPr id="21510" name="Rectángulo 1"/>
          <p:cNvSpPr>
            <a:spLocks noChangeArrowheads="1"/>
          </p:cNvSpPr>
          <p:nvPr/>
        </p:nvSpPr>
        <p:spPr bwMode="auto">
          <a:xfrm>
            <a:off x="655638" y="4460875"/>
            <a:ext cx="5046662" cy="369888"/>
          </a:xfrm>
          <a:prstGeom prst="rect">
            <a:avLst/>
          </a:prstGeom>
          <a:noFill/>
          <a:ln w="9525">
            <a:noFill/>
            <a:miter lim="800000"/>
            <a:headEnd/>
            <a:tailEnd/>
          </a:ln>
        </p:spPr>
        <p:txBody>
          <a:bodyPr wrap="none">
            <a:spAutoFit/>
          </a:bodyPr>
          <a:lstStyle/>
          <a:p>
            <a:r>
              <a:rPr lang="en-US" b="1" u="sng">
                <a:latin typeface="Calibri" pitchFamily="34" charset="0"/>
              </a:rPr>
              <a:t>TOOLS FOR CONDUCTING THE EXTERNAL ANALYSIS</a:t>
            </a:r>
            <a:endParaRPr lang="es-ES" b="1" u="sng">
              <a:latin typeface="Calibri" pitchFamily="34" charset="0"/>
            </a:endParaRPr>
          </a:p>
        </p:txBody>
      </p:sp>
      <p:sp>
        <p:nvSpPr>
          <p:cNvPr id="21511" name="Rectángulo 9"/>
          <p:cNvSpPr>
            <a:spLocks noChangeArrowheads="1"/>
          </p:cNvSpPr>
          <p:nvPr/>
        </p:nvSpPr>
        <p:spPr bwMode="auto">
          <a:xfrm>
            <a:off x="2085975" y="4886325"/>
            <a:ext cx="6484938" cy="1200150"/>
          </a:xfrm>
          <a:prstGeom prst="rect">
            <a:avLst/>
          </a:prstGeom>
          <a:noFill/>
          <a:ln w="9525">
            <a:noFill/>
            <a:miter lim="800000"/>
            <a:headEnd/>
            <a:tailEnd/>
          </a:ln>
        </p:spPr>
        <p:txBody>
          <a:bodyPr wrap="none">
            <a:spAutoFit/>
          </a:bodyPr>
          <a:lstStyle/>
          <a:p>
            <a:r>
              <a:rPr lang="en-US">
                <a:latin typeface="Calibri" pitchFamily="34" charset="0"/>
              </a:rPr>
              <a:t>•	Typology of environments by means of cognitive maps</a:t>
            </a:r>
          </a:p>
          <a:p>
            <a:r>
              <a:rPr lang="es-ES">
                <a:latin typeface="Calibri" pitchFamily="34" charset="0"/>
              </a:rPr>
              <a:t>•	Analysis of sector rivalry</a:t>
            </a:r>
          </a:p>
          <a:p>
            <a:r>
              <a:rPr lang="en-US">
                <a:latin typeface="Calibri" pitchFamily="34" charset="0"/>
              </a:rPr>
              <a:t>•	Strategic groups or the analysis of the most direct competition</a:t>
            </a:r>
          </a:p>
          <a:p>
            <a:r>
              <a:rPr lang="es-ES">
                <a:latin typeface="Calibri" pitchFamily="34" charset="0"/>
              </a:rPr>
              <a:t>•	</a:t>
            </a:r>
            <a:r>
              <a:rPr lang="es-ES" i="1">
                <a:latin typeface="Calibri" pitchFamily="34" charset="0"/>
              </a:rPr>
              <a:t>Scenarios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2531" name="TextBox 5"/>
          <p:cNvSpPr txBox="1">
            <a:spLocks noChangeArrowheads="1"/>
          </p:cNvSpPr>
          <p:nvPr/>
        </p:nvSpPr>
        <p:spPr bwMode="auto">
          <a:xfrm>
            <a:off x="1311275" y="1098550"/>
            <a:ext cx="7196138" cy="768350"/>
          </a:xfrm>
          <a:prstGeom prst="rect">
            <a:avLst/>
          </a:prstGeom>
          <a:noFill/>
          <a:ln w="9525">
            <a:noFill/>
            <a:miter lim="800000"/>
            <a:headEnd/>
            <a:tailEnd/>
          </a:ln>
        </p:spPr>
        <p:txBody>
          <a:bodyPr>
            <a:spAutoFit/>
          </a:bodyPr>
          <a:lstStyle/>
          <a:p>
            <a:r>
              <a:rPr lang="en-US" sz="2200" b="1">
                <a:cs typeface="Arial" charset="0"/>
              </a:rPr>
              <a:t>STRATEGIC ANALYSIS OF THE ENVIRONMENT. </a:t>
            </a:r>
            <a:r>
              <a:rPr lang="en-US" sz="2200" b="1" i="1">
                <a:cs typeface="Arial" charset="0"/>
              </a:rPr>
              <a:t>Internal strategic analysis</a:t>
            </a:r>
          </a:p>
        </p:txBody>
      </p:sp>
      <p:sp>
        <p:nvSpPr>
          <p:cNvPr id="22532"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3.2</a:t>
            </a:r>
          </a:p>
        </p:txBody>
      </p:sp>
      <p:sp>
        <p:nvSpPr>
          <p:cNvPr id="9" name="TextBox 5"/>
          <p:cNvSpPr txBox="1"/>
          <p:nvPr/>
        </p:nvSpPr>
        <p:spPr>
          <a:xfrm>
            <a:off x="471488" y="1804988"/>
            <a:ext cx="8464550" cy="2308225"/>
          </a:xfrm>
          <a:prstGeom prst="rect">
            <a:avLst/>
          </a:prstGeom>
          <a:noFill/>
        </p:spPr>
        <p:txBody>
          <a:bodyPr>
            <a:spAutoFit/>
          </a:bodyPr>
          <a:lstStyle/>
          <a:p>
            <a:pPr algn="just" fontAlgn="auto">
              <a:spcBef>
                <a:spcPts val="0"/>
              </a:spcBef>
              <a:spcAft>
                <a:spcPts val="0"/>
              </a:spcAft>
              <a:defRPr/>
            </a:pPr>
            <a:r>
              <a:rPr lang="en-US" sz="2400" dirty="0">
                <a:latin typeface="+mn-lt"/>
              </a:rPr>
              <a:t>For the internal diagnosis, the tourism firm itself would have to evaluate the following groups of resources and capabilities (Barney, 1991; Grant, 1996):</a:t>
            </a:r>
          </a:p>
          <a:p>
            <a:pPr marL="457200" indent="-457200" fontAlgn="auto">
              <a:spcBef>
                <a:spcPts val="0"/>
              </a:spcBef>
              <a:spcAft>
                <a:spcPts val="0"/>
              </a:spcAft>
              <a:buFont typeface="+mj-lt"/>
              <a:buAutoNum type="alphaLcParenR"/>
              <a:defRPr/>
            </a:pPr>
            <a:r>
              <a:rPr lang="en-US" sz="2400" dirty="0">
                <a:latin typeface="+mn-lt"/>
              </a:rPr>
              <a:t>Tangible resources </a:t>
            </a:r>
          </a:p>
          <a:p>
            <a:pPr marL="457200" indent="-457200" fontAlgn="auto">
              <a:spcBef>
                <a:spcPts val="0"/>
              </a:spcBef>
              <a:spcAft>
                <a:spcPts val="0"/>
              </a:spcAft>
              <a:buFont typeface="+mj-lt"/>
              <a:buAutoNum type="alphaLcParenR"/>
              <a:defRPr/>
            </a:pPr>
            <a:r>
              <a:rPr lang="en-US" sz="2400" dirty="0">
                <a:latin typeface="+mn-lt"/>
              </a:rPr>
              <a:t>Intangible resources </a:t>
            </a:r>
          </a:p>
          <a:p>
            <a:pPr marL="457200" indent="-457200" fontAlgn="auto">
              <a:spcBef>
                <a:spcPts val="0"/>
              </a:spcBef>
              <a:spcAft>
                <a:spcPts val="0"/>
              </a:spcAft>
              <a:buFont typeface="+mj-lt"/>
              <a:buAutoNum type="alphaLcParenR"/>
              <a:defRPr/>
            </a:pPr>
            <a:r>
              <a:rPr lang="en-US" sz="2400" dirty="0">
                <a:latin typeface="+mn-lt"/>
              </a:rPr>
              <a:t>Organizational capabilities</a:t>
            </a:r>
          </a:p>
        </p:txBody>
      </p:sp>
      <p:sp>
        <p:nvSpPr>
          <p:cNvPr id="22534" name="Rectángulo 2"/>
          <p:cNvSpPr>
            <a:spLocks noChangeArrowheads="1"/>
          </p:cNvSpPr>
          <p:nvPr/>
        </p:nvSpPr>
        <p:spPr bwMode="auto">
          <a:xfrm>
            <a:off x="428625" y="4340225"/>
            <a:ext cx="4559300" cy="368300"/>
          </a:xfrm>
          <a:prstGeom prst="rect">
            <a:avLst/>
          </a:prstGeom>
          <a:noFill/>
          <a:ln w="9525">
            <a:noFill/>
            <a:miter lim="800000"/>
            <a:headEnd/>
            <a:tailEnd/>
          </a:ln>
        </p:spPr>
        <p:txBody>
          <a:bodyPr wrap="none">
            <a:spAutoFit/>
          </a:bodyPr>
          <a:lstStyle/>
          <a:p>
            <a:r>
              <a:rPr lang="en-US" b="1" u="sng">
                <a:latin typeface="Calibri" pitchFamily="34" charset="0"/>
              </a:rPr>
              <a:t>Internal factors that influence the entry mode</a:t>
            </a:r>
            <a:endParaRPr lang="es-ES" b="1" u="sng">
              <a:latin typeface="Calibri" pitchFamily="34" charset="0"/>
            </a:endParaRPr>
          </a:p>
        </p:txBody>
      </p:sp>
      <p:sp>
        <p:nvSpPr>
          <p:cNvPr id="7" name="Rectángulo redondeado 6"/>
          <p:cNvSpPr/>
          <p:nvPr/>
        </p:nvSpPr>
        <p:spPr>
          <a:xfrm>
            <a:off x="2625725" y="4860925"/>
            <a:ext cx="1774825" cy="407988"/>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dirty="0" err="1"/>
              <a:t>Firm</a:t>
            </a:r>
            <a:r>
              <a:rPr lang="es-ES" dirty="0"/>
              <a:t> </a:t>
            </a:r>
            <a:r>
              <a:rPr lang="es-ES" dirty="0" err="1"/>
              <a:t>size</a:t>
            </a:r>
            <a:endParaRPr lang="es-ES" dirty="0"/>
          </a:p>
        </p:txBody>
      </p:sp>
      <p:sp>
        <p:nvSpPr>
          <p:cNvPr id="11" name="Rectángulo redondeado 10"/>
          <p:cNvSpPr/>
          <p:nvPr/>
        </p:nvSpPr>
        <p:spPr>
          <a:xfrm>
            <a:off x="2625725" y="5537200"/>
            <a:ext cx="1774825" cy="601663"/>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dirty="0"/>
              <a:t>International </a:t>
            </a:r>
            <a:r>
              <a:rPr lang="es-ES" dirty="0" err="1"/>
              <a:t>experience</a:t>
            </a:r>
            <a:endParaRPr lang="es-ES" dirty="0"/>
          </a:p>
        </p:txBody>
      </p:sp>
      <p:sp>
        <p:nvSpPr>
          <p:cNvPr id="12" name="Rectángulo redondeado 11"/>
          <p:cNvSpPr/>
          <p:nvPr/>
        </p:nvSpPr>
        <p:spPr>
          <a:xfrm>
            <a:off x="6381750" y="4819650"/>
            <a:ext cx="1773238" cy="60007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dirty="0" err="1"/>
              <a:t>Competences</a:t>
            </a:r>
            <a:endParaRPr lang="es-ES" dirty="0"/>
          </a:p>
        </p:txBody>
      </p:sp>
      <p:sp>
        <p:nvSpPr>
          <p:cNvPr id="13" name="Rectángulo redondeado 12"/>
          <p:cNvSpPr/>
          <p:nvPr/>
        </p:nvSpPr>
        <p:spPr>
          <a:xfrm>
            <a:off x="6381750" y="5700713"/>
            <a:ext cx="1773238" cy="60007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dirty="0" err="1"/>
              <a:t>Strategic</a:t>
            </a:r>
            <a:r>
              <a:rPr lang="es-ES" dirty="0"/>
              <a:t> and control </a:t>
            </a:r>
            <a:r>
              <a:rPr lang="es-ES" dirty="0" err="1"/>
              <a:t>factors</a:t>
            </a:r>
            <a:endParaRPr lang="es-ES" dirty="0"/>
          </a:p>
        </p:txBody>
      </p:sp>
      <p:sp>
        <p:nvSpPr>
          <p:cNvPr id="14" name="Elipse 13"/>
          <p:cNvSpPr/>
          <p:nvPr/>
        </p:nvSpPr>
        <p:spPr>
          <a:xfrm>
            <a:off x="4703763" y="5268913"/>
            <a:ext cx="1493837" cy="569912"/>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s-ES" dirty="0" err="1"/>
              <a:t>Internal</a:t>
            </a:r>
            <a:r>
              <a:rPr lang="es-ES" dirty="0"/>
              <a:t> </a:t>
            </a:r>
            <a:r>
              <a:rPr lang="es-ES" dirty="0" err="1"/>
              <a:t>factors</a:t>
            </a:r>
            <a:endParaRPr lang="es-ES" dirty="0"/>
          </a:p>
        </p:txBody>
      </p:sp>
      <p:cxnSp>
        <p:nvCxnSpPr>
          <p:cNvPr id="16" name="Conector recto de flecha 15"/>
          <p:cNvCxnSpPr>
            <a:stCxn id="14" idx="0"/>
            <a:endCxn id="12" idx="1"/>
          </p:cNvCxnSpPr>
          <p:nvPr/>
        </p:nvCxnSpPr>
        <p:spPr>
          <a:xfrm flipV="1">
            <a:off x="5449888" y="5119688"/>
            <a:ext cx="931862" cy="1492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Conector recto de flecha 16"/>
          <p:cNvCxnSpPr>
            <a:stCxn id="14" idx="0"/>
            <a:endCxn id="7" idx="3"/>
          </p:cNvCxnSpPr>
          <p:nvPr/>
        </p:nvCxnSpPr>
        <p:spPr>
          <a:xfrm flipH="1" flipV="1">
            <a:off x="4400550" y="5065713"/>
            <a:ext cx="1049338" cy="2032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p:cNvCxnSpPr>
            <a:stCxn id="14" idx="4"/>
            <a:endCxn id="13" idx="1"/>
          </p:cNvCxnSpPr>
          <p:nvPr/>
        </p:nvCxnSpPr>
        <p:spPr>
          <a:xfrm>
            <a:off x="5449888" y="5838825"/>
            <a:ext cx="931862" cy="1619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Conector recto de flecha 21"/>
          <p:cNvCxnSpPr>
            <a:stCxn id="14" idx="4"/>
          </p:cNvCxnSpPr>
          <p:nvPr/>
        </p:nvCxnSpPr>
        <p:spPr>
          <a:xfrm flipH="1">
            <a:off x="4383088" y="5838825"/>
            <a:ext cx="1066800" cy="1619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561</TotalTime>
  <Words>597</Words>
  <Application>Microsoft Office PowerPoint</Application>
  <PresentationFormat>On-screen Show (4:3)</PresentationFormat>
  <Paragraphs>87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Myriad Pro</vt:lpstr>
      <vt:lpstr>Office Theme</vt:lpstr>
      <vt:lpstr>PowerPoint Presentation</vt:lpstr>
      <vt:lpstr>CHAPTER 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39</cp:revision>
  <dcterms:created xsi:type="dcterms:W3CDTF">2014-01-16T11:38:48Z</dcterms:created>
  <dcterms:modified xsi:type="dcterms:W3CDTF">2019-07-30T15:53:04Z</dcterms:modified>
</cp:coreProperties>
</file>