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8" r:id="rId3"/>
    <p:sldId id="263" r:id="rId4"/>
    <p:sldId id="275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2" r:id="rId17"/>
    <p:sldId id="290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AADD9"/>
    <a:srgbClr val="8CBAEB"/>
    <a:srgbClr val="FFD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6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6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9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6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7779-7121-E14C-99F9-3B68B3D2C6C2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2FE3-AC46-5740-8DB5-CF74F4BCA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044"/>
          <a:stretch/>
        </p:blipFill>
        <p:spPr>
          <a:xfrm>
            <a:off x="-1" y="1"/>
            <a:ext cx="9422377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Arial"/>
                <a:cs typeface="Arial"/>
              </a:rPr>
              <a:t>3</a:t>
            </a:r>
            <a:r>
              <a:rPr lang="en-US" sz="2800" baseline="30000" dirty="0">
                <a:latin typeface="Arial"/>
                <a:cs typeface="Arial"/>
              </a:rPr>
              <a:t>rd</a:t>
            </a:r>
            <a:r>
              <a:rPr lang="en-US" sz="2800" dirty="0">
                <a:latin typeface="Arial"/>
                <a:cs typeface="Arial"/>
              </a:rPr>
              <a:t> Edition</a:t>
            </a:r>
            <a:br>
              <a:rPr lang="en-US" sz="4800" dirty="0">
                <a:latin typeface="Arial"/>
                <a:cs typeface="Arial"/>
              </a:rPr>
            </a:br>
            <a:r>
              <a:rPr lang="en-US" sz="4800" dirty="0">
                <a:latin typeface="Arial"/>
                <a:cs typeface="Arial"/>
              </a:rPr>
              <a:t>Strategic Management</a:t>
            </a:r>
          </a:p>
          <a:p>
            <a:pPr algn="r"/>
            <a:r>
              <a:rPr lang="en-US" sz="4800" dirty="0">
                <a:latin typeface="Arial"/>
                <a:cs typeface="Arial"/>
              </a:rPr>
              <a:t>In 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63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Edited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by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LUIZ MOUTINHO AND</a:t>
            </a:r>
            <a:br>
              <a:rPr lang="nl-NL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ALFONSO VARGAS </a:t>
            </a:r>
            <a:r>
              <a:rPr lang="en-GB" dirty="0">
                <a:latin typeface="Arial"/>
                <a:cs typeface="Arial"/>
              </a:rPr>
              <a:t>SÁNCHEZ</a:t>
            </a: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Myriad Pro"/>
                <a:cs typeface="Myriad Pro"/>
              </a:rPr>
              <a:t>COMPLIMENTARY TEACHING MATERIALS</a:t>
            </a:r>
          </a:p>
        </p:txBody>
      </p:sp>
      <p:pic>
        <p:nvPicPr>
          <p:cNvPr id="9" name="Picture 8" descr="CABI_URL_white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5239" y="5320168"/>
            <a:ext cx="1036126" cy="63726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3775093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046775"/>
            <a:ext cx="8075632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/>
                <a:cs typeface="Arial"/>
              </a:rPr>
              <a:t>IDENTIFYING A PROCESS-BASED</a:t>
            </a:r>
            <a:br>
              <a:rPr lang="hr-HR" sz="2800" b="1" dirty="0">
                <a:latin typeface="Arial"/>
                <a:cs typeface="Arial"/>
              </a:rPr>
            </a:br>
            <a:r>
              <a:rPr lang="en-US" sz="2800" b="1" dirty="0">
                <a:latin typeface="Arial"/>
                <a:cs typeface="Arial"/>
              </a:rPr>
              <a:t>TOURISM ORGANIZATION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640" y="1774431"/>
            <a:ext cx="787561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A process-based tourism organization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characteristics that make it instantly recognizable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252000" indent="-2520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see every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interaction with a customer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(tourist,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traveller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...)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as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learning opportunity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252000" indent="-2520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develop and encourage flexible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cross-functional teams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, </a:t>
            </a:r>
          </a:p>
          <a:p>
            <a:pPr marL="252000" indent="-2520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reward employees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for increasing customer value,</a:t>
            </a:r>
          </a:p>
          <a:p>
            <a:pPr marL="252000" indent="-2520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reward information sharing and knowledge transfer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– across functions and teams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  <a:endParaRPr lang="hr-H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Thinking tourism organizations with the holographic organization design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: </a:t>
            </a:r>
            <a:br>
              <a:rPr lang="hr-HR" sz="2200" b="1" dirty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>each interdependent part reflects the essence of the whole. </a:t>
            </a: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8352" y="1046775"/>
            <a:ext cx="8075632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/>
                <a:cs typeface="Arial"/>
              </a:rPr>
              <a:t>TOURISM FUTURECAST INFLUENCING PBM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640" y="1531535"/>
            <a:ext cx="7861323" cy="4565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Tourism </a:t>
            </a:r>
            <a:r>
              <a:rPr lang="en-GB" sz="2400" dirty="0"/>
              <a:t>–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one of the most important economic sectors of the 21st century. PBM and BPR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tools to improve tourism effectiveness, profitability and competitiveness.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Business as usual in tourism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should be changed!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Right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NOW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tourism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business must make sense of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new technologies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generational differences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geopolitical shifts in power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continued economic crises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the needs of 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our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planet.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..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endParaRPr lang="hr-HR" sz="22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C00000"/>
              </a:buClr>
            </a:pPr>
            <a:r>
              <a:rPr lang="hr-HR" sz="2200" dirty="0">
                <a:latin typeface="Arial" pitchFamily="34" charset="0"/>
                <a:cs typeface="Arial" pitchFamily="34" charset="0"/>
              </a:rPr>
              <a:t>The b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usiness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must adapt to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people 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increasingly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more 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demanding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main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customers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tourists and </a:t>
            </a:r>
            <a:r>
              <a:rPr lang="en-US" sz="2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travellers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where the pursuit of profit alone is no longer enough. </a:t>
            </a:r>
            <a:endParaRPr lang="hr-HR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There is needed A TOURISM INDUSTRY ‘REVOLUTION’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046775"/>
            <a:ext cx="8075632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/>
                <a:cs typeface="Arial"/>
              </a:rPr>
              <a:t>‘Purpose of Significance’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640" y="1531535"/>
            <a:ext cx="7889898" cy="454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More and more important questions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 are: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(would a tourist want to go) and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(would a tourist like to spend his holidays).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The tourism in the future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more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profound meaning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–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for the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industry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destinations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and the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people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who live there.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C00000"/>
              </a:buClr>
            </a:pPr>
            <a:r>
              <a:rPr lang="hr-HR" sz="2200" dirty="0">
                <a:latin typeface="Arial" pitchFamily="34" charset="0"/>
                <a:cs typeface="Arial" pitchFamily="34" charset="0"/>
              </a:rPr>
              <a:t>2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1st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century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tourism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businesses have purpose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/>
              <a:t>–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creating meaning that goes beyond the work itself and the creation of profits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/>
              <a:t>–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‘Purpose of Significance’.</a:t>
            </a:r>
            <a:r>
              <a:rPr lang="hr-HR" sz="2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hr-HR" sz="2200" dirty="0">
                <a:latin typeface="Arial" pitchFamily="34" charset="0"/>
                <a:cs typeface="Arial" pitchFamily="34" charset="0"/>
              </a:rPr>
              <a:t>Futurecasted </a:t>
            </a:r>
            <a:r>
              <a:rPr lang="hr-HR" sz="2200" b="1" i="1" dirty="0">
                <a:latin typeface="Arial" pitchFamily="34" charset="0"/>
                <a:cs typeface="Arial" pitchFamily="34" charset="0"/>
              </a:rPr>
              <a:t>social drivers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, evolution of </a:t>
            </a:r>
            <a:r>
              <a:rPr lang="hr-HR" sz="2200" b="1" i="1" dirty="0">
                <a:latin typeface="Arial" pitchFamily="34" charset="0"/>
                <a:cs typeface="Arial" pitchFamily="34" charset="0"/>
              </a:rPr>
              <a:t>profiles of tourists and travellers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and numerous ongoing and casted </a:t>
            </a:r>
            <a:r>
              <a:rPr lang="hr-HR" sz="2200" b="1" i="1" dirty="0">
                <a:latin typeface="Arial" pitchFamily="34" charset="0"/>
                <a:cs typeface="Arial" pitchFamily="34" charset="0"/>
              </a:rPr>
              <a:t>paradigm shifts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 should be considered as 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highly important inputs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of an organi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z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ation’s / a company’s PBM and for BPR...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046775"/>
            <a:ext cx="8075632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/>
                <a:cs typeface="Arial"/>
              </a:rPr>
              <a:t>INNOVATIVE TECHNOLOGIES IMPACT BPR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640" y="1631551"/>
            <a:ext cx="8075632" cy="402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The future of tourism using new technologies implies a broad range of possibilities, from augmented reality, real-time translation, travel-guide communication... to biometrics, etc.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Innovative technology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enables and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helps to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continuously obtain the pulse of the tourist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to understand your tourist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by capturing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their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real feelings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what they want, expect and experience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real-time!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to create, design, deliver and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measure emotional experiences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that go beyond mere simple tourist satisfaction while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radically changing people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/ employees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performance measurement...</a:t>
            </a: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046775"/>
            <a:ext cx="8075632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/>
                <a:cs typeface="Arial"/>
              </a:rPr>
              <a:t>PBM IN TOURISM MARKETING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640" y="1660127"/>
            <a:ext cx="7889898" cy="4642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hr-HR" sz="22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wo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types of companies: those with a marketing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department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, and those with a marketing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soul.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endParaRPr lang="hr-HR" sz="22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Process-based marketing management 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(PBM</a:t>
            </a:r>
            <a:r>
              <a:rPr lang="en-GB" sz="2200" b="1" dirty="0">
                <a:latin typeface="Arial" pitchFamily="34" charset="0"/>
                <a:cs typeface="Arial" pitchFamily="34" charset="0"/>
              </a:rPr>
              <a:t>2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involves: 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changes in the genetic foundation of the company,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company ‘cells’</a:t>
            </a: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(cross-cell functional teams) vs. previous ‘silo mentality’ cells,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integrated marketing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(integration, agility and flexibility), 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classic marketing department's functions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dispersed across the organization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.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Key common traits of marketplace leaders are: </a:t>
            </a:r>
            <a:br>
              <a:rPr lang="hr-HR" sz="2200" dirty="0">
                <a:latin typeface="Arial" pitchFamily="34" charset="0"/>
                <a:cs typeface="Arial" pitchFamily="34" charset="0"/>
              </a:rPr>
            </a:b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operational excellence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focus in innovation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046775"/>
            <a:ext cx="8075632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/>
                <a:cs typeface="Arial"/>
              </a:rPr>
              <a:t>EXPERIMENTATION IS THE NEW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640" y="1660127"/>
            <a:ext cx="7889898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No two people will connect to the tourism brand in the same way, for the same reasons, through the same </a:t>
            </a:r>
            <a:r>
              <a:rPr lang="en-US" sz="2200">
                <a:latin typeface="Arial" pitchFamily="34" charset="0"/>
                <a:cs typeface="Arial" pitchFamily="34" charset="0"/>
              </a:rPr>
              <a:t>story or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via the same channels…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 </a:t>
            </a:r>
            <a:br>
              <a:rPr lang="hr-HR" sz="2200" dirty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>Technology is chaotic. It affects every industry, often in ways that are difficult (if not impossible) to anticipate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..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.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Let’s be honest: </a:t>
            </a:r>
            <a:b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there is no idea what’s going to happen to the tourism industry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>That’s why should be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BUILD ORGANISATION INTO AN ENGINE OF POSSIBILITY.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So, what is needed is… an evolving portfolio of strategic experiments.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146791"/>
            <a:ext cx="8075632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/>
                <a:cs typeface="Arial"/>
              </a:rPr>
              <a:t>EXAMPLES OF BPR IN TOURISM</a:t>
            </a:r>
            <a:endParaRPr lang="hr-HR" sz="2800" b="1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2640" y="1788719"/>
            <a:ext cx="78898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800"/>
              </a:spcBef>
              <a:spcAft>
                <a:spcPts val="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Online reservations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800"/>
              </a:spcBef>
              <a:spcAft>
                <a:spcPts val="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Malabar Beach Hotel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800"/>
              </a:spcBef>
              <a:spcAft>
                <a:spcPts val="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200" b="1" dirty="0" err="1">
                <a:latin typeface="Arial" pitchFamily="34" charset="0"/>
                <a:cs typeface="Arial" pitchFamily="34" charset="0"/>
              </a:rPr>
              <a:t>easyJet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/hotels/cruises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800"/>
              </a:spcBef>
              <a:spcAft>
                <a:spcPts val="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sv-SE" sz="2200" b="1" dirty="0">
                <a:latin typeface="Arial" pitchFamily="34" charset="0"/>
                <a:cs typeface="Arial" pitchFamily="34" charset="0"/>
              </a:rPr>
              <a:t>Hong Kong pan-Pearl River Delta (PRD) tourism market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146791"/>
            <a:ext cx="8075632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hr-HR" sz="2800" b="1" dirty="0">
                <a:latin typeface="Arial"/>
                <a:cs typeface="Arial"/>
              </a:rPr>
              <a:t>IN SHORT </a:t>
            </a:r>
            <a:r>
              <a:rPr lang="en-GB" sz="2800" b="1" dirty="0">
                <a:latin typeface="Arial"/>
                <a:cs typeface="Arial"/>
              </a:rPr>
              <a:t>and</a:t>
            </a:r>
            <a:r>
              <a:rPr lang="hr-HR" sz="2800" b="1" dirty="0">
                <a:latin typeface="Arial"/>
                <a:cs typeface="Arial"/>
              </a:rPr>
              <a:t> </a:t>
            </a:r>
            <a:r>
              <a:rPr lang="en-US" sz="2800" b="1" dirty="0">
                <a:latin typeface="Arial"/>
                <a:ea typeface="+mj-ea"/>
                <a:cs typeface="+mj-cs"/>
              </a:rPr>
              <a:t>Discussion </a:t>
            </a:r>
            <a:r>
              <a:rPr lang="hr-HR" sz="2800" b="1" dirty="0">
                <a:latin typeface="Arial"/>
                <a:ea typeface="+mj-ea"/>
                <a:cs typeface="+mj-cs"/>
              </a:rPr>
              <a:t>Issues (1/2)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2640" y="1555258"/>
            <a:ext cx="7847035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200"/>
              </a:spcAft>
              <a:buClr>
                <a:srgbClr val="C00000"/>
              </a:buClr>
              <a:buFont typeface="Wingdings 2" pitchFamily="18" charset="2"/>
              <a:buChar char="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BPR 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fundamental rethinking and radical design of business processes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achieve dramatic improvements in contemporary measures of performance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cost, quality, service, and speed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encompasses ideas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hr-H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e.g.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systems thinking, TQM and supply (and value) chain management</a:t>
            </a:r>
            <a:endParaRPr lang="hr-HR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holistic approach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processes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&amp;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focus on customers.</a:t>
            </a:r>
            <a:endParaRPr lang="hr-HR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 2" pitchFamily="18" charset="2"/>
              <a:buChar char=""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generic business processes</a:t>
            </a:r>
            <a:r>
              <a:rPr lang="hr-HR" sz="2200" b="1" dirty="0">
                <a:latin typeface="Arial" pitchFamily="34" charset="0"/>
                <a:cs typeface="Arial" pitchFamily="34" charset="0"/>
              </a:rPr>
              <a:t> in tourism are identified: </a:t>
            </a:r>
            <a:r>
              <a:rPr lang="hr-HR" sz="2000" b="1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primary</a:t>
            </a:r>
            <a:r>
              <a:rPr lang="hr-HR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informing potential customers of travel products; getting sales; delivering travel products; coordinating activities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) + </a:t>
            </a:r>
            <a:r>
              <a:rPr lang="hr-HR" sz="20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secondary</a:t>
            </a:r>
            <a:r>
              <a:rPr lang="hr-HR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(overlapping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 /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targeting past customers; preparing customers; developing service products)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.</a:t>
            </a:r>
            <a:br>
              <a:rPr lang="hr-HR" sz="2200" dirty="0">
                <a:latin typeface="Arial" pitchFamily="34" charset="0"/>
                <a:cs typeface="Arial" pitchFamily="34" charset="0"/>
              </a:rPr>
            </a:br>
            <a:r>
              <a:rPr lang="hr-HR" sz="2200" dirty="0">
                <a:latin typeface="Arial" pitchFamily="34" charset="0"/>
                <a:cs typeface="Arial" pitchFamily="34" charset="0"/>
              </a:rPr>
              <a:t>Result: 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cross-functional 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business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completion.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itchFamily="2" charset="2"/>
              <a:buChar char="§"/>
            </a:pPr>
            <a:endParaRPr lang="hr-H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146791"/>
            <a:ext cx="8075632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hr-HR" sz="2800" b="1" dirty="0">
                <a:latin typeface="Arial"/>
                <a:cs typeface="Arial"/>
              </a:rPr>
              <a:t>IN SHORT </a:t>
            </a:r>
            <a:r>
              <a:rPr lang="en-GB" sz="2800" b="1">
                <a:latin typeface="Arial"/>
                <a:cs typeface="Arial"/>
              </a:rPr>
              <a:t>and</a:t>
            </a:r>
            <a:r>
              <a:rPr lang="hr-HR" sz="2800" b="1">
                <a:latin typeface="Arial"/>
                <a:cs typeface="Arial"/>
              </a:rPr>
              <a:t> </a:t>
            </a:r>
            <a:r>
              <a:rPr lang="en-US" sz="2800" b="1" dirty="0">
                <a:latin typeface="Arial"/>
                <a:ea typeface="+mj-ea"/>
                <a:cs typeface="+mj-cs"/>
              </a:rPr>
              <a:t>Discussion </a:t>
            </a:r>
            <a:r>
              <a:rPr lang="hr-HR" sz="2800" b="1" dirty="0">
                <a:latin typeface="Arial"/>
                <a:ea typeface="+mj-ea"/>
                <a:cs typeface="+mj-cs"/>
              </a:rPr>
              <a:t>Issues (2/2)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2640" y="1626698"/>
            <a:ext cx="7818460" cy="2303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200"/>
              </a:spcAft>
              <a:buClr>
                <a:srgbClr val="C00000"/>
              </a:buClr>
              <a:buFont typeface="Wingdings 2" pitchFamily="18" charset="2"/>
              <a:buChar char=""/>
            </a:pP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ourism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futurecast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and innovative technology</a:t>
            </a:r>
            <a:r>
              <a:rPr lang="hr-HR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– unavoidable inputs for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PBM and BPR in tourism organizations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/companies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of today and in the future.</a:t>
            </a: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200"/>
              </a:spcAft>
              <a:buClr>
                <a:srgbClr val="C00000"/>
              </a:buClr>
              <a:buFont typeface="Wingdings 2" pitchFamily="18" charset="2"/>
              <a:buChar char=""/>
            </a:pP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BPR in tourism marketing and planning processes </a:t>
            </a:r>
            <a:r>
              <a:rPr lang="hr-HR" sz="22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significant changes with flexibility, fluidity and uncertainty as the most important characteristics.</a:t>
            </a:r>
            <a:endParaRPr lang="hr-H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29733" y="2489819"/>
            <a:ext cx="7199855" cy="442818"/>
          </a:xfrm>
        </p:spPr>
        <p:txBody>
          <a:bodyPr/>
          <a:lstStyle/>
          <a:p>
            <a:pPr algn="ctr"/>
            <a:r>
              <a:rPr lang="en-GB" sz="3600" b="1" dirty="0">
                <a:latin typeface="Arial"/>
                <a:cs typeface="Arial"/>
              </a:rPr>
              <a:t>CHAPTER 1</a:t>
            </a:r>
            <a:r>
              <a:rPr lang="es-ES" sz="3600" b="1" dirty="0">
                <a:latin typeface="Arial"/>
                <a:cs typeface="Arial"/>
              </a:rPr>
              <a:t>4</a:t>
            </a:r>
            <a:endParaRPr lang="en-GB" sz="36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29733" y="3143250"/>
            <a:ext cx="7371305" cy="2936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cap="all" dirty="0">
                <a:latin typeface="Arial"/>
                <a:cs typeface="Arial"/>
              </a:rPr>
              <a:t>Process-based Management</a:t>
            </a:r>
            <a:r>
              <a:rPr lang="hr-HR" cap="all" dirty="0">
                <a:latin typeface="Arial"/>
                <a:cs typeface="Arial"/>
              </a:rPr>
              <a:t> i</a:t>
            </a:r>
            <a:r>
              <a:rPr lang="en-GB" cap="all" dirty="0">
                <a:latin typeface="Arial"/>
                <a:cs typeface="Arial"/>
              </a:rPr>
              <a:t>n Tourism</a:t>
            </a:r>
          </a:p>
          <a:p>
            <a:pPr marL="0" indent="0" algn="ctr">
              <a:buNone/>
            </a:pPr>
            <a:r>
              <a:rPr lang="nl-NL" sz="2000" dirty="0">
                <a:solidFill>
                  <a:srgbClr val="000000"/>
                </a:solidFill>
                <a:latin typeface="Arial"/>
                <a:cs typeface="Arial"/>
              </a:rPr>
              <a:t>GEOFF SOUTHERN AND LUIZ MOUTINHO</a:t>
            </a:r>
            <a:endParaRPr lang="en-GB" sz="20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8550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996927" y="1032487"/>
            <a:ext cx="7775597" cy="5721203"/>
            <a:chOff x="996927" y="1032487"/>
            <a:chExt cx="7775597" cy="5721203"/>
          </a:xfrm>
        </p:grpSpPr>
        <p:sp>
          <p:nvSpPr>
            <p:cNvPr id="7" name="TextBox 6"/>
            <p:cNvSpPr txBox="1"/>
            <p:nvPr/>
          </p:nvSpPr>
          <p:spPr>
            <a:xfrm>
              <a:off x="996928" y="1032487"/>
              <a:ext cx="75755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Arial"/>
                  <a:cs typeface="Arial"/>
                </a:rPr>
                <a:t>LEARNING OBJECTIVES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96927" y="1675377"/>
              <a:ext cx="7775597" cy="5078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ts val="200"/>
                </a:spcBef>
                <a:spcAft>
                  <a:spcPts val="200"/>
                </a:spcAft>
              </a:pPr>
              <a:r>
                <a:rPr lang="en-US" sz="2400" b="1" dirty="0">
                  <a:latin typeface="Arial"/>
                </a:rPr>
                <a:t>After studying this chapter you should be able to:</a:t>
              </a:r>
              <a:endParaRPr lang="en-AU" sz="2400" b="1" dirty="0">
                <a:latin typeface="Arial"/>
              </a:endParaRPr>
            </a:p>
            <a:p>
              <a:pPr marL="342900" indent="-3429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hr-HR" sz="2400" dirty="0">
                  <a:latin typeface="Arial"/>
                  <a:cs typeface="Arial"/>
                </a:rPr>
                <a:t>know</a:t>
              </a:r>
              <a:r>
                <a:rPr lang="en-US" sz="2400" dirty="0">
                  <a:latin typeface="Arial"/>
                  <a:cs typeface="Arial"/>
                </a:rPr>
                <a:t> what is meant by a business process, the process-based management (PBM) and business process re-engineering (BPR)</a:t>
              </a:r>
              <a:r>
                <a:rPr lang="hr-HR" sz="2400" dirty="0">
                  <a:latin typeface="Arial"/>
                  <a:cs typeface="Arial"/>
                </a:rPr>
                <a:t>; </a:t>
              </a:r>
            </a:p>
            <a:p>
              <a:pPr marL="342900" indent="-3429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hr-HR" sz="2400" dirty="0">
                  <a:latin typeface="Arial"/>
                  <a:cs typeface="Arial"/>
                </a:rPr>
                <a:t>apply </a:t>
              </a:r>
              <a:r>
                <a:rPr lang="en-US" sz="2400" dirty="0">
                  <a:latin typeface="Arial"/>
                  <a:cs typeface="Arial"/>
                </a:rPr>
                <a:t>process thinking in travel and tourism</a:t>
              </a:r>
              <a:r>
                <a:rPr lang="hr-HR" sz="2400" dirty="0">
                  <a:latin typeface="Arial"/>
                  <a:cs typeface="Arial"/>
                </a:rPr>
                <a:t>; </a:t>
              </a:r>
            </a:p>
            <a:p>
              <a:pPr marL="342900" indent="-3429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hr-HR" sz="2400" dirty="0">
                  <a:latin typeface="Arial"/>
                  <a:cs typeface="Arial"/>
                </a:rPr>
                <a:t>consider how the tourism futurecast and innovative technology influences PBM and BPR thinking;</a:t>
              </a:r>
            </a:p>
            <a:p>
              <a:pPr marL="342900" indent="-3429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hr-HR" sz="2400" dirty="0">
                  <a:latin typeface="Arial"/>
                  <a:cs typeface="Arial"/>
                </a:rPr>
                <a:t>explain changes in PBM in tourism marketing (PB</a:t>
              </a:r>
              <a:r>
                <a:rPr lang="en-GB" sz="2400" dirty="0">
                  <a:latin typeface="Arial"/>
                  <a:cs typeface="Arial"/>
                </a:rPr>
                <a:t>M2</a:t>
              </a:r>
              <a:r>
                <a:rPr lang="hr-HR" sz="2400" dirty="0">
                  <a:latin typeface="Arial"/>
                  <a:cs typeface="Arial"/>
                </a:rPr>
                <a:t>); </a:t>
              </a:r>
            </a:p>
            <a:p>
              <a:pPr marL="342900" indent="-3429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hr-HR" sz="2400" dirty="0">
                  <a:latin typeface="Arial"/>
                  <a:cs typeface="Arial"/>
                </a:rPr>
                <a:t>understand </a:t>
              </a:r>
              <a:r>
                <a:rPr lang="en-US" sz="2400" dirty="0">
                  <a:latin typeface="Arial"/>
                  <a:cs typeface="Arial"/>
                </a:rPr>
                <a:t>relationship of the traditional functions of</a:t>
              </a:r>
              <a:r>
                <a:rPr lang="hr-HR" sz="2400" dirty="0">
                  <a:latin typeface="Arial"/>
                  <a:cs typeface="Arial"/>
                </a:rPr>
                <a:t> </a:t>
              </a:r>
              <a:r>
                <a:rPr lang="en-US" sz="2400" dirty="0">
                  <a:latin typeface="Arial"/>
                  <a:cs typeface="Arial"/>
                </a:rPr>
                <a:t>management</a:t>
              </a:r>
              <a:r>
                <a:rPr lang="hr-HR" sz="2400" dirty="0">
                  <a:latin typeface="Arial"/>
                  <a:cs typeface="Arial"/>
                </a:rPr>
                <a:t>.</a:t>
              </a:r>
            </a:p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hr-HR" sz="2000" dirty="0">
                  <a:latin typeface="Arial"/>
                  <a:cs typeface="Arial"/>
                </a:rPr>
                <a:t>T</a:t>
              </a:r>
              <a:r>
                <a:rPr lang="en-US" sz="2000" dirty="0">
                  <a:latin typeface="Arial"/>
                  <a:cs typeface="Arial"/>
                </a:rPr>
                <a:t>he cases </a:t>
              </a:r>
              <a:r>
                <a:rPr lang="hr-HR" sz="2000" dirty="0">
                  <a:latin typeface="Arial"/>
                  <a:cs typeface="Arial"/>
                </a:rPr>
                <a:t>- </a:t>
              </a:r>
              <a:r>
                <a:rPr lang="en-US" sz="2000" dirty="0">
                  <a:latin typeface="Arial"/>
                  <a:cs typeface="Arial"/>
                </a:rPr>
                <a:t>relate the concepts, theories and techniques of process thinking to tourism.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169823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82639" y="1046775"/>
            <a:ext cx="8075633" cy="5618259"/>
            <a:chOff x="982639" y="1046775"/>
            <a:chExt cx="8075633" cy="5618259"/>
          </a:xfrm>
        </p:grpSpPr>
        <p:sp>
          <p:nvSpPr>
            <p:cNvPr id="6" name="TextBox 5"/>
            <p:cNvSpPr txBox="1"/>
            <p:nvPr/>
          </p:nvSpPr>
          <p:spPr>
            <a:xfrm>
              <a:off x="982640" y="1046775"/>
              <a:ext cx="80756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Arial"/>
                  <a:cs typeface="Arial"/>
                </a:rPr>
                <a:t>WHAT IS A PROCESS?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82639" y="1561073"/>
              <a:ext cx="7889899" cy="5103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  <a:spcAft>
                  <a:spcPts val="200"/>
                </a:spcAft>
              </a:pPr>
              <a:r>
                <a:rPr lang="hr-HR" sz="2200" b="1" dirty="0">
                  <a:solidFill>
                    <a:srgbClr val="C00000"/>
                  </a:solidFill>
                  <a:latin typeface="Arial"/>
                  <a:cs typeface="Arial"/>
                </a:rPr>
                <a:t>A</a:t>
              </a:r>
              <a:r>
                <a:rPr lang="en-US" sz="2200" b="1" dirty="0">
                  <a:solidFill>
                    <a:srgbClr val="C00000"/>
                  </a:solidFill>
                  <a:latin typeface="Arial"/>
                  <a:cs typeface="Arial"/>
                </a:rPr>
                <a:t> process</a:t>
              </a:r>
              <a:r>
                <a:rPr lang="hr-HR" sz="2200" b="1" dirty="0">
                  <a:solidFill>
                    <a:srgbClr val="C00000"/>
                  </a:solidFill>
                  <a:latin typeface="Arial"/>
                  <a:cs typeface="Arial"/>
                </a:rPr>
                <a:t>, in short, </a:t>
              </a:r>
              <a:r>
                <a:rPr lang="en-US" sz="2200" b="1" dirty="0">
                  <a:solidFill>
                    <a:srgbClr val="C00000"/>
                  </a:solidFill>
                  <a:latin typeface="Arial"/>
                  <a:cs typeface="Arial"/>
                </a:rPr>
                <a:t>is a system in operation to produce an output of higher value than the sum of its inputs.</a:t>
              </a:r>
              <a:endParaRPr lang="hr-HR" sz="2200" b="1" dirty="0">
                <a:solidFill>
                  <a:srgbClr val="C00000"/>
                </a:solidFill>
                <a:latin typeface="Arial"/>
                <a:cs typeface="Arial"/>
              </a:endParaRPr>
            </a:p>
            <a:p>
              <a:pPr>
                <a:spcBef>
                  <a:spcPts val="1200"/>
                </a:spcBef>
                <a:spcAft>
                  <a:spcPts val="200"/>
                </a:spcAft>
              </a:pPr>
              <a:r>
                <a:rPr lang="en-GB" sz="2400" b="1" dirty="0">
                  <a:latin typeface="Arial"/>
                  <a:cs typeface="Arial"/>
                </a:rPr>
                <a:t>B</a:t>
              </a:r>
              <a:r>
                <a:rPr lang="hr-HR" sz="2400" b="1" dirty="0">
                  <a:latin typeface="Arial"/>
                  <a:cs typeface="Arial"/>
                </a:rPr>
                <a:t>usiness process definitions </a:t>
              </a:r>
              <a:r>
                <a:rPr lang="hr-HR" sz="2400" dirty="0">
                  <a:latin typeface="Arial"/>
                  <a:cs typeface="Arial"/>
                </a:rPr>
                <a:t>(among many):</a:t>
              </a:r>
            </a:p>
            <a:p>
              <a:pPr>
                <a:spcBef>
                  <a:spcPts val="1200"/>
                </a:spcBef>
                <a:spcAft>
                  <a:spcPts val="200"/>
                </a:spcAft>
              </a:pPr>
              <a:r>
                <a:rPr lang="hr-HR" sz="2200" dirty="0">
                  <a:latin typeface="Arial"/>
                  <a:cs typeface="Arial"/>
                </a:rPr>
                <a:t>Definition 1</a:t>
              </a:r>
              <a:br>
                <a:rPr lang="hr-HR" sz="2200" dirty="0">
                  <a:latin typeface="Arial"/>
                  <a:cs typeface="Arial"/>
                </a:rPr>
              </a:br>
              <a:r>
                <a:rPr lang="en-US" sz="2200" dirty="0">
                  <a:latin typeface="Arial"/>
                  <a:cs typeface="Arial"/>
                </a:rPr>
                <a:t>‘a collection of activities that takes one or more kinds of input and creates an output that is of value to the customer’ </a:t>
              </a:r>
              <a:br>
                <a:rPr lang="hr-HR" sz="2200" dirty="0">
                  <a:latin typeface="Arial"/>
                  <a:cs typeface="Arial"/>
                </a:rPr>
              </a:br>
              <a:r>
                <a:rPr lang="en-US" i="1" dirty="0">
                  <a:latin typeface="Arial"/>
                  <a:cs typeface="Arial"/>
                </a:rPr>
                <a:t>(Hammer and </a:t>
              </a:r>
              <a:r>
                <a:rPr lang="en-US" i="1" dirty="0" err="1">
                  <a:latin typeface="Arial"/>
                  <a:cs typeface="Arial"/>
                </a:rPr>
                <a:t>Champy</a:t>
              </a:r>
              <a:r>
                <a:rPr lang="en-US" i="1" dirty="0">
                  <a:latin typeface="Arial"/>
                  <a:cs typeface="Arial"/>
                </a:rPr>
                <a:t>, 1993</a:t>
              </a:r>
              <a:r>
                <a:rPr lang="hr-HR" i="1" dirty="0">
                  <a:latin typeface="Arial"/>
                  <a:cs typeface="Arial"/>
                </a:rPr>
                <a:t>)</a:t>
              </a:r>
            </a:p>
            <a:p>
              <a:pPr>
                <a:spcBef>
                  <a:spcPts val="1200"/>
                </a:spcBef>
                <a:spcAft>
                  <a:spcPts val="200"/>
                </a:spcAft>
              </a:pPr>
              <a:r>
                <a:rPr lang="hr-HR" sz="2200" dirty="0">
                  <a:latin typeface="Arial"/>
                  <a:cs typeface="Arial"/>
                </a:rPr>
                <a:t>Definition 1</a:t>
              </a:r>
              <a:br>
                <a:rPr lang="hr-HR" sz="2200" dirty="0">
                  <a:latin typeface="Arial"/>
                  <a:cs typeface="Arial"/>
                </a:rPr>
              </a:br>
              <a:r>
                <a:rPr lang="en-US" sz="2200" dirty="0">
                  <a:latin typeface="Arial"/>
                  <a:cs typeface="Arial"/>
                </a:rPr>
                <a:t>‘a set of logically related tasks performed to achieve a defined business outcome’ </a:t>
              </a:r>
              <a:br>
                <a:rPr lang="hr-HR" sz="2200" dirty="0">
                  <a:latin typeface="Arial"/>
                  <a:cs typeface="Arial"/>
                </a:rPr>
              </a:br>
              <a:r>
                <a:rPr lang="en-US" i="1" dirty="0">
                  <a:latin typeface="Arial"/>
                  <a:cs typeface="Arial"/>
                </a:rPr>
                <a:t>(Davenport and Short, 1990) </a:t>
              </a:r>
              <a:endParaRPr lang="hr-HR" i="1" dirty="0">
                <a:latin typeface="Arial"/>
                <a:cs typeface="Arial"/>
              </a:endParaRPr>
            </a:p>
            <a:p>
              <a:pPr>
                <a:spcBef>
                  <a:spcPts val="200"/>
                </a:spcBef>
                <a:spcAft>
                  <a:spcPts val="200"/>
                </a:spcAft>
              </a:pPr>
              <a:endParaRPr lang="hr-HR" sz="2000" i="1" dirty="0">
                <a:latin typeface="Arial"/>
                <a:cs typeface="Arial"/>
              </a:endParaRPr>
            </a:p>
            <a:p>
              <a:pPr>
                <a:spcBef>
                  <a:spcPts val="200"/>
                </a:spcBef>
                <a:spcAft>
                  <a:spcPts val="200"/>
                </a:spcAft>
              </a:pPr>
              <a:endParaRPr lang="en-US" sz="2000" i="1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82639" y="1046775"/>
            <a:ext cx="8075633" cy="5381196"/>
            <a:chOff x="982639" y="1046775"/>
            <a:chExt cx="8075633" cy="5381196"/>
          </a:xfrm>
        </p:grpSpPr>
        <p:sp>
          <p:nvSpPr>
            <p:cNvPr id="6" name="TextBox 5"/>
            <p:cNvSpPr txBox="1"/>
            <p:nvPr/>
          </p:nvSpPr>
          <p:spPr>
            <a:xfrm>
              <a:off x="982640" y="1046775"/>
              <a:ext cx="80756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Arial"/>
                  <a:cs typeface="Arial"/>
                </a:rPr>
                <a:t>WHAT IS </a:t>
              </a:r>
              <a:r>
                <a:rPr lang="hr-HR" sz="2800" b="1" dirty="0">
                  <a:latin typeface="Arial"/>
                  <a:cs typeface="Arial"/>
                </a:rPr>
                <a:t>PBM</a:t>
              </a:r>
              <a:r>
                <a:rPr lang="en-US" sz="2800" b="1" dirty="0">
                  <a:latin typeface="Arial"/>
                  <a:cs typeface="Arial"/>
                </a:rPr>
                <a:t>?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82639" y="1575361"/>
              <a:ext cx="7889899" cy="4852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n-US" sz="2200" dirty="0">
                  <a:latin typeface="Arial"/>
                  <a:cs typeface="Arial"/>
                </a:rPr>
                <a:t>PBM </a:t>
              </a:r>
              <a:r>
                <a:rPr lang="hr-HR" sz="2200" dirty="0">
                  <a:latin typeface="Arial"/>
                  <a:cs typeface="Arial"/>
                </a:rPr>
                <a:t>-</a:t>
              </a:r>
              <a:r>
                <a:rPr lang="en-US" sz="2200" dirty="0">
                  <a:latin typeface="Arial"/>
                  <a:cs typeface="Arial"/>
                </a:rPr>
                <a:t> a management approach that governs the mindset and actions in an organization</a:t>
              </a:r>
              <a:r>
                <a:rPr lang="hr-HR" sz="2200" dirty="0">
                  <a:latin typeface="Arial"/>
                  <a:cs typeface="Arial"/>
                </a:rPr>
                <a:t>: </a:t>
              </a:r>
            </a:p>
            <a:p>
              <a:pPr marL="288000" indent="-288000">
                <a:spcBef>
                  <a:spcPts val="200"/>
                </a:spcBef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hr-HR" sz="2200" dirty="0">
                  <a:latin typeface="Arial"/>
                  <a:cs typeface="Arial"/>
                </a:rPr>
                <a:t>h</a:t>
              </a:r>
              <a:r>
                <a:rPr lang="en-US" sz="2200" dirty="0">
                  <a:latin typeface="Arial"/>
                  <a:cs typeface="Arial"/>
                </a:rPr>
                <a:t>ow an organization manages its operations, aligned with, and supported by the vision, mission and values of the organization</a:t>
              </a:r>
              <a:r>
                <a:rPr lang="hr-HR" sz="2200" dirty="0">
                  <a:latin typeface="Arial"/>
                  <a:cs typeface="Arial"/>
                </a:rPr>
                <a:t>; </a:t>
              </a:r>
            </a:p>
            <a:p>
              <a:pPr marL="288000" indent="-288000">
                <a:spcBef>
                  <a:spcPts val="200"/>
                </a:spcBef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en-US" sz="2200" dirty="0">
                  <a:latin typeface="Arial"/>
                  <a:cs typeface="Arial"/>
                </a:rPr>
                <a:t>the basis </a:t>
              </a:r>
              <a:r>
                <a:rPr lang="hr-HR" sz="2200" dirty="0">
                  <a:latin typeface="Arial"/>
                  <a:cs typeface="Arial"/>
                </a:rPr>
                <a:t>for </a:t>
              </a:r>
              <a:r>
                <a:rPr lang="en-US" sz="2200" dirty="0">
                  <a:latin typeface="Arial"/>
                  <a:cs typeface="Arial"/>
                </a:rPr>
                <a:t>decisions and actions.</a:t>
              </a:r>
              <a:endParaRPr lang="hr-HR" sz="2200" dirty="0">
                <a:latin typeface="Arial"/>
                <a:cs typeface="Arial"/>
              </a:endParaRPr>
            </a:p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n-US" sz="2200" b="1" dirty="0">
                  <a:solidFill>
                    <a:srgbClr val="C00000"/>
                  </a:solidFill>
                  <a:latin typeface="Arial"/>
                  <a:cs typeface="Arial"/>
                </a:rPr>
                <a:t>PBM in tourism industry </a:t>
              </a:r>
              <a:r>
                <a:rPr lang="hr-HR" sz="2200" dirty="0">
                  <a:latin typeface="Arial"/>
                  <a:cs typeface="Arial"/>
                </a:rPr>
                <a:t>- </a:t>
              </a:r>
              <a:r>
                <a:rPr lang="en-US" sz="2200" b="1" dirty="0">
                  <a:latin typeface="Arial"/>
                  <a:cs typeface="Arial"/>
                </a:rPr>
                <a:t>a</a:t>
              </a:r>
              <a:r>
                <a:rPr lang="en-US" sz="2200" dirty="0">
                  <a:latin typeface="Arial"/>
                  <a:cs typeface="Arial"/>
                </a:rPr>
                <a:t> </a:t>
              </a:r>
              <a:r>
                <a:rPr lang="en-US" sz="2200" b="1" dirty="0">
                  <a:latin typeface="Arial"/>
                  <a:cs typeface="Arial"/>
                </a:rPr>
                <a:t>holistic approach</a:t>
              </a:r>
              <a:r>
                <a:rPr lang="hr-HR" sz="2200" dirty="0">
                  <a:latin typeface="Arial"/>
                  <a:cs typeface="Arial"/>
                </a:rPr>
                <a:t>: </a:t>
              </a:r>
            </a:p>
            <a:p>
              <a:pPr marL="288000" indent="-288000">
                <a:spcBef>
                  <a:spcPts val="200"/>
                </a:spcBef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en-US" sz="2200" dirty="0">
                  <a:latin typeface="Arial"/>
                  <a:cs typeface="Arial"/>
                </a:rPr>
                <a:t>not focused only on </a:t>
              </a:r>
              <a:r>
                <a:rPr lang="hr-HR" sz="2200" dirty="0">
                  <a:latin typeface="Arial"/>
                  <a:cs typeface="Arial"/>
                </a:rPr>
                <a:t>product/service</a:t>
              </a:r>
              <a:r>
                <a:rPr lang="en-US" sz="2200" dirty="0">
                  <a:latin typeface="Arial"/>
                  <a:cs typeface="Arial"/>
                </a:rPr>
                <a:t> quality; </a:t>
              </a:r>
              <a:endParaRPr lang="hr-HR" sz="2200" dirty="0">
                <a:latin typeface="Arial"/>
                <a:cs typeface="Arial"/>
              </a:endParaRPr>
            </a:p>
            <a:p>
              <a:pPr marL="288000" indent="-288000">
                <a:spcBef>
                  <a:spcPts val="200"/>
                </a:spcBef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en-US" sz="2200" dirty="0">
                  <a:latin typeface="Arial"/>
                  <a:cs typeface="Arial"/>
                </a:rPr>
                <a:t>consider how each performance affects the tourism company</a:t>
              </a:r>
              <a:r>
                <a:rPr lang="hr-HR" sz="2200" dirty="0">
                  <a:latin typeface="Arial"/>
                  <a:cs typeface="Arial"/>
                </a:rPr>
                <a:t> - </a:t>
              </a:r>
              <a:r>
                <a:rPr lang="en-US" sz="2200" b="1" dirty="0">
                  <a:latin typeface="Arial"/>
                  <a:cs typeface="Arial"/>
                </a:rPr>
                <a:t>an amalgam of different processes</a:t>
              </a:r>
              <a:r>
                <a:rPr lang="hr-HR" sz="2200" dirty="0">
                  <a:latin typeface="Arial"/>
                  <a:cs typeface="Arial"/>
                </a:rPr>
                <a:t>;</a:t>
              </a:r>
            </a:p>
            <a:p>
              <a:pPr marL="288000" indent="-288000">
                <a:spcBef>
                  <a:spcPts val="200"/>
                </a:spcBef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en-US" sz="2200" dirty="0">
                  <a:latin typeface="Arial"/>
                  <a:cs typeface="Arial"/>
                </a:rPr>
                <a:t>enable an organization to optimize and </a:t>
              </a:r>
              <a:r>
                <a:rPr lang="en-US" sz="2200" b="1" dirty="0">
                  <a:latin typeface="Arial"/>
                  <a:cs typeface="Arial"/>
                </a:rPr>
                <a:t>to satisfy needs of all stakeholders</a:t>
              </a:r>
              <a:r>
                <a:rPr lang="en-US" sz="2200" dirty="0">
                  <a:latin typeface="Arial"/>
                  <a:cs typeface="Arial"/>
                </a:rPr>
                <a:t>.</a:t>
              </a:r>
              <a:endParaRPr lang="hr-HR" sz="2200" dirty="0">
                <a:latin typeface="Arial"/>
                <a:cs typeface="Arial"/>
              </a:endParaRPr>
            </a:p>
            <a:p>
              <a:pPr>
                <a:spcBef>
                  <a:spcPts val="200"/>
                </a:spcBef>
                <a:spcAft>
                  <a:spcPts val="200"/>
                </a:spcAft>
              </a:pPr>
              <a:endParaRPr lang="en-US" sz="2200" i="1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046775"/>
            <a:ext cx="8075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/>
                <a:cs typeface="Arial"/>
              </a:rPr>
              <a:t>WHAT IS </a:t>
            </a:r>
            <a:r>
              <a:rPr lang="hr-HR" sz="2800" b="1" dirty="0">
                <a:latin typeface="Arial"/>
                <a:cs typeface="Arial"/>
              </a:rPr>
              <a:t>BPR</a:t>
            </a:r>
            <a:r>
              <a:rPr lang="en-US" sz="2800" b="1" dirty="0">
                <a:latin typeface="Arial"/>
                <a:cs typeface="Arial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640" y="1631550"/>
            <a:ext cx="788989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200" dirty="0">
                <a:latin typeface="Arial"/>
                <a:cs typeface="Arial"/>
              </a:rPr>
              <a:t>‘Re-engineering is the fundamental rethinking and </a:t>
            </a:r>
            <a:r>
              <a:rPr lang="en-US" sz="2200" b="1" dirty="0">
                <a:solidFill>
                  <a:srgbClr val="C00000"/>
                </a:solidFill>
                <a:latin typeface="Arial"/>
                <a:cs typeface="Arial"/>
              </a:rPr>
              <a:t>radical design of business processes</a:t>
            </a:r>
            <a:r>
              <a:rPr lang="en-US" sz="2200" dirty="0">
                <a:latin typeface="Arial"/>
                <a:cs typeface="Arial"/>
              </a:rPr>
              <a:t> to achieve dramatic improvements in critical, contemporary measures of performance, such as cost, quality, service, and speed’.</a:t>
            </a:r>
            <a:br>
              <a:rPr lang="hr-HR" sz="2200" dirty="0">
                <a:latin typeface="Arial"/>
                <a:cs typeface="Arial"/>
              </a:rPr>
            </a:br>
            <a:r>
              <a:rPr lang="hr-HR" i="1" dirty="0">
                <a:latin typeface="Arial"/>
                <a:cs typeface="Arial"/>
              </a:rPr>
              <a:t>Hammer and Champy (1993)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hr-HR" sz="2200" dirty="0">
              <a:latin typeface="Arial"/>
              <a:cs typeface="Arial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hr-HR" sz="2200" i="1" dirty="0">
              <a:latin typeface="Arial"/>
              <a:cs typeface="Arial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hr-HR" sz="2200" i="1" dirty="0">
                <a:latin typeface="Arial"/>
                <a:cs typeface="Arial"/>
              </a:rPr>
              <a:t> </a:t>
            </a:r>
            <a:endParaRPr lang="en-US" sz="2200" i="1" dirty="0">
              <a:latin typeface="Arial"/>
              <a:cs typeface="Arial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96944" y="3499496"/>
          <a:ext cx="7418406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203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Approaches: </a:t>
                      </a:r>
                      <a:endParaRPr lang="hr-H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2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latin typeface="Arial"/>
                          <a:cs typeface="Arial"/>
                        </a:rPr>
                        <a:t>Hammer</a:t>
                      </a:r>
                      <a:endParaRPr lang="hr-HR" sz="2000" i="1" dirty="0">
                        <a:latin typeface="Arial"/>
                        <a:cs typeface="Arial"/>
                      </a:endParaRPr>
                    </a:p>
                    <a:p>
                      <a:endParaRPr lang="hr-HR" sz="2000" i="1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 ‘big bang’</a:t>
                      </a:r>
                      <a:r>
                        <a:rPr lang="hr-HR" sz="2000" dirty="0">
                          <a:latin typeface="Arial"/>
                          <a:cs typeface="Arial"/>
                        </a:rPr>
                        <a:t>, </a:t>
                      </a:r>
                      <a:r>
                        <a:rPr lang="en-US" sz="2000" dirty="0">
                          <a:latin typeface="Arial"/>
                          <a:cs typeface="Arial"/>
                        </a:rPr>
                        <a:t>the top down</a:t>
                      </a:r>
                      <a:r>
                        <a:rPr lang="hr-HR" sz="2000" dirty="0">
                          <a:latin typeface="Arial"/>
                          <a:cs typeface="Arial"/>
                        </a:rPr>
                        <a:t>; </a:t>
                      </a:r>
                      <a:br>
                        <a:rPr lang="hr-HR" sz="2000" dirty="0">
                          <a:latin typeface="Arial"/>
                          <a:cs typeface="Arial"/>
                        </a:rPr>
                      </a:br>
                      <a:r>
                        <a:rPr lang="en-US" sz="2000" dirty="0">
                          <a:latin typeface="Arial"/>
                          <a:cs typeface="Arial"/>
                        </a:rPr>
                        <a:t>technology </a:t>
                      </a:r>
                      <a:r>
                        <a:rPr lang="hr-HR" sz="2000" dirty="0">
                          <a:latin typeface="Arial"/>
                          <a:cs typeface="Arial"/>
                        </a:rPr>
                        <a:t>-</a:t>
                      </a:r>
                      <a:r>
                        <a:rPr lang="en-US" sz="2000" dirty="0">
                          <a:latin typeface="Arial"/>
                          <a:cs typeface="Arial"/>
                        </a:rPr>
                        <a:t> an </a:t>
                      </a:r>
                      <a:r>
                        <a:rPr lang="en-US" sz="2000" b="1" dirty="0">
                          <a:latin typeface="Arial"/>
                          <a:cs typeface="Arial"/>
                        </a:rPr>
                        <a:t>enabler</a:t>
                      </a:r>
                      <a:r>
                        <a:rPr lang="en-US" sz="2000" dirty="0">
                          <a:latin typeface="Arial"/>
                          <a:cs typeface="Arial"/>
                        </a:rPr>
                        <a:t> of change</a:t>
                      </a:r>
                      <a:endParaRPr lang="hr-HR" sz="20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2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latin typeface="Arial"/>
                          <a:cs typeface="Arial"/>
                        </a:rPr>
                        <a:t>Davenport</a:t>
                      </a:r>
                      <a:endParaRPr lang="hr-HR" sz="2000" i="1" dirty="0">
                        <a:latin typeface="Arial"/>
                        <a:cs typeface="Arial"/>
                      </a:endParaRPr>
                    </a:p>
                    <a:p>
                      <a:endParaRPr lang="hr-HR" sz="2000" i="1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incremental</a:t>
                      </a:r>
                      <a:r>
                        <a:rPr lang="hr-HR" sz="20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continuous improvement </a:t>
                      </a:r>
                      <a:r>
                        <a:rPr lang="en-US" sz="2000" dirty="0">
                          <a:latin typeface="Arial"/>
                          <a:cs typeface="Arial"/>
                        </a:rPr>
                        <a:t>within total quality management (TQM)</a:t>
                      </a:r>
                      <a:r>
                        <a:rPr lang="hr-HR" sz="2000" dirty="0">
                          <a:latin typeface="Arial"/>
                          <a:cs typeface="Arial"/>
                        </a:rPr>
                        <a:t>;</a:t>
                      </a:r>
                      <a:r>
                        <a:rPr lang="en-US" sz="2000" dirty="0">
                          <a:latin typeface="Arial"/>
                          <a:cs typeface="Arial"/>
                        </a:rPr>
                        <a:t> </a:t>
                      </a:r>
                      <a:br>
                        <a:rPr lang="hr-HR" sz="2000" dirty="0">
                          <a:latin typeface="Arial"/>
                          <a:cs typeface="Arial"/>
                        </a:rPr>
                      </a:br>
                      <a:r>
                        <a:rPr lang="en-US" sz="2000" dirty="0">
                          <a:latin typeface="Arial"/>
                          <a:cs typeface="Arial"/>
                        </a:rPr>
                        <a:t>technology </a:t>
                      </a:r>
                      <a:r>
                        <a:rPr lang="hr-HR" sz="2000" dirty="0">
                          <a:latin typeface="Arial"/>
                          <a:cs typeface="Arial"/>
                        </a:rPr>
                        <a:t>-</a:t>
                      </a:r>
                      <a:r>
                        <a:rPr lang="en-US" sz="2000" dirty="0">
                          <a:latin typeface="Arial"/>
                          <a:cs typeface="Arial"/>
                        </a:rPr>
                        <a:t> a </a:t>
                      </a:r>
                      <a:r>
                        <a:rPr lang="en-US" sz="2000" b="1" dirty="0">
                          <a:latin typeface="Arial"/>
                          <a:cs typeface="Arial"/>
                        </a:rPr>
                        <a:t>driver </a:t>
                      </a:r>
                      <a:r>
                        <a:rPr lang="en-US" sz="2000" dirty="0">
                          <a:latin typeface="Arial"/>
                          <a:cs typeface="Arial"/>
                        </a:rPr>
                        <a:t>of change</a:t>
                      </a:r>
                      <a:endParaRPr lang="hr-HR" sz="2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982640" y="1046775"/>
            <a:ext cx="8075632" cy="1595617"/>
            <a:chOff x="982640" y="1046775"/>
            <a:chExt cx="8075632" cy="1595617"/>
          </a:xfrm>
        </p:grpSpPr>
        <p:sp>
          <p:nvSpPr>
            <p:cNvPr id="10" name="Striped Right Arrow 9"/>
            <p:cNvSpPr/>
            <p:nvPr/>
          </p:nvSpPr>
          <p:spPr>
            <a:xfrm rot="5400000">
              <a:off x="4357293" y="255959"/>
              <a:ext cx="1072395" cy="3700471"/>
            </a:xfrm>
            <a:prstGeom prst="striped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82640" y="1046775"/>
              <a:ext cx="80756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2800" b="1" dirty="0">
                  <a:latin typeface="Arial"/>
                  <a:cs typeface="Arial"/>
                </a:rPr>
                <a:t>BPR IN TOURISM</a:t>
              </a:r>
              <a:endParaRPr lang="en-US" sz="2800" b="1" dirty="0">
                <a:latin typeface="Arial"/>
                <a:cs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82640" y="1517247"/>
              <a:ext cx="80756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hr-HR" sz="20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FOUR general </a:t>
              </a:r>
              <a:r>
                <a:rPr lang="en-US" sz="20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recurring processes</a:t>
              </a:r>
              <a:r>
                <a:rPr lang="hr-HR" sz="20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hr-HR" i="1" dirty="0"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i="1" dirty="0">
                  <a:latin typeface="Arial" pitchFamily="34" charset="0"/>
                  <a:cs typeface="Arial" pitchFamily="34" charset="0"/>
                </a:rPr>
                <a:t>Hammer and </a:t>
              </a:r>
              <a:r>
                <a:rPr lang="en-US" i="1" dirty="0" err="1">
                  <a:latin typeface="Arial" pitchFamily="34" charset="0"/>
                  <a:cs typeface="Arial" pitchFamily="34" charset="0"/>
                </a:rPr>
                <a:t>Champy</a:t>
              </a:r>
              <a:r>
                <a:rPr lang="hr-HR" i="1" dirty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i="1" dirty="0">
                  <a:latin typeface="Arial" pitchFamily="34" charset="0"/>
                  <a:cs typeface="Arial" pitchFamily="34" charset="0"/>
                </a:rPr>
                <a:t>1993)</a:t>
              </a:r>
              <a:r>
                <a:rPr lang="hr-HR" dirty="0">
                  <a:latin typeface="Arial" pitchFamily="34" charset="0"/>
                  <a:cs typeface="Arial" pitchFamily="34" charset="0"/>
                </a:rPr>
                <a:t>: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hr-HR" sz="2000" dirty="0">
                  <a:latin typeface="Arial" pitchFamily="34" charset="0"/>
                  <a:cs typeface="Arial" pitchFamily="34" charset="0"/>
                </a:rPr>
                <a:t>(1)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concept to prototype (developing new products)</a:t>
              </a:r>
              <a:r>
                <a:rPr lang="hr-HR" sz="2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hr-HR" sz="20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→</a:t>
              </a:r>
              <a:r>
                <a:rPr lang="hr-HR" sz="2000" dirty="0">
                  <a:latin typeface="Arial" pitchFamily="34" charset="0"/>
                  <a:cs typeface="Arial" pitchFamily="34" charset="0"/>
                </a:rPr>
                <a:t> (2)*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prospect to order</a:t>
              </a:r>
              <a:r>
                <a:rPr lang="hr-HR" sz="2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hr-HR" sz="20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→ </a:t>
              </a:r>
              <a:r>
                <a:rPr lang="hr-HR" sz="2000" dirty="0">
                  <a:latin typeface="Arial" pitchFamily="34" charset="0"/>
                  <a:cs typeface="Arial" pitchFamily="34" charset="0"/>
                </a:rPr>
                <a:t>(3)*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order to payment</a:t>
              </a:r>
              <a:r>
                <a:rPr lang="hr-HR" sz="2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hr-HR" sz="20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→ </a:t>
              </a:r>
              <a:r>
                <a:rPr lang="hr-HR" sz="2000" dirty="0">
                  <a:latin typeface="Arial" pitchFamily="34" charset="0"/>
                  <a:cs typeface="Arial" pitchFamily="34" charset="0"/>
                </a:rPr>
                <a:t>(4)*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inquiry to resolution.</a:t>
              </a:r>
              <a:endParaRPr lang="en-US" sz="2000" i="1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520552"/>
              </p:ext>
            </p:extLst>
          </p:nvPr>
        </p:nvGraphicFramePr>
        <p:xfrm>
          <a:off x="1096944" y="2642392"/>
          <a:ext cx="764700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1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5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203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Modification for or</a:t>
                      </a:r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lang="hr-HR" sz="2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ani</a:t>
                      </a:r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z</a:t>
                      </a:r>
                      <a:r>
                        <a:rPr lang="hr-HR" sz="2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ations in tourism: </a:t>
                      </a:r>
                      <a:endParaRPr lang="hr-H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2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b="1" i="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recurring</a:t>
                      </a:r>
                      <a:r>
                        <a:rPr lang="hr-HR" sz="2200" b="1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activities</a:t>
                      </a:r>
                      <a:br>
                        <a:rPr lang="hr-HR" sz="2200" b="1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r-HR" sz="2200" b="1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(PRIMARY processes)</a:t>
                      </a:r>
                      <a:endParaRPr lang="hr-HR" sz="2200" i="1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22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 sub-activities (SECONDARY processes)</a:t>
                      </a:r>
                      <a:endParaRPr lang="hr-HR" sz="2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271">
                <a:tc>
                  <a:txBody>
                    <a:bodyPr/>
                    <a:lstStyle/>
                    <a:p>
                      <a:pPr marL="288000" marR="0" indent="-28800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informing potential customers of travel products</a:t>
                      </a:r>
                      <a:r>
                        <a:rPr lang="hr-HR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2000" b="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... relates to (2)*</a:t>
                      </a:r>
                      <a:endParaRPr lang="hr-HR" sz="20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Targeting</a:t>
                      </a:r>
                      <a:r>
                        <a:rPr lang="hr-HR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past</a:t>
                      </a:r>
                      <a:r>
                        <a:rPr lang="hr-HR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customers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(CRM)</a:t>
                      </a:r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br>
                        <a:rPr lang="hr-HR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...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the overlap </a:t>
                      </a:r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between A and B</a:t>
                      </a:r>
                      <a:endParaRPr lang="hr-H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798">
                <a:tc>
                  <a:txBody>
                    <a:bodyPr/>
                    <a:lstStyle/>
                    <a:p>
                      <a:pPr marL="288000" indent="-288000">
                        <a:lnSpc>
                          <a:spcPct val="80000"/>
                        </a:lnSpc>
                        <a:buClr>
                          <a:srgbClr val="C00000"/>
                        </a:buClr>
                        <a:buFont typeface="+mj-lt"/>
                        <a:buAutoNum type="alphaUcPeriod" startAt="2"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getting sales</a:t>
                      </a:r>
                      <a:r>
                        <a:rPr lang="hr-HR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br>
                        <a:rPr lang="hr-HR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hr-HR" sz="2000" b="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... relates to (2)*, (3)*, (4)*</a:t>
                      </a:r>
                      <a:endParaRPr lang="hr-HR" sz="20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Preparing customers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 tour </a:t>
                      </a:r>
                      <a:br>
                        <a:rPr lang="hr-HR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...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the overlap between </a:t>
                      </a:r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and C</a:t>
                      </a:r>
                      <a:endParaRPr lang="hr-H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20">
                <a:tc rowSpan="2">
                  <a:txBody>
                    <a:bodyPr/>
                    <a:lstStyle/>
                    <a:p>
                      <a:pPr marL="288000" indent="-288000">
                        <a:lnSpc>
                          <a:spcPct val="80000"/>
                        </a:lnSpc>
                        <a:buClr>
                          <a:srgbClr val="C00000"/>
                        </a:buClr>
                        <a:buFont typeface="+mj-lt"/>
                        <a:buAutoNum type="alphaUcPeriod" startAt="3"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delivering travel products</a:t>
                      </a:r>
                      <a:r>
                        <a:rPr lang="hr-HR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br>
                        <a:rPr lang="hr-HR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hr-HR" sz="2000" b="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... relates to (3)*, (4)*</a:t>
                      </a:r>
                      <a:endParaRPr lang="hr-HR" sz="20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Developing service products</a:t>
                      </a:r>
                      <a:endParaRPr lang="hr-HR" sz="2000" b="1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...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the overlap between </a:t>
                      </a:r>
                      <a:r>
                        <a:rPr lang="hr-HR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 and C</a:t>
                      </a:r>
                      <a:endParaRPr lang="hr-H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8000" indent="-288000">
                        <a:lnSpc>
                          <a:spcPct val="80000"/>
                        </a:lnSpc>
                        <a:buClr>
                          <a:srgbClr val="C00000"/>
                        </a:buClr>
                        <a:buFont typeface="+mj-lt"/>
                        <a:buAutoNum type="alphaUcPeriod" startAt="4"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coordinating activities</a:t>
                      </a:r>
                      <a:endParaRPr lang="hr-HR" sz="2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046775"/>
            <a:ext cx="8075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Arial"/>
                <a:cs typeface="Arial"/>
              </a:rPr>
              <a:t>BPR UNDERLYING PRINCIPLES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2640" y="1688703"/>
            <a:ext cx="768987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oncentrating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on processes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the change in mindset from specialist (knowledge-based) functional silos to cross-functional completion 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ocusing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on customers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throughout the organization’s supply chain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Organisational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boundaries</a:t>
            </a:r>
            <a:r>
              <a:rPr lang="hr-H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less </a:t>
            </a:r>
            <a:r>
              <a:rPr lang="hr-H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less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important. </a:t>
            </a:r>
            <a:br>
              <a:rPr lang="hr-H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One of the hallmarks of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BPR:</a:t>
            </a:r>
            <a:br>
              <a:rPr lang="hr-HR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to work out what it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really means to be customer-facing. </a:t>
            </a:r>
            <a:endParaRPr lang="hr-HR" sz="20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200"/>
              </a:spcAft>
              <a:buClr>
                <a:srgbClr val="C00000"/>
              </a:buClr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Cross-functional management process</a:t>
            </a:r>
            <a:r>
              <a:rPr lang="hr-HR" sz="2000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inter-departmental communication </a:t>
            </a:r>
            <a:endParaRPr lang="hr-HR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co-operation throughout a company</a:t>
            </a: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640" y="1046775"/>
            <a:ext cx="8075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Arial"/>
                <a:cs typeface="Arial"/>
              </a:rPr>
              <a:t>WHAT MAKES BPR HAPPEN?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2640" y="1688703"/>
            <a:ext cx="7875610" cy="4288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internal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factors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(e.g. new leadership)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external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factors</a:t>
            </a:r>
            <a:r>
              <a:rPr lang="hr-H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(e.g. legal / market changes)</a:t>
            </a:r>
            <a:endParaRPr lang="hr-HR" sz="24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changes in 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technology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(e.g. Internet / GPS...)</a:t>
            </a:r>
            <a:endParaRPr lang="hr-H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 2" pitchFamily="18" charset="2"/>
              <a:buChar char=""/>
            </a:pPr>
            <a:endParaRPr lang="hr-H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hr-H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op management sponsorship</a:t>
            </a:r>
            <a:r>
              <a:rPr lang="hr-H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important as an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internal driver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for BPR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</a:pPr>
            <a:r>
              <a:rPr lang="hr-HR" sz="2000" dirty="0">
                <a:latin typeface="Arial" pitchFamily="34" charset="0"/>
                <a:cs typeface="Arial" pitchFamily="34" charset="0"/>
              </a:rPr>
              <a:t>It m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ust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be re-iterated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strategic support alone is inadequate to make the philosophy of PBM a success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br>
              <a:rPr lang="hr-HR" sz="2000" dirty="0">
                <a:latin typeface="Arial" pitchFamily="34" charset="0"/>
                <a:cs typeface="Arial" pitchFamily="34" charset="0"/>
              </a:rPr>
            </a:br>
            <a:r>
              <a:rPr lang="hr-H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 middle management and employees need to recognize their part in the process and take ownership of it for optimal results. </a:t>
            </a:r>
            <a:br>
              <a:rPr lang="hr-H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Working towards a common goal </a:t>
            </a:r>
            <a:r>
              <a:rPr lang="hr-HR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harmony across different work groups and departments.</a:t>
            </a:r>
            <a:endParaRPr lang="en-US" sz="20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1257</Words>
  <Application>Microsoft Office PowerPoint</Application>
  <PresentationFormat>On-screen Show (4:3)</PresentationFormat>
  <Paragraphs>133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Myriad Pro</vt:lpstr>
      <vt:lpstr>Symbol</vt:lpstr>
      <vt:lpstr>Wingdings</vt:lpstr>
      <vt:lpstr>Wingdings 2</vt:lpstr>
      <vt:lpstr>Office Theme</vt:lpstr>
      <vt:lpstr>PowerPoint Presentation</vt:lpstr>
      <vt:lpstr>CHAPTER 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Hilliar</dc:creator>
  <cp:lastModifiedBy>Leigh-Ann Bard</cp:lastModifiedBy>
  <cp:revision>136</cp:revision>
  <dcterms:created xsi:type="dcterms:W3CDTF">2014-01-16T11:38:48Z</dcterms:created>
  <dcterms:modified xsi:type="dcterms:W3CDTF">2019-07-30T15:53:20Z</dcterms:modified>
</cp:coreProperties>
</file>