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78" r:id="rId3"/>
    <p:sldId id="263" r:id="rId4"/>
    <p:sldId id="275" r:id="rId5"/>
    <p:sldId id="269" r:id="rId6"/>
    <p:sldId id="270" r:id="rId7"/>
    <p:sldId id="279" r:id="rId8"/>
    <p:sldId id="280" r:id="rId9"/>
    <p:sldId id="273" r:id="rId10"/>
    <p:sldId id="281" r:id="rId11"/>
    <p:sldId id="282" r:id="rId12"/>
    <p:sldId id="283" r:id="rId1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ADD9"/>
    <a:srgbClr val="8CBAEB"/>
    <a:srgbClr val="FFD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56" autoAdjust="0"/>
    <p:restoredTop sz="94660"/>
  </p:normalViewPr>
  <p:slideViewPr>
    <p:cSldViewPr snapToGrid="0" snapToObjects="1">
      <p:cViewPr varScale="1">
        <p:scale>
          <a:sx n="72" d="100"/>
          <a:sy n="72" d="100"/>
        </p:scale>
        <p:origin x="13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8654C82-9198-4C7B-B2A4-60A512816B7B}" type="datetimeFigureOut">
              <a:rPr lang="en-US"/>
              <a:pPr>
                <a:defRPr/>
              </a:pPr>
              <a:t>7/30/2019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F69E3FD-E9C4-459E-AA42-59CC77AF8D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C402768B-37A9-41E0-856F-0424142ADB95}" type="datetimeFigureOut">
              <a:rPr lang="en-US"/>
              <a:pPr>
                <a:defRPr/>
              </a:pPr>
              <a:t>7/30/2019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17250A-61E6-45D5-B091-91D09A52C61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E245C1B3-F659-4492-BB06-C753B4816D96}" type="datetimeFigureOut">
              <a:rPr lang="en-US"/>
              <a:pPr>
                <a:defRPr/>
              </a:pPr>
              <a:t>7/30/2019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2ECA0A-E064-4A96-BEBE-9683E7A0A95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utcome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1311263" y="1232519"/>
            <a:ext cx="7199855" cy="442818"/>
          </a:xfrm>
          <a:prstGeom prst="rect">
            <a:avLst/>
          </a:prstGeom>
        </p:spPr>
        <p:txBody>
          <a:bodyPr rtlCol="0">
            <a:noAutofit/>
          </a:bodyPr>
          <a:lstStyle/>
          <a:p>
            <a:pPr lvl="0"/>
            <a:r>
              <a:rPr lang="en-US"/>
              <a:t>Click to edit Master title style</a:t>
            </a:r>
            <a:endParaRPr lang="en-GB" dirty="0"/>
          </a:p>
        </p:txBody>
      </p:sp>
      <p:sp>
        <p:nvSpPr>
          <p:cNvPr id="3" name="Text Placeholder 2"/>
          <p:cNvSpPr>
            <a:spLocks noGrp="1"/>
          </p:cNvSpPr>
          <p:nvPr>
            <p:ph type="body" sz="quarter" idx="10"/>
          </p:nvPr>
        </p:nvSpPr>
        <p:spPr>
          <a:xfrm>
            <a:off x="1311275" y="1782763"/>
            <a:ext cx="7199313" cy="4297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FE25B59F-5D19-4659-BB17-CEB1BDC0205C}" type="datetimeFigureOut">
              <a:rPr lang="en-US"/>
              <a:pPr>
                <a:defRPr/>
              </a:pPr>
              <a:t>7/30/2019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AEFFB0-F8F6-49BD-B37D-ADFCCAE5AE9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3F5A0E3A-2757-4E36-A848-AC8053A3E345}" type="datetimeFigureOut">
              <a:rPr lang="en-US"/>
              <a:pPr>
                <a:defRPr/>
              </a:pPr>
              <a:t>7/30/2019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C40044-2204-4630-A7EF-F52C5F2F480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FA63C4C3-95E8-41C7-AD4F-E2E4E59AC1E0}" type="datetimeFigureOut">
              <a:rPr lang="en-US"/>
              <a:pPr>
                <a:defRPr/>
              </a:pPr>
              <a:t>7/30/2019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21E9A05-3A2E-4AF2-9E0F-EA8911CF62A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AC3D96B7-7209-4351-B880-A20B9478BA66}" type="datetimeFigureOut">
              <a:rPr lang="en-US"/>
              <a:pPr>
                <a:defRPr/>
              </a:pPr>
              <a:t>7/30/2019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BE92BB3-D2E5-4E0B-85F0-051790F9523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A538964-8904-4BFF-AD2A-6C5EE5642CC4}" type="datetimeFigureOut">
              <a:rPr lang="en-US"/>
              <a:pPr>
                <a:defRPr/>
              </a:pPr>
              <a:t>7/30/2019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4FB8B1A-5BBE-4377-9B3B-F32B5540624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9B80F76-8CA9-463D-A729-2D09E17E0F3A}" type="datetimeFigureOut">
              <a:rPr lang="en-US"/>
              <a:pPr>
                <a:defRPr/>
              </a:pPr>
              <a:t>7/30/2019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9729039-E8FC-4BA8-97DA-3B12AE137C0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D1F96BE6-4B79-458F-9674-FBC51959B478}" type="datetimeFigureOut">
              <a:rPr lang="en-US"/>
              <a:pPr>
                <a:defRPr/>
              </a:pPr>
              <a:t>7/30/2019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A440D6E-FD57-40FB-ACC6-E4C1F1F37E1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C68F90C9-BD1A-4126-963B-47AB44899BB5}" type="datetimeFigureOut">
              <a:rPr lang="en-US"/>
              <a:pPr>
                <a:defRPr/>
              </a:pPr>
              <a:t>7/30/2019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E44F9EC-7CCF-4EDA-AE01-CF0EC0A6E6E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A89D8E25-BC10-40A0-A2F8-C6DA3D9088F5}" type="datetimeFigureOut">
              <a:rPr lang="en-US"/>
              <a:pPr>
                <a:defRPr/>
              </a:pPr>
              <a:t>7/30/2019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BBB2CFE4-E051-4192-A837-4E2BC9487DD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tif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
          <p:cNvPicPr>
            <a:picLocks noChangeAspect="1"/>
          </p:cNvPicPr>
          <p:nvPr/>
        </p:nvPicPr>
        <p:blipFill>
          <a:blip r:embed="rId2" cstate="screen">
            <a:extLst>
              <a:ext uri="{28A0092B-C50C-407E-A947-70E740481C1C}">
                <a14:useLocalDpi xmlns:a14="http://schemas.microsoft.com/office/drawing/2010/main"/>
              </a:ext>
            </a:extLst>
          </a:blip>
          <a:srcRect r="-3044"/>
          <a:stretch>
            <a:fillRect/>
          </a:stretch>
        </p:blipFill>
        <p:spPr bwMode="auto">
          <a:xfrm>
            <a:off x="0" y="0"/>
            <a:ext cx="9421813" cy="6858000"/>
          </a:xfrm>
          <a:prstGeom prst="rect">
            <a:avLst/>
          </a:prstGeom>
          <a:noFill/>
          <a:ln w="9525">
            <a:noFill/>
            <a:miter lim="800000"/>
            <a:headEnd/>
            <a:tailEnd/>
          </a:ln>
        </p:spPr>
      </p:pic>
      <p:sp>
        <p:nvSpPr>
          <p:cNvPr id="14338" name="TextBox 5"/>
          <p:cNvSpPr txBox="1">
            <a:spLocks noChangeArrowheads="1"/>
          </p:cNvSpPr>
          <p:nvPr/>
        </p:nvSpPr>
        <p:spPr bwMode="auto">
          <a:xfrm>
            <a:off x="0" y="1222375"/>
            <a:ext cx="8458200" cy="2308225"/>
          </a:xfrm>
          <a:prstGeom prst="rect">
            <a:avLst/>
          </a:prstGeom>
          <a:noFill/>
          <a:ln w="9525">
            <a:noFill/>
            <a:miter lim="800000"/>
            <a:headEnd/>
            <a:tailEnd/>
          </a:ln>
        </p:spPr>
        <p:txBody>
          <a:bodyPr>
            <a:spAutoFit/>
          </a:bodyPr>
          <a:lstStyle/>
          <a:p>
            <a:pPr algn="r"/>
            <a:r>
              <a:rPr lang="en-US" sz="2800">
                <a:cs typeface="Arial" charset="0"/>
              </a:rPr>
              <a:t>3</a:t>
            </a:r>
            <a:r>
              <a:rPr lang="en-US" sz="2800" baseline="30000">
                <a:cs typeface="Arial" charset="0"/>
              </a:rPr>
              <a:t>rd</a:t>
            </a:r>
            <a:r>
              <a:rPr lang="en-US" sz="2800">
                <a:cs typeface="Arial" charset="0"/>
              </a:rPr>
              <a:t> Edition</a:t>
            </a:r>
            <a:br>
              <a:rPr lang="en-US" sz="4800">
                <a:cs typeface="Arial" charset="0"/>
              </a:rPr>
            </a:br>
            <a:r>
              <a:rPr lang="en-US" sz="4800">
                <a:cs typeface="Arial" charset="0"/>
              </a:rPr>
              <a:t>Strategic Management</a:t>
            </a:r>
          </a:p>
          <a:p>
            <a:pPr algn="r"/>
            <a:r>
              <a:rPr lang="en-US" sz="4800">
                <a:cs typeface="Arial" charset="0"/>
              </a:rPr>
              <a:t>In Tourism</a:t>
            </a:r>
          </a:p>
        </p:txBody>
      </p:sp>
      <p:sp>
        <p:nvSpPr>
          <p:cNvPr id="14339" name="TextBox 6"/>
          <p:cNvSpPr txBox="1">
            <a:spLocks noChangeArrowheads="1"/>
          </p:cNvSpPr>
          <p:nvPr/>
        </p:nvSpPr>
        <p:spPr bwMode="auto">
          <a:xfrm>
            <a:off x="0" y="3937000"/>
            <a:ext cx="8458200" cy="922338"/>
          </a:xfrm>
          <a:prstGeom prst="rect">
            <a:avLst/>
          </a:prstGeom>
          <a:noFill/>
          <a:ln w="9525">
            <a:noFill/>
            <a:miter lim="800000"/>
            <a:headEnd/>
            <a:tailEnd/>
          </a:ln>
        </p:spPr>
        <p:txBody>
          <a:bodyPr>
            <a:spAutoFit/>
          </a:bodyPr>
          <a:lstStyle/>
          <a:p>
            <a:pPr algn="r"/>
            <a:r>
              <a:rPr lang="nl-NL" dirty="0">
                <a:solidFill>
                  <a:srgbClr val="000000"/>
                </a:solidFill>
                <a:cs typeface="Arial" charset="0"/>
              </a:rPr>
              <a:t>Edited by </a:t>
            </a:r>
          </a:p>
          <a:p>
            <a:pPr algn="r"/>
            <a:r>
              <a:rPr lang="nl-NL" dirty="0">
                <a:solidFill>
                  <a:srgbClr val="000000"/>
                </a:solidFill>
                <a:cs typeface="Arial" charset="0"/>
              </a:rPr>
              <a:t>LUIZ MOUTINHO AND</a:t>
            </a:r>
            <a:br>
              <a:rPr lang="nl-NL" dirty="0">
                <a:solidFill>
                  <a:srgbClr val="000000"/>
                </a:solidFill>
                <a:cs typeface="Arial" charset="0"/>
              </a:rPr>
            </a:br>
            <a:r>
              <a:rPr lang="nl-NL" dirty="0">
                <a:solidFill>
                  <a:srgbClr val="000000"/>
                </a:solidFill>
                <a:cs typeface="Arial" charset="0"/>
              </a:rPr>
              <a:t> ALFONSO VARGAS-</a:t>
            </a:r>
            <a:r>
              <a:rPr lang="en-GB" dirty="0">
                <a:cs typeface="Arial" charset="0"/>
              </a:rPr>
              <a:t>SÁNCHEZ</a:t>
            </a:r>
          </a:p>
        </p:txBody>
      </p:sp>
      <p:sp>
        <p:nvSpPr>
          <p:cNvPr id="8" name="Rectangle 7"/>
          <p:cNvSpPr/>
          <p:nvPr/>
        </p:nvSpPr>
        <p:spPr>
          <a:xfrm>
            <a:off x="6545263" y="6134100"/>
            <a:ext cx="2598737" cy="33972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000" dirty="0">
                <a:solidFill>
                  <a:srgbClr val="000000"/>
                </a:solidFill>
                <a:latin typeface="Myriad Pro"/>
                <a:cs typeface="Myriad Pro"/>
              </a:rPr>
              <a:t>COMPLIMENTARY TEACHING MATERIALS</a:t>
            </a:r>
          </a:p>
        </p:txBody>
      </p:sp>
      <p:pic>
        <p:nvPicPr>
          <p:cNvPr id="14341" name="Picture 8" descr="CABI_URL_white.eps"/>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864475" y="5319713"/>
            <a:ext cx="1036638" cy="638175"/>
          </a:xfrm>
          <a:prstGeom prst="rect">
            <a:avLst/>
          </a:prstGeom>
          <a:noFill/>
          <a:ln w="9525">
            <a:noFill/>
            <a:miter lim="800000"/>
            <a:headEnd/>
            <a:tailEnd/>
          </a:ln>
        </p:spPr>
      </p:pic>
      <p:sp>
        <p:nvSpPr>
          <p:cNvPr id="10" name="Rectangle 9"/>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3555" name="TextBox 5"/>
          <p:cNvSpPr txBox="1">
            <a:spLocks noChangeArrowheads="1"/>
          </p:cNvSpPr>
          <p:nvPr/>
        </p:nvSpPr>
        <p:spPr bwMode="auto">
          <a:xfrm>
            <a:off x="1311275" y="1231900"/>
            <a:ext cx="7196138" cy="431800"/>
          </a:xfrm>
          <a:prstGeom prst="rect">
            <a:avLst/>
          </a:prstGeom>
          <a:noFill/>
          <a:ln w="9525">
            <a:noFill/>
            <a:miter lim="800000"/>
            <a:headEnd/>
            <a:tailEnd/>
          </a:ln>
        </p:spPr>
        <p:txBody>
          <a:bodyPr>
            <a:spAutoFit/>
          </a:bodyPr>
          <a:lstStyle/>
          <a:p>
            <a:r>
              <a:rPr lang="en-US" sz="2200" b="1">
                <a:cs typeface="Arial" charset="0"/>
              </a:rPr>
              <a:t>Frameworks for measuring performance</a:t>
            </a:r>
          </a:p>
        </p:txBody>
      </p:sp>
      <p:sp>
        <p:nvSpPr>
          <p:cNvPr id="23556" name="TextBox 6"/>
          <p:cNvSpPr txBox="1">
            <a:spLocks noChangeArrowheads="1"/>
          </p:cNvSpPr>
          <p:nvPr/>
        </p:nvSpPr>
        <p:spPr bwMode="auto">
          <a:xfrm>
            <a:off x="1311275" y="1874838"/>
            <a:ext cx="7196138" cy="3816350"/>
          </a:xfrm>
          <a:prstGeom prst="rect">
            <a:avLst/>
          </a:prstGeom>
          <a:noFill/>
          <a:ln w="9525">
            <a:noFill/>
            <a:miter lim="800000"/>
            <a:headEnd/>
            <a:tailEnd/>
          </a:ln>
        </p:spPr>
        <p:txBody>
          <a:bodyPr>
            <a:spAutoFit/>
          </a:bodyPr>
          <a:lstStyle/>
          <a:p>
            <a:r>
              <a:rPr lang="en-US" sz="2200" dirty="0">
                <a:solidFill>
                  <a:srgbClr val="000000"/>
                </a:solidFill>
                <a:cs typeface="Arial" charset="0"/>
              </a:rPr>
              <a:t>As a response to the growing concerns with the narrow focus on financial measurements, a number of frameworks (such as the BSC) have been developed in an attempt to better capture all of a company’s strategic goals and to overcome the lack of spotlight on the many other aspects of strategic performance. </a:t>
            </a:r>
          </a:p>
          <a:p>
            <a:endParaRPr lang="en-US" sz="2200" dirty="0">
              <a:solidFill>
                <a:srgbClr val="000000"/>
              </a:solidFill>
              <a:cs typeface="Arial" charset="0"/>
            </a:endParaRPr>
          </a:p>
          <a:p>
            <a:r>
              <a:rPr lang="en-US" sz="2200" dirty="0">
                <a:solidFill>
                  <a:srgbClr val="000000"/>
                </a:solidFill>
                <a:cs typeface="Arial" charset="0"/>
              </a:rPr>
              <a:t>Once the results achieved by the organization have been measured, they must be compared with certain standards: it is not possible to evaluate any result if it is not compared with some reference value. </a:t>
            </a:r>
          </a:p>
        </p:txBody>
      </p:sp>
      <p:sp>
        <p:nvSpPr>
          <p:cNvPr id="23557"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504950"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4579" name="TextBox 5"/>
          <p:cNvSpPr txBox="1">
            <a:spLocks noChangeArrowheads="1"/>
          </p:cNvSpPr>
          <p:nvPr/>
        </p:nvSpPr>
        <p:spPr bwMode="auto">
          <a:xfrm>
            <a:off x="1311275" y="1231900"/>
            <a:ext cx="7196138" cy="431800"/>
          </a:xfrm>
          <a:prstGeom prst="rect">
            <a:avLst/>
          </a:prstGeom>
          <a:noFill/>
          <a:ln w="9525">
            <a:noFill/>
            <a:miter lim="800000"/>
            <a:headEnd/>
            <a:tailEnd/>
          </a:ln>
        </p:spPr>
        <p:txBody>
          <a:bodyPr>
            <a:spAutoFit/>
          </a:bodyPr>
          <a:lstStyle/>
          <a:p>
            <a:r>
              <a:rPr lang="en-US" sz="2200" b="1" cap="all" dirty="0">
                <a:cs typeface="Arial" charset="0"/>
              </a:rPr>
              <a:t>Tourism metrics</a:t>
            </a:r>
          </a:p>
        </p:txBody>
      </p:sp>
      <p:sp>
        <p:nvSpPr>
          <p:cNvPr id="24580" name="TextBox 6"/>
          <p:cNvSpPr txBox="1">
            <a:spLocks noChangeArrowheads="1"/>
          </p:cNvSpPr>
          <p:nvPr/>
        </p:nvSpPr>
        <p:spPr bwMode="auto">
          <a:xfrm>
            <a:off x="1150938" y="1874838"/>
            <a:ext cx="7948612" cy="3816350"/>
          </a:xfrm>
          <a:prstGeom prst="rect">
            <a:avLst/>
          </a:prstGeom>
          <a:noFill/>
          <a:ln w="9525">
            <a:noFill/>
            <a:miter lim="800000"/>
            <a:headEnd/>
            <a:tailEnd/>
          </a:ln>
        </p:spPr>
        <p:txBody>
          <a:bodyPr>
            <a:spAutoFit/>
          </a:bodyPr>
          <a:lstStyle/>
          <a:p>
            <a:r>
              <a:rPr lang="en-US" sz="2200">
                <a:solidFill>
                  <a:srgbClr val="000000"/>
                </a:solidFill>
                <a:cs typeface="Arial" charset="0"/>
              </a:rPr>
              <a:t>To the extent that the business environment is increasingly volatile and unpredictable, the principles of evaluation of real options are becoming increasingly important. Flexibility has become a critical value. This is a new aspect to consider in the evaluation of a corporate strategy in tourism firms, for instance when deciding the mode of entry in a foreign market by hotel chains (from franchising to full ownership). The various modes of entry, associated with different levels of commitment in the assets control, will provide real options, that is, flexibility with diverse intensities, depending upon the level of uncertainty and risk factors in the new market.</a:t>
            </a:r>
          </a:p>
        </p:txBody>
      </p:sp>
      <p:sp>
        <p:nvSpPr>
          <p:cNvPr id="24581"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504950"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5603" name="TextBox 5"/>
          <p:cNvSpPr txBox="1">
            <a:spLocks noChangeArrowheads="1"/>
          </p:cNvSpPr>
          <p:nvPr/>
        </p:nvSpPr>
        <p:spPr bwMode="auto">
          <a:xfrm>
            <a:off x="1311275" y="1231900"/>
            <a:ext cx="7196138" cy="431800"/>
          </a:xfrm>
          <a:prstGeom prst="rect">
            <a:avLst/>
          </a:prstGeom>
          <a:noFill/>
          <a:ln w="9525">
            <a:noFill/>
            <a:miter lim="800000"/>
            <a:headEnd/>
            <a:tailEnd/>
          </a:ln>
        </p:spPr>
        <p:txBody>
          <a:bodyPr>
            <a:spAutoFit/>
          </a:bodyPr>
          <a:lstStyle/>
          <a:p>
            <a:r>
              <a:rPr lang="en-GB" sz="2200" b="1">
                <a:cs typeface="Arial" charset="0"/>
              </a:rPr>
              <a:t>CONCLUSION</a:t>
            </a:r>
          </a:p>
        </p:txBody>
      </p:sp>
      <p:sp>
        <p:nvSpPr>
          <p:cNvPr id="25604" name="TextBox 6"/>
          <p:cNvSpPr txBox="1">
            <a:spLocks noChangeArrowheads="1"/>
          </p:cNvSpPr>
          <p:nvPr/>
        </p:nvSpPr>
        <p:spPr bwMode="auto">
          <a:xfrm>
            <a:off x="914400" y="1874838"/>
            <a:ext cx="8185150" cy="4832350"/>
          </a:xfrm>
          <a:prstGeom prst="rect">
            <a:avLst/>
          </a:prstGeom>
          <a:noFill/>
          <a:ln w="9525">
            <a:noFill/>
            <a:miter lim="800000"/>
            <a:headEnd/>
            <a:tailEnd/>
          </a:ln>
        </p:spPr>
        <p:txBody>
          <a:bodyPr>
            <a:spAutoFit/>
          </a:bodyPr>
          <a:lstStyle/>
          <a:p>
            <a:pPr marL="342900" indent="-342900">
              <a:buFont typeface="Arial" charset="0"/>
              <a:buChar char="•"/>
            </a:pPr>
            <a:r>
              <a:rPr lang="en-US" sz="2200" dirty="0">
                <a:solidFill>
                  <a:srgbClr val="000000"/>
                </a:solidFill>
                <a:cs typeface="Arial" charset="0"/>
              </a:rPr>
              <a:t>In essence, strategic control has the object of ensuring that all the ideas and proposals agreed and planned during the strategic management process are put into effect and become reality. </a:t>
            </a:r>
          </a:p>
          <a:p>
            <a:pPr marL="342900" indent="-342900">
              <a:buFont typeface="Arial" charset="0"/>
              <a:buChar char="•"/>
            </a:pPr>
            <a:r>
              <a:rPr lang="en-US" sz="2200" dirty="0">
                <a:solidFill>
                  <a:srgbClr val="000000"/>
                </a:solidFill>
                <a:cs typeface="Arial" charset="0"/>
              </a:rPr>
              <a:t>The function of control/supervision based on feedback allows corrective actions to be taken, based on the information provided by the analysis of detected deviations. But an ‘a posteriori’ control system is too weak in the context of an anticipatory strategic attitude; therefore what is also needed is the application of an ‘a priori’ control that allows preventive rather than corrective measures to be taken. </a:t>
            </a:r>
          </a:p>
          <a:p>
            <a:pPr marL="342900" indent="-342900">
              <a:buFont typeface="Arial" charset="0"/>
              <a:buChar char="•"/>
            </a:pPr>
            <a:r>
              <a:rPr lang="en-US" sz="2200" dirty="0">
                <a:solidFill>
                  <a:srgbClr val="000000"/>
                </a:solidFill>
                <a:cs typeface="Arial" charset="0"/>
              </a:rPr>
              <a:t>Therefore, the purpose of control </a:t>
            </a:r>
            <a:r>
              <a:rPr lang="en-US" sz="2200">
                <a:solidFill>
                  <a:srgbClr val="000000"/>
                </a:solidFill>
                <a:cs typeface="Arial" charset="0"/>
              </a:rPr>
              <a:t>in strategic </a:t>
            </a:r>
            <a:r>
              <a:rPr lang="en-US" sz="2200" dirty="0">
                <a:solidFill>
                  <a:srgbClr val="000000"/>
                </a:solidFill>
                <a:cs typeface="Arial" charset="0"/>
              </a:rPr>
              <a:t>m</a:t>
            </a:r>
            <a:r>
              <a:rPr lang="en-US" sz="2200">
                <a:solidFill>
                  <a:srgbClr val="000000"/>
                </a:solidFill>
                <a:cs typeface="Arial" charset="0"/>
              </a:rPr>
              <a:t>anagement </a:t>
            </a:r>
            <a:r>
              <a:rPr lang="en-US" sz="2200" dirty="0">
                <a:solidFill>
                  <a:srgbClr val="000000"/>
                </a:solidFill>
                <a:cs typeface="Arial" charset="0"/>
              </a:rPr>
              <a:t>is not only to ensure compliance with the plans, but also to drive a continuing process of strategic reflection.</a:t>
            </a:r>
            <a:r>
              <a:rPr lang="en-US" sz="2000" dirty="0">
                <a:solidFill>
                  <a:srgbClr val="000000"/>
                </a:solidFill>
                <a:cs typeface="Arial" charset="0"/>
              </a:rPr>
              <a:t>	</a:t>
            </a:r>
          </a:p>
        </p:txBody>
      </p:sp>
      <p:sp>
        <p:nvSpPr>
          <p:cNvPr id="25605"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s-ES" sz="2200" b="1">
                <a:solidFill>
                  <a:srgbClr val="8CBAEB"/>
                </a:solidFill>
                <a:cs typeface="Arial" charset="0"/>
              </a:rPr>
              <a:t>4</a:t>
            </a:r>
            <a:endParaRPr lang="en-US" sz="2200" b="1">
              <a:solidFill>
                <a:srgbClr val="8CBAEB"/>
              </a:solidFill>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5362" name="Picture 5" descr="Compass only for PPP.jp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
        <p:nvSpPr>
          <p:cNvPr id="15363" name="Title 7"/>
          <p:cNvSpPr>
            <a:spLocks noGrp="1"/>
          </p:cNvSpPr>
          <p:nvPr>
            <p:ph type="title"/>
          </p:nvPr>
        </p:nvSpPr>
        <p:spPr>
          <a:xfrm>
            <a:off x="930275" y="1891327"/>
            <a:ext cx="7199313" cy="442913"/>
          </a:xfrm>
        </p:spPr>
        <p:txBody>
          <a:bodyPr/>
          <a:lstStyle/>
          <a:p>
            <a:r>
              <a:rPr lang="en-GB" sz="2200" b="1" dirty="0">
                <a:latin typeface="Arial" charset="0"/>
                <a:cs typeface="Arial" charset="0"/>
              </a:rPr>
              <a:t>CHAPTER 13</a:t>
            </a:r>
          </a:p>
        </p:txBody>
      </p:sp>
      <p:sp>
        <p:nvSpPr>
          <p:cNvPr id="15364" name="Text Placeholder 8"/>
          <p:cNvSpPr>
            <a:spLocks noGrp="1"/>
          </p:cNvSpPr>
          <p:nvPr>
            <p:ph type="body" sz="quarter" idx="10"/>
          </p:nvPr>
        </p:nvSpPr>
        <p:spPr>
          <a:xfrm>
            <a:off x="930275" y="2545377"/>
            <a:ext cx="7199313" cy="2936875"/>
          </a:xfrm>
        </p:spPr>
        <p:txBody>
          <a:bodyPr/>
          <a:lstStyle/>
          <a:p>
            <a:pPr marL="0" indent="0" algn="ctr">
              <a:buFont typeface="Arial" charset="0"/>
              <a:buNone/>
            </a:pPr>
            <a:r>
              <a:rPr lang="en-GB" sz="2600" dirty="0">
                <a:latin typeface="Arial" charset="0"/>
                <a:cs typeface="Arial" charset="0"/>
              </a:rPr>
              <a:t>NEW PERFORMANCE MEASUREMENTS</a:t>
            </a:r>
          </a:p>
          <a:p>
            <a:pPr marL="0" indent="0" algn="ctr">
              <a:buNone/>
            </a:pPr>
            <a:r>
              <a:rPr lang="en-US" sz="2000" dirty="0"/>
              <a:t>LUIZ MOUTINHO AND </a:t>
            </a:r>
            <a:r>
              <a:rPr lang="nl-NL" sz="2000" dirty="0">
                <a:solidFill>
                  <a:srgbClr val="000000"/>
                </a:solidFill>
                <a:cs typeface="Arial" charset="0"/>
              </a:rPr>
              <a:t>ALFONSO VARGAS-</a:t>
            </a:r>
            <a:r>
              <a:rPr lang="en-GB" sz="2000" dirty="0">
                <a:cs typeface="Arial" charset="0"/>
              </a:rPr>
              <a:t>SÁNCHEZ</a:t>
            </a:r>
          </a:p>
          <a:p>
            <a:pPr marL="0" indent="0" algn="ctr">
              <a:buNone/>
            </a:pPr>
            <a:endParaRPr lang="en-GB" sz="2800" dirty="0"/>
          </a:p>
          <a:p>
            <a:pPr marL="0" indent="0" algn="ctr">
              <a:buFont typeface="Arial" charset="0"/>
              <a:buNone/>
            </a:pPr>
            <a:endParaRPr lang="en-GB" sz="2600" dirty="0">
              <a:latin typeface="Arial" charset="0"/>
              <a:cs typeface="Arial" charset="0"/>
            </a:endParaRPr>
          </a:p>
        </p:txBody>
      </p:sp>
      <p:sp>
        <p:nvSpPr>
          <p:cNvPr id="4" name="Rectangle 3"/>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6386" name="Picture 1" descr="Compass only for PPP.jp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
        <p:nvSpPr>
          <p:cNvPr id="16387" name="TextBox 6"/>
          <p:cNvSpPr txBox="1">
            <a:spLocks noChangeArrowheads="1"/>
          </p:cNvSpPr>
          <p:nvPr/>
        </p:nvSpPr>
        <p:spPr bwMode="auto">
          <a:xfrm>
            <a:off x="1311275" y="1231900"/>
            <a:ext cx="7196138" cy="431800"/>
          </a:xfrm>
          <a:prstGeom prst="rect">
            <a:avLst/>
          </a:prstGeom>
          <a:noFill/>
          <a:ln w="9525">
            <a:noFill/>
            <a:miter lim="800000"/>
            <a:headEnd/>
            <a:tailEnd/>
          </a:ln>
        </p:spPr>
        <p:txBody>
          <a:bodyPr>
            <a:spAutoFit/>
          </a:bodyPr>
          <a:lstStyle/>
          <a:p>
            <a:r>
              <a:rPr lang="en-US" sz="2200" b="1">
                <a:cs typeface="Arial" charset="0"/>
              </a:rPr>
              <a:t>LEARNING OBJECTIVES</a:t>
            </a:r>
          </a:p>
        </p:txBody>
      </p:sp>
      <p:sp>
        <p:nvSpPr>
          <p:cNvPr id="16388" name="TextBox 7"/>
          <p:cNvSpPr txBox="1">
            <a:spLocks noChangeArrowheads="1"/>
          </p:cNvSpPr>
          <p:nvPr/>
        </p:nvSpPr>
        <p:spPr bwMode="auto">
          <a:xfrm>
            <a:off x="1311275" y="1874838"/>
            <a:ext cx="7196138" cy="3935412"/>
          </a:xfrm>
          <a:prstGeom prst="rect">
            <a:avLst/>
          </a:prstGeom>
          <a:solidFill>
            <a:schemeClr val="bg1"/>
          </a:solidFill>
          <a:ln w="9525">
            <a:noFill/>
            <a:miter lim="800000"/>
            <a:headEnd/>
            <a:tailEnd/>
          </a:ln>
        </p:spPr>
        <p:txBody>
          <a:bodyPr>
            <a:spAutoFit/>
          </a:bodyPr>
          <a:lstStyle/>
          <a:p>
            <a:pPr marL="457200" indent="-457200">
              <a:buFont typeface="Arial" charset="0"/>
              <a:buChar char="•"/>
            </a:pPr>
            <a:r>
              <a:rPr lang="en-US" sz="2800" dirty="0">
                <a:cs typeface="Arial" charset="0"/>
              </a:rPr>
              <a:t>Make clear the content of strategic control.</a:t>
            </a:r>
          </a:p>
          <a:p>
            <a:pPr marL="457200" indent="-457200">
              <a:buFont typeface="Arial" charset="0"/>
              <a:buChar char="•"/>
            </a:pPr>
            <a:r>
              <a:rPr lang="en-US" sz="2800" dirty="0">
                <a:cs typeface="Arial" charset="0"/>
              </a:rPr>
              <a:t>Highlight the usual barriers to be overcome when making strategy work.</a:t>
            </a:r>
          </a:p>
          <a:p>
            <a:pPr marL="457200" indent="-457200">
              <a:buFont typeface="Arial" charset="0"/>
              <a:buChar char="•"/>
            </a:pPr>
            <a:r>
              <a:rPr lang="en-US" sz="2800" dirty="0">
                <a:cs typeface="Arial" charset="0"/>
              </a:rPr>
              <a:t>Present various techniques for measuring the performance achieved, helping managers to find out to which extent the vision and objectives of the organization are being fulfilled.</a:t>
            </a:r>
          </a:p>
        </p:txBody>
      </p:sp>
      <p:sp>
        <p:nvSpPr>
          <p:cNvPr id="11" name="Rectangle 10"/>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17411" name="TextBox 5"/>
          <p:cNvSpPr txBox="1">
            <a:spLocks noChangeArrowheads="1"/>
          </p:cNvSpPr>
          <p:nvPr/>
        </p:nvSpPr>
        <p:spPr bwMode="auto">
          <a:xfrm>
            <a:off x="1311275" y="1231900"/>
            <a:ext cx="7196138" cy="431800"/>
          </a:xfrm>
          <a:prstGeom prst="rect">
            <a:avLst/>
          </a:prstGeom>
          <a:noFill/>
          <a:ln w="9525">
            <a:noFill/>
            <a:miter lim="800000"/>
            <a:headEnd/>
            <a:tailEnd/>
          </a:ln>
        </p:spPr>
        <p:txBody>
          <a:bodyPr>
            <a:spAutoFit/>
          </a:bodyPr>
          <a:lstStyle/>
          <a:p>
            <a:r>
              <a:rPr lang="es-ES" sz="2200" b="1">
                <a:cs typeface="Arial" charset="0"/>
              </a:rPr>
              <a:t>INTRODUCTION</a:t>
            </a:r>
            <a:endParaRPr lang="en-US" sz="2200" b="1">
              <a:cs typeface="Arial" charset="0"/>
            </a:endParaRPr>
          </a:p>
        </p:txBody>
      </p:sp>
      <p:sp>
        <p:nvSpPr>
          <p:cNvPr id="17412" name="TextBox 6"/>
          <p:cNvSpPr txBox="1">
            <a:spLocks noChangeArrowheads="1"/>
          </p:cNvSpPr>
          <p:nvPr/>
        </p:nvSpPr>
        <p:spPr bwMode="auto">
          <a:xfrm>
            <a:off x="1311275" y="1874838"/>
            <a:ext cx="7196138" cy="3416300"/>
          </a:xfrm>
          <a:prstGeom prst="rect">
            <a:avLst/>
          </a:prstGeom>
          <a:noFill/>
          <a:ln w="9525">
            <a:noFill/>
            <a:miter lim="800000"/>
            <a:headEnd/>
            <a:tailEnd/>
          </a:ln>
        </p:spPr>
        <p:txBody>
          <a:bodyPr>
            <a:spAutoFit/>
          </a:bodyPr>
          <a:lstStyle/>
          <a:p>
            <a:r>
              <a:rPr lang="en-US" sz="2400">
                <a:cs typeface="Arial" charset="0"/>
              </a:rPr>
              <a:t>The purpose of this chapter is to outline the importance of managing the implementation of strategy as well as the stage of strategic control.</a:t>
            </a:r>
          </a:p>
          <a:p>
            <a:endParaRPr lang="en-US" sz="2400">
              <a:cs typeface="Arial" charset="0"/>
            </a:endParaRPr>
          </a:p>
          <a:p>
            <a:r>
              <a:rPr lang="en-US" sz="2400">
                <a:cs typeface="Arial" charset="0"/>
              </a:rPr>
              <a:t>In this line, the usual barriers able to explain why many companies fail when implementing their business strategies are explained. Afterwards, a number of metrics for the performance measurement are offered. </a:t>
            </a:r>
          </a:p>
        </p:txBody>
      </p:sp>
      <p:sp>
        <p:nvSpPr>
          <p:cNvPr id="17413"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18435" name="TextBox 5"/>
          <p:cNvSpPr txBox="1">
            <a:spLocks noChangeArrowheads="1"/>
          </p:cNvSpPr>
          <p:nvPr/>
        </p:nvSpPr>
        <p:spPr bwMode="auto">
          <a:xfrm>
            <a:off x="1311275" y="1231900"/>
            <a:ext cx="7196138" cy="769938"/>
          </a:xfrm>
          <a:prstGeom prst="rect">
            <a:avLst/>
          </a:prstGeom>
          <a:noFill/>
          <a:ln w="9525">
            <a:noFill/>
            <a:miter lim="800000"/>
            <a:headEnd/>
            <a:tailEnd/>
          </a:ln>
        </p:spPr>
        <p:txBody>
          <a:bodyPr>
            <a:spAutoFit/>
          </a:bodyPr>
          <a:lstStyle/>
          <a:p>
            <a:r>
              <a:rPr lang="en-US" sz="2200" b="1">
                <a:cs typeface="Arial" charset="0"/>
              </a:rPr>
              <a:t>WHY DO COMPANIES FAIL TO IMPLEMENT THEIR BUSINESS STRATEGIES?</a:t>
            </a:r>
          </a:p>
        </p:txBody>
      </p:sp>
      <p:sp>
        <p:nvSpPr>
          <p:cNvPr id="18436"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2</a:t>
            </a:r>
          </a:p>
        </p:txBody>
      </p:sp>
      <p:grpSp>
        <p:nvGrpSpPr>
          <p:cNvPr id="18437" name="Group 15"/>
          <p:cNvGrpSpPr>
            <a:grpSpLocks/>
          </p:cNvGrpSpPr>
          <p:nvPr/>
        </p:nvGrpSpPr>
        <p:grpSpPr bwMode="auto">
          <a:xfrm>
            <a:off x="250825" y="2236788"/>
            <a:ext cx="8670925" cy="4032250"/>
            <a:chOff x="158" y="1344"/>
            <a:chExt cx="5462" cy="2540"/>
          </a:xfrm>
        </p:grpSpPr>
        <p:sp>
          <p:nvSpPr>
            <p:cNvPr id="11" name="Rectangle 6"/>
            <p:cNvSpPr>
              <a:spLocks noChangeArrowheads="1"/>
            </p:cNvSpPr>
            <p:nvPr/>
          </p:nvSpPr>
          <p:spPr bwMode="auto">
            <a:xfrm>
              <a:off x="2154" y="1344"/>
              <a:ext cx="1452" cy="499"/>
            </a:xfrm>
            <a:prstGeom prst="rect">
              <a:avLst/>
            </a:prstGeom>
            <a:noFill/>
            <a:ln w="12700">
              <a:solidFill>
                <a:schemeClr val="tx1"/>
              </a:solidFill>
              <a:miter lim="800000"/>
              <a:headEnd/>
              <a:tailEnd/>
            </a:ln>
            <a:effectLst/>
          </p:spPr>
          <p:txBody>
            <a:bodyPr wrap="none" lIns="90488" tIns="44450" rIns="90488" bIns="44450" anchor="ctr"/>
            <a:lstStyle/>
            <a:p>
              <a:pPr algn="ctr" eaLnBrk="0" fontAlgn="auto" hangingPunct="0">
                <a:spcBef>
                  <a:spcPts val="0"/>
                </a:spcBef>
                <a:spcAft>
                  <a:spcPts val="0"/>
                </a:spcAft>
                <a:defRPr/>
              </a:pPr>
              <a:r>
                <a:rPr lang="en-US" sz="1400" b="1" dirty="0">
                  <a:solidFill>
                    <a:schemeClr val="folHlink"/>
                  </a:solidFill>
                  <a:effectLst>
                    <a:outerShdw blurRad="38100" dist="38100" dir="2700000" algn="tl">
                      <a:srgbClr val="000000"/>
                    </a:outerShdw>
                  </a:effectLst>
                  <a:latin typeface="+mn-lt"/>
                </a:rPr>
                <a:t>VISION BARRIER: </a:t>
              </a:r>
            </a:p>
            <a:p>
              <a:pPr algn="ctr" eaLnBrk="0" fontAlgn="auto" hangingPunct="0">
                <a:spcBef>
                  <a:spcPts val="0"/>
                </a:spcBef>
                <a:spcAft>
                  <a:spcPts val="0"/>
                </a:spcAft>
                <a:defRPr/>
              </a:pPr>
              <a:r>
                <a:rPr lang="en-US" sz="1400" dirty="0">
                  <a:latin typeface="+mn-lt"/>
                </a:rPr>
                <a:t>only 5% of the workforce </a:t>
              </a:r>
            </a:p>
            <a:p>
              <a:pPr algn="ctr" eaLnBrk="0" fontAlgn="auto" hangingPunct="0">
                <a:spcBef>
                  <a:spcPts val="0"/>
                </a:spcBef>
                <a:spcAft>
                  <a:spcPts val="0"/>
                </a:spcAft>
                <a:defRPr/>
              </a:pPr>
              <a:r>
                <a:rPr lang="en-US" sz="1400" dirty="0">
                  <a:latin typeface="+mn-lt"/>
                </a:rPr>
                <a:t>understands the strategy</a:t>
              </a:r>
            </a:p>
          </p:txBody>
        </p:sp>
        <p:sp>
          <p:nvSpPr>
            <p:cNvPr id="12" name="Rectangle 7"/>
            <p:cNvSpPr>
              <a:spLocks noChangeArrowheads="1"/>
            </p:cNvSpPr>
            <p:nvPr/>
          </p:nvSpPr>
          <p:spPr bwMode="auto">
            <a:xfrm>
              <a:off x="158" y="2160"/>
              <a:ext cx="1505" cy="544"/>
            </a:xfrm>
            <a:prstGeom prst="rect">
              <a:avLst/>
            </a:prstGeom>
            <a:noFill/>
            <a:ln w="12700">
              <a:solidFill>
                <a:schemeClr val="tx1"/>
              </a:solidFill>
              <a:miter lim="800000"/>
              <a:headEnd/>
              <a:tailEnd/>
            </a:ln>
            <a:effectLst/>
          </p:spPr>
          <p:txBody>
            <a:bodyPr wrap="none" lIns="90488" tIns="44450" rIns="90488" bIns="44450" anchor="ctr"/>
            <a:lstStyle/>
            <a:p>
              <a:pPr algn="ctr" eaLnBrk="0" fontAlgn="auto" hangingPunct="0">
                <a:spcBef>
                  <a:spcPts val="0"/>
                </a:spcBef>
                <a:spcAft>
                  <a:spcPts val="0"/>
                </a:spcAft>
                <a:defRPr/>
              </a:pPr>
              <a:r>
                <a:rPr lang="en-US" sz="1400" b="1">
                  <a:solidFill>
                    <a:schemeClr val="folHlink"/>
                  </a:solidFill>
                  <a:effectLst>
                    <a:outerShdw blurRad="38100" dist="38100" dir="2700000" algn="tl">
                      <a:srgbClr val="000000"/>
                    </a:outerShdw>
                  </a:effectLst>
                  <a:latin typeface="+mn-lt"/>
                </a:rPr>
                <a:t>PEOPLE BARRIER:</a:t>
              </a:r>
            </a:p>
            <a:p>
              <a:pPr algn="ctr" eaLnBrk="0" fontAlgn="auto" hangingPunct="0">
                <a:spcBef>
                  <a:spcPts val="0"/>
                </a:spcBef>
                <a:spcAft>
                  <a:spcPts val="0"/>
                </a:spcAft>
                <a:defRPr/>
              </a:pPr>
              <a:r>
                <a:rPr lang="en-US" sz="1400">
                  <a:latin typeface="+mn-lt"/>
                </a:rPr>
                <a:t>Only 25% of managers have</a:t>
              </a:r>
            </a:p>
            <a:p>
              <a:pPr algn="ctr" eaLnBrk="0" fontAlgn="auto" hangingPunct="0">
                <a:spcBef>
                  <a:spcPts val="0"/>
                </a:spcBef>
                <a:spcAft>
                  <a:spcPts val="0"/>
                </a:spcAft>
                <a:defRPr/>
              </a:pPr>
              <a:r>
                <a:rPr lang="en-US" sz="1400">
                  <a:latin typeface="+mn-lt"/>
                </a:rPr>
                <a:t>Incentives linked to strategy</a:t>
              </a:r>
            </a:p>
          </p:txBody>
        </p:sp>
        <p:sp>
          <p:nvSpPr>
            <p:cNvPr id="13" name="Rectangle 8"/>
            <p:cNvSpPr>
              <a:spLocks noChangeArrowheads="1"/>
            </p:cNvSpPr>
            <p:nvPr/>
          </p:nvSpPr>
          <p:spPr bwMode="auto">
            <a:xfrm>
              <a:off x="4014" y="2115"/>
              <a:ext cx="1606" cy="635"/>
            </a:xfrm>
            <a:prstGeom prst="rect">
              <a:avLst/>
            </a:prstGeom>
            <a:noFill/>
            <a:ln w="12700">
              <a:solidFill>
                <a:schemeClr val="tx1"/>
              </a:solidFill>
              <a:miter lim="800000"/>
              <a:headEnd/>
              <a:tailEnd/>
            </a:ln>
            <a:effectLst/>
          </p:spPr>
          <p:txBody>
            <a:bodyPr wrap="none" lIns="90488" tIns="44450" rIns="90488" bIns="44450" anchor="ctr"/>
            <a:lstStyle/>
            <a:p>
              <a:pPr algn="ctr" eaLnBrk="0" fontAlgn="auto" hangingPunct="0">
                <a:spcBef>
                  <a:spcPts val="0"/>
                </a:spcBef>
                <a:spcAft>
                  <a:spcPts val="0"/>
                </a:spcAft>
                <a:defRPr/>
              </a:pPr>
              <a:r>
                <a:rPr lang="es-ES_tradnl" sz="1400" b="1">
                  <a:solidFill>
                    <a:schemeClr val="folHlink"/>
                  </a:solidFill>
                  <a:effectLst>
                    <a:outerShdw blurRad="38100" dist="38100" dir="2700000" algn="tl">
                      <a:srgbClr val="000000"/>
                    </a:outerShdw>
                  </a:effectLst>
                  <a:latin typeface="+mn-lt"/>
                </a:rPr>
                <a:t>MANAGEMENT BARRIER:</a:t>
              </a:r>
            </a:p>
            <a:p>
              <a:pPr algn="ctr" eaLnBrk="0" fontAlgn="auto" hangingPunct="0">
                <a:spcBef>
                  <a:spcPts val="0"/>
                </a:spcBef>
                <a:spcAft>
                  <a:spcPts val="0"/>
                </a:spcAft>
                <a:defRPr/>
              </a:pPr>
              <a:r>
                <a:rPr lang="en-US" sz="1400">
                  <a:latin typeface="+mn-lt"/>
                </a:rPr>
                <a:t>85% of executive teams spend</a:t>
              </a:r>
            </a:p>
            <a:p>
              <a:pPr algn="ctr" eaLnBrk="0" fontAlgn="auto" hangingPunct="0">
                <a:spcBef>
                  <a:spcPts val="0"/>
                </a:spcBef>
                <a:spcAft>
                  <a:spcPts val="0"/>
                </a:spcAft>
                <a:defRPr/>
              </a:pPr>
              <a:r>
                <a:rPr lang="en-US" sz="1400">
                  <a:latin typeface="+mn-lt"/>
                </a:rPr>
                <a:t>less than one hour / month</a:t>
              </a:r>
            </a:p>
            <a:p>
              <a:pPr algn="ctr" eaLnBrk="0" fontAlgn="auto" hangingPunct="0">
                <a:spcBef>
                  <a:spcPts val="0"/>
                </a:spcBef>
                <a:spcAft>
                  <a:spcPts val="0"/>
                </a:spcAft>
                <a:defRPr/>
              </a:pPr>
              <a:r>
                <a:rPr lang="en-US" sz="1400">
                  <a:latin typeface="+mn-lt"/>
                </a:rPr>
                <a:t>discussing strategy</a:t>
              </a:r>
            </a:p>
          </p:txBody>
        </p:sp>
        <p:sp>
          <p:nvSpPr>
            <p:cNvPr id="14" name="Rectangle 9"/>
            <p:cNvSpPr>
              <a:spLocks noChangeArrowheads="1"/>
            </p:cNvSpPr>
            <p:nvPr/>
          </p:nvSpPr>
          <p:spPr bwMode="auto">
            <a:xfrm>
              <a:off x="2064" y="3022"/>
              <a:ext cx="1632" cy="499"/>
            </a:xfrm>
            <a:prstGeom prst="rect">
              <a:avLst/>
            </a:prstGeom>
            <a:noFill/>
            <a:ln w="12700">
              <a:solidFill>
                <a:schemeClr val="tx1"/>
              </a:solidFill>
              <a:miter lim="800000"/>
              <a:headEnd/>
              <a:tailEnd/>
            </a:ln>
            <a:effectLst/>
          </p:spPr>
          <p:txBody>
            <a:bodyPr wrap="none" lIns="90488" tIns="44450" rIns="90488" bIns="44450" anchor="ctr"/>
            <a:lstStyle/>
            <a:p>
              <a:pPr algn="ctr" eaLnBrk="0" fontAlgn="auto" hangingPunct="0">
                <a:spcBef>
                  <a:spcPts val="0"/>
                </a:spcBef>
                <a:spcAft>
                  <a:spcPts val="0"/>
                </a:spcAft>
                <a:defRPr/>
              </a:pPr>
              <a:r>
                <a:rPr lang="es-ES_tradnl" sz="1400" b="1">
                  <a:solidFill>
                    <a:schemeClr val="folHlink"/>
                  </a:solidFill>
                  <a:effectLst>
                    <a:outerShdw blurRad="38100" dist="38100" dir="2700000" algn="tl">
                      <a:srgbClr val="000000"/>
                    </a:outerShdw>
                  </a:effectLst>
                  <a:latin typeface="+mn-lt"/>
                </a:rPr>
                <a:t>RESOURCES BARRIER:</a:t>
              </a:r>
            </a:p>
            <a:p>
              <a:pPr algn="ctr" eaLnBrk="0" fontAlgn="auto" hangingPunct="0">
                <a:spcBef>
                  <a:spcPts val="0"/>
                </a:spcBef>
                <a:spcAft>
                  <a:spcPts val="0"/>
                </a:spcAft>
                <a:defRPr/>
              </a:pPr>
              <a:r>
                <a:rPr lang="en-US" sz="1400">
                  <a:latin typeface="+mn-lt"/>
                </a:rPr>
                <a:t>60% of organizations don’t link </a:t>
              </a:r>
            </a:p>
            <a:p>
              <a:pPr algn="ctr" eaLnBrk="0" fontAlgn="auto" hangingPunct="0">
                <a:spcBef>
                  <a:spcPts val="0"/>
                </a:spcBef>
                <a:spcAft>
                  <a:spcPts val="0"/>
                </a:spcAft>
                <a:defRPr/>
              </a:pPr>
              <a:r>
                <a:rPr lang="en-US" sz="1400">
                  <a:latin typeface="+mn-lt"/>
                </a:rPr>
                <a:t>budgets to strategy</a:t>
              </a:r>
            </a:p>
          </p:txBody>
        </p:sp>
        <p:sp>
          <p:nvSpPr>
            <p:cNvPr id="15" name="Oval 10"/>
            <p:cNvSpPr>
              <a:spLocks noChangeArrowheads="1"/>
            </p:cNvSpPr>
            <p:nvPr/>
          </p:nvSpPr>
          <p:spPr bwMode="auto">
            <a:xfrm>
              <a:off x="2154" y="2115"/>
              <a:ext cx="1451" cy="635"/>
            </a:xfrm>
            <a:prstGeom prst="ellipse">
              <a:avLst/>
            </a:prstGeom>
            <a:noFill/>
            <a:ln w="12700">
              <a:solidFill>
                <a:schemeClr val="tx1"/>
              </a:solidFill>
              <a:round/>
              <a:headEnd/>
              <a:tailEnd/>
            </a:ln>
            <a:effectLst/>
          </p:spPr>
          <p:txBody>
            <a:bodyPr wrap="none" lIns="90488" tIns="44450" rIns="90488" bIns="44450" anchor="ctr"/>
            <a:lstStyle/>
            <a:p>
              <a:pPr algn="ctr" eaLnBrk="0" fontAlgn="auto" hangingPunct="0">
                <a:spcBef>
                  <a:spcPts val="0"/>
                </a:spcBef>
                <a:spcAft>
                  <a:spcPts val="0"/>
                </a:spcAft>
                <a:defRPr/>
              </a:pPr>
              <a:r>
                <a:rPr lang="en-US" sz="2400" b="1">
                  <a:solidFill>
                    <a:schemeClr val="folHlink"/>
                  </a:solidFill>
                  <a:effectLst>
                    <a:outerShdw blurRad="38100" dist="38100" dir="2700000" algn="tl">
                      <a:srgbClr val="000000"/>
                    </a:outerShdw>
                  </a:effectLst>
                  <a:latin typeface="+mn-lt"/>
                </a:rPr>
                <a:t> Four barriers</a:t>
              </a:r>
            </a:p>
          </p:txBody>
        </p:sp>
        <p:cxnSp>
          <p:nvCxnSpPr>
            <p:cNvPr id="18443" name="AutoShape 19"/>
            <p:cNvCxnSpPr>
              <a:cxnSpLocks noChangeShapeType="1"/>
              <a:stCxn id="15" idx="0"/>
              <a:endCxn id="11" idx="2"/>
            </p:cNvCxnSpPr>
            <p:nvPr/>
          </p:nvCxnSpPr>
          <p:spPr bwMode="auto">
            <a:xfrm flipV="1">
              <a:off x="2880" y="1843"/>
              <a:ext cx="0" cy="272"/>
            </a:xfrm>
            <a:prstGeom prst="straightConnector1">
              <a:avLst/>
            </a:prstGeom>
            <a:noFill/>
            <a:ln w="9525">
              <a:solidFill>
                <a:schemeClr val="tx1"/>
              </a:solidFill>
              <a:round/>
              <a:headEnd/>
              <a:tailEnd type="triangle" w="med" len="med"/>
            </a:ln>
          </p:spPr>
        </p:cxnSp>
        <p:cxnSp>
          <p:nvCxnSpPr>
            <p:cNvPr id="18444" name="AutoShape 20"/>
            <p:cNvCxnSpPr>
              <a:cxnSpLocks noChangeShapeType="1"/>
              <a:stCxn id="15" idx="2"/>
              <a:endCxn id="12" idx="3"/>
            </p:cNvCxnSpPr>
            <p:nvPr/>
          </p:nvCxnSpPr>
          <p:spPr bwMode="auto">
            <a:xfrm flipH="1" flipV="1">
              <a:off x="1663" y="2432"/>
              <a:ext cx="491" cy="1"/>
            </a:xfrm>
            <a:prstGeom prst="straightConnector1">
              <a:avLst/>
            </a:prstGeom>
            <a:noFill/>
            <a:ln w="9525">
              <a:solidFill>
                <a:schemeClr val="tx1"/>
              </a:solidFill>
              <a:round/>
              <a:headEnd/>
              <a:tailEnd type="triangle" w="med" len="med"/>
            </a:ln>
          </p:spPr>
        </p:cxnSp>
        <p:cxnSp>
          <p:nvCxnSpPr>
            <p:cNvPr id="18445" name="AutoShape 21"/>
            <p:cNvCxnSpPr>
              <a:cxnSpLocks noChangeShapeType="1"/>
              <a:stCxn id="15" idx="6"/>
              <a:endCxn id="13" idx="1"/>
            </p:cNvCxnSpPr>
            <p:nvPr/>
          </p:nvCxnSpPr>
          <p:spPr bwMode="auto">
            <a:xfrm>
              <a:off x="3605" y="2433"/>
              <a:ext cx="409" cy="0"/>
            </a:xfrm>
            <a:prstGeom prst="straightConnector1">
              <a:avLst/>
            </a:prstGeom>
            <a:noFill/>
            <a:ln w="9525">
              <a:solidFill>
                <a:schemeClr val="tx1"/>
              </a:solidFill>
              <a:round/>
              <a:headEnd/>
              <a:tailEnd type="triangle" w="med" len="med"/>
            </a:ln>
          </p:spPr>
        </p:cxnSp>
        <p:cxnSp>
          <p:nvCxnSpPr>
            <p:cNvPr id="18446" name="AutoShape 22"/>
            <p:cNvCxnSpPr>
              <a:cxnSpLocks noChangeShapeType="1"/>
              <a:stCxn id="15" idx="4"/>
              <a:endCxn id="14" idx="0"/>
            </p:cNvCxnSpPr>
            <p:nvPr/>
          </p:nvCxnSpPr>
          <p:spPr bwMode="auto">
            <a:xfrm>
              <a:off x="2880" y="2750"/>
              <a:ext cx="0" cy="272"/>
            </a:xfrm>
            <a:prstGeom prst="straightConnector1">
              <a:avLst/>
            </a:prstGeom>
            <a:noFill/>
            <a:ln w="9525">
              <a:solidFill>
                <a:schemeClr val="tx1"/>
              </a:solidFill>
              <a:round/>
              <a:headEnd/>
              <a:tailEnd type="triangle" w="med" len="med"/>
            </a:ln>
          </p:spPr>
        </p:cxnSp>
        <p:sp>
          <p:nvSpPr>
            <p:cNvPr id="18447" name="Text Box 23"/>
            <p:cNvSpPr txBox="1">
              <a:spLocks noChangeArrowheads="1"/>
            </p:cNvSpPr>
            <p:nvPr/>
          </p:nvSpPr>
          <p:spPr bwMode="auto">
            <a:xfrm>
              <a:off x="975" y="3653"/>
              <a:ext cx="3765" cy="231"/>
            </a:xfrm>
            <a:prstGeom prst="rect">
              <a:avLst/>
            </a:prstGeom>
            <a:noFill/>
            <a:ln w="9525">
              <a:noFill/>
              <a:miter lim="800000"/>
              <a:headEnd/>
              <a:tailEnd/>
            </a:ln>
          </p:spPr>
          <p:txBody>
            <a:bodyPr>
              <a:spAutoFit/>
            </a:bodyPr>
            <a:lstStyle/>
            <a:p>
              <a:pPr algn="ctr">
                <a:spcBef>
                  <a:spcPct val="50000"/>
                </a:spcBef>
              </a:pPr>
              <a:r>
                <a:rPr lang="en-US" altLang="en-US"/>
                <a:t>Source: Norton, D. Quoted by Paladino, R. (2007)</a:t>
              </a: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19459" name="TextBox 5"/>
          <p:cNvSpPr txBox="1">
            <a:spLocks noChangeArrowheads="1"/>
          </p:cNvSpPr>
          <p:nvPr/>
        </p:nvSpPr>
        <p:spPr bwMode="auto">
          <a:xfrm>
            <a:off x="1311275" y="1231900"/>
            <a:ext cx="7196138" cy="431800"/>
          </a:xfrm>
          <a:prstGeom prst="rect">
            <a:avLst/>
          </a:prstGeom>
          <a:noFill/>
          <a:ln w="9525">
            <a:noFill/>
            <a:miter lim="800000"/>
            <a:headEnd/>
            <a:tailEnd/>
          </a:ln>
        </p:spPr>
        <p:txBody>
          <a:bodyPr>
            <a:spAutoFit/>
          </a:bodyPr>
          <a:lstStyle/>
          <a:p>
            <a:r>
              <a:rPr lang="en-US" sz="2200" b="1">
                <a:cs typeface="Arial" charset="0"/>
              </a:rPr>
              <a:t>STRATEGIC CONTROL</a:t>
            </a:r>
          </a:p>
        </p:txBody>
      </p:sp>
      <p:sp>
        <p:nvSpPr>
          <p:cNvPr id="7" name="TextBox 6"/>
          <p:cNvSpPr txBox="1"/>
          <p:nvPr/>
        </p:nvSpPr>
        <p:spPr>
          <a:xfrm>
            <a:off x="1311275" y="1874838"/>
            <a:ext cx="7196138" cy="3816350"/>
          </a:xfrm>
          <a:prstGeom prst="rect">
            <a:avLst/>
          </a:prstGeom>
          <a:noFill/>
        </p:spPr>
        <p:txBody>
          <a:bodyPr>
            <a:spAutoFit/>
          </a:bodyPr>
          <a:lstStyle/>
          <a:p>
            <a:pPr fontAlgn="auto">
              <a:spcBef>
                <a:spcPts val="0"/>
              </a:spcBef>
              <a:spcAft>
                <a:spcPts val="0"/>
              </a:spcAft>
              <a:defRPr/>
            </a:pPr>
            <a:r>
              <a:rPr lang="en-US" sz="2200" dirty="0">
                <a:solidFill>
                  <a:srgbClr val="000000"/>
                </a:solidFill>
                <a:latin typeface="Arial"/>
                <a:cs typeface="Arial"/>
              </a:rPr>
              <a:t>The implementation of a strategy is monitored and measured through a series of metrics throughout the different levels of the organization. The challenge is to put in place measures or metrics that truly help to drive the organization’s strategy. </a:t>
            </a:r>
          </a:p>
          <a:p>
            <a:pPr marL="342900" indent="-342900" fontAlgn="auto">
              <a:spcBef>
                <a:spcPts val="0"/>
              </a:spcBef>
              <a:spcAft>
                <a:spcPts val="0"/>
              </a:spcAft>
              <a:buFont typeface="Arial"/>
              <a:buChar char="•"/>
              <a:defRPr/>
            </a:pPr>
            <a:endParaRPr lang="en-US" sz="2200" dirty="0">
              <a:solidFill>
                <a:srgbClr val="000000"/>
              </a:solidFill>
              <a:latin typeface="Arial"/>
              <a:cs typeface="Arial"/>
            </a:endParaRPr>
          </a:p>
          <a:p>
            <a:pPr fontAlgn="auto">
              <a:spcBef>
                <a:spcPts val="0"/>
              </a:spcBef>
              <a:spcAft>
                <a:spcPts val="0"/>
              </a:spcAft>
              <a:defRPr/>
            </a:pPr>
            <a:r>
              <a:rPr lang="en-US" sz="2200" dirty="0">
                <a:solidFill>
                  <a:srgbClr val="000000"/>
                </a:solidFill>
                <a:latin typeface="Arial"/>
                <a:cs typeface="Arial"/>
              </a:rPr>
              <a:t>A sound understanding of financial performance is necessary, but not enough. As such, the general pattern of evolution of metrics appears to be broadening its scope with a miscellany of financial and non-financial metrics.</a:t>
            </a:r>
          </a:p>
        </p:txBody>
      </p:sp>
      <p:sp>
        <p:nvSpPr>
          <p:cNvPr id="19461"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0483" name="TextBox 5"/>
          <p:cNvSpPr txBox="1">
            <a:spLocks noChangeArrowheads="1"/>
          </p:cNvSpPr>
          <p:nvPr/>
        </p:nvSpPr>
        <p:spPr bwMode="auto">
          <a:xfrm>
            <a:off x="1311275" y="1231900"/>
            <a:ext cx="7196138" cy="431800"/>
          </a:xfrm>
          <a:prstGeom prst="rect">
            <a:avLst/>
          </a:prstGeom>
          <a:noFill/>
          <a:ln w="9525">
            <a:noFill/>
            <a:miter lim="800000"/>
            <a:headEnd/>
            <a:tailEnd/>
          </a:ln>
        </p:spPr>
        <p:txBody>
          <a:bodyPr>
            <a:spAutoFit/>
          </a:bodyPr>
          <a:lstStyle/>
          <a:p>
            <a:r>
              <a:rPr lang="en-US" sz="2200" b="1">
                <a:cs typeface="Arial" charset="0"/>
              </a:rPr>
              <a:t>STRATEGIC CONTROL</a:t>
            </a:r>
          </a:p>
        </p:txBody>
      </p:sp>
      <p:sp>
        <p:nvSpPr>
          <p:cNvPr id="7" name="TextBox 6"/>
          <p:cNvSpPr txBox="1"/>
          <p:nvPr/>
        </p:nvSpPr>
        <p:spPr>
          <a:xfrm>
            <a:off x="1311275" y="1874838"/>
            <a:ext cx="7196138" cy="3478212"/>
          </a:xfrm>
          <a:prstGeom prst="rect">
            <a:avLst/>
          </a:prstGeom>
          <a:noFill/>
        </p:spPr>
        <p:txBody>
          <a:bodyPr>
            <a:spAutoFit/>
          </a:bodyPr>
          <a:lstStyle/>
          <a:p>
            <a:pPr fontAlgn="auto">
              <a:spcBef>
                <a:spcPts val="0"/>
              </a:spcBef>
              <a:spcAft>
                <a:spcPts val="0"/>
              </a:spcAft>
              <a:defRPr/>
            </a:pPr>
            <a:r>
              <a:rPr lang="en-US" sz="2200" dirty="0">
                <a:solidFill>
                  <a:srgbClr val="000000"/>
                </a:solidFill>
                <a:latin typeface="Arial"/>
                <a:cs typeface="Arial"/>
              </a:rPr>
              <a:t>What are the right things to measure in an organization?  The things to measure are those things that make you successful.  And what makes a company successful?  Simple: delivering value to stakeholders. Therefore it only stands to reason that all metrics should be stakeholder-value driven.</a:t>
            </a:r>
          </a:p>
          <a:p>
            <a:pPr marL="342900" indent="-342900" fontAlgn="auto">
              <a:spcBef>
                <a:spcPts val="0"/>
              </a:spcBef>
              <a:spcAft>
                <a:spcPts val="0"/>
              </a:spcAft>
              <a:buFont typeface="Arial"/>
              <a:buChar char="•"/>
              <a:defRPr/>
            </a:pPr>
            <a:endParaRPr lang="es-ES" sz="2200" dirty="0">
              <a:solidFill>
                <a:srgbClr val="000000"/>
              </a:solidFill>
              <a:latin typeface="Arial"/>
              <a:cs typeface="Arial"/>
            </a:endParaRPr>
          </a:p>
          <a:p>
            <a:pPr fontAlgn="auto">
              <a:spcBef>
                <a:spcPts val="0"/>
              </a:spcBef>
              <a:spcAft>
                <a:spcPts val="0"/>
              </a:spcAft>
              <a:defRPr/>
            </a:pPr>
            <a:r>
              <a:rPr lang="en-US" sz="2200" dirty="0">
                <a:solidFill>
                  <a:srgbClr val="000000"/>
                </a:solidFill>
                <a:latin typeface="Arial"/>
                <a:cs typeface="Arial"/>
              </a:rPr>
              <a:t>There is a valuable guideline that managers should follow: measure the company's performance in all the critical areas in which objectives have been set.</a:t>
            </a:r>
          </a:p>
        </p:txBody>
      </p:sp>
      <p:sp>
        <p:nvSpPr>
          <p:cNvPr id="20485"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1507" name="TextBox 5"/>
          <p:cNvSpPr txBox="1">
            <a:spLocks noChangeArrowheads="1"/>
          </p:cNvSpPr>
          <p:nvPr/>
        </p:nvSpPr>
        <p:spPr bwMode="auto">
          <a:xfrm>
            <a:off x="1311275" y="1231900"/>
            <a:ext cx="7196138" cy="431800"/>
          </a:xfrm>
          <a:prstGeom prst="rect">
            <a:avLst/>
          </a:prstGeom>
          <a:noFill/>
          <a:ln w="9525">
            <a:noFill/>
            <a:miter lim="800000"/>
            <a:headEnd/>
            <a:tailEnd/>
          </a:ln>
        </p:spPr>
        <p:txBody>
          <a:bodyPr>
            <a:spAutoFit/>
          </a:bodyPr>
          <a:lstStyle/>
          <a:p>
            <a:r>
              <a:rPr lang="es-ES" sz="2200" b="1" cap="all" dirty="0">
                <a:cs typeface="Arial" charset="0"/>
              </a:rPr>
              <a:t>Performance </a:t>
            </a:r>
            <a:r>
              <a:rPr lang="es-ES" sz="2200" b="1" cap="all" dirty="0" err="1">
                <a:cs typeface="Arial" charset="0"/>
              </a:rPr>
              <a:t>management</a:t>
            </a:r>
            <a:endParaRPr lang="en-US" sz="2200" b="1" cap="all" dirty="0">
              <a:cs typeface="Arial" charset="0"/>
            </a:endParaRPr>
          </a:p>
        </p:txBody>
      </p:sp>
      <p:sp>
        <p:nvSpPr>
          <p:cNvPr id="21508" name="TextBox 6"/>
          <p:cNvSpPr txBox="1">
            <a:spLocks noChangeArrowheads="1"/>
          </p:cNvSpPr>
          <p:nvPr/>
        </p:nvSpPr>
        <p:spPr bwMode="auto">
          <a:xfrm>
            <a:off x="1311275" y="1874838"/>
            <a:ext cx="7196138" cy="4156075"/>
          </a:xfrm>
          <a:prstGeom prst="rect">
            <a:avLst/>
          </a:prstGeom>
          <a:noFill/>
          <a:ln w="9525">
            <a:noFill/>
            <a:miter lim="800000"/>
            <a:headEnd/>
            <a:tailEnd/>
          </a:ln>
        </p:spPr>
        <p:txBody>
          <a:bodyPr>
            <a:spAutoFit/>
          </a:bodyPr>
          <a:lstStyle/>
          <a:p>
            <a:r>
              <a:rPr lang="en-US" sz="2200" dirty="0">
                <a:solidFill>
                  <a:srgbClr val="000000"/>
                </a:solidFill>
                <a:cs typeface="Arial" charset="0"/>
              </a:rPr>
              <a:t>Strategic audit and critical areas: qualitative and quantitative measurements.</a:t>
            </a:r>
          </a:p>
          <a:p>
            <a:endParaRPr lang="en-US" sz="2200" dirty="0">
              <a:solidFill>
                <a:srgbClr val="000000"/>
              </a:solidFill>
              <a:cs typeface="Arial" charset="0"/>
            </a:endParaRPr>
          </a:p>
          <a:p>
            <a:r>
              <a:rPr lang="en-US" sz="2200" dirty="0">
                <a:solidFill>
                  <a:srgbClr val="000000"/>
                </a:solidFill>
                <a:cs typeface="Arial" charset="0"/>
              </a:rPr>
              <a:t>For making explicit the </a:t>
            </a:r>
            <a:r>
              <a:rPr lang="en-US" sz="2200" dirty="0" err="1">
                <a:solidFill>
                  <a:srgbClr val="000000"/>
                </a:solidFill>
                <a:cs typeface="Arial" charset="0"/>
              </a:rPr>
              <a:t>behaviour</a:t>
            </a:r>
            <a:r>
              <a:rPr lang="en-US" sz="2200" dirty="0">
                <a:solidFill>
                  <a:srgbClr val="000000"/>
                </a:solidFill>
                <a:cs typeface="Arial" charset="0"/>
              </a:rPr>
              <a:t> and results of each critical area, the observation of its various significant facets through a number of key indicators is recommended. A set of indicators creates a metric.</a:t>
            </a:r>
          </a:p>
          <a:p>
            <a:endParaRPr lang="en-US" sz="2200" dirty="0">
              <a:solidFill>
                <a:srgbClr val="000000"/>
              </a:solidFill>
              <a:cs typeface="Arial" charset="0"/>
            </a:endParaRPr>
          </a:p>
          <a:p>
            <a:r>
              <a:rPr lang="en-US" sz="2200" dirty="0">
                <a:solidFill>
                  <a:srgbClr val="000000"/>
                </a:solidFill>
                <a:cs typeface="Arial" charset="0"/>
              </a:rPr>
              <a:t>To understand its financial health, the company has to be </a:t>
            </a:r>
            <a:r>
              <a:rPr lang="en-US" sz="2200" dirty="0" err="1">
                <a:solidFill>
                  <a:srgbClr val="000000"/>
                </a:solidFill>
                <a:cs typeface="Arial" charset="0"/>
              </a:rPr>
              <a:t>analysed</a:t>
            </a:r>
            <a:r>
              <a:rPr lang="en-US" sz="2200" dirty="0">
                <a:solidFill>
                  <a:srgbClr val="000000"/>
                </a:solidFill>
                <a:cs typeface="Arial" charset="0"/>
              </a:rPr>
              <a:t> from other angles, which means that other metrics are needed to assess the performance of decisions related to other stakeholders. </a:t>
            </a:r>
          </a:p>
        </p:txBody>
      </p:sp>
      <p:sp>
        <p:nvSpPr>
          <p:cNvPr id="21509" name="TextBox 7"/>
          <p:cNvSpPr txBox="1">
            <a:spLocks noChangeArrowheads="1"/>
          </p:cNvSpPr>
          <p:nvPr/>
        </p:nvSpPr>
        <p:spPr bwMode="auto">
          <a:xfrm>
            <a:off x="0" y="1231900"/>
            <a:ext cx="1311275" cy="431800"/>
          </a:xfrm>
          <a:prstGeom prst="rect">
            <a:avLst/>
          </a:prstGeom>
          <a:noFill/>
          <a:ln w="9525">
            <a:noFill/>
            <a:miter lim="800000"/>
            <a:headEnd/>
            <a:tailEnd/>
          </a:ln>
        </p:spPr>
        <p:txBody>
          <a:bodyPr>
            <a:spAutoFit/>
          </a:bodyPr>
          <a:lstStyle/>
          <a:p>
            <a:pPr algn="ctr"/>
            <a:r>
              <a:rPr lang="en-US" sz="2200" b="1">
                <a:solidFill>
                  <a:srgbClr val="8CBAEB"/>
                </a:solidFill>
                <a:cs typeface="Arial" charset="0"/>
              </a:rPr>
              <a:t>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3" descr="Compass Illustration_Tilt_B&amp;W.tif"/>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0" y="4625975"/>
            <a:ext cx="1614488" cy="2232025"/>
          </a:xfrm>
          <a:prstGeom prst="rect">
            <a:avLst/>
          </a:prstGeom>
          <a:noFill/>
          <a:ln w="9525">
            <a:noFill/>
            <a:miter lim="800000"/>
            <a:headEnd/>
            <a:tailEnd/>
          </a:ln>
        </p:spPr>
      </p:pic>
      <p:sp>
        <p:nvSpPr>
          <p:cNvPr id="5" name="Rectangle 4"/>
          <p:cNvSpPr/>
          <p:nvPr/>
        </p:nvSpPr>
        <p:spPr>
          <a:xfrm>
            <a:off x="0" y="454025"/>
            <a:ext cx="9144000" cy="37147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700" spc="300" dirty="0">
                <a:latin typeface="Myriad Pro"/>
                <a:cs typeface="Myriad Pro"/>
              </a:rPr>
              <a:t>CABI TOURISM TEXTS</a:t>
            </a:r>
          </a:p>
        </p:txBody>
      </p:sp>
      <p:sp>
        <p:nvSpPr>
          <p:cNvPr id="22531" name="TextBox 5"/>
          <p:cNvSpPr txBox="1">
            <a:spLocks noChangeArrowheads="1"/>
          </p:cNvSpPr>
          <p:nvPr/>
        </p:nvSpPr>
        <p:spPr bwMode="auto">
          <a:xfrm>
            <a:off x="619125" y="863600"/>
            <a:ext cx="7888288" cy="769938"/>
          </a:xfrm>
          <a:prstGeom prst="rect">
            <a:avLst/>
          </a:prstGeom>
          <a:noFill/>
          <a:ln w="9525">
            <a:noFill/>
            <a:miter lim="800000"/>
            <a:headEnd/>
            <a:tailEnd/>
          </a:ln>
        </p:spPr>
        <p:txBody>
          <a:bodyPr>
            <a:spAutoFit/>
          </a:bodyPr>
          <a:lstStyle/>
          <a:p>
            <a:pPr algn="ctr"/>
            <a:r>
              <a:rPr lang="en-US" sz="2200" b="1" dirty="0">
                <a:cs typeface="Arial" charset="0"/>
              </a:rPr>
              <a:t>Standard physiognomy of the balanced scorecard (BSC), by Kaplan and Norton</a:t>
            </a:r>
          </a:p>
        </p:txBody>
      </p:sp>
      <p:sp>
        <p:nvSpPr>
          <p:cNvPr id="22532" name="TextBox 6"/>
          <p:cNvSpPr txBox="1">
            <a:spLocks noChangeArrowheads="1"/>
          </p:cNvSpPr>
          <p:nvPr/>
        </p:nvSpPr>
        <p:spPr bwMode="auto">
          <a:xfrm>
            <a:off x="1311275" y="5667375"/>
            <a:ext cx="7196138" cy="1200150"/>
          </a:xfrm>
          <a:prstGeom prst="rect">
            <a:avLst/>
          </a:prstGeom>
          <a:noFill/>
          <a:ln w="9525">
            <a:noFill/>
            <a:miter lim="800000"/>
            <a:headEnd/>
            <a:tailEnd/>
          </a:ln>
        </p:spPr>
        <p:txBody>
          <a:bodyPr>
            <a:spAutoFit/>
          </a:bodyPr>
          <a:lstStyle/>
          <a:p>
            <a:r>
              <a:rPr lang="en-US" dirty="0">
                <a:cs typeface="Arial" charset="0"/>
              </a:rPr>
              <a:t>Note: the perspectives of Innovation and Learning (or Learning and Growth) and Operational (or internal processes) are those under the managers' control. The other two are consequences of decisions made in these two spheres.</a:t>
            </a:r>
          </a:p>
        </p:txBody>
      </p:sp>
      <p:pic>
        <p:nvPicPr>
          <p:cNvPr id="22533"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614488" y="1617663"/>
            <a:ext cx="5818187" cy="3941762"/>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581</TotalTime>
  <Words>908</Words>
  <Application>Microsoft Office PowerPoint</Application>
  <PresentationFormat>On-screen Show (4:3)</PresentationFormat>
  <Paragraphs>78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Myriad Pro</vt:lpstr>
      <vt:lpstr>Office Theme</vt:lpstr>
      <vt:lpstr>PowerPoint Presentation</vt:lpstr>
      <vt:lpstr>CHAPTER 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Hilliar</dc:creator>
  <cp:lastModifiedBy>Leigh-Ann Bard</cp:lastModifiedBy>
  <cp:revision>49</cp:revision>
  <dcterms:created xsi:type="dcterms:W3CDTF">2014-01-16T11:38:48Z</dcterms:created>
  <dcterms:modified xsi:type="dcterms:W3CDTF">2019-07-30T15:53:45Z</dcterms:modified>
</cp:coreProperties>
</file>