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78" r:id="rId3"/>
    <p:sldId id="263" r:id="rId4"/>
    <p:sldId id="275" r:id="rId5"/>
    <p:sldId id="269" r:id="rId6"/>
    <p:sldId id="270" r:id="rId7"/>
    <p:sldId id="284" r:id="rId8"/>
    <p:sldId id="273" r:id="rId9"/>
    <p:sldId id="285" r:id="rId10"/>
    <p:sldId id="286" r:id="rId11"/>
    <p:sldId id="28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ADD9"/>
    <a:srgbClr val="8CBAEB"/>
    <a:srgbClr val="FFD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56" autoAdjust="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8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27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46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utcom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311263" y="1232519"/>
            <a:ext cx="7199855" cy="442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11275" y="1782763"/>
            <a:ext cx="7199313" cy="4297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02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71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512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9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71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10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62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830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747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73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044"/>
          <a:stretch/>
        </p:blipFill>
        <p:spPr>
          <a:xfrm>
            <a:off x="-1" y="1"/>
            <a:ext cx="9422377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222560"/>
            <a:ext cx="845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latin typeface="Arial"/>
                <a:cs typeface="Arial"/>
              </a:rPr>
              <a:t>3</a:t>
            </a:r>
            <a:r>
              <a:rPr lang="en-US" sz="2800" baseline="30000" dirty="0">
                <a:latin typeface="Arial"/>
                <a:cs typeface="Arial"/>
              </a:rPr>
              <a:t>rd</a:t>
            </a:r>
            <a:r>
              <a:rPr lang="en-US" sz="2800" dirty="0">
                <a:latin typeface="Arial"/>
                <a:cs typeface="Arial"/>
              </a:rPr>
              <a:t> Edition</a:t>
            </a:r>
            <a:br>
              <a:rPr lang="en-US" sz="4800" dirty="0">
                <a:latin typeface="Arial"/>
                <a:cs typeface="Arial"/>
              </a:rPr>
            </a:br>
            <a:r>
              <a:rPr lang="en-US" sz="4800" dirty="0">
                <a:latin typeface="Arial"/>
                <a:cs typeface="Arial"/>
              </a:rPr>
              <a:t>Strategic Management</a:t>
            </a:r>
          </a:p>
          <a:p>
            <a:pPr algn="r"/>
            <a:r>
              <a:rPr lang="en-US" sz="4800" dirty="0">
                <a:latin typeface="Arial"/>
                <a:cs typeface="Arial"/>
              </a:rPr>
              <a:t>In Tourism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936225"/>
            <a:ext cx="8458200" cy="630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dirty="0" err="1">
                <a:solidFill>
                  <a:srgbClr val="000000"/>
                </a:solidFill>
                <a:latin typeface="Arial"/>
                <a:cs typeface="Arial"/>
              </a:rPr>
              <a:t>Edited</a:t>
            </a:r>
            <a:r>
              <a:rPr lang="nl-NL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l-NL" dirty="0" err="1">
                <a:solidFill>
                  <a:srgbClr val="000000"/>
                </a:solidFill>
                <a:latin typeface="Arial"/>
                <a:cs typeface="Arial"/>
              </a:rPr>
              <a:t>by</a:t>
            </a:r>
            <a:r>
              <a:rPr lang="nl-NL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algn="r"/>
            <a:r>
              <a:rPr lang="nl-NL" dirty="0">
                <a:solidFill>
                  <a:srgbClr val="000000"/>
                </a:solidFill>
                <a:latin typeface="Arial"/>
                <a:cs typeface="Arial"/>
              </a:rPr>
              <a:t>LUIZ MOUTINHO AND</a:t>
            </a:r>
            <a:br>
              <a:rPr lang="nl-NL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nl-NL" dirty="0">
                <a:solidFill>
                  <a:srgbClr val="000000"/>
                </a:solidFill>
                <a:latin typeface="Arial"/>
                <a:cs typeface="Arial"/>
              </a:rPr>
              <a:t> ALFONSO VARGAS </a:t>
            </a:r>
            <a:r>
              <a:rPr lang="en-GB" dirty="0">
                <a:latin typeface="Arial"/>
                <a:cs typeface="Arial"/>
              </a:rPr>
              <a:t>SÁNCHEZ</a:t>
            </a:r>
          </a:p>
        </p:txBody>
      </p:sp>
      <p:sp>
        <p:nvSpPr>
          <p:cNvPr id="8" name="Rectangle 7"/>
          <p:cNvSpPr/>
          <p:nvPr/>
        </p:nvSpPr>
        <p:spPr>
          <a:xfrm>
            <a:off x="6545994" y="6134373"/>
            <a:ext cx="2598006" cy="339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rgbClr val="000000"/>
                </a:solidFill>
                <a:latin typeface="Myriad Pro"/>
                <a:cs typeface="Myriad Pro"/>
              </a:rPr>
              <a:t>COMPLIMENTARY TEACHING MATERIALS</a:t>
            </a:r>
          </a:p>
        </p:txBody>
      </p:sp>
      <p:pic>
        <p:nvPicPr>
          <p:cNvPr id="9" name="Picture 8" descr="CABI_URL_white.eps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65239" y="5320168"/>
            <a:ext cx="1036126" cy="63726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</p:spTree>
    <p:extLst>
      <p:ext uri="{BB962C8B-B14F-4D97-AF65-F5344CB8AC3E}">
        <p14:creationId xmlns:p14="http://schemas.microsoft.com/office/powerpoint/2010/main" val="3775093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11264" y="5667117"/>
            <a:ext cx="7196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462201" y="1397666"/>
            <a:ext cx="71964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altLang="es-ES" sz="2400" b="1" dirty="0">
                <a:solidFill>
                  <a:srgbClr val="212121"/>
                </a:solidFill>
                <a:cs typeface="Arial" panose="020B0604020202020204" pitchFamily="34" charset="0"/>
              </a:rPr>
              <a:t>A COMPLEX TOURIST SECTOR WAS IN NEED OF AN EQUALLY COMPLEX STRATEGY THEORY SUCH AS NST.</a:t>
            </a:r>
            <a:r>
              <a:rPr lang="en-GB" sz="2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ES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160325" y="2228663"/>
            <a:ext cx="7498339" cy="3550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dirty="0">
                <a:cs typeface="Arial" panose="020B0604020202020204" pitchFamily="34" charset="0"/>
              </a:rPr>
              <a:t>As long as Tourism was considered a business sector, approaches based on conventional strategies seemed to work perfectly. </a:t>
            </a: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GB" sz="2400" dirty="0"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dirty="0">
                <a:cs typeface="Arial" panose="020B0604020202020204" pitchFamily="34" charset="0"/>
              </a:rPr>
              <a:t>However, given that Tourism is today rather more than just business, the changes of </a:t>
            </a:r>
            <a:r>
              <a:rPr lang="en-GB" sz="2400" b="1" dirty="0">
                <a:cs typeface="Arial" panose="020B0604020202020204" pitchFamily="34" charset="0"/>
              </a:rPr>
              <a:t>the New Strategic Theory (NST) </a:t>
            </a:r>
            <a:r>
              <a:rPr lang="en-GB" sz="2400" dirty="0">
                <a:cs typeface="Arial" panose="020B0604020202020204" pitchFamily="34" charset="0"/>
              </a:rPr>
              <a:t>can provide a new type of approach of thought, of analysis, of action.  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04800" y="3949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379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11264" y="5667117"/>
            <a:ext cx="7196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462201" y="1397666"/>
            <a:ext cx="71964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/>
              <a:t>CONCLUSIONS </a:t>
            </a:r>
            <a:endParaRPr lang="es-ES" sz="2400" dirty="0"/>
          </a:p>
          <a:p>
            <a:endParaRPr lang="es-ES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009388" y="2136206"/>
            <a:ext cx="7498339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altLang="es-ES" sz="2400" dirty="0" err="1">
                <a:solidFill>
                  <a:srgbClr val="212121"/>
                </a:solidFill>
              </a:rPr>
              <a:t>The</a:t>
            </a:r>
            <a:r>
              <a:rPr lang="es-ES" altLang="es-ES" sz="2400" dirty="0">
                <a:solidFill>
                  <a:srgbClr val="212121"/>
                </a:solidFill>
              </a:rPr>
              <a:t> New </a:t>
            </a:r>
            <a:r>
              <a:rPr lang="es-ES" altLang="es-ES" sz="2400" dirty="0" err="1">
                <a:solidFill>
                  <a:srgbClr val="212121"/>
                </a:solidFill>
              </a:rPr>
              <a:t>Strategy</a:t>
            </a:r>
            <a:r>
              <a:rPr lang="es-ES" altLang="es-ES" sz="2400" dirty="0">
                <a:solidFill>
                  <a:srgbClr val="212121"/>
                </a:solidFill>
              </a:rPr>
              <a:t> </a:t>
            </a:r>
            <a:r>
              <a:rPr lang="es-ES" altLang="es-ES" sz="2400" dirty="0" err="1">
                <a:solidFill>
                  <a:srgbClr val="212121"/>
                </a:solidFill>
              </a:rPr>
              <a:t>Theory</a:t>
            </a:r>
            <a:r>
              <a:rPr lang="es-ES" altLang="es-ES" sz="2400" dirty="0">
                <a:solidFill>
                  <a:srgbClr val="212121"/>
                </a:solidFill>
              </a:rPr>
              <a:t> (NST)  </a:t>
            </a:r>
            <a:r>
              <a:rPr lang="es-ES" altLang="es-ES" sz="2400" dirty="0" err="1">
                <a:solidFill>
                  <a:srgbClr val="212121"/>
                </a:solidFill>
              </a:rPr>
              <a:t>is</a:t>
            </a:r>
            <a:r>
              <a:rPr lang="es-ES" altLang="es-ES" sz="2400" dirty="0">
                <a:solidFill>
                  <a:srgbClr val="212121"/>
                </a:solidFill>
              </a:rPr>
              <a:t> </a:t>
            </a:r>
            <a:r>
              <a:rPr lang="es-ES" altLang="es-ES" sz="2400" dirty="0" err="1">
                <a:solidFill>
                  <a:srgbClr val="212121"/>
                </a:solidFill>
              </a:rPr>
              <a:t>considered</a:t>
            </a:r>
            <a:r>
              <a:rPr lang="es-ES" altLang="es-ES" sz="2400" dirty="0">
                <a:solidFill>
                  <a:srgbClr val="212121"/>
                </a:solidFill>
              </a:rPr>
              <a:t>,</a:t>
            </a:r>
            <a:r>
              <a:rPr lang="es-ES" altLang="es-ES" sz="2400" dirty="0"/>
              <a:t> </a:t>
            </a:r>
            <a:r>
              <a:rPr lang="en-GB" sz="2400" dirty="0"/>
              <a:t>in the context of Latin America,</a:t>
            </a:r>
            <a:r>
              <a:rPr lang="es-ES" altLang="es-ES" sz="2400" dirty="0"/>
              <a:t> </a:t>
            </a:r>
            <a:r>
              <a:rPr lang="es-ES" altLang="es-ES" sz="2400" dirty="0" err="1"/>
              <a:t>the</a:t>
            </a:r>
            <a:r>
              <a:rPr lang="es-ES" altLang="es-ES" sz="2400" dirty="0"/>
              <a:t>  </a:t>
            </a:r>
            <a:r>
              <a:rPr lang="en-GB" sz="2400" dirty="0"/>
              <a:t>emergent paradigm that we were looking for since </a:t>
            </a:r>
            <a:r>
              <a:rPr lang="en-GB" sz="2400" dirty="0" err="1"/>
              <a:t>Prahalad</a:t>
            </a:r>
            <a:r>
              <a:rPr lang="en-GB" sz="2400" dirty="0"/>
              <a:t> and Hamel (1994) but less well-known in the English-speaking world. </a:t>
            </a:r>
            <a:r>
              <a:rPr lang="en-GB" sz="2400"/>
              <a:t>We </a:t>
            </a:r>
            <a:r>
              <a:rPr lang="en-GB" sz="2400" dirty="0"/>
              <a:t>have attempted to draw attention to the appearance of this New Strategic Theory (NST). </a:t>
            </a:r>
          </a:p>
          <a:p>
            <a:endParaRPr lang="en-GB" sz="1400" dirty="0"/>
          </a:p>
          <a:p>
            <a:r>
              <a:rPr lang="en-GB" sz="2400" dirty="0"/>
              <a:t>A complexity approach that we consider to be particularly appropriate for tourism.</a:t>
            </a:r>
            <a:endParaRPr lang="es-ES" sz="2400" dirty="0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04800" y="3949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1498972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13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" y="1"/>
            <a:ext cx="9144001" cy="6858000"/>
          </a:xfrm>
          <a:prstGeom prst="rect">
            <a:avLst/>
          </a:prstGeom>
          <a:gradFill flip="none" rotWithShape="1">
            <a:gsLst>
              <a:gs pos="0">
                <a:srgbClr val="CAADD9"/>
              </a:gs>
              <a:gs pos="100000">
                <a:srgbClr val="FFFFFF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ompass only for PPP.jpg"/>
          <p:cNvPicPr>
            <a:picLocks noChangeAspect="1"/>
          </p:cNvPicPr>
          <p:nvPr/>
        </p:nvPicPr>
        <p:blipFill>
          <a:blip r:embed="rId2" cstate="screen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29733" y="2489819"/>
            <a:ext cx="7199855" cy="442818"/>
          </a:xfrm>
        </p:spPr>
        <p:txBody>
          <a:bodyPr/>
          <a:lstStyle/>
          <a:p>
            <a:pPr algn="ctr"/>
            <a:r>
              <a:rPr lang="en-GB" sz="2200" b="1" dirty="0">
                <a:latin typeface="Arial"/>
                <a:cs typeface="Arial"/>
              </a:rPr>
              <a:t>CHAPTER 12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929733" y="3143250"/>
            <a:ext cx="7199313" cy="29368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800" b="1" dirty="0"/>
              <a:t>TOWARDS A NEW </a:t>
            </a:r>
            <a:r>
              <a:rPr lang="en-GB" sz="2800" b="1"/>
              <a:t>STRATEGIC PARADIGM</a:t>
            </a:r>
            <a:endParaRPr lang="en-GB" sz="2600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s-ES" sz="2000" cap="all" dirty="0"/>
              <a:t>Rafael Alberto Pérez and Alejandro Pérez-Ferrant</a:t>
            </a:r>
          </a:p>
          <a:p>
            <a:pPr marL="0" indent="0" algn="ctr">
              <a:buNone/>
            </a:pPr>
            <a:endParaRPr lang="en-GB" sz="26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</p:spTree>
    <p:extLst>
      <p:ext uri="{BB962C8B-B14F-4D97-AF65-F5344CB8AC3E}">
        <p14:creationId xmlns:p14="http://schemas.microsoft.com/office/powerpoint/2010/main" val="855086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1"/>
            <a:ext cx="9144001" cy="6858000"/>
          </a:xfrm>
          <a:prstGeom prst="rect">
            <a:avLst/>
          </a:prstGeom>
          <a:gradFill flip="none" rotWithShape="1">
            <a:gsLst>
              <a:gs pos="0">
                <a:srgbClr val="CAADD9"/>
              </a:gs>
              <a:gs pos="100000">
                <a:srgbClr val="FFFFFF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Compass only for PPP.jpg"/>
          <p:cNvPicPr>
            <a:picLocks noChangeAspect="1"/>
          </p:cNvPicPr>
          <p:nvPr/>
        </p:nvPicPr>
        <p:blipFill>
          <a:blip r:embed="rId2" cstate="screen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11264" y="1232519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LEARNING OBJECTIVES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11264" y="1875409"/>
            <a:ext cx="719646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Report on the more significant changes in approach to strategy over the past 25 years.</a:t>
            </a:r>
            <a:endParaRPr lang="es-E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Focus on the two re-foundation projects: the New Strategic Theory (NST) and the Half Moon Bay Group.</a:t>
            </a:r>
            <a:endParaRPr lang="es-E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Determine to what point we are faced with a new emergent paradigm of complexity, non-linearity and fluidity, guided by the NST.</a:t>
            </a:r>
            <a:endParaRPr lang="es-E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Raise awareness about the NST and its proposals and scope.</a:t>
            </a:r>
            <a:endParaRPr lang="es-E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Adapt these ideas to the tourism sector and verify how the complex ideas behind the NST correspond to the complexity of the world of tourism.</a:t>
            </a:r>
            <a:endParaRPr lang="es-ES" sz="2400" dirty="0"/>
          </a:p>
          <a:p>
            <a:endParaRPr lang="en-US" sz="2400" dirty="0"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</p:spTree>
    <p:extLst>
      <p:ext uri="{BB962C8B-B14F-4D97-AF65-F5344CB8AC3E}">
        <p14:creationId xmlns:p14="http://schemas.microsoft.com/office/powerpoint/2010/main" val="1698238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232519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STRATEGIC MANAGEMENT IN TOURISM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11264" y="1875409"/>
            <a:ext cx="719646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The central idea of this chapter is to inform readers as to how </a:t>
            </a:r>
            <a:r>
              <a:rPr lang="en-GB" sz="2400" b="1" dirty="0"/>
              <a:t>strategy has undergone radical transformations over the past 25 years</a:t>
            </a:r>
            <a:r>
              <a:rPr lang="en-GB" sz="2400" dirty="0"/>
              <a:t> and that we now possess </a:t>
            </a:r>
            <a:r>
              <a:rPr lang="en-GB" sz="2400" b="1" dirty="0"/>
              <a:t>an alternative strategic theory</a:t>
            </a:r>
            <a:r>
              <a:rPr lang="en-GB" sz="2400" dirty="0"/>
              <a:t> that has been conceived from a perspective of </a:t>
            </a:r>
            <a:r>
              <a:rPr lang="en-GB" sz="2400" b="1" dirty="0"/>
              <a:t>complexity, non-linearity and fluidity</a:t>
            </a:r>
            <a:r>
              <a:rPr lang="en-GB" sz="2400" dirty="0"/>
              <a:t>. </a:t>
            </a:r>
          </a:p>
          <a:p>
            <a:endParaRPr lang="en-GB" sz="2400" dirty="0"/>
          </a:p>
          <a:p>
            <a:r>
              <a:rPr lang="en-GB" sz="2400" dirty="0"/>
              <a:t>While this is a general theory that is applicable to any context or sector, one could say it has been designed for the tourism sector. It is known as the </a:t>
            </a:r>
            <a:r>
              <a:rPr lang="en-GB" sz="2400" b="1" dirty="0"/>
              <a:t>New Strategic Theory</a:t>
            </a:r>
            <a:r>
              <a:rPr lang="en-GB" sz="2400" dirty="0"/>
              <a:t> (NST) and is the focus of this document.</a:t>
            </a:r>
            <a:endParaRPr lang="es-ES" sz="2400" dirty="0"/>
          </a:p>
          <a:p>
            <a:endParaRPr lang="en-US" sz="2400" dirty="0"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" y="1232519"/>
            <a:ext cx="13112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8CBAEB"/>
                </a:solidFill>
                <a:latin typeface="Arial"/>
                <a:cs typeface="Arial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463191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232519"/>
            <a:ext cx="719646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1994: THE YEAR IN WHICH STRATEGY DIVERGED</a:t>
            </a:r>
            <a:endParaRPr lang="es-ES" sz="2400" dirty="0"/>
          </a:p>
          <a:p>
            <a:endParaRPr lang="en-US" sz="2200" b="1" dirty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11264" y="1875409"/>
            <a:ext cx="7196463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In 1994 emerge the three most significant critical works:</a:t>
            </a:r>
          </a:p>
          <a:p>
            <a:endParaRPr lang="en-GB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i="1" dirty="0"/>
              <a:t>The Death of Economics </a:t>
            </a:r>
            <a:r>
              <a:rPr lang="en-GB" sz="2400" dirty="0"/>
              <a:t>(P. </a:t>
            </a:r>
            <a:r>
              <a:rPr lang="en-GB" sz="2400" dirty="0" err="1"/>
              <a:t>Ormerod</a:t>
            </a:r>
            <a:r>
              <a:rPr lang="en-GB" sz="2400" dirty="0"/>
              <a:t>, 1994).</a:t>
            </a:r>
            <a:endParaRPr lang="es-ES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i="1" dirty="0"/>
              <a:t>The Rise and Fall of Strategic Planning </a:t>
            </a:r>
            <a:r>
              <a:rPr lang="en-GB" sz="2400" dirty="0"/>
              <a:t>(H. </a:t>
            </a:r>
            <a:r>
              <a:rPr lang="en-GB" sz="2400" dirty="0" err="1"/>
              <a:t>Minztberg</a:t>
            </a:r>
            <a:r>
              <a:rPr lang="en-GB" sz="2400" dirty="0"/>
              <a:t>, 1994). </a:t>
            </a:r>
            <a:endParaRPr lang="es-ES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/>
              <a:t>‘Strategy as a field of study: why search for a new paradigm’ (C.K. </a:t>
            </a:r>
            <a:r>
              <a:rPr lang="en-GB" sz="2400" dirty="0" err="1"/>
              <a:t>Prahalad</a:t>
            </a:r>
            <a:r>
              <a:rPr lang="en-GB" sz="2400" dirty="0"/>
              <a:t> and G. Hamel, 1994). </a:t>
            </a:r>
            <a:endParaRPr lang="es-ES" sz="2400" dirty="0"/>
          </a:p>
          <a:p>
            <a:endParaRPr lang="en-GB" sz="1400" dirty="0"/>
          </a:p>
          <a:p>
            <a:r>
              <a:rPr lang="en-GB" sz="2400" dirty="0"/>
              <a:t>Pandora's Box had been opened and reactions were not long in coming. Though not all of the ‘</a:t>
            </a:r>
            <a:r>
              <a:rPr lang="en-GB" sz="2400" b="1" dirty="0"/>
              <a:t>receptive</a:t>
            </a:r>
            <a:r>
              <a:rPr lang="en-GB" sz="2400" dirty="0"/>
              <a:t>’</a:t>
            </a:r>
            <a:r>
              <a:rPr lang="en-GB" sz="2400" b="1" dirty="0"/>
              <a:t> </a:t>
            </a:r>
            <a:r>
              <a:rPr lang="en-GB" sz="2400" dirty="0"/>
              <a:t>to criticism reacted equally.</a:t>
            </a:r>
            <a:r>
              <a:rPr lang="es-ES" altLang="es-ES" sz="2400" dirty="0">
                <a:solidFill>
                  <a:srgbClr val="212121"/>
                </a:solidFill>
              </a:rPr>
              <a:t> </a:t>
            </a:r>
            <a:r>
              <a:rPr lang="es-ES" altLang="es-ES" sz="2400" dirty="0" err="1">
                <a:solidFill>
                  <a:srgbClr val="212121"/>
                </a:solidFill>
              </a:rPr>
              <a:t>We</a:t>
            </a:r>
            <a:r>
              <a:rPr lang="es-ES" altLang="es-ES" sz="2400" dirty="0">
                <a:solidFill>
                  <a:srgbClr val="212121"/>
                </a:solidFill>
              </a:rPr>
              <a:t> can </a:t>
            </a:r>
            <a:r>
              <a:rPr lang="es-ES" altLang="es-ES" sz="2400" dirty="0" err="1">
                <a:solidFill>
                  <a:srgbClr val="212121"/>
                </a:solidFill>
              </a:rPr>
              <a:t>distinguish</a:t>
            </a:r>
            <a:r>
              <a:rPr lang="es-ES" altLang="es-ES" sz="2400" dirty="0">
                <a:solidFill>
                  <a:srgbClr val="212121"/>
                </a:solidFill>
              </a:rPr>
              <a:t> </a:t>
            </a:r>
            <a:r>
              <a:rPr lang="es-ES" altLang="es-ES" sz="2400" dirty="0" err="1">
                <a:solidFill>
                  <a:srgbClr val="212121"/>
                </a:solidFill>
              </a:rPr>
              <a:t>between</a:t>
            </a:r>
            <a:r>
              <a:rPr lang="es-ES" altLang="es-ES" sz="2400" dirty="0"/>
              <a:t>    </a:t>
            </a:r>
            <a:r>
              <a:rPr lang="en-GB" sz="2400" b="1" dirty="0"/>
              <a:t>the repairers,  the inter- and trans-</a:t>
            </a:r>
            <a:r>
              <a:rPr lang="en-GB" sz="2400" b="1" dirty="0" err="1"/>
              <a:t>disciplinaries</a:t>
            </a:r>
            <a:r>
              <a:rPr lang="en-GB" sz="2400" b="1" dirty="0"/>
              <a:t> </a:t>
            </a:r>
            <a:r>
              <a:rPr lang="en-GB" sz="2400" dirty="0"/>
              <a:t>and </a:t>
            </a:r>
            <a:r>
              <a:rPr lang="en-GB" sz="2400" b="1" dirty="0"/>
              <a:t>the re-founders. 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" y="1232519"/>
            <a:ext cx="13112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8CBAEB"/>
                </a:solidFill>
                <a:latin typeface="Arial"/>
                <a:cs typeface="Arial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53229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232519"/>
            <a:ext cx="7196463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WHAT RE-FOUNDATION PROJECTS ARE WE TALKING ABOUT? </a:t>
            </a:r>
          </a:p>
          <a:p>
            <a:endParaRPr lang="en-GB" sz="2400" b="1" dirty="0"/>
          </a:p>
          <a:p>
            <a:endParaRPr lang="en-GB" sz="2400" b="1" dirty="0"/>
          </a:p>
          <a:p>
            <a:endParaRPr lang="en-GB" sz="2400" b="1" dirty="0"/>
          </a:p>
          <a:p>
            <a:endParaRPr lang="en-GB" sz="2400" b="1" dirty="0"/>
          </a:p>
          <a:p>
            <a:endParaRPr lang="en-GB" sz="2400" b="1" dirty="0"/>
          </a:p>
          <a:p>
            <a:endParaRPr lang="en-GB" sz="2400" b="1" dirty="0"/>
          </a:p>
          <a:p>
            <a:endParaRPr lang="en-GB" sz="2400" b="1" dirty="0"/>
          </a:p>
          <a:p>
            <a:endParaRPr lang="es-ES" sz="2400" dirty="0"/>
          </a:p>
          <a:p>
            <a:r>
              <a:rPr lang="en-GB" sz="2400" b="1" dirty="0"/>
              <a:t> </a:t>
            </a:r>
            <a:endParaRPr lang="es-ES" sz="2400" dirty="0"/>
          </a:p>
          <a:p>
            <a:endParaRPr lang="en-US" sz="2200" b="1" dirty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11264" y="2263499"/>
            <a:ext cx="719646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/>
              <a:t>The </a:t>
            </a:r>
            <a:r>
              <a:rPr lang="en-GB" sz="2400" b="1" dirty="0"/>
              <a:t>New Strategic Theory (NST) led </a:t>
            </a:r>
            <a:r>
              <a:rPr lang="en-GB" sz="2400" dirty="0"/>
              <a:t>by </a:t>
            </a:r>
            <a:r>
              <a:rPr lang="en-GB" sz="2400" b="1" dirty="0"/>
              <a:t>Rafael Alberto Pérez</a:t>
            </a:r>
            <a:r>
              <a:rPr lang="en-GB" sz="2400" dirty="0"/>
              <a:t> that in 2001 propose a </a:t>
            </a:r>
            <a:r>
              <a:rPr lang="en-GB" sz="2400" b="1" dirty="0"/>
              <a:t>NEW STRATEGIC THEORY (NST) based in </a:t>
            </a:r>
            <a:r>
              <a:rPr lang="en-GB" sz="2400" dirty="0"/>
              <a:t>7 changes. And 7 principles.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/>
              <a:t>The </a:t>
            </a:r>
            <a:r>
              <a:rPr lang="en-GB" sz="2400" b="1" dirty="0"/>
              <a:t>Half Moon Bay</a:t>
            </a:r>
            <a:r>
              <a:rPr lang="en-GB" sz="2400" dirty="0"/>
              <a:t> group of 31 experts led by </a:t>
            </a:r>
            <a:r>
              <a:rPr lang="en-GB" sz="2400" b="1" dirty="0"/>
              <a:t>Gary Hamel i</a:t>
            </a:r>
            <a:r>
              <a:rPr lang="en-GB" sz="2400" dirty="0"/>
              <a:t>n 2008 to debate the future of strategic management that proposes 25 points of change.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" y="1232519"/>
            <a:ext cx="13112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8CBAEB"/>
                </a:solidFill>
                <a:latin typeface="Arial"/>
                <a:cs typeface="Arial"/>
              </a:rPr>
              <a:t>3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14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190408"/>
            <a:ext cx="7196463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The NST 7 CHANGES</a:t>
            </a:r>
            <a:endParaRPr lang="es-ES" sz="2400" dirty="0"/>
          </a:p>
          <a:p>
            <a:endParaRPr lang="en-GB" sz="2400" b="1" dirty="0"/>
          </a:p>
          <a:p>
            <a:endParaRPr lang="en-GB" sz="2400" b="1" dirty="0"/>
          </a:p>
          <a:p>
            <a:endParaRPr lang="en-GB" sz="2400" b="1" dirty="0"/>
          </a:p>
          <a:p>
            <a:endParaRPr lang="en-GB" sz="2400" b="1" dirty="0"/>
          </a:p>
          <a:p>
            <a:endParaRPr lang="es-ES" sz="2400" dirty="0"/>
          </a:p>
          <a:p>
            <a:r>
              <a:rPr lang="en-GB" sz="2400" b="1" dirty="0"/>
              <a:t> </a:t>
            </a:r>
            <a:endParaRPr lang="es-ES" sz="2400" dirty="0"/>
          </a:p>
          <a:p>
            <a:endParaRPr lang="en-US" sz="2200" b="1" dirty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11263" y="1663406"/>
            <a:ext cx="739663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GB" sz="2400" b="1" dirty="0"/>
              <a:t>In the central paradigm:</a:t>
            </a:r>
            <a:r>
              <a:rPr lang="en-GB" sz="2400" dirty="0"/>
              <a:t> </a:t>
            </a:r>
            <a:r>
              <a:rPr lang="en-GB" sz="2400" i="1" dirty="0"/>
              <a:t>from fragmentation to complexity.</a:t>
            </a:r>
            <a:r>
              <a:rPr lang="en-GB" sz="2400" dirty="0"/>
              <a:t>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400" b="1" dirty="0"/>
              <a:t>In the subject:</a:t>
            </a:r>
            <a:r>
              <a:rPr lang="en-GB" sz="2400" dirty="0"/>
              <a:t> </a:t>
            </a:r>
            <a:r>
              <a:rPr lang="en-GB" sz="2400" i="1" dirty="0"/>
              <a:t>from rational actor to the relational human being</a:t>
            </a:r>
            <a:r>
              <a:rPr lang="en-GB" sz="2400" dirty="0"/>
              <a:t>. </a:t>
            </a:r>
            <a:endParaRPr lang="es-ES" sz="2400" dirty="0"/>
          </a:p>
          <a:p>
            <a:pPr marL="457200" indent="-457200">
              <a:buFont typeface="+mj-lt"/>
              <a:buAutoNum type="arabicPeriod"/>
            </a:pPr>
            <a:r>
              <a:rPr lang="en-GB" sz="2400" b="1" dirty="0"/>
              <a:t>In the organization:</a:t>
            </a:r>
            <a:r>
              <a:rPr lang="en-GB" sz="2400" dirty="0"/>
              <a:t> </a:t>
            </a:r>
            <a:r>
              <a:rPr lang="en-GB" sz="2400" i="1" dirty="0"/>
              <a:t>from production unit to network of innovation and meaning.</a:t>
            </a:r>
            <a:r>
              <a:rPr lang="en-GB" sz="2400" dirty="0"/>
              <a:t>  </a:t>
            </a:r>
            <a:endParaRPr lang="es-ES" sz="2400" dirty="0"/>
          </a:p>
          <a:p>
            <a:pPr marL="457200" indent="-457200">
              <a:buFont typeface="+mj-lt"/>
              <a:buAutoNum type="arabicPeriod"/>
            </a:pPr>
            <a:r>
              <a:rPr lang="en-GB" sz="2400" b="1" dirty="0"/>
              <a:t>In the focus:</a:t>
            </a:r>
            <a:r>
              <a:rPr lang="en-GB" sz="2400" dirty="0"/>
              <a:t> </a:t>
            </a:r>
            <a:r>
              <a:rPr lang="en-GB" sz="2400" i="1" dirty="0"/>
              <a:t>from the science of conflict to the science of articulation</a:t>
            </a:r>
            <a:r>
              <a:rPr lang="en-GB" sz="2400" dirty="0"/>
              <a:t>. </a:t>
            </a:r>
            <a:endParaRPr lang="es-ES" sz="2400" dirty="0"/>
          </a:p>
          <a:p>
            <a:pPr marL="457200" indent="-457200">
              <a:buFont typeface="+mj-lt"/>
              <a:buAutoNum type="arabicPeriod"/>
            </a:pPr>
            <a:r>
              <a:rPr lang="en-GB" sz="2400" b="1" dirty="0"/>
              <a:t>In the study matrix: </a:t>
            </a:r>
            <a:r>
              <a:rPr lang="en-GB" sz="2400" i="1" dirty="0"/>
              <a:t>from a basis in economics to a basis in communication.</a:t>
            </a:r>
            <a:r>
              <a:rPr lang="en-GB" sz="2400" dirty="0"/>
              <a:t> </a:t>
            </a:r>
            <a:endParaRPr lang="es-ES" sz="2400" dirty="0"/>
          </a:p>
          <a:p>
            <a:pPr marL="457200" indent="-457200">
              <a:buFont typeface="+mj-lt"/>
              <a:buAutoNum type="arabicPeriod"/>
            </a:pPr>
            <a:r>
              <a:rPr lang="en-GB" sz="2400" b="1" dirty="0"/>
              <a:t>In the method:</a:t>
            </a:r>
            <a:r>
              <a:rPr lang="en-GB" sz="2400" dirty="0"/>
              <a:t> </a:t>
            </a:r>
            <a:r>
              <a:rPr lang="en-GB" sz="2400" i="1" dirty="0"/>
              <a:t>new tools.</a:t>
            </a:r>
            <a:r>
              <a:rPr lang="en-GB" sz="2400" dirty="0"/>
              <a:t>  </a:t>
            </a:r>
            <a:endParaRPr lang="es-ES" sz="2400" dirty="0"/>
          </a:p>
          <a:p>
            <a:pPr marL="457200" indent="-457200">
              <a:buFont typeface="+mj-lt"/>
              <a:buAutoNum type="arabicPeriod"/>
            </a:pPr>
            <a:r>
              <a:rPr lang="en-GB" sz="2400" b="1" dirty="0"/>
              <a:t>In the methodology:</a:t>
            </a:r>
            <a:r>
              <a:rPr lang="en-GB" sz="2400" dirty="0"/>
              <a:t> </a:t>
            </a:r>
            <a:r>
              <a:rPr lang="en-GB" sz="2400" i="1" dirty="0"/>
              <a:t>new models.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" y="1232519"/>
            <a:ext cx="13112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8CBAEB"/>
                </a:solidFill>
                <a:latin typeface="Arial"/>
                <a:cs typeface="Arial"/>
              </a:rPr>
              <a:t>3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206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11264" y="5667117"/>
            <a:ext cx="7196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462201" y="1285124"/>
            <a:ext cx="7196463" cy="783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n-GB" sz="2400" b="1" dirty="0">
                <a:latin typeface="Calibri" panose="020F0502020204030204" pitchFamily="34" charset="0"/>
                <a:cs typeface="Arial" panose="020B0604020202020204" pitchFamily="34" charset="0"/>
              </a:rPr>
              <a:t>WHAT HAPPENED TO NST AND WHERE IS TODAY?</a:t>
            </a:r>
            <a:endParaRPr lang="es-E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954157" y="1535884"/>
            <a:ext cx="7824081" cy="5001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Paradigm found: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Experts from 11 countries expressed in Chile that the NST is the paradigm we have been looking for since </a:t>
            </a:r>
            <a:r>
              <a:rPr lang="en-GB" sz="2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Prahalad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Hamel (1994).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b="1" dirty="0"/>
              <a:t>Academic recognition:</a:t>
            </a:r>
            <a:r>
              <a:rPr lang="en-GB" sz="2400" dirty="0"/>
              <a:t> The NST has been the subject of seminars in more than 130 universities in 13 countries</a:t>
            </a:r>
          </a:p>
          <a:p>
            <a:pPr lvl="1"/>
            <a:r>
              <a:rPr lang="en-GB" sz="1400" i="1" dirty="0"/>
              <a:t> </a:t>
            </a:r>
            <a:r>
              <a:rPr lang="en-GB" sz="2400" i="1" dirty="0"/>
              <a:t>‘The New Strategic Theory apply Complexity to Communication and Strategy. I have done the reverse and applied Communication to Complexity’, </a:t>
            </a:r>
            <a:r>
              <a:rPr lang="en-GB" sz="2400" b="1" i="1" dirty="0"/>
              <a:t>Edgar Morin.</a:t>
            </a:r>
            <a:endParaRPr lang="es-ES" sz="2400" dirty="0"/>
          </a:p>
          <a:p>
            <a:pPr marL="285750" lvl="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2400" b="1" dirty="0"/>
              <a:t>Empirical verification: </a:t>
            </a:r>
            <a:r>
              <a:rPr lang="en-GB" sz="2400" dirty="0"/>
              <a:t>The NST </a:t>
            </a:r>
            <a:r>
              <a:rPr lang="en-US" sz="2400" dirty="0"/>
              <a:t>is being applied </a:t>
            </a:r>
            <a:r>
              <a:rPr lang="en-GB" sz="2400" dirty="0"/>
              <a:t>by Ministry for Employment and Social Security (Chile), </a:t>
            </a:r>
            <a:r>
              <a:rPr lang="en-GB" sz="2400" i="1" dirty="0"/>
              <a:t>for the eradication of child labour, and for the Ministry of National </a:t>
            </a:r>
            <a:r>
              <a:rPr lang="en-GB" sz="2400" i="1" dirty="0" err="1"/>
              <a:t>Defense</a:t>
            </a:r>
            <a:r>
              <a:rPr lang="en-GB" sz="2400" i="1" dirty="0"/>
              <a:t> (Colombia) for National Security.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135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11264" y="5667117"/>
            <a:ext cx="7196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462201" y="1397666"/>
            <a:ext cx="71964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altLang="es-ES" sz="2400" b="1" dirty="0">
                <a:solidFill>
                  <a:srgbClr val="212121"/>
                </a:solidFill>
                <a:cs typeface="Arial" panose="020B0604020202020204" pitchFamily="34" charset="0"/>
              </a:rPr>
              <a:t>TOURIST IS MUCH MORE THAN A ECONOMIC SECTOR</a:t>
            </a:r>
          </a:p>
          <a:p>
            <a:r>
              <a:rPr lang="es-ES" sz="2400" b="1" dirty="0">
                <a:solidFill>
                  <a:srgbClr val="21212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 HUMAN, RELATIONAL AND COMPLEX</a:t>
            </a:r>
            <a:r>
              <a:rPr lang="en-GB" sz="2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…</a:t>
            </a:r>
            <a:endParaRPr lang="es-ES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160325" y="2369340"/>
            <a:ext cx="7631983" cy="4109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GB" sz="2400" dirty="0"/>
              <a:t>Tourism, besides being one of the world's most important economic sectors, is much more than a business in the way it influences, and contributes to, the construction, management and growth of populations, societies, the environment, politics, reputations, innovation and welfare…</a:t>
            </a:r>
          </a:p>
          <a:p>
            <a:pPr>
              <a:lnSpc>
                <a:spcPct val="107000"/>
              </a:lnSpc>
            </a:pPr>
            <a:endParaRPr lang="en-GB" sz="1000" dirty="0"/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2400" b="1" dirty="0"/>
              <a:t>Tourism is human and complex. 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2400" b="1" dirty="0"/>
              <a:t>Tourism is communication and innovation.</a:t>
            </a:r>
            <a:endParaRPr lang="es-ES" sz="2400" dirty="0"/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2400" b="1" dirty="0"/>
              <a:t>Tourism is relational.</a:t>
            </a:r>
            <a:endParaRPr lang="es-ES" sz="2400" dirty="0"/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2400" b="1" dirty="0"/>
              <a:t>Tourism is flexibility. </a:t>
            </a:r>
            <a:endParaRPr lang="es-ES" sz="2400" dirty="0"/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04800" y="3949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347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766</Words>
  <Application>Microsoft Office PowerPoint</Application>
  <PresentationFormat>On-screen Show (4:3)</PresentationFormat>
  <Paragraphs>92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Myriad Pro</vt:lpstr>
      <vt:lpstr>Symbol</vt:lpstr>
      <vt:lpstr>Office Theme</vt:lpstr>
      <vt:lpstr>PowerPoint Presentation</vt:lpstr>
      <vt:lpstr>CHAPTER 12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CABI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Hilliar</dc:creator>
  <cp:lastModifiedBy>Leigh-Ann Bard</cp:lastModifiedBy>
  <cp:revision>55</cp:revision>
  <dcterms:created xsi:type="dcterms:W3CDTF">2014-01-16T11:38:48Z</dcterms:created>
  <dcterms:modified xsi:type="dcterms:W3CDTF">2019-07-30T15:54:03Z</dcterms:modified>
</cp:coreProperties>
</file>