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2" r:id="rId2"/>
    <p:sldId id="278" r:id="rId3"/>
    <p:sldId id="263" r:id="rId4"/>
    <p:sldId id="275" r:id="rId5"/>
    <p:sldId id="282" r:id="rId6"/>
    <p:sldId id="269" r:id="rId7"/>
    <p:sldId id="283" r:id="rId8"/>
    <p:sldId id="270" r:id="rId9"/>
    <p:sldId id="284" r:id="rId10"/>
    <p:sldId id="279" r:id="rId11"/>
    <p:sldId id="285" r:id="rId12"/>
    <p:sldId id="286" r:id="rId13"/>
    <p:sldId id="287" r:id="rId14"/>
    <p:sldId id="280" r:id="rId15"/>
    <p:sldId id="281" r:id="rId16"/>
    <p:sldId id="273" r:id="rId17"/>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ADD9"/>
    <a:srgbClr val="8CBAEB"/>
    <a:srgbClr val="FFD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56" autoAdjust="0"/>
    <p:restoredTop sz="94660"/>
  </p:normalViewPr>
  <p:slideViewPr>
    <p:cSldViewPr snapToGrid="0" snapToObjects="1">
      <p:cViewPr varScale="1">
        <p:scale>
          <a:sx n="72" d="100"/>
          <a:sy n="72" d="100"/>
        </p:scale>
        <p:origin x="135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12592F9-41F0-407A-B148-C8EF9F2FAA54}" type="datetimeFigureOut">
              <a:rPr lang="en-US"/>
              <a:pPr>
                <a:defRPr/>
              </a:pPr>
              <a:t>7/30/2019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43E7266-52AA-4EE1-A14C-EC68B35B4B0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D14E1944-57D8-4046-A853-F62B1B5A6959}" type="datetimeFigureOut">
              <a:rPr lang="en-US"/>
              <a:pPr>
                <a:defRPr/>
              </a:pPr>
              <a:t>7/30/2019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668F430-394D-4ADB-B573-06831B9159B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1887B203-0E22-4CAB-8C73-FBD0AA0D2200}" type="datetimeFigureOut">
              <a:rPr lang="en-US"/>
              <a:pPr>
                <a:defRPr/>
              </a:pPr>
              <a:t>7/30/2019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3E918AE-AE21-452C-ADE4-F337DACF2D4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Outcomes">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1311263" y="1232519"/>
            <a:ext cx="7199855" cy="442818"/>
          </a:xfrm>
          <a:prstGeom prst="rect">
            <a:avLst/>
          </a:prstGeom>
        </p:spPr>
        <p:txBody>
          <a:bodyPr rtlCol="0">
            <a:noAutofit/>
          </a:bodyPr>
          <a:lstStyle/>
          <a:p>
            <a:pPr lvl="0"/>
            <a:r>
              <a:rPr lang="en-US"/>
              <a:t>Click to edit Master title style</a:t>
            </a:r>
            <a:endParaRPr lang="en-GB" dirty="0"/>
          </a:p>
        </p:txBody>
      </p:sp>
      <p:sp>
        <p:nvSpPr>
          <p:cNvPr id="3" name="Text Placeholder 2"/>
          <p:cNvSpPr>
            <a:spLocks noGrp="1"/>
          </p:cNvSpPr>
          <p:nvPr>
            <p:ph type="body" sz="quarter" idx="10"/>
          </p:nvPr>
        </p:nvSpPr>
        <p:spPr>
          <a:xfrm>
            <a:off x="1311275" y="1782763"/>
            <a:ext cx="7199313" cy="42973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DD2C35C8-F199-49D8-938E-2797CC11354C}" type="datetimeFigureOut">
              <a:rPr lang="en-US"/>
              <a:pPr>
                <a:defRPr/>
              </a:pPr>
              <a:t>7/30/2019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C8A8571-E786-47ED-9DD8-21B50664CC7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pPr>
              <a:defRPr/>
            </a:pPr>
            <a:fld id="{4D64EE1B-5232-4735-9FA5-4B5CCD76EC35}" type="datetimeFigureOut">
              <a:rPr lang="en-US"/>
              <a:pPr>
                <a:defRPr/>
              </a:pPr>
              <a:t>7/30/2019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6AB18EC-8DD0-409E-91ED-3DF352DC64C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pPr>
              <a:defRPr/>
            </a:pPr>
            <a:fld id="{D74BEE1A-1C60-4042-9D9E-EAC580B9F725}" type="datetimeFigureOut">
              <a:rPr lang="en-US"/>
              <a:pPr>
                <a:defRPr/>
              </a:pPr>
              <a:t>7/30/2019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9F95534-F1B3-49B5-AD10-0CAE1CF5A6D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p:txBody>
          <a:bodyPr/>
          <a:lstStyle>
            <a:lvl1pPr>
              <a:defRPr/>
            </a:lvl1pPr>
          </a:lstStyle>
          <a:p>
            <a:pPr>
              <a:defRPr/>
            </a:pPr>
            <a:fld id="{0C1B0245-C33E-4E35-9174-A53BB1499924}" type="datetimeFigureOut">
              <a:rPr lang="en-US"/>
              <a:pPr>
                <a:defRPr/>
              </a:pPr>
              <a:t>7/30/2019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2B97C4A-6D06-4612-8775-027EDEB7878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A9E0A23-6BC1-44BE-95F4-C2EB275B72E2}" type="datetimeFigureOut">
              <a:rPr lang="en-US"/>
              <a:pPr>
                <a:defRPr/>
              </a:pPr>
              <a:t>7/30/2019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E01694C-B608-4FF1-B333-B5BADB14541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E5904F4-698F-4935-B7C6-C6C92D55450F}" type="datetimeFigureOut">
              <a:rPr lang="en-US"/>
              <a:pPr>
                <a:defRPr/>
              </a:pPr>
              <a:t>7/30/2019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7F1352E-3B12-4FCC-868E-59F830A09B5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976E182C-7496-461E-9D76-1459BD248CBD}" type="datetimeFigureOut">
              <a:rPr lang="en-US"/>
              <a:pPr>
                <a:defRPr/>
              </a:pPr>
              <a:t>7/30/2019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0922AE0-FA4E-43A8-BBA7-3533224ED60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052E5AEF-D45A-4E2F-8600-B9259630A30C}" type="datetimeFigureOut">
              <a:rPr lang="en-US"/>
              <a:pPr>
                <a:defRPr/>
              </a:pPr>
              <a:t>7/30/2019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9306B2D-879C-4C4B-AC05-96D0C669831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64D4FA80-6D61-47B6-8C2F-53CC60DE1CA3}" type="datetimeFigureOut">
              <a:rPr lang="en-US"/>
              <a:pPr>
                <a:defRPr/>
              </a:pPr>
              <a:t>7/30/2019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3DBCC79B-F267-4AD9-803B-7C7DC5BB8AA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1"/>
          <p:cNvPicPr>
            <a:picLocks noChangeAspect="1"/>
          </p:cNvPicPr>
          <p:nvPr/>
        </p:nvPicPr>
        <p:blipFill>
          <a:blip r:embed="rId2" cstate="screen">
            <a:extLst>
              <a:ext uri="{28A0092B-C50C-407E-A947-70E740481C1C}">
                <a14:useLocalDpi xmlns:a14="http://schemas.microsoft.com/office/drawing/2010/main"/>
              </a:ext>
            </a:extLst>
          </a:blip>
          <a:srcRect r="-3044"/>
          <a:stretch>
            <a:fillRect/>
          </a:stretch>
        </p:blipFill>
        <p:spPr bwMode="auto">
          <a:xfrm>
            <a:off x="0" y="0"/>
            <a:ext cx="9421813" cy="6858000"/>
          </a:xfrm>
          <a:prstGeom prst="rect">
            <a:avLst/>
          </a:prstGeom>
          <a:noFill/>
          <a:ln w="9525">
            <a:noFill/>
            <a:miter lim="800000"/>
            <a:headEnd/>
            <a:tailEnd/>
          </a:ln>
        </p:spPr>
      </p:pic>
      <p:sp>
        <p:nvSpPr>
          <p:cNvPr id="14338" name="TextBox 5"/>
          <p:cNvSpPr txBox="1">
            <a:spLocks noChangeArrowheads="1"/>
          </p:cNvSpPr>
          <p:nvPr/>
        </p:nvSpPr>
        <p:spPr bwMode="auto">
          <a:xfrm>
            <a:off x="0" y="1222375"/>
            <a:ext cx="8458200" cy="2308225"/>
          </a:xfrm>
          <a:prstGeom prst="rect">
            <a:avLst/>
          </a:prstGeom>
          <a:noFill/>
          <a:ln w="9525">
            <a:noFill/>
            <a:miter lim="800000"/>
            <a:headEnd/>
            <a:tailEnd/>
          </a:ln>
        </p:spPr>
        <p:txBody>
          <a:bodyPr>
            <a:spAutoFit/>
          </a:bodyPr>
          <a:lstStyle/>
          <a:p>
            <a:pPr algn="r"/>
            <a:r>
              <a:rPr lang="en-US" sz="2800">
                <a:cs typeface="Arial" charset="0"/>
              </a:rPr>
              <a:t>3</a:t>
            </a:r>
            <a:r>
              <a:rPr lang="en-US" sz="2800" baseline="30000">
                <a:cs typeface="Arial" charset="0"/>
              </a:rPr>
              <a:t>rd</a:t>
            </a:r>
            <a:r>
              <a:rPr lang="en-US" sz="2800">
                <a:cs typeface="Arial" charset="0"/>
              </a:rPr>
              <a:t> Edition</a:t>
            </a:r>
            <a:br>
              <a:rPr lang="en-US" sz="4800">
                <a:cs typeface="Arial" charset="0"/>
              </a:rPr>
            </a:br>
            <a:r>
              <a:rPr lang="en-US" sz="4800">
                <a:cs typeface="Arial" charset="0"/>
              </a:rPr>
              <a:t>Strategic Management</a:t>
            </a:r>
          </a:p>
          <a:p>
            <a:pPr algn="r"/>
            <a:r>
              <a:rPr lang="en-US" sz="4800">
                <a:cs typeface="Arial" charset="0"/>
              </a:rPr>
              <a:t>In Tourism</a:t>
            </a:r>
          </a:p>
        </p:txBody>
      </p:sp>
      <p:sp>
        <p:nvSpPr>
          <p:cNvPr id="14339" name="TextBox 6"/>
          <p:cNvSpPr txBox="1">
            <a:spLocks noChangeArrowheads="1"/>
          </p:cNvSpPr>
          <p:nvPr/>
        </p:nvSpPr>
        <p:spPr bwMode="auto">
          <a:xfrm>
            <a:off x="0" y="3937000"/>
            <a:ext cx="8458200" cy="630238"/>
          </a:xfrm>
          <a:prstGeom prst="rect">
            <a:avLst/>
          </a:prstGeom>
          <a:noFill/>
          <a:ln w="9525">
            <a:noFill/>
            <a:miter lim="800000"/>
            <a:headEnd/>
            <a:tailEnd/>
          </a:ln>
        </p:spPr>
        <p:txBody>
          <a:bodyPr>
            <a:spAutoFit/>
          </a:bodyPr>
          <a:lstStyle/>
          <a:p>
            <a:pPr algn="r"/>
            <a:r>
              <a:rPr lang="nl-NL">
                <a:solidFill>
                  <a:srgbClr val="000000"/>
                </a:solidFill>
                <a:cs typeface="Arial" charset="0"/>
              </a:rPr>
              <a:t>Edited by </a:t>
            </a:r>
          </a:p>
          <a:p>
            <a:pPr algn="r"/>
            <a:r>
              <a:rPr lang="nl-NL">
                <a:solidFill>
                  <a:srgbClr val="000000"/>
                </a:solidFill>
                <a:cs typeface="Arial" charset="0"/>
              </a:rPr>
              <a:t>LUIZ MOUTINHO AND</a:t>
            </a:r>
            <a:br>
              <a:rPr lang="nl-NL">
                <a:solidFill>
                  <a:srgbClr val="000000"/>
                </a:solidFill>
                <a:cs typeface="Arial" charset="0"/>
              </a:rPr>
            </a:br>
            <a:r>
              <a:rPr lang="nl-NL">
                <a:solidFill>
                  <a:srgbClr val="000000"/>
                </a:solidFill>
                <a:cs typeface="Arial" charset="0"/>
              </a:rPr>
              <a:t> ALFONSO VARGAS </a:t>
            </a:r>
            <a:r>
              <a:rPr lang="en-GB">
                <a:cs typeface="Arial" charset="0"/>
              </a:rPr>
              <a:t>SÁNCHEZ</a:t>
            </a:r>
          </a:p>
        </p:txBody>
      </p:sp>
      <p:sp>
        <p:nvSpPr>
          <p:cNvPr id="8" name="Rectangle 7"/>
          <p:cNvSpPr/>
          <p:nvPr/>
        </p:nvSpPr>
        <p:spPr>
          <a:xfrm>
            <a:off x="6545263" y="6134100"/>
            <a:ext cx="2598737" cy="33972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000" dirty="0">
                <a:solidFill>
                  <a:srgbClr val="000000"/>
                </a:solidFill>
                <a:latin typeface="Myriad Pro"/>
                <a:cs typeface="Myriad Pro"/>
              </a:rPr>
              <a:t>COMPLIMENTARY TEACHING MATERIALS</a:t>
            </a:r>
          </a:p>
        </p:txBody>
      </p:sp>
      <p:pic>
        <p:nvPicPr>
          <p:cNvPr id="14341" name="Picture 8" descr="CABI_URL_white.eps"/>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7864475" y="5319713"/>
            <a:ext cx="1036638" cy="638175"/>
          </a:xfrm>
          <a:prstGeom prst="rect">
            <a:avLst/>
          </a:prstGeom>
          <a:noFill/>
          <a:ln w="9525">
            <a:noFill/>
            <a:miter lim="800000"/>
            <a:headEnd/>
            <a:tailEnd/>
          </a:ln>
        </p:spPr>
      </p:pic>
      <p:sp>
        <p:nvSpPr>
          <p:cNvPr id="10" name="Rectangle 9"/>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4625975"/>
            <a:ext cx="1614488" cy="2232025"/>
          </a:xfrm>
          <a:prstGeom prst="rect">
            <a:avLst/>
          </a:prstGeom>
          <a:noFill/>
          <a:ln w="9525">
            <a:noFill/>
            <a:miter lim="800000"/>
            <a:headEnd/>
            <a:tailEnd/>
          </a:ln>
        </p:spPr>
      </p:pic>
      <p:sp>
        <p:nvSpPr>
          <p:cNvPr id="5" name="Rectangle 4"/>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
        <p:nvSpPr>
          <p:cNvPr id="22532" name="TextBox 5"/>
          <p:cNvSpPr txBox="1">
            <a:spLocks noChangeArrowheads="1"/>
          </p:cNvSpPr>
          <p:nvPr/>
        </p:nvSpPr>
        <p:spPr bwMode="auto">
          <a:xfrm>
            <a:off x="1311275" y="1231900"/>
            <a:ext cx="7196138" cy="427038"/>
          </a:xfrm>
          <a:prstGeom prst="rect">
            <a:avLst/>
          </a:prstGeom>
          <a:noFill/>
          <a:ln w="9525">
            <a:noFill/>
            <a:miter lim="800000"/>
            <a:headEnd/>
            <a:tailEnd/>
          </a:ln>
        </p:spPr>
        <p:txBody>
          <a:bodyPr>
            <a:spAutoFit/>
          </a:bodyPr>
          <a:lstStyle/>
          <a:p>
            <a:r>
              <a:rPr lang="en-US" sz="2200" b="1">
                <a:cs typeface="Arial" charset="0"/>
              </a:rPr>
              <a:t>STRATEGY AS A WICKED PROBLEM </a:t>
            </a:r>
          </a:p>
        </p:txBody>
      </p:sp>
      <p:sp>
        <p:nvSpPr>
          <p:cNvPr id="22533" name="TextBox 6"/>
          <p:cNvSpPr txBox="1">
            <a:spLocks noChangeArrowheads="1"/>
          </p:cNvSpPr>
          <p:nvPr/>
        </p:nvSpPr>
        <p:spPr bwMode="auto">
          <a:xfrm>
            <a:off x="1311275" y="1874838"/>
            <a:ext cx="7196138" cy="3785652"/>
          </a:xfrm>
          <a:prstGeom prst="rect">
            <a:avLst/>
          </a:prstGeom>
          <a:noFill/>
          <a:ln w="9525">
            <a:noFill/>
            <a:miter lim="800000"/>
            <a:headEnd/>
            <a:tailEnd/>
          </a:ln>
        </p:spPr>
        <p:txBody>
          <a:bodyPr>
            <a:spAutoFit/>
          </a:bodyPr>
          <a:lstStyle/>
          <a:p>
            <a:pPr marL="342900" indent="-342900">
              <a:buFont typeface="Arial" charset="0"/>
              <a:buChar char="•"/>
            </a:pPr>
            <a:r>
              <a:rPr lang="en-US" sz="2000" dirty="0">
                <a:cs typeface="Arial" charset="0"/>
              </a:rPr>
              <a:t>Concept: Wicked problems are highly complex problems; they are unstructured, open ended, they are multi­dimensional, systemic and may have no known solution. In many ways we can think of wicked problems as essentially dis­functionalities within a complex system.</a:t>
            </a:r>
          </a:p>
          <a:p>
            <a:pPr marL="342900" indent="-342900">
              <a:buFont typeface="Arial" charset="0"/>
              <a:buChar char="•"/>
            </a:pPr>
            <a:endParaRPr lang="en-US" sz="2000" dirty="0">
              <a:solidFill>
                <a:srgbClr val="8CBAEB"/>
              </a:solidFill>
              <a:cs typeface="Arial" charset="0"/>
            </a:endParaRPr>
          </a:p>
          <a:p>
            <a:pPr marL="342900" indent="-342900">
              <a:buFont typeface="Arial" charset="0"/>
              <a:buChar char="•"/>
            </a:pPr>
            <a:r>
              <a:rPr lang="en-US" sz="2000" dirty="0">
                <a:solidFill>
                  <a:srgbClr val="000000"/>
                </a:solidFill>
                <a:cs typeface="Arial" charset="0"/>
              </a:rPr>
              <a:t>Business strategy has been identified as exhibiting elements of wickedness: strategies deal with open system, they expand into multiple dimensions (socio-cultural, political, economic, technological…), deeply interconnected, with many and non-linear interdependencies, which evolve over time.</a:t>
            </a:r>
          </a:p>
        </p:txBody>
      </p:sp>
      <p:sp>
        <p:nvSpPr>
          <p:cNvPr id="22534" name="TextBox 7"/>
          <p:cNvSpPr txBox="1">
            <a:spLocks noChangeArrowheads="1"/>
          </p:cNvSpPr>
          <p:nvPr/>
        </p:nvSpPr>
        <p:spPr bwMode="auto">
          <a:xfrm>
            <a:off x="0" y="1231900"/>
            <a:ext cx="1311275" cy="427038"/>
          </a:xfrm>
          <a:prstGeom prst="rect">
            <a:avLst/>
          </a:prstGeom>
          <a:noFill/>
          <a:ln w="9525">
            <a:noFill/>
            <a:miter lim="800000"/>
            <a:headEnd/>
            <a:tailEnd/>
          </a:ln>
        </p:spPr>
        <p:txBody>
          <a:bodyPr>
            <a:spAutoFit/>
          </a:bodyPr>
          <a:lstStyle/>
          <a:p>
            <a:pPr algn="ctr"/>
            <a:r>
              <a:rPr lang="en-US" sz="2200" b="1">
                <a:solidFill>
                  <a:srgbClr val="8CBAEB"/>
                </a:solidFill>
                <a:cs typeface="Arial" charset="0"/>
              </a:rPr>
              <a:t>4</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4625975"/>
            <a:ext cx="1614488" cy="2232025"/>
          </a:xfrm>
          <a:prstGeom prst="rect">
            <a:avLst/>
          </a:prstGeom>
          <a:noFill/>
          <a:ln w="9525">
            <a:noFill/>
            <a:miter lim="800000"/>
            <a:headEnd/>
            <a:tailEnd/>
          </a:ln>
        </p:spPr>
      </p:pic>
      <p:sp>
        <p:nvSpPr>
          <p:cNvPr id="5" name="Rectangle 4"/>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
        <p:nvSpPr>
          <p:cNvPr id="22532" name="TextBox 5"/>
          <p:cNvSpPr txBox="1">
            <a:spLocks noChangeArrowheads="1"/>
          </p:cNvSpPr>
          <p:nvPr/>
        </p:nvSpPr>
        <p:spPr bwMode="auto">
          <a:xfrm>
            <a:off x="1311275" y="1231900"/>
            <a:ext cx="7196138" cy="427038"/>
          </a:xfrm>
          <a:prstGeom prst="rect">
            <a:avLst/>
          </a:prstGeom>
          <a:noFill/>
          <a:ln w="9525">
            <a:noFill/>
            <a:miter lim="800000"/>
            <a:headEnd/>
            <a:tailEnd/>
          </a:ln>
        </p:spPr>
        <p:txBody>
          <a:bodyPr>
            <a:spAutoFit/>
          </a:bodyPr>
          <a:lstStyle/>
          <a:p>
            <a:r>
              <a:rPr lang="en-US" sz="2200" b="1">
                <a:cs typeface="Arial" charset="0"/>
              </a:rPr>
              <a:t>STRATEGY AS A WICKED PROBLEM </a:t>
            </a:r>
          </a:p>
        </p:txBody>
      </p:sp>
      <p:sp>
        <p:nvSpPr>
          <p:cNvPr id="22533" name="TextBox 6"/>
          <p:cNvSpPr txBox="1">
            <a:spLocks noChangeArrowheads="1"/>
          </p:cNvSpPr>
          <p:nvPr/>
        </p:nvSpPr>
        <p:spPr bwMode="auto">
          <a:xfrm>
            <a:off x="1311275" y="1874838"/>
            <a:ext cx="7196138" cy="3785652"/>
          </a:xfrm>
          <a:prstGeom prst="rect">
            <a:avLst/>
          </a:prstGeom>
          <a:noFill/>
          <a:ln w="9525">
            <a:noFill/>
            <a:miter lim="800000"/>
            <a:headEnd/>
            <a:tailEnd/>
          </a:ln>
        </p:spPr>
        <p:txBody>
          <a:bodyPr>
            <a:spAutoFit/>
          </a:bodyPr>
          <a:lstStyle/>
          <a:p>
            <a:pPr marL="342900" indent="-342900">
              <a:buFont typeface="Arial" charset="0"/>
              <a:buChar char="•"/>
            </a:pPr>
            <a:r>
              <a:rPr lang="en-US" sz="2000" dirty="0">
                <a:solidFill>
                  <a:srgbClr val="000000"/>
                </a:solidFill>
                <a:cs typeface="Arial" charset="0"/>
              </a:rPr>
              <a:t>Tourism companies must manage the strategic wickedness by involving stakeholders in growing and developing future outlines for new strategies. The intention should be to create a shared understanding of any problems and issues and use collaboration and joint commitment to resolve them. These situations can also be exploited to strengthen collective intelligence, reduce the force of the groupthink and cognitive bias and enable the group to tackle the problems in a more effective manner than individuals. The more stakeholders involved in the planning process adds complexity but generally increases the potential for creativity.</a:t>
            </a:r>
          </a:p>
        </p:txBody>
      </p:sp>
      <p:sp>
        <p:nvSpPr>
          <p:cNvPr id="22534" name="TextBox 7"/>
          <p:cNvSpPr txBox="1">
            <a:spLocks noChangeArrowheads="1"/>
          </p:cNvSpPr>
          <p:nvPr/>
        </p:nvSpPr>
        <p:spPr bwMode="auto">
          <a:xfrm>
            <a:off x="0" y="1231900"/>
            <a:ext cx="1311275" cy="427038"/>
          </a:xfrm>
          <a:prstGeom prst="rect">
            <a:avLst/>
          </a:prstGeom>
          <a:noFill/>
          <a:ln w="9525">
            <a:noFill/>
            <a:miter lim="800000"/>
            <a:headEnd/>
            <a:tailEnd/>
          </a:ln>
        </p:spPr>
        <p:txBody>
          <a:bodyPr>
            <a:spAutoFit/>
          </a:bodyPr>
          <a:lstStyle/>
          <a:p>
            <a:pPr algn="ctr"/>
            <a:r>
              <a:rPr lang="en-US" sz="2200" b="1">
                <a:solidFill>
                  <a:srgbClr val="8CBAEB"/>
                </a:solidFill>
                <a:cs typeface="Arial" charset="0"/>
              </a:rPr>
              <a:t>4</a:t>
            </a:r>
          </a:p>
        </p:txBody>
      </p:sp>
    </p:spTree>
    <p:extLst>
      <p:ext uri="{BB962C8B-B14F-4D97-AF65-F5344CB8AC3E}">
        <p14:creationId xmlns:p14="http://schemas.microsoft.com/office/powerpoint/2010/main" val="741267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4625975"/>
            <a:ext cx="1614488" cy="2232025"/>
          </a:xfrm>
          <a:prstGeom prst="rect">
            <a:avLst/>
          </a:prstGeom>
          <a:noFill/>
          <a:ln w="9525">
            <a:noFill/>
            <a:miter lim="800000"/>
            <a:headEnd/>
            <a:tailEnd/>
          </a:ln>
        </p:spPr>
      </p:pic>
      <p:sp>
        <p:nvSpPr>
          <p:cNvPr id="5" name="Rectangle 4"/>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
        <p:nvSpPr>
          <p:cNvPr id="22532" name="TextBox 5"/>
          <p:cNvSpPr txBox="1">
            <a:spLocks noChangeArrowheads="1"/>
          </p:cNvSpPr>
          <p:nvPr/>
        </p:nvSpPr>
        <p:spPr bwMode="auto">
          <a:xfrm>
            <a:off x="1311275" y="1231900"/>
            <a:ext cx="7196138" cy="427038"/>
          </a:xfrm>
          <a:prstGeom prst="rect">
            <a:avLst/>
          </a:prstGeom>
          <a:noFill/>
          <a:ln w="9525">
            <a:noFill/>
            <a:miter lim="800000"/>
            <a:headEnd/>
            <a:tailEnd/>
          </a:ln>
        </p:spPr>
        <p:txBody>
          <a:bodyPr>
            <a:spAutoFit/>
          </a:bodyPr>
          <a:lstStyle/>
          <a:p>
            <a:r>
              <a:rPr lang="en-US" sz="2200" b="1" dirty="0">
                <a:cs typeface="Arial" charset="0"/>
              </a:rPr>
              <a:t>Sense and Respond Systems </a:t>
            </a:r>
          </a:p>
        </p:txBody>
      </p:sp>
      <p:sp>
        <p:nvSpPr>
          <p:cNvPr id="22533" name="TextBox 6"/>
          <p:cNvSpPr txBox="1">
            <a:spLocks noChangeArrowheads="1"/>
          </p:cNvSpPr>
          <p:nvPr/>
        </p:nvSpPr>
        <p:spPr bwMode="auto">
          <a:xfrm>
            <a:off x="1311275" y="1874838"/>
            <a:ext cx="7196138" cy="4708981"/>
          </a:xfrm>
          <a:prstGeom prst="rect">
            <a:avLst/>
          </a:prstGeom>
          <a:noFill/>
          <a:ln w="9525">
            <a:noFill/>
            <a:miter lim="800000"/>
            <a:headEnd/>
            <a:tailEnd/>
          </a:ln>
        </p:spPr>
        <p:txBody>
          <a:bodyPr>
            <a:spAutoFit/>
          </a:bodyPr>
          <a:lstStyle/>
          <a:p>
            <a:pPr marL="342900" indent="-342900">
              <a:buFont typeface="Arial" charset="0"/>
              <a:buChar char="•"/>
            </a:pPr>
            <a:r>
              <a:rPr lang="en-US" sz="2000" dirty="0">
                <a:solidFill>
                  <a:srgbClr val="000000"/>
                </a:solidFill>
                <a:cs typeface="Arial" charset="0"/>
              </a:rPr>
              <a:t>As the amount of data and the speed of business increases, the need to create a real time response becomes much more critical. However, rapid advancements in the performance and cost of technology is enabling the achievement of this a real possibility, and realizing the ‘sense and respond’ model is becoming an achievable goal in a wide range of scenarios.</a:t>
            </a:r>
          </a:p>
          <a:p>
            <a:pPr marL="342900" indent="-342900">
              <a:buFont typeface="Arial" charset="0"/>
              <a:buChar char="•"/>
            </a:pPr>
            <a:r>
              <a:rPr lang="en-US" sz="2000" dirty="0">
                <a:solidFill>
                  <a:srgbClr val="000000"/>
                </a:solidFill>
                <a:cs typeface="Arial" charset="0"/>
              </a:rPr>
              <a:t>‘Sense and Respond’ (S&amp;R) companies take current contextual market information, compare this to the existing model and then adapt the business to the new conditions. </a:t>
            </a:r>
          </a:p>
          <a:p>
            <a:pPr marL="342900" indent="-342900">
              <a:buFont typeface="Arial" charset="0"/>
              <a:buChar char="•"/>
            </a:pPr>
            <a:r>
              <a:rPr lang="en-US" sz="2000" dirty="0">
                <a:solidFill>
                  <a:srgbClr val="000000"/>
                </a:solidFill>
                <a:cs typeface="Arial" charset="0"/>
              </a:rPr>
              <a:t>The necessary inputs could come from many different sources. With them, rather than implementing a business plan with a definitive time scale, the S&amp;R controlled business constantly adjusts and responds to changes in real time. </a:t>
            </a:r>
          </a:p>
        </p:txBody>
      </p:sp>
      <p:sp>
        <p:nvSpPr>
          <p:cNvPr id="22534" name="TextBox 7"/>
          <p:cNvSpPr txBox="1">
            <a:spLocks noChangeArrowheads="1"/>
          </p:cNvSpPr>
          <p:nvPr/>
        </p:nvSpPr>
        <p:spPr bwMode="auto">
          <a:xfrm>
            <a:off x="0" y="1231900"/>
            <a:ext cx="1311275" cy="427038"/>
          </a:xfrm>
          <a:prstGeom prst="rect">
            <a:avLst/>
          </a:prstGeom>
          <a:noFill/>
          <a:ln w="9525">
            <a:noFill/>
            <a:miter lim="800000"/>
            <a:headEnd/>
            <a:tailEnd/>
          </a:ln>
        </p:spPr>
        <p:txBody>
          <a:bodyPr>
            <a:spAutoFit/>
          </a:bodyPr>
          <a:lstStyle/>
          <a:p>
            <a:pPr algn="ctr"/>
            <a:r>
              <a:rPr lang="en-US" sz="2200" b="1">
                <a:solidFill>
                  <a:srgbClr val="8CBAEB"/>
                </a:solidFill>
                <a:cs typeface="Arial" charset="0"/>
              </a:rPr>
              <a:t>4</a:t>
            </a:r>
          </a:p>
        </p:txBody>
      </p:sp>
    </p:spTree>
    <p:extLst>
      <p:ext uri="{BB962C8B-B14F-4D97-AF65-F5344CB8AC3E}">
        <p14:creationId xmlns:p14="http://schemas.microsoft.com/office/powerpoint/2010/main" val="25900139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4625975"/>
            <a:ext cx="1614488" cy="2232025"/>
          </a:xfrm>
          <a:prstGeom prst="rect">
            <a:avLst/>
          </a:prstGeom>
          <a:noFill/>
          <a:ln w="9525">
            <a:noFill/>
            <a:miter lim="800000"/>
            <a:headEnd/>
            <a:tailEnd/>
          </a:ln>
        </p:spPr>
      </p:pic>
      <p:sp>
        <p:nvSpPr>
          <p:cNvPr id="5" name="Rectangle 4"/>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
        <p:nvSpPr>
          <p:cNvPr id="22532" name="TextBox 5"/>
          <p:cNvSpPr txBox="1">
            <a:spLocks noChangeArrowheads="1"/>
          </p:cNvSpPr>
          <p:nvPr/>
        </p:nvSpPr>
        <p:spPr bwMode="auto">
          <a:xfrm>
            <a:off x="1311275" y="1231900"/>
            <a:ext cx="7196138" cy="427038"/>
          </a:xfrm>
          <a:prstGeom prst="rect">
            <a:avLst/>
          </a:prstGeom>
          <a:noFill/>
          <a:ln w="9525">
            <a:noFill/>
            <a:miter lim="800000"/>
            <a:headEnd/>
            <a:tailEnd/>
          </a:ln>
        </p:spPr>
        <p:txBody>
          <a:bodyPr>
            <a:spAutoFit/>
          </a:bodyPr>
          <a:lstStyle/>
          <a:p>
            <a:r>
              <a:rPr lang="en-US" sz="2200" b="1" dirty="0">
                <a:cs typeface="Arial" charset="0"/>
              </a:rPr>
              <a:t>Agile Mindset </a:t>
            </a:r>
          </a:p>
        </p:txBody>
      </p:sp>
      <p:sp>
        <p:nvSpPr>
          <p:cNvPr id="22533" name="TextBox 6"/>
          <p:cNvSpPr txBox="1">
            <a:spLocks noChangeArrowheads="1"/>
          </p:cNvSpPr>
          <p:nvPr/>
        </p:nvSpPr>
        <p:spPr bwMode="auto">
          <a:xfrm>
            <a:off x="1311275" y="1874838"/>
            <a:ext cx="7196138" cy="4401205"/>
          </a:xfrm>
          <a:prstGeom prst="rect">
            <a:avLst/>
          </a:prstGeom>
          <a:noFill/>
          <a:ln w="9525">
            <a:noFill/>
            <a:miter lim="800000"/>
            <a:headEnd/>
            <a:tailEnd/>
          </a:ln>
        </p:spPr>
        <p:txBody>
          <a:bodyPr>
            <a:spAutoFit/>
          </a:bodyPr>
          <a:lstStyle/>
          <a:p>
            <a:pPr marL="342900" indent="-342900">
              <a:buFont typeface="Arial" charset="0"/>
              <a:buChar char="•"/>
            </a:pPr>
            <a:r>
              <a:rPr lang="en-US" sz="2000" dirty="0">
                <a:solidFill>
                  <a:srgbClr val="000000"/>
                </a:solidFill>
                <a:cs typeface="Arial" charset="0"/>
              </a:rPr>
              <a:t>An Agile Mindset takes steps forward in the project and pauses to check if the small amount completed has been correctly managed and delivered and fixes any issues there, and then proceeds to the next step. This can sometimes feel like a manner to controlling the chaos.</a:t>
            </a:r>
          </a:p>
          <a:p>
            <a:pPr marL="342900" indent="-342900">
              <a:buFont typeface="Arial" charset="0"/>
              <a:buChar char="•"/>
            </a:pPr>
            <a:r>
              <a:rPr lang="en-US" sz="2000" dirty="0">
                <a:solidFill>
                  <a:srgbClr val="000000"/>
                </a:solidFill>
                <a:cs typeface="Arial" charset="0"/>
              </a:rPr>
              <a:t>As a result, some new terms have emerged, such as ‘Radical Management’. Under this </a:t>
            </a:r>
            <a:r>
              <a:rPr lang="en-US" sz="2000" dirty="0" err="1">
                <a:solidFill>
                  <a:srgbClr val="000000"/>
                </a:solidFill>
                <a:cs typeface="Arial" charset="0"/>
              </a:rPr>
              <a:t>appoach</a:t>
            </a:r>
            <a:r>
              <a:rPr lang="en-US" sz="2000" dirty="0">
                <a:solidFill>
                  <a:srgbClr val="000000"/>
                </a:solidFill>
                <a:cs typeface="Arial" charset="0"/>
              </a:rPr>
              <a:t>, by adopting a people-</a:t>
            </a:r>
            <a:r>
              <a:rPr lang="en-US" sz="2000" dirty="0" err="1">
                <a:solidFill>
                  <a:srgbClr val="000000"/>
                </a:solidFill>
                <a:cs typeface="Arial" charset="0"/>
              </a:rPr>
              <a:t>centred</a:t>
            </a:r>
            <a:r>
              <a:rPr lang="en-US" sz="2000" dirty="0">
                <a:solidFill>
                  <a:srgbClr val="000000"/>
                </a:solidFill>
                <a:cs typeface="Arial" charset="0"/>
              </a:rPr>
              <a:t> goal, a people-</a:t>
            </a:r>
            <a:r>
              <a:rPr lang="en-US" sz="2000" dirty="0" err="1">
                <a:solidFill>
                  <a:srgbClr val="000000"/>
                </a:solidFill>
                <a:cs typeface="Arial" charset="0"/>
              </a:rPr>
              <a:t>centred</a:t>
            </a:r>
            <a:r>
              <a:rPr lang="en-US" sz="2000" dirty="0">
                <a:solidFill>
                  <a:srgbClr val="000000"/>
                </a:solidFill>
                <a:cs typeface="Arial" charset="0"/>
              </a:rPr>
              <a:t> role for managers, a people-</a:t>
            </a:r>
            <a:r>
              <a:rPr lang="en-US" sz="2000" dirty="0" err="1">
                <a:solidFill>
                  <a:srgbClr val="000000"/>
                </a:solidFill>
                <a:cs typeface="Arial" charset="0"/>
              </a:rPr>
              <a:t>centred</a:t>
            </a:r>
            <a:r>
              <a:rPr lang="en-US" sz="2000" dirty="0">
                <a:solidFill>
                  <a:srgbClr val="000000"/>
                </a:solidFill>
                <a:cs typeface="Arial" charset="0"/>
              </a:rPr>
              <a:t> mechanism for </a:t>
            </a:r>
            <a:r>
              <a:rPr lang="en-US" sz="2000" dirty="0" err="1">
                <a:solidFill>
                  <a:srgbClr val="000000"/>
                </a:solidFill>
                <a:cs typeface="Arial" charset="0"/>
              </a:rPr>
              <a:t>co-ordinating</a:t>
            </a:r>
            <a:r>
              <a:rPr lang="en-US" sz="2000" dirty="0">
                <a:solidFill>
                  <a:srgbClr val="000000"/>
                </a:solidFill>
                <a:cs typeface="Arial" charset="0"/>
              </a:rPr>
              <a:t> work, people-</a:t>
            </a:r>
            <a:r>
              <a:rPr lang="en-US" sz="2000" dirty="0" err="1">
                <a:solidFill>
                  <a:srgbClr val="000000"/>
                </a:solidFill>
                <a:cs typeface="Arial" charset="0"/>
              </a:rPr>
              <a:t>centred</a:t>
            </a:r>
            <a:r>
              <a:rPr lang="en-US" sz="2000" dirty="0">
                <a:solidFill>
                  <a:srgbClr val="000000"/>
                </a:solidFill>
                <a:cs typeface="Arial" charset="0"/>
              </a:rPr>
              <a:t> values and people-</a:t>
            </a:r>
            <a:r>
              <a:rPr lang="en-US" sz="2000" dirty="0" err="1">
                <a:solidFill>
                  <a:srgbClr val="000000"/>
                </a:solidFill>
                <a:cs typeface="Arial" charset="0"/>
              </a:rPr>
              <a:t>centred</a:t>
            </a:r>
            <a:r>
              <a:rPr lang="en-US" sz="2000" dirty="0">
                <a:solidFill>
                  <a:srgbClr val="000000"/>
                </a:solidFill>
                <a:cs typeface="Arial" charset="0"/>
              </a:rPr>
              <a:t> communications, the tourism firm is able to operate at a new level: making money for its shareholders by delighting the people for whom the work is done while providing deep job satisfaction for those doing the work. </a:t>
            </a:r>
          </a:p>
        </p:txBody>
      </p:sp>
      <p:sp>
        <p:nvSpPr>
          <p:cNvPr id="22534" name="TextBox 7"/>
          <p:cNvSpPr txBox="1">
            <a:spLocks noChangeArrowheads="1"/>
          </p:cNvSpPr>
          <p:nvPr/>
        </p:nvSpPr>
        <p:spPr bwMode="auto">
          <a:xfrm>
            <a:off x="0" y="1231900"/>
            <a:ext cx="1311275" cy="427038"/>
          </a:xfrm>
          <a:prstGeom prst="rect">
            <a:avLst/>
          </a:prstGeom>
          <a:noFill/>
          <a:ln w="9525">
            <a:noFill/>
            <a:miter lim="800000"/>
            <a:headEnd/>
            <a:tailEnd/>
          </a:ln>
        </p:spPr>
        <p:txBody>
          <a:bodyPr>
            <a:spAutoFit/>
          </a:bodyPr>
          <a:lstStyle/>
          <a:p>
            <a:pPr algn="ctr"/>
            <a:r>
              <a:rPr lang="en-US" sz="2200" b="1">
                <a:solidFill>
                  <a:srgbClr val="8CBAEB"/>
                </a:solidFill>
                <a:cs typeface="Arial" charset="0"/>
              </a:rPr>
              <a:t>4</a:t>
            </a:r>
          </a:p>
        </p:txBody>
      </p:sp>
    </p:spTree>
    <p:extLst>
      <p:ext uri="{BB962C8B-B14F-4D97-AF65-F5344CB8AC3E}">
        <p14:creationId xmlns:p14="http://schemas.microsoft.com/office/powerpoint/2010/main" val="29916073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4625975"/>
            <a:ext cx="1614488" cy="2232025"/>
          </a:xfrm>
          <a:prstGeom prst="rect">
            <a:avLst/>
          </a:prstGeom>
          <a:noFill/>
          <a:ln w="9525">
            <a:noFill/>
            <a:miter lim="800000"/>
            <a:headEnd/>
            <a:tailEnd/>
          </a:ln>
        </p:spPr>
      </p:pic>
      <p:sp>
        <p:nvSpPr>
          <p:cNvPr id="5" name="Rectangle 4"/>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
        <p:nvSpPr>
          <p:cNvPr id="23556" name="TextBox 5"/>
          <p:cNvSpPr txBox="1">
            <a:spLocks noChangeArrowheads="1"/>
          </p:cNvSpPr>
          <p:nvPr/>
        </p:nvSpPr>
        <p:spPr bwMode="auto">
          <a:xfrm>
            <a:off x="1311275" y="1231900"/>
            <a:ext cx="7196138" cy="396875"/>
          </a:xfrm>
          <a:prstGeom prst="rect">
            <a:avLst/>
          </a:prstGeom>
          <a:noFill/>
          <a:ln w="9525">
            <a:noFill/>
            <a:miter lim="800000"/>
            <a:headEnd/>
            <a:tailEnd/>
          </a:ln>
        </p:spPr>
        <p:txBody>
          <a:bodyPr>
            <a:spAutoFit/>
          </a:bodyPr>
          <a:lstStyle/>
          <a:p>
            <a:r>
              <a:rPr lang="en-US" sz="2000" b="1">
                <a:cs typeface="Arial" charset="0"/>
              </a:rPr>
              <a:t>STOP MAXIMIZING PROFIT IN EXCHANGE FOR VALUE</a:t>
            </a:r>
          </a:p>
        </p:txBody>
      </p:sp>
      <p:sp>
        <p:nvSpPr>
          <p:cNvPr id="23557" name="TextBox 6"/>
          <p:cNvSpPr txBox="1">
            <a:spLocks noChangeArrowheads="1"/>
          </p:cNvSpPr>
          <p:nvPr/>
        </p:nvSpPr>
        <p:spPr bwMode="auto">
          <a:xfrm>
            <a:off x="1311275" y="1874838"/>
            <a:ext cx="7196138" cy="4401205"/>
          </a:xfrm>
          <a:prstGeom prst="rect">
            <a:avLst/>
          </a:prstGeom>
          <a:noFill/>
          <a:ln w="9525">
            <a:noFill/>
            <a:miter lim="800000"/>
            <a:headEnd/>
            <a:tailEnd/>
          </a:ln>
        </p:spPr>
        <p:txBody>
          <a:bodyPr>
            <a:spAutoFit/>
          </a:bodyPr>
          <a:lstStyle/>
          <a:p>
            <a:pPr marL="342900" indent="-342900">
              <a:buFont typeface="Arial" charset="0"/>
              <a:buChar char="•"/>
            </a:pPr>
            <a:r>
              <a:rPr lang="en-US" sz="2000" dirty="0">
                <a:solidFill>
                  <a:srgbClr val="000000"/>
                </a:solidFill>
                <a:cs typeface="Arial" charset="0"/>
              </a:rPr>
              <a:t>The obsession with the profit maximization has been detrimental. A reasonable profit would be far more beneficial to the wide spectrum: companies should also reinvest excess profits into creating more value for all and improving their reputation with their client base, employees and society.</a:t>
            </a:r>
          </a:p>
          <a:p>
            <a:pPr marL="342900" indent="-342900">
              <a:buFont typeface="Arial" charset="0"/>
              <a:buChar char="•"/>
            </a:pPr>
            <a:r>
              <a:rPr lang="en-US" sz="2000" dirty="0">
                <a:solidFill>
                  <a:srgbClr val="000000"/>
                </a:solidFill>
                <a:cs typeface="Arial" charset="0"/>
              </a:rPr>
              <a:t>To restore the economy and any society to maximum strength, a new corporate mission is needed, and innovation, which is essentially divergent, has to be part of it.</a:t>
            </a:r>
          </a:p>
          <a:p>
            <a:pPr marL="342900" indent="-342900">
              <a:buFont typeface="Arial" charset="0"/>
              <a:buChar char="•"/>
            </a:pPr>
            <a:r>
              <a:rPr lang="en-US" sz="2000" dirty="0">
                <a:solidFill>
                  <a:srgbClr val="000000"/>
                </a:solidFill>
                <a:cs typeface="Arial" charset="0"/>
              </a:rPr>
              <a:t>For innovators to thrive and become successful it is of paramount importance that their managers defend the ideas and technical solutions against cost-cutting measures or conservatism.</a:t>
            </a:r>
          </a:p>
        </p:txBody>
      </p:sp>
      <p:sp>
        <p:nvSpPr>
          <p:cNvPr id="23558" name="TextBox 7"/>
          <p:cNvSpPr txBox="1">
            <a:spLocks noChangeArrowheads="1"/>
          </p:cNvSpPr>
          <p:nvPr/>
        </p:nvSpPr>
        <p:spPr bwMode="auto">
          <a:xfrm>
            <a:off x="0" y="1231900"/>
            <a:ext cx="1311275" cy="427038"/>
          </a:xfrm>
          <a:prstGeom prst="rect">
            <a:avLst/>
          </a:prstGeom>
          <a:noFill/>
          <a:ln w="9525">
            <a:noFill/>
            <a:miter lim="800000"/>
            <a:headEnd/>
            <a:tailEnd/>
          </a:ln>
        </p:spPr>
        <p:txBody>
          <a:bodyPr>
            <a:spAutoFit/>
          </a:bodyPr>
          <a:lstStyle/>
          <a:p>
            <a:pPr algn="ctr"/>
            <a:r>
              <a:rPr lang="en-US" sz="2200" b="1">
                <a:solidFill>
                  <a:srgbClr val="8CBAEB"/>
                </a:solidFill>
                <a:cs typeface="Arial" charset="0"/>
              </a:rPr>
              <a:t>5</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4625975"/>
            <a:ext cx="1614488" cy="2232025"/>
          </a:xfrm>
          <a:prstGeom prst="rect">
            <a:avLst/>
          </a:prstGeom>
          <a:noFill/>
          <a:ln w="9525">
            <a:noFill/>
            <a:miter lim="800000"/>
            <a:headEnd/>
            <a:tailEnd/>
          </a:ln>
        </p:spPr>
      </p:pic>
      <p:sp>
        <p:nvSpPr>
          <p:cNvPr id="5" name="Rectangle 4"/>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
        <p:nvSpPr>
          <p:cNvPr id="24580" name="TextBox 5"/>
          <p:cNvSpPr txBox="1">
            <a:spLocks noChangeArrowheads="1"/>
          </p:cNvSpPr>
          <p:nvPr/>
        </p:nvSpPr>
        <p:spPr bwMode="auto">
          <a:xfrm>
            <a:off x="1311275" y="1231900"/>
            <a:ext cx="7196138" cy="396875"/>
          </a:xfrm>
          <a:prstGeom prst="rect">
            <a:avLst/>
          </a:prstGeom>
          <a:noFill/>
          <a:ln w="9525">
            <a:noFill/>
            <a:miter lim="800000"/>
            <a:headEnd/>
            <a:tailEnd/>
          </a:ln>
        </p:spPr>
        <p:txBody>
          <a:bodyPr>
            <a:spAutoFit/>
          </a:bodyPr>
          <a:lstStyle/>
          <a:p>
            <a:r>
              <a:rPr lang="en-US" sz="2000" b="1">
                <a:cs typeface="Arial" charset="0"/>
              </a:rPr>
              <a:t>BETAPRENEURSHIP</a:t>
            </a:r>
          </a:p>
        </p:txBody>
      </p:sp>
      <p:sp>
        <p:nvSpPr>
          <p:cNvPr id="24581" name="TextBox 6"/>
          <p:cNvSpPr txBox="1">
            <a:spLocks noChangeArrowheads="1"/>
          </p:cNvSpPr>
          <p:nvPr/>
        </p:nvSpPr>
        <p:spPr bwMode="auto">
          <a:xfrm>
            <a:off x="1311275" y="1874838"/>
            <a:ext cx="7196138" cy="4708981"/>
          </a:xfrm>
          <a:prstGeom prst="rect">
            <a:avLst/>
          </a:prstGeom>
          <a:noFill/>
          <a:ln w="9525">
            <a:noFill/>
            <a:miter lim="800000"/>
            <a:headEnd/>
            <a:tailEnd/>
          </a:ln>
        </p:spPr>
        <p:txBody>
          <a:bodyPr>
            <a:spAutoFit/>
          </a:bodyPr>
          <a:lstStyle/>
          <a:p>
            <a:pPr marL="342900" indent="-342900">
              <a:buFont typeface="Arial" charset="0"/>
              <a:buChar char="•"/>
            </a:pPr>
            <a:r>
              <a:rPr lang="en-US" sz="2000" dirty="0">
                <a:solidFill>
                  <a:srgbClr val="000000"/>
                </a:solidFill>
                <a:cs typeface="Arial" charset="0"/>
              </a:rPr>
              <a:t>The spirit of </a:t>
            </a:r>
            <a:r>
              <a:rPr lang="en-US" sz="2000" dirty="0" err="1">
                <a:solidFill>
                  <a:srgbClr val="000000"/>
                </a:solidFill>
                <a:cs typeface="Arial" charset="0"/>
              </a:rPr>
              <a:t>Betapreneuship</a:t>
            </a:r>
            <a:r>
              <a:rPr lang="en-US" sz="2000" dirty="0">
                <a:solidFill>
                  <a:srgbClr val="000000"/>
                </a:solidFill>
                <a:cs typeface="Arial" charset="0"/>
              </a:rPr>
              <a:t> is empowering people and businesses to make change happen by fostering collaboration around a new ‘redesign and rethink’ culture, in which failure is seen as a learning curve.</a:t>
            </a:r>
          </a:p>
          <a:p>
            <a:pPr marL="342900" indent="-342900">
              <a:buFont typeface="Arial" charset="0"/>
              <a:buChar char="•"/>
            </a:pPr>
            <a:r>
              <a:rPr lang="en-US" sz="2000" dirty="0">
                <a:solidFill>
                  <a:srgbClr val="000000"/>
                </a:solidFill>
                <a:cs typeface="Arial" charset="0"/>
              </a:rPr>
              <a:t>Tourism organizations simply must foster disruptive innovation to thrive, as new people-led alliances will be the fuel that drives successful businesses of the future.</a:t>
            </a:r>
          </a:p>
          <a:p>
            <a:pPr marL="342900" indent="-342900">
              <a:buFont typeface="Arial" charset="0"/>
              <a:buChar char="•"/>
            </a:pPr>
            <a:r>
              <a:rPr lang="en-US" sz="2000" dirty="0">
                <a:solidFill>
                  <a:srgbClr val="000000"/>
                </a:solidFill>
                <a:cs typeface="Arial" charset="0"/>
              </a:rPr>
              <a:t>Innovation needs to be encouraged by fostering a culture of entrepreneurship (and </a:t>
            </a:r>
            <a:r>
              <a:rPr lang="en-US" sz="2000" dirty="0" err="1">
                <a:solidFill>
                  <a:srgbClr val="000000"/>
                </a:solidFill>
                <a:cs typeface="Arial" charset="0"/>
              </a:rPr>
              <a:t>intrepreneurship</a:t>
            </a:r>
            <a:r>
              <a:rPr lang="en-US" sz="2000" dirty="0">
                <a:solidFill>
                  <a:srgbClr val="000000"/>
                </a:solidFill>
                <a:cs typeface="Arial" charset="0"/>
              </a:rPr>
              <a:t>, in-house entrepreneurs), and this must start from an early age with a creative learning, understood as a process of trial and error (this is how </a:t>
            </a:r>
            <a:r>
              <a:rPr lang="en-US" sz="2000" dirty="0" err="1">
                <a:solidFill>
                  <a:srgbClr val="000000"/>
                </a:solidFill>
                <a:cs typeface="Arial" charset="0"/>
              </a:rPr>
              <a:t>betapreneurs</a:t>
            </a:r>
            <a:r>
              <a:rPr lang="en-US" sz="2000" dirty="0">
                <a:solidFill>
                  <a:srgbClr val="000000"/>
                </a:solidFill>
                <a:cs typeface="Arial" charset="0"/>
              </a:rPr>
              <a:t> operate).</a:t>
            </a:r>
          </a:p>
          <a:p>
            <a:pPr marL="342900" indent="-342900">
              <a:buFont typeface="Arial" charset="0"/>
              <a:buChar char="•"/>
            </a:pPr>
            <a:r>
              <a:rPr lang="en-US" sz="2000" dirty="0">
                <a:solidFill>
                  <a:srgbClr val="000000"/>
                </a:solidFill>
                <a:cs typeface="Arial" charset="0"/>
              </a:rPr>
              <a:t>It is advised to them, to find a business partner who excels in strategy and apply the beta concept, embrace your projects in the beta way.  </a:t>
            </a:r>
            <a:endParaRPr lang="en-US" sz="2400" dirty="0">
              <a:solidFill>
                <a:srgbClr val="000000"/>
              </a:solidFill>
              <a:cs typeface="Arial" charset="0"/>
            </a:endParaRPr>
          </a:p>
        </p:txBody>
      </p:sp>
      <p:sp>
        <p:nvSpPr>
          <p:cNvPr id="24582" name="TextBox 7"/>
          <p:cNvSpPr txBox="1">
            <a:spLocks noChangeArrowheads="1"/>
          </p:cNvSpPr>
          <p:nvPr/>
        </p:nvSpPr>
        <p:spPr bwMode="auto">
          <a:xfrm>
            <a:off x="0" y="1231900"/>
            <a:ext cx="1311275" cy="427038"/>
          </a:xfrm>
          <a:prstGeom prst="rect">
            <a:avLst/>
          </a:prstGeom>
          <a:noFill/>
          <a:ln w="9525">
            <a:noFill/>
            <a:miter lim="800000"/>
            <a:headEnd/>
            <a:tailEnd/>
          </a:ln>
        </p:spPr>
        <p:txBody>
          <a:bodyPr>
            <a:spAutoFit/>
          </a:bodyPr>
          <a:lstStyle/>
          <a:p>
            <a:pPr algn="ctr"/>
            <a:r>
              <a:rPr lang="en-US" sz="2200" b="1">
                <a:solidFill>
                  <a:srgbClr val="8CBAEB"/>
                </a:solidFill>
                <a:cs typeface="Arial" charset="0"/>
              </a:rPr>
              <a:t>6</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4625975"/>
            <a:ext cx="1614488" cy="2232025"/>
          </a:xfrm>
          <a:prstGeom prst="rect">
            <a:avLst/>
          </a:prstGeom>
          <a:noFill/>
          <a:ln w="9525">
            <a:noFill/>
            <a:miter lim="800000"/>
            <a:headEnd/>
            <a:tailEnd/>
          </a:ln>
        </p:spPr>
      </p:pic>
      <p:sp>
        <p:nvSpPr>
          <p:cNvPr id="5" name="Rectangle 4"/>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
        <p:nvSpPr>
          <p:cNvPr id="20483" name="TextBox 5"/>
          <p:cNvSpPr txBox="1">
            <a:spLocks noChangeArrowheads="1"/>
          </p:cNvSpPr>
          <p:nvPr/>
        </p:nvSpPr>
        <p:spPr bwMode="auto">
          <a:xfrm>
            <a:off x="1311275" y="1172908"/>
            <a:ext cx="7196138" cy="5663089"/>
          </a:xfrm>
          <a:prstGeom prst="rect">
            <a:avLst/>
          </a:prstGeom>
          <a:noFill/>
          <a:ln w="9525">
            <a:noFill/>
            <a:miter lim="800000"/>
            <a:headEnd/>
            <a:tailEnd/>
          </a:ln>
        </p:spPr>
        <p:txBody>
          <a:bodyPr>
            <a:spAutoFit/>
          </a:bodyPr>
          <a:lstStyle/>
          <a:p>
            <a:r>
              <a:rPr lang="es-ES" sz="2200" b="1" dirty="0">
                <a:cs typeface="Arial" charset="0"/>
              </a:rPr>
              <a:t> CONCLUSION</a:t>
            </a:r>
            <a:endParaRPr lang="es-ES" sz="2000" dirty="0">
              <a:cs typeface="Arial" charset="0"/>
            </a:endParaRPr>
          </a:p>
          <a:p>
            <a:pPr marL="342900" indent="-342900">
              <a:buFont typeface="Arial" panose="020B0604020202020204" pitchFamily="34" charset="0"/>
              <a:buChar char="•"/>
            </a:pPr>
            <a:r>
              <a:rPr lang="en-US" sz="2000" dirty="0">
                <a:cs typeface="Arial" charset="0"/>
              </a:rPr>
              <a:t>The new normal is that there is no normal any more.  Business issues have shifted from discrete problems to holistic messes (requiring holistic, networked, collaborative approaches to resolve). We cannot use the past to predict the future. Creative disruption and innovations are becoming a constant.</a:t>
            </a:r>
          </a:p>
          <a:p>
            <a:pPr marL="342900" indent="-342900">
              <a:buFont typeface="Arial" panose="020B0604020202020204" pitchFamily="34" charset="0"/>
              <a:buChar char="•"/>
            </a:pPr>
            <a:r>
              <a:rPr lang="en-US" sz="2000" dirty="0">
                <a:cs typeface="Arial" charset="0"/>
              </a:rPr>
              <a:t>In order to succeed in the new normal, executives must focus on what has changed for their customers, companies and the travel industry in general. There is no doubt that while the environment will be very different, there are just as many possibilities for those who are prepared.</a:t>
            </a:r>
          </a:p>
          <a:p>
            <a:pPr marL="342900" indent="-342900">
              <a:buFont typeface="Arial" panose="020B0604020202020204" pitchFamily="34" charset="0"/>
              <a:buChar char="•"/>
            </a:pPr>
            <a:r>
              <a:rPr lang="en-US" sz="2000" dirty="0">
                <a:cs typeface="Arial" charset="0"/>
              </a:rPr>
              <a:t>Travel companies are struggling to find a way to address the emerging factors and changes. To expect future corporate success, two factors have come to light as critical: the speed necessary to adapt to threats and opportunities, an the in-built flexibility to allow for speedy responses.</a:t>
            </a:r>
          </a:p>
        </p:txBody>
      </p:sp>
      <p:sp>
        <p:nvSpPr>
          <p:cNvPr id="6" name="TextBox 7"/>
          <p:cNvSpPr txBox="1">
            <a:spLocks noChangeArrowheads="1"/>
          </p:cNvSpPr>
          <p:nvPr/>
        </p:nvSpPr>
        <p:spPr bwMode="auto">
          <a:xfrm>
            <a:off x="0" y="1172908"/>
            <a:ext cx="1311275" cy="427038"/>
          </a:xfrm>
          <a:prstGeom prst="rect">
            <a:avLst/>
          </a:prstGeom>
          <a:noFill/>
          <a:ln w="9525">
            <a:noFill/>
            <a:miter lim="800000"/>
            <a:headEnd/>
            <a:tailEnd/>
          </a:ln>
        </p:spPr>
        <p:txBody>
          <a:bodyPr>
            <a:spAutoFit/>
          </a:bodyPr>
          <a:lstStyle/>
          <a:p>
            <a:pPr algn="ctr"/>
            <a:r>
              <a:rPr lang="es-ES" sz="2200" b="1" dirty="0">
                <a:solidFill>
                  <a:srgbClr val="8CBAEB"/>
                </a:solidFill>
                <a:cs typeface="Arial" charset="0"/>
              </a:rPr>
              <a:t>7</a:t>
            </a:r>
            <a:endParaRPr lang="en-US" sz="2200" b="1" dirty="0">
              <a:solidFill>
                <a:srgbClr val="8CBAEB"/>
              </a:solidFill>
              <a:cs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gradFill flip="none" rotWithShape="1">
            <a:gsLst>
              <a:gs pos="0">
                <a:srgbClr val="CAADD9"/>
              </a:gs>
              <a:gs pos="100000">
                <a:srgbClr val="FFFFF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5362" name="Picture 5" descr="Compass only for PPP.jpg"/>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w="9525">
            <a:noFill/>
            <a:miter lim="800000"/>
            <a:headEnd/>
            <a:tailEnd/>
          </a:ln>
        </p:spPr>
      </p:pic>
      <p:sp>
        <p:nvSpPr>
          <p:cNvPr id="15363" name="Title 7"/>
          <p:cNvSpPr>
            <a:spLocks noGrp="1"/>
          </p:cNvSpPr>
          <p:nvPr>
            <p:ph type="title"/>
          </p:nvPr>
        </p:nvSpPr>
        <p:spPr>
          <a:xfrm>
            <a:off x="1059228" y="1949942"/>
            <a:ext cx="7199313" cy="442913"/>
          </a:xfrm>
        </p:spPr>
        <p:txBody>
          <a:bodyPr/>
          <a:lstStyle/>
          <a:p>
            <a:r>
              <a:rPr lang="en-GB" sz="2200" b="1">
                <a:latin typeface="Arial" charset="0"/>
                <a:cs typeface="Arial" charset="0"/>
              </a:rPr>
              <a:t>CHAPTER 11</a:t>
            </a:r>
          </a:p>
        </p:txBody>
      </p:sp>
      <p:sp>
        <p:nvSpPr>
          <p:cNvPr id="15364" name="Text Placeholder 8"/>
          <p:cNvSpPr>
            <a:spLocks noGrp="1"/>
          </p:cNvSpPr>
          <p:nvPr>
            <p:ph type="body" sz="quarter" idx="10"/>
          </p:nvPr>
        </p:nvSpPr>
        <p:spPr>
          <a:xfrm>
            <a:off x="1059228" y="2603992"/>
            <a:ext cx="7199313" cy="2936875"/>
          </a:xfrm>
        </p:spPr>
        <p:txBody>
          <a:bodyPr/>
          <a:lstStyle/>
          <a:p>
            <a:pPr marL="0" indent="0" algn="ctr">
              <a:buFont typeface="Arial" charset="0"/>
              <a:buNone/>
            </a:pPr>
            <a:r>
              <a:rPr lang="en-GB" sz="2600" dirty="0">
                <a:latin typeface="Arial" charset="0"/>
                <a:cs typeface="Arial" charset="0"/>
              </a:rPr>
              <a:t>STRATEGIC THINKING IN TOURISM</a:t>
            </a:r>
          </a:p>
          <a:p>
            <a:pPr marL="0" indent="0" algn="ctr">
              <a:buNone/>
            </a:pPr>
            <a:r>
              <a:rPr lang="nl-NL" sz="2000" dirty="0">
                <a:solidFill>
                  <a:srgbClr val="000000"/>
                </a:solidFill>
                <a:cs typeface="Arial" charset="0"/>
              </a:rPr>
              <a:t> ALFONSO VARGAS </a:t>
            </a:r>
            <a:r>
              <a:rPr lang="en-GB" sz="2000" dirty="0">
                <a:cs typeface="Arial" charset="0"/>
              </a:rPr>
              <a:t>SÁNCHEZ</a:t>
            </a:r>
            <a:br>
              <a:rPr lang="en-GB" sz="2000" dirty="0">
                <a:cs typeface="Arial" charset="0"/>
              </a:rPr>
            </a:br>
            <a:r>
              <a:rPr lang="en-GB" sz="2000" dirty="0">
                <a:cs typeface="Arial" charset="0"/>
              </a:rPr>
              <a:t> AND </a:t>
            </a:r>
            <a:r>
              <a:rPr lang="nl-NL" sz="2000" dirty="0">
                <a:solidFill>
                  <a:srgbClr val="000000"/>
                </a:solidFill>
                <a:cs typeface="Arial" charset="0"/>
              </a:rPr>
              <a:t>LUIZ MOUTINHO</a:t>
            </a:r>
            <a:endParaRPr lang="en-GB" sz="2000" dirty="0">
              <a:cs typeface="Arial" charset="0"/>
            </a:endParaRPr>
          </a:p>
          <a:p>
            <a:pPr marL="0" indent="0" algn="ctr">
              <a:buFont typeface="Arial" charset="0"/>
              <a:buNone/>
            </a:pPr>
            <a:endParaRPr lang="en-GB" sz="2600" dirty="0">
              <a:latin typeface="Arial" charset="0"/>
              <a:cs typeface="Arial" charset="0"/>
            </a:endParaRPr>
          </a:p>
        </p:txBody>
      </p:sp>
      <p:sp>
        <p:nvSpPr>
          <p:cNvPr id="4" name="Rectangle 3"/>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gradFill flip="none" rotWithShape="1">
            <a:gsLst>
              <a:gs pos="0">
                <a:srgbClr val="CAADD9"/>
              </a:gs>
              <a:gs pos="100000">
                <a:srgbClr val="FFFFF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6386" name="Picture 1" descr="Compass only for PPP.jpg"/>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w="9525">
            <a:noFill/>
            <a:miter lim="800000"/>
            <a:headEnd/>
            <a:tailEnd/>
          </a:ln>
        </p:spPr>
      </p:pic>
      <p:sp>
        <p:nvSpPr>
          <p:cNvPr id="16387" name="TextBox 6"/>
          <p:cNvSpPr txBox="1">
            <a:spLocks noChangeArrowheads="1"/>
          </p:cNvSpPr>
          <p:nvPr/>
        </p:nvSpPr>
        <p:spPr bwMode="auto">
          <a:xfrm>
            <a:off x="1311275" y="1231900"/>
            <a:ext cx="7196138" cy="431800"/>
          </a:xfrm>
          <a:prstGeom prst="rect">
            <a:avLst/>
          </a:prstGeom>
          <a:noFill/>
          <a:ln w="9525">
            <a:noFill/>
            <a:miter lim="800000"/>
            <a:headEnd/>
            <a:tailEnd/>
          </a:ln>
        </p:spPr>
        <p:txBody>
          <a:bodyPr>
            <a:spAutoFit/>
          </a:bodyPr>
          <a:lstStyle/>
          <a:p>
            <a:r>
              <a:rPr lang="en-US" sz="2200" b="1">
                <a:cs typeface="Arial" charset="0"/>
              </a:rPr>
              <a:t>LEARNING OBJECTIVES</a:t>
            </a:r>
          </a:p>
        </p:txBody>
      </p:sp>
      <p:sp>
        <p:nvSpPr>
          <p:cNvPr id="16388" name="TextBox 7"/>
          <p:cNvSpPr txBox="1">
            <a:spLocks noChangeArrowheads="1"/>
          </p:cNvSpPr>
          <p:nvPr/>
        </p:nvSpPr>
        <p:spPr bwMode="auto">
          <a:xfrm>
            <a:off x="1311275" y="1874838"/>
            <a:ext cx="7196138" cy="3749675"/>
          </a:xfrm>
          <a:prstGeom prst="rect">
            <a:avLst/>
          </a:prstGeom>
          <a:solidFill>
            <a:schemeClr val="bg1"/>
          </a:solidFill>
          <a:ln w="9525">
            <a:noFill/>
            <a:miter lim="800000"/>
            <a:headEnd/>
            <a:tailEnd/>
          </a:ln>
        </p:spPr>
        <p:txBody>
          <a:bodyPr>
            <a:spAutoFit/>
          </a:bodyPr>
          <a:lstStyle/>
          <a:p>
            <a:r>
              <a:rPr lang="en-US" sz="2000" dirty="0">
                <a:cs typeface="Arial" charset="0"/>
              </a:rPr>
              <a:t>Be able to:</a:t>
            </a:r>
          </a:p>
          <a:p>
            <a:r>
              <a:rPr lang="en-US" sz="2000" dirty="0">
                <a:cs typeface="Arial" charset="0"/>
              </a:rPr>
              <a:t>•	Go behind the meaning of management nowadays.</a:t>
            </a:r>
          </a:p>
          <a:p>
            <a:r>
              <a:rPr lang="en-US" sz="2000" dirty="0">
                <a:cs typeface="Arial" charset="0"/>
              </a:rPr>
              <a:t>•	Dissect reasons for failure related to strategic plans making clear the difference between strategic planning and strategic thinking, within the framework of systems thinking.</a:t>
            </a:r>
          </a:p>
          <a:p>
            <a:r>
              <a:rPr lang="en-US" sz="2000" dirty="0">
                <a:cs typeface="Arial" charset="0"/>
              </a:rPr>
              <a:t>•	Further explore the concept of strategic agility and sense and respond models.</a:t>
            </a:r>
          </a:p>
          <a:p>
            <a:r>
              <a:rPr lang="en-US" sz="2000" dirty="0">
                <a:cs typeface="Arial" charset="0"/>
              </a:rPr>
              <a:t>•	Create a strategic intent based on an exchange for value, instead of keeping focused on maximizing profits.</a:t>
            </a:r>
          </a:p>
          <a:p>
            <a:r>
              <a:rPr lang="en-US" sz="2000" dirty="0">
                <a:cs typeface="Arial" charset="0"/>
              </a:rPr>
              <a:t>•	Introduce novel conceptualizations like </a:t>
            </a:r>
            <a:r>
              <a:rPr lang="en-US" sz="2000" dirty="0" err="1">
                <a:cs typeface="Arial" charset="0"/>
              </a:rPr>
              <a:t>betapreneurship</a:t>
            </a:r>
            <a:r>
              <a:rPr lang="en-US" sz="2000" dirty="0">
                <a:cs typeface="Arial" charset="0"/>
              </a:rPr>
              <a:t>, strategic cadence, strategic experimentation and management with meaning.</a:t>
            </a:r>
          </a:p>
        </p:txBody>
      </p:sp>
      <p:sp>
        <p:nvSpPr>
          <p:cNvPr id="11" name="Rectangle 10"/>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4625975"/>
            <a:ext cx="1614488" cy="2232025"/>
          </a:xfrm>
          <a:prstGeom prst="rect">
            <a:avLst/>
          </a:prstGeom>
          <a:noFill/>
          <a:ln w="9525">
            <a:noFill/>
            <a:miter lim="800000"/>
            <a:headEnd/>
            <a:tailEnd/>
          </a:ln>
        </p:spPr>
      </p:pic>
      <p:sp>
        <p:nvSpPr>
          <p:cNvPr id="5" name="Rectangle 4"/>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
        <p:nvSpPr>
          <p:cNvPr id="17411" name="TextBox 5"/>
          <p:cNvSpPr txBox="1">
            <a:spLocks noChangeArrowheads="1"/>
          </p:cNvSpPr>
          <p:nvPr/>
        </p:nvSpPr>
        <p:spPr bwMode="auto">
          <a:xfrm>
            <a:off x="1311275" y="1231900"/>
            <a:ext cx="7196138" cy="427038"/>
          </a:xfrm>
          <a:prstGeom prst="rect">
            <a:avLst/>
          </a:prstGeom>
          <a:noFill/>
          <a:ln w="9525">
            <a:noFill/>
            <a:miter lim="800000"/>
            <a:headEnd/>
            <a:tailEnd/>
          </a:ln>
        </p:spPr>
        <p:txBody>
          <a:bodyPr>
            <a:spAutoFit/>
          </a:bodyPr>
          <a:lstStyle/>
          <a:p>
            <a:r>
              <a:rPr lang="en-US" sz="2200" b="1">
                <a:cs typeface="Arial" charset="0"/>
              </a:rPr>
              <a:t>THE MEANING OF MANAGEMENT</a:t>
            </a:r>
          </a:p>
        </p:txBody>
      </p:sp>
      <p:sp>
        <p:nvSpPr>
          <p:cNvPr id="17412" name="TextBox 6"/>
          <p:cNvSpPr txBox="1">
            <a:spLocks noChangeArrowheads="1"/>
          </p:cNvSpPr>
          <p:nvPr/>
        </p:nvSpPr>
        <p:spPr bwMode="auto">
          <a:xfrm>
            <a:off x="1311275" y="1874838"/>
            <a:ext cx="7196138" cy="4893647"/>
          </a:xfrm>
          <a:prstGeom prst="rect">
            <a:avLst/>
          </a:prstGeom>
          <a:noFill/>
          <a:ln w="9525">
            <a:noFill/>
            <a:miter lim="800000"/>
            <a:headEnd/>
            <a:tailEnd/>
          </a:ln>
        </p:spPr>
        <p:txBody>
          <a:bodyPr>
            <a:spAutoFit/>
          </a:bodyPr>
          <a:lstStyle/>
          <a:p>
            <a:pPr marL="342900" indent="-342900">
              <a:buFont typeface="Arial" panose="020B0604020202020204" pitchFamily="34" charset="0"/>
              <a:buChar char="•"/>
            </a:pPr>
            <a:r>
              <a:rPr lang="en-US" sz="2400" dirty="0">
                <a:cs typeface="Arial" charset="0"/>
              </a:rPr>
              <a:t>Currently, management is usually dysfunctional for our time. The current approach to management is aimed at making money and is seen as the only viable modus operandi. As a matter of fact, any efforts to improve management never result in any permanent improvements. </a:t>
            </a:r>
          </a:p>
          <a:p>
            <a:pPr marL="342900" indent="-342900">
              <a:buFont typeface="Arial" panose="020B0604020202020204" pitchFamily="34" charset="0"/>
              <a:buChar char="•"/>
            </a:pPr>
            <a:r>
              <a:rPr lang="en-US" sz="2400" dirty="0">
                <a:cs typeface="Arial" charset="0"/>
              </a:rPr>
              <a:t>Redesign is essential</a:t>
            </a:r>
            <a:r>
              <a:rPr lang="es-ES" sz="2400" dirty="0">
                <a:cs typeface="Arial" charset="0"/>
              </a:rPr>
              <a:t>: </a:t>
            </a:r>
            <a:r>
              <a:rPr lang="en-US" sz="2400" dirty="0">
                <a:cs typeface="Arial" charset="0"/>
              </a:rPr>
              <a:t>what is required is not a ‘better’ management of the same type but quite simply a different style of management. </a:t>
            </a:r>
          </a:p>
          <a:p>
            <a:pPr marL="342900" indent="-342900">
              <a:buFont typeface="Arial" panose="020B0604020202020204" pitchFamily="34" charset="0"/>
              <a:buChar char="•"/>
            </a:pPr>
            <a:r>
              <a:rPr lang="en-US" sz="2400" dirty="0">
                <a:cs typeface="Arial" charset="0"/>
              </a:rPr>
              <a:t>A great awakening is required to implement this change, which basically means embrace ‘managing by meaning’. </a:t>
            </a:r>
          </a:p>
        </p:txBody>
      </p:sp>
      <p:sp>
        <p:nvSpPr>
          <p:cNvPr id="17413" name="TextBox 7"/>
          <p:cNvSpPr txBox="1">
            <a:spLocks noChangeArrowheads="1"/>
          </p:cNvSpPr>
          <p:nvPr/>
        </p:nvSpPr>
        <p:spPr bwMode="auto">
          <a:xfrm>
            <a:off x="0" y="1231900"/>
            <a:ext cx="1311275" cy="431800"/>
          </a:xfrm>
          <a:prstGeom prst="rect">
            <a:avLst/>
          </a:prstGeom>
          <a:noFill/>
          <a:ln w="9525">
            <a:noFill/>
            <a:miter lim="800000"/>
            <a:headEnd/>
            <a:tailEnd/>
          </a:ln>
        </p:spPr>
        <p:txBody>
          <a:bodyPr>
            <a:spAutoFit/>
          </a:bodyPr>
          <a:lstStyle/>
          <a:p>
            <a:pPr algn="ctr"/>
            <a:r>
              <a:rPr lang="en-US" sz="2200" b="1">
                <a:solidFill>
                  <a:srgbClr val="8CBAEB"/>
                </a:solidFill>
                <a:cs typeface="Arial" charset="0"/>
              </a:rPr>
              <a:t>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4625975"/>
            <a:ext cx="1614488" cy="2232025"/>
          </a:xfrm>
          <a:prstGeom prst="rect">
            <a:avLst/>
          </a:prstGeom>
          <a:noFill/>
          <a:ln w="9525">
            <a:noFill/>
            <a:miter lim="800000"/>
            <a:headEnd/>
            <a:tailEnd/>
          </a:ln>
        </p:spPr>
      </p:pic>
      <p:sp>
        <p:nvSpPr>
          <p:cNvPr id="5" name="Rectangle 4"/>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
        <p:nvSpPr>
          <p:cNvPr id="17411" name="TextBox 5"/>
          <p:cNvSpPr txBox="1">
            <a:spLocks noChangeArrowheads="1"/>
          </p:cNvSpPr>
          <p:nvPr/>
        </p:nvSpPr>
        <p:spPr bwMode="auto">
          <a:xfrm>
            <a:off x="1311275" y="1231900"/>
            <a:ext cx="7196138" cy="427038"/>
          </a:xfrm>
          <a:prstGeom prst="rect">
            <a:avLst/>
          </a:prstGeom>
          <a:noFill/>
          <a:ln w="9525">
            <a:noFill/>
            <a:miter lim="800000"/>
            <a:headEnd/>
            <a:tailEnd/>
          </a:ln>
        </p:spPr>
        <p:txBody>
          <a:bodyPr>
            <a:spAutoFit/>
          </a:bodyPr>
          <a:lstStyle/>
          <a:p>
            <a:r>
              <a:rPr lang="en-US" sz="2200" b="1">
                <a:cs typeface="Arial" charset="0"/>
              </a:rPr>
              <a:t>THE MEANING OF MANAGEMENT</a:t>
            </a:r>
          </a:p>
        </p:txBody>
      </p:sp>
      <p:sp>
        <p:nvSpPr>
          <p:cNvPr id="17412" name="TextBox 6"/>
          <p:cNvSpPr txBox="1">
            <a:spLocks noChangeArrowheads="1"/>
          </p:cNvSpPr>
          <p:nvPr/>
        </p:nvSpPr>
        <p:spPr bwMode="auto">
          <a:xfrm>
            <a:off x="1311275" y="1874838"/>
            <a:ext cx="7196138" cy="4524315"/>
          </a:xfrm>
          <a:prstGeom prst="rect">
            <a:avLst/>
          </a:prstGeom>
          <a:noFill/>
          <a:ln w="9525">
            <a:noFill/>
            <a:miter lim="800000"/>
            <a:headEnd/>
            <a:tailEnd/>
          </a:ln>
        </p:spPr>
        <p:txBody>
          <a:bodyPr>
            <a:spAutoFit/>
          </a:bodyPr>
          <a:lstStyle/>
          <a:p>
            <a:r>
              <a:rPr lang="en-US" sz="2400" dirty="0">
                <a:cs typeface="Arial" charset="0"/>
              </a:rPr>
              <a:t>Management is under pressure of change, following the dilemma management listed below:</a:t>
            </a:r>
          </a:p>
          <a:p>
            <a:pPr marL="342900" indent="-342900">
              <a:buFont typeface="Arial" panose="020B0604020202020204" pitchFamily="34" charset="0"/>
              <a:buChar char="•"/>
            </a:pPr>
            <a:r>
              <a:rPr lang="en-US" sz="2400" dirty="0">
                <a:cs typeface="Arial" charset="0"/>
              </a:rPr>
              <a:t>Flexible decentralized empowered networks within a structure of strategic intent.</a:t>
            </a:r>
          </a:p>
          <a:p>
            <a:pPr marL="342900" indent="-342900">
              <a:buFont typeface="Arial" panose="020B0604020202020204" pitchFamily="34" charset="0"/>
              <a:buChar char="•"/>
            </a:pPr>
            <a:r>
              <a:rPr lang="en-US" sz="2400" dirty="0">
                <a:cs typeface="Arial" charset="0"/>
              </a:rPr>
              <a:t>Learning through immersive experiences, scenarios and rapid prototyping.</a:t>
            </a:r>
          </a:p>
          <a:p>
            <a:pPr marL="342900" indent="-342900">
              <a:buFont typeface="Arial" panose="020B0604020202020204" pitchFamily="34" charset="0"/>
              <a:buChar char="•"/>
            </a:pPr>
            <a:r>
              <a:rPr lang="en-US" sz="2400" dirty="0">
                <a:cs typeface="Arial" charset="0"/>
              </a:rPr>
              <a:t>Acceptance of uncertainty with intuition as a valid contributor to clarity.</a:t>
            </a:r>
          </a:p>
          <a:p>
            <a:pPr marL="342900" indent="-342900">
              <a:buFont typeface="Arial" panose="020B0604020202020204" pitchFamily="34" charset="0"/>
              <a:buChar char="•"/>
            </a:pPr>
            <a:r>
              <a:rPr lang="en-US" sz="2400" dirty="0">
                <a:cs typeface="Arial" charset="0"/>
              </a:rPr>
              <a:t>Strategic sense-making beyond operational problem-solving.</a:t>
            </a:r>
          </a:p>
          <a:p>
            <a:pPr marL="342900" indent="-342900">
              <a:buFont typeface="Arial" panose="020B0604020202020204" pitchFamily="34" charset="0"/>
              <a:buChar char="•"/>
            </a:pPr>
            <a:r>
              <a:rPr lang="en-US" sz="2400" dirty="0">
                <a:cs typeface="Arial" charset="0"/>
              </a:rPr>
              <a:t>Uncoupling ‘winning’ from the need for a solution.  </a:t>
            </a:r>
          </a:p>
          <a:p>
            <a:pPr marL="342900" indent="-342900">
              <a:buFont typeface="Arial" panose="020B0604020202020204" pitchFamily="34" charset="0"/>
              <a:buChar char="•"/>
            </a:pPr>
            <a:r>
              <a:rPr lang="en-US" sz="2400" dirty="0">
                <a:cs typeface="Arial" charset="0"/>
              </a:rPr>
              <a:t>Engagement with complexity.</a:t>
            </a:r>
          </a:p>
        </p:txBody>
      </p:sp>
      <p:sp>
        <p:nvSpPr>
          <p:cNvPr id="17413" name="TextBox 7"/>
          <p:cNvSpPr txBox="1">
            <a:spLocks noChangeArrowheads="1"/>
          </p:cNvSpPr>
          <p:nvPr/>
        </p:nvSpPr>
        <p:spPr bwMode="auto">
          <a:xfrm>
            <a:off x="0" y="1231900"/>
            <a:ext cx="1311275" cy="431800"/>
          </a:xfrm>
          <a:prstGeom prst="rect">
            <a:avLst/>
          </a:prstGeom>
          <a:noFill/>
          <a:ln w="9525">
            <a:noFill/>
            <a:miter lim="800000"/>
            <a:headEnd/>
            <a:tailEnd/>
          </a:ln>
        </p:spPr>
        <p:txBody>
          <a:bodyPr>
            <a:spAutoFit/>
          </a:bodyPr>
          <a:lstStyle/>
          <a:p>
            <a:pPr algn="ctr"/>
            <a:r>
              <a:rPr lang="en-US" sz="2200" b="1">
                <a:solidFill>
                  <a:srgbClr val="8CBAEB"/>
                </a:solidFill>
                <a:cs typeface="Arial" charset="0"/>
              </a:rPr>
              <a:t>1</a:t>
            </a:r>
          </a:p>
        </p:txBody>
      </p:sp>
    </p:spTree>
    <p:extLst>
      <p:ext uri="{BB962C8B-B14F-4D97-AF65-F5344CB8AC3E}">
        <p14:creationId xmlns:p14="http://schemas.microsoft.com/office/powerpoint/2010/main" val="2402789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4625975"/>
            <a:ext cx="1614488" cy="2232025"/>
          </a:xfrm>
          <a:prstGeom prst="rect">
            <a:avLst/>
          </a:prstGeom>
          <a:noFill/>
          <a:ln w="9525">
            <a:noFill/>
            <a:miter lim="800000"/>
            <a:headEnd/>
            <a:tailEnd/>
          </a:ln>
        </p:spPr>
      </p:pic>
      <p:sp>
        <p:nvSpPr>
          <p:cNvPr id="5" name="Rectangle 4"/>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
        <p:nvSpPr>
          <p:cNvPr id="18435" name="TextBox 5"/>
          <p:cNvSpPr txBox="1">
            <a:spLocks noChangeArrowheads="1"/>
          </p:cNvSpPr>
          <p:nvPr/>
        </p:nvSpPr>
        <p:spPr bwMode="auto">
          <a:xfrm>
            <a:off x="1311275" y="1231900"/>
            <a:ext cx="7196138" cy="396875"/>
          </a:xfrm>
          <a:prstGeom prst="rect">
            <a:avLst/>
          </a:prstGeom>
          <a:noFill/>
          <a:ln w="9525">
            <a:noFill/>
            <a:miter lim="800000"/>
            <a:headEnd/>
            <a:tailEnd/>
          </a:ln>
        </p:spPr>
        <p:txBody>
          <a:bodyPr>
            <a:spAutoFit/>
          </a:bodyPr>
          <a:lstStyle/>
          <a:p>
            <a:r>
              <a:rPr lang="en-US" sz="2000" b="1">
                <a:cs typeface="Arial" charset="0"/>
              </a:rPr>
              <a:t>THE CHANGING FORTUNES OF STRATEGIC PLANNING</a:t>
            </a:r>
          </a:p>
        </p:txBody>
      </p:sp>
      <p:sp>
        <p:nvSpPr>
          <p:cNvPr id="18436" name="TextBox 6"/>
          <p:cNvSpPr txBox="1">
            <a:spLocks noChangeArrowheads="1"/>
          </p:cNvSpPr>
          <p:nvPr/>
        </p:nvSpPr>
        <p:spPr bwMode="auto">
          <a:xfrm>
            <a:off x="1311275" y="1874838"/>
            <a:ext cx="7196138" cy="4893647"/>
          </a:xfrm>
          <a:prstGeom prst="rect">
            <a:avLst/>
          </a:prstGeom>
          <a:noFill/>
          <a:ln w="9525">
            <a:noFill/>
            <a:miter lim="800000"/>
            <a:headEnd/>
            <a:tailEnd/>
          </a:ln>
        </p:spPr>
        <p:txBody>
          <a:bodyPr>
            <a:spAutoFit/>
          </a:bodyPr>
          <a:lstStyle/>
          <a:p>
            <a:pPr marL="342900" indent="-342900">
              <a:buFont typeface="Arial" panose="020B0604020202020204" pitchFamily="34" charset="0"/>
              <a:buChar char="•"/>
            </a:pPr>
            <a:r>
              <a:rPr lang="en-US" sz="2400" dirty="0">
                <a:cs typeface="Arial" charset="0"/>
              </a:rPr>
              <a:t>Although strategic planning is far from obsolete, it has long since been proved that it is fallible.</a:t>
            </a:r>
          </a:p>
          <a:p>
            <a:pPr marL="342900" indent="-342900">
              <a:buFont typeface="Arial" panose="020B0604020202020204" pitchFamily="34" charset="0"/>
              <a:buChar char="•"/>
            </a:pPr>
            <a:r>
              <a:rPr lang="en-US" sz="2400" dirty="0">
                <a:cs typeface="Arial" charset="0"/>
              </a:rPr>
              <a:t>Strategic planning is not strategic thinking. This confusion often ruins strategic thinking, and at the heart of it lies the fact that the most successful strategies are visions, not plans.</a:t>
            </a:r>
          </a:p>
          <a:p>
            <a:pPr marL="342900" indent="-342900">
              <a:buFont typeface="Arial" panose="020B0604020202020204" pitchFamily="34" charset="0"/>
              <a:buChar char="•"/>
            </a:pPr>
            <a:r>
              <a:rPr lang="en-US" sz="2400" dirty="0">
                <a:cs typeface="Arial" charset="0"/>
              </a:rPr>
              <a:t>In addition, some significant reasons why strategic plans usually fail in tourism companies are: inaccurate financial estimates; insufficient data inputted to plans; undefined or inflexible roles and responsibilities; not understanding the staffing requirements; strategic project scope inflexible to change.</a:t>
            </a:r>
          </a:p>
        </p:txBody>
      </p:sp>
      <p:sp>
        <p:nvSpPr>
          <p:cNvPr id="18437" name="TextBox 7"/>
          <p:cNvSpPr txBox="1">
            <a:spLocks noChangeArrowheads="1"/>
          </p:cNvSpPr>
          <p:nvPr/>
        </p:nvSpPr>
        <p:spPr bwMode="auto">
          <a:xfrm>
            <a:off x="0" y="1231900"/>
            <a:ext cx="1311275" cy="431800"/>
          </a:xfrm>
          <a:prstGeom prst="rect">
            <a:avLst/>
          </a:prstGeom>
          <a:noFill/>
          <a:ln w="9525">
            <a:noFill/>
            <a:miter lim="800000"/>
            <a:headEnd/>
            <a:tailEnd/>
          </a:ln>
        </p:spPr>
        <p:txBody>
          <a:bodyPr>
            <a:spAutoFit/>
          </a:bodyPr>
          <a:lstStyle/>
          <a:p>
            <a:pPr algn="ctr"/>
            <a:r>
              <a:rPr lang="en-US" sz="2200" b="1">
                <a:solidFill>
                  <a:srgbClr val="8CBAEB"/>
                </a:solidFill>
                <a:cs typeface="Arial" charset="0"/>
              </a:rPr>
              <a:t>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4625975"/>
            <a:ext cx="1614488" cy="2232025"/>
          </a:xfrm>
          <a:prstGeom prst="rect">
            <a:avLst/>
          </a:prstGeom>
          <a:noFill/>
          <a:ln w="9525">
            <a:noFill/>
            <a:miter lim="800000"/>
            <a:headEnd/>
            <a:tailEnd/>
          </a:ln>
        </p:spPr>
      </p:pic>
      <p:sp>
        <p:nvSpPr>
          <p:cNvPr id="5" name="Rectangle 4"/>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
        <p:nvSpPr>
          <p:cNvPr id="18435" name="TextBox 5"/>
          <p:cNvSpPr txBox="1">
            <a:spLocks noChangeArrowheads="1"/>
          </p:cNvSpPr>
          <p:nvPr/>
        </p:nvSpPr>
        <p:spPr bwMode="auto">
          <a:xfrm>
            <a:off x="1311275" y="1231900"/>
            <a:ext cx="7196138" cy="396875"/>
          </a:xfrm>
          <a:prstGeom prst="rect">
            <a:avLst/>
          </a:prstGeom>
          <a:noFill/>
          <a:ln w="9525">
            <a:noFill/>
            <a:miter lim="800000"/>
            <a:headEnd/>
            <a:tailEnd/>
          </a:ln>
        </p:spPr>
        <p:txBody>
          <a:bodyPr>
            <a:spAutoFit/>
          </a:bodyPr>
          <a:lstStyle/>
          <a:p>
            <a:r>
              <a:rPr lang="en-US" sz="2000" b="1">
                <a:cs typeface="Arial" charset="0"/>
              </a:rPr>
              <a:t>THE CHANGING FORTUNES OF STRATEGIC PLANNING</a:t>
            </a:r>
          </a:p>
        </p:txBody>
      </p:sp>
      <p:sp>
        <p:nvSpPr>
          <p:cNvPr id="18436" name="TextBox 6"/>
          <p:cNvSpPr txBox="1">
            <a:spLocks noChangeArrowheads="1"/>
          </p:cNvSpPr>
          <p:nvPr/>
        </p:nvSpPr>
        <p:spPr bwMode="auto">
          <a:xfrm>
            <a:off x="1311275" y="1874838"/>
            <a:ext cx="7196138" cy="3785652"/>
          </a:xfrm>
          <a:prstGeom prst="rect">
            <a:avLst/>
          </a:prstGeom>
          <a:noFill/>
          <a:ln w="9525">
            <a:noFill/>
            <a:miter lim="800000"/>
            <a:headEnd/>
            <a:tailEnd/>
          </a:ln>
        </p:spPr>
        <p:txBody>
          <a:bodyPr>
            <a:spAutoFit/>
          </a:bodyPr>
          <a:lstStyle/>
          <a:p>
            <a:pPr marL="342900" indent="-342900">
              <a:buFont typeface="Arial" panose="020B0604020202020204" pitchFamily="34" charset="0"/>
              <a:buChar char="•"/>
            </a:pPr>
            <a:r>
              <a:rPr lang="en-US" sz="2000" dirty="0">
                <a:cs typeface="Arial" charset="0"/>
              </a:rPr>
              <a:t>Strategic thinking is about synthesis. It requires creativity and intuition. The end result is an integrated perspective of any enterprise, a simple vision of the direction a company would like to proceed in. These strategies cannot be perfectly conceived on any given schedule. Generally, they are created with informal learning and after a period of disruption and change where many people at all levels are involved with the specifics.</a:t>
            </a:r>
          </a:p>
          <a:p>
            <a:pPr marL="342900" indent="-342900">
              <a:buFont typeface="Arial" panose="020B0604020202020204" pitchFamily="34" charset="0"/>
              <a:buChar char="•"/>
            </a:pPr>
            <a:r>
              <a:rPr lang="en-US" sz="2000" dirty="0">
                <a:cs typeface="Arial" charset="0"/>
              </a:rPr>
              <a:t>The real change within effective planning will come when the mental models that the decision-makers use can be changed. As </a:t>
            </a:r>
            <a:r>
              <a:rPr lang="en-US" sz="2000" dirty="0" err="1">
                <a:cs typeface="Arial" charset="0"/>
              </a:rPr>
              <a:t>Arie</a:t>
            </a:r>
            <a:r>
              <a:rPr lang="en-US" sz="2000" dirty="0">
                <a:cs typeface="Arial" charset="0"/>
              </a:rPr>
              <a:t> de </a:t>
            </a:r>
            <a:r>
              <a:rPr lang="en-US" sz="2000" dirty="0" err="1">
                <a:cs typeface="Arial" charset="0"/>
              </a:rPr>
              <a:t>Geus</a:t>
            </a:r>
            <a:r>
              <a:rPr lang="en-US" sz="2000" dirty="0">
                <a:cs typeface="Arial" charset="0"/>
              </a:rPr>
              <a:t> said: ‘Planning means changing minds, not making plans’. </a:t>
            </a:r>
          </a:p>
        </p:txBody>
      </p:sp>
      <p:sp>
        <p:nvSpPr>
          <p:cNvPr id="18437" name="TextBox 7"/>
          <p:cNvSpPr txBox="1">
            <a:spLocks noChangeArrowheads="1"/>
          </p:cNvSpPr>
          <p:nvPr/>
        </p:nvSpPr>
        <p:spPr bwMode="auto">
          <a:xfrm>
            <a:off x="0" y="1231900"/>
            <a:ext cx="1311275" cy="431800"/>
          </a:xfrm>
          <a:prstGeom prst="rect">
            <a:avLst/>
          </a:prstGeom>
          <a:noFill/>
          <a:ln w="9525">
            <a:noFill/>
            <a:miter lim="800000"/>
            <a:headEnd/>
            <a:tailEnd/>
          </a:ln>
        </p:spPr>
        <p:txBody>
          <a:bodyPr>
            <a:spAutoFit/>
          </a:bodyPr>
          <a:lstStyle/>
          <a:p>
            <a:pPr algn="ctr"/>
            <a:r>
              <a:rPr lang="en-US" sz="2200" b="1">
                <a:solidFill>
                  <a:srgbClr val="8CBAEB"/>
                </a:solidFill>
                <a:cs typeface="Arial" charset="0"/>
              </a:rPr>
              <a:t>2</a:t>
            </a:r>
          </a:p>
        </p:txBody>
      </p:sp>
    </p:spTree>
    <p:extLst>
      <p:ext uri="{BB962C8B-B14F-4D97-AF65-F5344CB8AC3E}">
        <p14:creationId xmlns:p14="http://schemas.microsoft.com/office/powerpoint/2010/main" val="1266885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4625975"/>
            <a:ext cx="1614488" cy="2232025"/>
          </a:xfrm>
          <a:prstGeom prst="rect">
            <a:avLst/>
          </a:prstGeom>
          <a:noFill/>
          <a:ln w="9525">
            <a:noFill/>
            <a:miter lim="800000"/>
            <a:headEnd/>
            <a:tailEnd/>
          </a:ln>
        </p:spPr>
      </p:pic>
      <p:sp>
        <p:nvSpPr>
          <p:cNvPr id="5" name="Rectangle 4"/>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
        <p:nvSpPr>
          <p:cNvPr id="19459" name="TextBox 5"/>
          <p:cNvSpPr txBox="1">
            <a:spLocks noChangeArrowheads="1"/>
          </p:cNvSpPr>
          <p:nvPr/>
        </p:nvSpPr>
        <p:spPr bwMode="auto">
          <a:xfrm>
            <a:off x="1311275" y="1231900"/>
            <a:ext cx="7196138" cy="427038"/>
          </a:xfrm>
          <a:prstGeom prst="rect">
            <a:avLst/>
          </a:prstGeom>
          <a:noFill/>
          <a:ln w="9525">
            <a:noFill/>
            <a:miter lim="800000"/>
            <a:headEnd/>
            <a:tailEnd/>
          </a:ln>
        </p:spPr>
        <p:txBody>
          <a:bodyPr>
            <a:spAutoFit/>
          </a:bodyPr>
          <a:lstStyle/>
          <a:p>
            <a:r>
              <a:rPr lang="en-US" sz="2200" b="1">
                <a:cs typeface="Arial" charset="0"/>
              </a:rPr>
              <a:t>SYSTEMS THINKING</a:t>
            </a:r>
          </a:p>
        </p:txBody>
      </p:sp>
      <p:sp>
        <p:nvSpPr>
          <p:cNvPr id="19460" name="TextBox 6"/>
          <p:cNvSpPr txBox="1">
            <a:spLocks noChangeArrowheads="1"/>
          </p:cNvSpPr>
          <p:nvPr/>
        </p:nvSpPr>
        <p:spPr bwMode="auto">
          <a:xfrm>
            <a:off x="1311275" y="1874838"/>
            <a:ext cx="7196138" cy="4524315"/>
          </a:xfrm>
          <a:prstGeom prst="rect">
            <a:avLst/>
          </a:prstGeom>
          <a:noFill/>
          <a:ln w="9525">
            <a:noFill/>
            <a:miter lim="800000"/>
            <a:headEnd/>
            <a:tailEnd/>
          </a:ln>
        </p:spPr>
        <p:txBody>
          <a:bodyPr>
            <a:spAutoFit/>
          </a:bodyPr>
          <a:lstStyle/>
          <a:p>
            <a:r>
              <a:rPr lang="en-US" sz="2400" dirty="0">
                <a:solidFill>
                  <a:srgbClr val="000000"/>
                </a:solidFill>
                <a:cs typeface="Arial" charset="0"/>
              </a:rPr>
              <a:t>Application of Systems Thinking to Change.</a:t>
            </a:r>
          </a:p>
          <a:p>
            <a:r>
              <a:rPr lang="en-US" sz="2400" dirty="0">
                <a:solidFill>
                  <a:srgbClr val="000000"/>
                </a:solidFill>
                <a:cs typeface="Arial" charset="0"/>
              </a:rPr>
              <a:t>•	Systems are defined by the interactions of their components not just the components themselves.</a:t>
            </a:r>
          </a:p>
          <a:p>
            <a:r>
              <a:rPr lang="en-US" sz="2400" dirty="0">
                <a:solidFill>
                  <a:srgbClr val="000000"/>
                </a:solidFill>
                <a:cs typeface="Arial" charset="0"/>
              </a:rPr>
              <a:t>•	System thinking is the discipline for ‘seeing wholes’, seeing processes rather than snapshots.</a:t>
            </a:r>
          </a:p>
          <a:p>
            <a:r>
              <a:rPr lang="en-US" sz="2400" dirty="0">
                <a:solidFill>
                  <a:srgbClr val="000000"/>
                </a:solidFill>
                <a:cs typeface="Arial" charset="0"/>
              </a:rPr>
              <a:t>•	Businesses are systems (and have many) – it is the interaction of the parts (people/organizations, work to be performed, processes) that produces value for customers. In human systems, the structure of the system includes how people make decisions – the operating policies for translating perceptions, goals, rules and norms into action.</a:t>
            </a:r>
          </a:p>
        </p:txBody>
      </p:sp>
      <p:sp>
        <p:nvSpPr>
          <p:cNvPr id="19461" name="TextBox 7"/>
          <p:cNvSpPr txBox="1">
            <a:spLocks noChangeArrowheads="1"/>
          </p:cNvSpPr>
          <p:nvPr/>
        </p:nvSpPr>
        <p:spPr bwMode="auto">
          <a:xfrm>
            <a:off x="0" y="1231900"/>
            <a:ext cx="1311275" cy="431800"/>
          </a:xfrm>
          <a:prstGeom prst="rect">
            <a:avLst/>
          </a:prstGeom>
          <a:noFill/>
          <a:ln w="9525">
            <a:noFill/>
            <a:miter lim="800000"/>
            <a:headEnd/>
            <a:tailEnd/>
          </a:ln>
        </p:spPr>
        <p:txBody>
          <a:bodyPr>
            <a:spAutoFit/>
          </a:bodyPr>
          <a:lstStyle/>
          <a:p>
            <a:pPr algn="ctr"/>
            <a:r>
              <a:rPr lang="en-US" sz="2200" b="1">
                <a:solidFill>
                  <a:srgbClr val="8CBAEB"/>
                </a:solidFill>
                <a:cs typeface="Arial" charset="0"/>
              </a:rPr>
              <a:t>3</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4625975"/>
            <a:ext cx="1614488" cy="2232025"/>
          </a:xfrm>
          <a:prstGeom prst="rect">
            <a:avLst/>
          </a:prstGeom>
          <a:noFill/>
          <a:ln w="9525">
            <a:noFill/>
            <a:miter lim="800000"/>
            <a:headEnd/>
            <a:tailEnd/>
          </a:ln>
        </p:spPr>
      </p:pic>
      <p:sp>
        <p:nvSpPr>
          <p:cNvPr id="5" name="Rectangle 4"/>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
        <p:nvSpPr>
          <p:cNvPr id="19459" name="TextBox 5"/>
          <p:cNvSpPr txBox="1">
            <a:spLocks noChangeArrowheads="1"/>
          </p:cNvSpPr>
          <p:nvPr/>
        </p:nvSpPr>
        <p:spPr bwMode="auto">
          <a:xfrm>
            <a:off x="1311275" y="1231900"/>
            <a:ext cx="7196138" cy="427038"/>
          </a:xfrm>
          <a:prstGeom prst="rect">
            <a:avLst/>
          </a:prstGeom>
          <a:noFill/>
          <a:ln w="9525">
            <a:noFill/>
            <a:miter lim="800000"/>
            <a:headEnd/>
            <a:tailEnd/>
          </a:ln>
        </p:spPr>
        <p:txBody>
          <a:bodyPr>
            <a:spAutoFit/>
          </a:bodyPr>
          <a:lstStyle/>
          <a:p>
            <a:r>
              <a:rPr lang="en-US" sz="2200" b="1">
                <a:cs typeface="Arial" charset="0"/>
              </a:rPr>
              <a:t>SYSTEMS THINKING</a:t>
            </a:r>
          </a:p>
        </p:txBody>
      </p:sp>
      <p:sp>
        <p:nvSpPr>
          <p:cNvPr id="19460" name="TextBox 6"/>
          <p:cNvSpPr txBox="1">
            <a:spLocks noChangeArrowheads="1"/>
          </p:cNvSpPr>
          <p:nvPr/>
        </p:nvSpPr>
        <p:spPr bwMode="auto">
          <a:xfrm>
            <a:off x="1311275" y="1874838"/>
            <a:ext cx="7196138" cy="4524315"/>
          </a:xfrm>
          <a:prstGeom prst="rect">
            <a:avLst/>
          </a:prstGeom>
          <a:noFill/>
          <a:ln w="9525">
            <a:noFill/>
            <a:miter lim="800000"/>
            <a:headEnd/>
            <a:tailEnd/>
          </a:ln>
        </p:spPr>
        <p:txBody>
          <a:bodyPr>
            <a:spAutoFit/>
          </a:bodyPr>
          <a:lstStyle/>
          <a:p>
            <a:pPr marL="342900" indent="-342900">
              <a:buFont typeface="Arial" panose="020B0604020202020204" pitchFamily="34" charset="0"/>
              <a:buChar char="•"/>
            </a:pPr>
            <a:r>
              <a:rPr lang="en-US" sz="2400" dirty="0">
                <a:solidFill>
                  <a:srgbClr val="000000"/>
                </a:solidFill>
                <a:cs typeface="Arial" charset="0"/>
              </a:rPr>
              <a:t>There is a fundamental difference between doing the right things and doing things right.  As most of the effort in change is put into ‘doing things right’ the question ‘are they the right things to do?’ seems to get lost. Strategy is about doing the right things.</a:t>
            </a:r>
          </a:p>
          <a:p>
            <a:pPr marL="342900" indent="-342900">
              <a:buFont typeface="Arial" panose="020B0604020202020204" pitchFamily="34" charset="0"/>
              <a:buChar char="•"/>
            </a:pPr>
            <a:r>
              <a:rPr lang="en-US" sz="2400" dirty="0">
                <a:solidFill>
                  <a:srgbClr val="000000"/>
                </a:solidFill>
                <a:cs typeface="Arial" charset="0"/>
              </a:rPr>
              <a:t>For strategic planning to be a success, you are not looking for one single solution; more, you are examining the complex systems of problems and this requires taking apart the entire entity and starting afresh.</a:t>
            </a:r>
          </a:p>
          <a:p>
            <a:endParaRPr lang="en-US" sz="2400" dirty="0">
              <a:solidFill>
                <a:srgbClr val="000000"/>
              </a:solidFill>
              <a:cs typeface="Arial" charset="0"/>
            </a:endParaRPr>
          </a:p>
        </p:txBody>
      </p:sp>
      <p:sp>
        <p:nvSpPr>
          <p:cNvPr id="19461" name="TextBox 7"/>
          <p:cNvSpPr txBox="1">
            <a:spLocks noChangeArrowheads="1"/>
          </p:cNvSpPr>
          <p:nvPr/>
        </p:nvSpPr>
        <p:spPr bwMode="auto">
          <a:xfrm>
            <a:off x="0" y="1231900"/>
            <a:ext cx="1311275" cy="431800"/>
          </a:xfrm>
          <a:prstGeom prst="rect">
            <a:avLst/>
          </a:prstGeom>
          <a:noFill/>
          <a:ln w="9525">
            <a:noFill/>
            <a:miter lim="800000"/>
            <a:headEnd/>
            <a:tailEnd/>
          </a:ln>
        </p:spPr>
        <p:txBody>
          <a:bodyPr>
            <a:spAutoFit/>
          </a:bodyPr>
          <a:lstStyle/>
          <a:p>
            <a:pPr algn="ctr"/>
            <a:r>
              <a:rPr lang="en-US" sz="2200" b="1">
                <a:solidFill>
                  <a:srgbClr val="8CBAEB"/>
                </a:solidFill>
                <a:cs typeface="Arial" charset="0"/>
              </a:rPr>
              <a:t>3</a:t>
            </a:r>
          </a:p>
        </p:txBody>
      </p:sp>
    </p:spTree>
    <p:extLst>
      <p:ext uri="{BB962C8B-B14F-4D97-AF65-F5344CB8AC3E}">
        <p14:creationId xmlns:p14="http://schemas.microsoft.com/office/powerpoint/2010/main" val="36116691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796</TotalTime>
  <Words>1479</Words>
  <Application>Microsoft Office PowerPoint</Application>
  <PresentationFormat>On-screen Show (4:3)</PresentationFormat>
  <Paragraphs>97</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Myriad Pro</vt:lpstr>
      <vt:lpstr>Office Theme</vt:lpstr>
      <vt:lpstr>PowerPoint Presentation</vt:lpstr>
      <vt:lpstr>CHAPTER 11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CABI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Hilliar</dc:creator>
  <cp:lastModifiedBy>Leigh-Ann Bard</cp:lastModifiedBy>
  <cp:revision>62</cp:revision>
  <dcterms:created xsi:type="dcterms:W3CDTF">2014-01-16T11:38:48Z</dcterms:created>
  <dcterms:modified xsi:type="dcterms:W3CDTF">2019-07-30T15:54:13Z</dcterms:modified>
</cp:coreProperties>
</file>