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2" r:id="rId2"/>
    <p:sldId id="278" r:id="rId3"/>
    <p:sldId id="263" r:id="rId4"/>
    <p:sldId id="275" r:id="rId5"/>
    <p:sldId id="279" r:id="rId6"/>
    <p:sldId id="269" r:id="rId7"/>
    <p:sldId id="280" r:id="rId8"/>
    <p:sldId id="270" r:id="rId9"/>
    <p:sldId id="27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ADD9"/>
    <a:srgbClr val="8CBAEB"/>
    <a:srgbClr val="FFD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56" autoAdjust="0"/>
    <p:restoredTop sz="94660"/>
  </p:normalViewPr>
  <p:slideViewPr>
    <p:cSldViewPr snapToGrid="0" snapToObjects="1">
      <p:cViewPr varScale="1">
        <p:scale>
          <a:sx n="72" d="100"/>
          <a:sy n="72" d="100"/>
        </p:scale>
        <p:origin x="135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89F47779-7121-E14C-99F9-3B68B3D2C6C2}" type="datetimeFigureOut">
              <a:rPr lang="en-US" smtClean="0"/>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12FE3-AC46-5740-8DB5-CF74F4BCA6E2}" type="slidenum">
              <a:rPr lang="en-US" smtClean="0"/>
              <a:t>‹#›</a:t>
            </a:fld>
            <a:endParaRPr lang="en-US"/>
          </a:p>
        </p:txBody>
      </p:sp>
    </p:spTree>
    <p:extLst>
      <p:ext uri="{BB962C8B-B14F-4D97-AF65-F5344CB8AC3E}">
        <p14:creationId xmlns:p14="http://schemas.microsoft.com/office/powerpoint/2010/main" val="1401189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9F47779-7121-E14C-99F9-3B68B3D2C6C2}" type="datetimeFigureOut">
              <a:rPr lang="en-US" smtClean="0"/>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12FE3-AC46-5740-8DB5-CF74F4BCA6E2}" type="slidenum">
              <a:rPr lang="en-US" smtClean="0"/>
              <a:t>‹#›</a:t>
            </a:fld>
            <a:endParaRPr lang="en-US"/>
          </a:p>
        </p:txBody>
      </p:sp>
    </p:spTree>
    <p:extLst>
      <p:ext uri="{BB962C8B-B14F-4D97-AF65-F5344CB8AC3E}">
        <p14:creationId xmlns:p14="http://schemas.microsoft.com/office/powerpoint/2010/main" val="2836227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9F47779-7121-E14C-99F9-3B68B3D2C6C2}" type="datetimeFigureOut">
              <a:rPr lang="en-US" smtClean="0"/>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12FE3-AC46-5740-8DB5-CF74F4BCA6E2}" type="slidenum">
              <a:rPr lang="en-US" smtClean="0"/>
              <a:t>‹#›</a:t>
            </a:fld>
            <a:endParaRPr lang="en-US"/>
          </a:p>
        </p:txBody>
      </p:sp>
    </p:spTree>
    <p:extLst>
      <p:ext uri="{BB962C8B-B14F-4D97-AF65-F5344CB8AC3E}">
        <p14:creationId xmlns:p14="http://schemas.microsoft.com/office/powerpoint/2010/main" val="8944601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Outcom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1311263" y="1232519"/>
            <a:ext cx="7199855" cy="442818"/>
          </a:xfrm>
          <a:prstGeom prst="rect">
            <a:avLst/>
          </a:prstGeom>
        </p:spPr>
        <p:txBody>
          <a:bodyPr vert="horz" lIns="91440" tIns="45720" rIns="91440" bIns="45720" rtlCol="0" anchor="ctr">
            <a:noAutofit/>
          </a:bodyPr>
          <a:lstStyle/>
          <a:p>
            <a:pPr lvl="0"/>
            <a:r>
              <a:rPr lang="en-US"/>
              <a:t>Click to edit Master title style</a:t>
            </a:r>
            <a:endParaRPr lang="en-GB" dirty="0"/>
          </a:p>
        </p:txBody>
      </p:sp>
      <p:sp>
        <p:nvSpPr>
          <p:cNvPr id="3" name="Text Placeholder 2"/>
          <p:cNvSpPr>
            <a:spLocks noGrp="1"/>
          </p:cNvSpPr>
          <p:nvPr>
            <p:ph type="body" sz="quarter" idx="10"/>
          </p:nvPr>
        </p:nvSpPr>
        <p:spPr>
          <a:xfrm>
            <a:off x="1311275" y="1782763"/>
            <a:ext cx="7199313" cy="42973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6202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9F47779-7121-E14C-99F9-3B68B3D2C6C2}" type="datetimeFigureOut">
              <a:rPr lang="en-US" smtClean="0"/>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12FE3-AC46-5740-8DB5-CF74F4BCA6E2}" type="slidenum">
              <a:rPr lang="en-US" smtClean="0"/>
              <a:t>‹#›</a:t>
            </a:fld>
            <a:endParaRPr lang="en-US"/>
          </a:p>
        </p:txBody>
      </p:sp>
    </p:spTree>
    <p:extLst>
      <p:ext uri="{BB962C8B-B14F-4D97-AF65-F5344CB8AC3E}">
        <p14:creationId xmlns:p14="http://schemas.microsoft.com/office/powerpoint/2010/main" val="1013171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9F47779-7121-E14C-99F9-3B68B3D2C6C2}" type="datetimeFigureOut">
              <a:rPr lang="en-US" smtClean="0"/>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12FE3-AC46-5740-8DB5-CF74F4BCA6E2}" type="slidenum">
              <a:rPr lang="en-US" smtClean="0"/>
              <a:t>‹#›</a:t>
            </a:fld>
            <a:endParaRPr lang="en-US"/>
          </a:p>
        </p:txBody>
      </p:sp>
    </p:spTree>
    <p:extLst>
      <p:ext uri="{BB962C8B-B14F-4D97-AF65-F5344CB8AC3E}">
        <p14:creationId xmlns:p14="http://schemas.microsoft.com/office/powerpoint/2010/main" val="1793512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89F47779-7121-E14C-99F9-3B68B3D2C6C2}" type="datetimeFigureOut">
              <a:rPr lang="en-US" smtClean="0"/>
              <a:t>7/30/2019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12FE3-AC46-5740-8DB5-CF74F4BCA6E2}" type="slidenum">
              <a:rPr lang="en-US" smtClean="0"/>
              <a:t>‹#›</a:t>
            </a:fld>
            <a:endParaRPr lang="en-US"/>
          </a:p>
        </p:txBody>
      </p:sp>
    </p:spTree>
    <p:extLst>
      <p:ext uri="{BB962C8B-B14F-4D97-AF65-F5344CB8AC3E}">
        <p14:creationId xmlns:p14="http://schemas.microsoft.com/office/powerpoint/2010/main" val="3218092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89F47779-7121-E14C-99F9-3B68B3D2C6C2}" type="datetimeFigureOut">
              <a:rPr lang="en-US" smtClean="0"/>
              <a:t>7/30/2019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612FE3-AC46-5740-8DB5-CF74F4BCA6E2}" type="slidenum">
              <a:rPr lang="en-US" smtClean="0"/>
              <a:t>‹#›</a:t>
            </a:fld>
            <a:endParaRPr lang="en-US"/>
          </a:p>
        </p:txBody>
      </p:sp>
    </p:spTree>
    <p:extLst>
      <p:ext uri="{BB962C8B-B14F-4D97-AF65-F5344CB8AC3E}">
        <p14:creationId xmlns:p14="http://schemas.microsoft.com/office/powerpoint/2010/main" val="2475716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89F47779-7121-E14C-99F9-3B68B3D2C6C2}" type="datetimeFigureOut">
              <a:rPr lang="en-US" smtClean="0"/>
              <a:t>7/30/2019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612FE3-AC46-5740-8DB5-CF74F4BCA6E2}" type="slidenum">
              <a:rPr lang="en-US" smtClean="0"/>
              <a:t>‹#›</a:t>
            </a:fld>
            <a:endParaRPr lang="en-US"/>
          </a:p>
        </p:txBody>
      </p:sp>
    </p:spTree>
    <p:extLst>
      <p:ext uri="{BB962C8B-B14F-4D97-AF65-F5344CB8AC3E}">
        <p14:creationId xmlns:p14="http://schemas.microsoft.com/office/powerpoint/2010/main" val="577104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F47779-7121-E14C-99F9-3B68B3D2C6C2}" type="datetimeFigureOut">
              <a:rPr lang="en-US" smtClean="0"/>
              <a:t>7/30/2019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612FE3-AC46-5740-8DB5-CF74F4BCA6E2}" type="slidenum">
              <a:rPr lang="en-US" smtClean="0"/>
              <a:t>‹#›</a:t>
            </a:fld>
            <a:endParaRPr lang="en-US"/>
          </a:p>
        </p:txBody>
      </p:sp>
    </p:spTree>
    <p:extLst>
      <p:ext uri="{BB962C8B-B14F-4D97-AF65-F5344CB8AC3E}">
        <p14:creationId xmlns:p14="http://schemas.microsoft.com/office/powerpoint/2010/main" val="315876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89F47779-7121-E14C-99F9-3B68B3D2C6C2}" type="datetimeFigureOut">
              <a:rPr lang="en-US" smtClean="0"/>
              <a:t>7/30/2019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12FE3-AC46-5740-8DB5-CF74F4BCA6E2}" type="slidenum">
              <a:rPr lang="en-US" smtClean="0"/>
              <a:t>‹#›</a:t>
            </a:fld>
            <a:endParaRPr lang="en-US"/>
          </a:p>
        </p:txBody>
      </p:sp>
    </p:spTree>
    <p:extLst>
      <p:ext uri="{BB962C8B-B14F-4D97-AF65-F5344CB8AC3E}">
        <p14:creationId xmlns:p14="http://schemas.microsoft.com/office/powerpoint/2010/main" val="456830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89F47779-7121-E14C-99F9-3B68B3D2C6C2}" type="datetimeFigureOut">
              <a:rPr lang="en-US" smtClean="0"/>
              <a:t>7/30/2019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12FE3-AC46-5740-8DB5-CF74F4BCA6E2}" type="slidenum">
              <a:rPr lang="en-US" smtClean="0"/>
              <a:t>‹#›</a:t>
            </a:fld>
            <a:endParaRPr lang="en-US"/>
          </a:p>
        </p:txBody>
      </p:sp>
    </p:spTree>
    <p:extLst>
      <p:ext uri="{BB962C8B-B14F-4D97-AF65-F5344CB8AC3E}">
        <p14:creationId xmlns:p14="http://schemas.microsoft.com/office/powerpoint/2010/main" val="3430747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F47779-7121-E14C-99F9-3B68B3D2C6C2}" type="datetimeFigureOut">
              <a:rPr lang="en-US" smtClean="0"/>
              <a:t>7/30/2019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612FE3-AC46-5740-8DB5-CF74F4BCA6E2}" type="slidenum">
              <a:rPr lang="en-US" smtClean="0"/>
              <a:t>‹#›</a:t>
            </a:fld>
            <a:endParaRPr lang="en-US"/>
          </a:p>
        </p:txBody>
      </p:sp>
    </p:spTree>
    <p:extLst>
      <p:ext uri="{BB962C8B-B14F-4D97-AF65-F5344CB8AC3E}">
        <p14:creationId xmlns:p14="http://schemas.microsoft.com/office/powerpoint/2010/main" val="1753673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screen">
            <a:extLst>
              <a:ext uri="{28A0092B-C50C-407E-A947-70E740481C1C}">
                <a14:useLocalDpi xmlns:a14="http://schemas.microsoft.com/office/drawing/2010/main"/>
              </a:ext>
            </a:extLst>
          </a:blip>
          <a:srcRect r="-3044"/>
          <a:stretch/>
        </p:blipFill>
        <p:spPr>
          <a:xfrm>
            <a:off x="-1" y="1"/>
            <a:ext cx="9422377" cy="6858000"/>
          </a:xfrm>
          <a:prstGeom prst="rect">
            <a:avLst/>
          </a:prstGeom>
        </p:spPr>
      </p:pic>
      <p:sp>
        <p:nvSpPr>
          <p:cNvPr id="6" name="TextBox 5"/>
          <p:cNvSpPr txBox="1"/>
          <p:nvPr/>
        </p:nvSpPr>
        <p:spPr>
          <a:xfrm>
            <a:off x="0" y="1222560"/>
            <a:ext cx="8458200" cy="2308324"/>
          </a:xfrm>
          <a:prstGeom prst="rect">
            <a:avLst/>
          </a:prstGeom>
          <a:noFill/>
        </p:spPr>
        <p:txBody>
          <a:bodyPr wrap="square" rtlCol="0">
            <a:spAutoFit/>
          </a:bodyPr>
          <a:lstStyle/>
          <a:p>
            <a:pPr algn="r"/>
            <a:r>
              <a:rPr lang="en-US" sz="2800" dirty="0">
                <a:latin typeface="Arial"/>
                <a:cs typeface="Arial"/>
              </a:rPr>
              <a:t>3</a:t>
            </a:r>
            <a:r>
              <a:rPr lang="en-US" sz="2800" baseline="30000" dirty="0">
                <a:latin typeface="Arial"/>
                <a:cs typeface="Arial"/>
              </a:rPr>
              <a:t>rd</a:t>
            </a:r>
            <a:r>
              <a:rPr lang="en-US" sz="2800" dirty="0">
                <a:latin typeface="Arial"/>
                <a:cs typeface="Arial"/>
              </a:rPr>
              <a:t> Edition</a:t>
            </a:r>
            <a:br>
              <a:rPr lang="en-US" sz="4800" dirty="0">
                <a:latin typeface="Arial"/>
                <a:cs typeface="Arial"/>
              </a:rPr>
            </a:br>
            <a:r>
              <a:rPr lang="en-US" sz="4800" dirty="0">
                <a:latin typeface="Arial"/>
                <a:cs typeface="Arial"/>
              </a:rPr>
              <a:t>Strategic Management</a:t>
            </a:r>
          </a:p>
          <a:p>
            <a:pPr algn="r"/>
            <a:r>
              <a:rPr lang="en-US" sz="4800" dirty="0">
                <a:latin typeface="Arial"/>
                <a:cs typeface="Arial"/>
              </a:rPr>
              <a:t>In Tourism</a:t>
            </a:r>
          </a:p>
        </p:txBody>
      </p:sp>
      <p:sp>
        <p:nvSpPr>
          <p:cNvPr id="7" name="TextBox 6"/>
          <p:cNvSpPr txBox="1"/>
          <p:nvPr/>
        </p:nvSpPr>
        <p:spPr>
          <a:xfrm>
            <a:off x="0" y="3936225"/>
            <a:ext cx="8458200" cy="630647"/>
          </a:xfrm>
          <a:prstGeom prst="rect">
            <a:avLst/>
          </a:prstGeom>
          <a:noFill/>
        </p:spPr>
        <p:txBody>
          <a:bodyPr wrap="square" rtlCol="0">
            <a:spAutoFit/>
          </a:bodyPr>
          <a:lstStyle/>
          <a:p>
            <a:pPr algn="r"/>
            <a:r>
              <a:rPr lang="nl-NL" dirty="0" err="1">
                <a:solidFill>
                  <a:srgbClr val="000000"/>
                </a:solidFill>
                <a:latin typeface="Arial"/>
                <a:cs typeface="Arial"/>
              </a:rPr>
              <a:t>Edited</a:t>
            </a:r>
            <a:r>
              <a:rPr lang="nl-NL" dirty="0">
                <a:solidFill>
                  <a:srgbClr val="000000"/>
                </a:solidFill>
                <a:latin typeface="Arial"/>
                <a:cs typeface="Arial"/>
              </a:rPr>
              <a:t> </a:t>
            </a:r>
            <a:r>
              <a:rPr lang="nl-NL" dirty="0" err="1">
                <a:solidFill>
                  <a:srgbClr val="000000"/>
                </a:solidFill>
                <a:latin typeface="Arial"/>
                <a:cs typeface="Arial"/>
              </a:rPr>
              <a:t>by</a:t>
            </a:r>
            <a:r>
              <a:rPr lang="nl-NL" dirty="0">
                <a:solidFill>
                  <a:srgbClr val="000000"/>
                </a:solidFill>
                <a:latin typeface="Arial"/>
                <a:cs typeface="Arial"/>
              </a:rPr>
              <a:t> </a:t>
            </a:r>
          </a:p>
          <a:p>
            <a:pPr algn="r"/>
            <a:r>
              <a:rPr lang="nl-NL" dirty="0">
                <a:solidFill>
                  <a:srgbClr val="000000"/>
                </a:solidFill>
                <a:latin typeface="Arial"/>
                <a:cs typeface="Arial"/>
              </a:rPr>
              <a:t>LUIZ MOUTINHO AND</a:t>
            </a:r>
            <a:br>
              <a:rPr lang="nl-NL" dirty="0">
                <a:solidFill>
                  <a:srgbClr val="000000"/>
                </a:solidFill>
                <a:latin typeface="Arial"/>
                <a:cs typeface="Arial"/>
              </a:rPr>
            </a:br>
            <a:r>
              <a:rPr lang="nl-NL" dirty="0">
                <a:solidFill>
                  <a:srgbClr val="000000"/>
                </a:solidFill>
                <a:latin typeface="Arial"/>
                <a:cs typeface="Arial"/>
              </a:rPr>
              <a:t> ALFONSO VARGAS </a:t>
            </a:r>
            <a:r>
              <a:rPr lang="en-GB" dirty="0">
                <a:latin typeface="Arial"/>
                <a:cs typeface="Arial"/>
              </a:rPr>
              <a:t>SÁNCHEZ</a:t>
            </a:r>
          </a:p>
        </p:txBody>
      </p:sp>
      <p:sp>
        <p:nvSpPr>
          <p:cNvPr id="8" name="Rectangle 7"/>
          <p:cNvSpPr/>
          <p:nvPr/>
        </p:nvSpPr>
        <p:spPr>
          <a:xfrm>
            <a:off x="6545994" y="6134373"/>
            <a:ext cx="2598006" cy="339042"/>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solidFill>
                  <a:srgbClr val="000000"/>
                </a:solidFill>
                <a:latin typeface="Myriad Pro"/>
                <a:cs typeface="Myriad Pro"/>
              </a:rPr>
              <a:t>COMPLIMENTARY TEACHING MATERIALS</a:t>
            </a:r>
          </a:p>
        </p:txBody>
      </p:sp>
      <p:pic>
        <p:nvPicPr>
          <p:cNvPr id="9" name="Picture 8" descr="CABI_URL_white.eps"/>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865239" y="5320168"/>
            <a:ext cx="1036126" cy="637263"/>
          </a:xfrm>
          <a:prstGeom prst="rect">
            <a:avLst/>
          </a:prstGeom>
        </p:spPr>
      </p:pic>
      <p:sp>
        <p:nvSpPr>
          <p:cNvPr id="10" name="Rectangle 9"/>
          <p:cNvSpPr/>
          <p:nvPr/>
        </p:nvSpPr>
        <p:spPr>
          <a:xfrm>
            <a:off x="-1" y="454274"/>
            <a:ext cx="9144001" cy="371679"/>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700" spc="300" dirty="0">
                <a:latin typeface="Myriad Pro"/>
                <a:cs typeface="Myriad Pro"/>
              </a:rPr>
              <a:t>CABI TOURISM TEXTS</a:t>
            </a:r>
          </a:p>
        </p:txBody>
      </p:sp>
    </p:spTree>
    <p:extLst>
      <p:ext uri="{BB962C8B-B14F-4D97-AF65-F5344CB8AC3E}">
        <p14:creationId xmlns:p14="http://schemas.microsoft.com/office/powerpoint/2010/main" val="3775093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1"/>
            <a:ext cx="9144001" cy="6858000"/>
          </a:xfrm>
          <a:prstGeom prst="rect">
            <a:avLst/>
          </a:prstGeom>
          <a:gradFill flip="none" rotWithShape="1">
            <a:gsLst>
              <a:gs pos="0">
                <a:srgbClr val="CAADD9"/>
              </a:gs>
              <a:gs pos="100000">
                <a:srgbClr val="FFFFF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Compass only for PPP.jpg"/>
          <p:cNvPicPr>
            <a:picLocks noChangeAspect="1"/>
          </p:cNvPicPr>
          <p:nvPr/>
        </p:nvPicPr>
        <p:blipFill>
          <a:blip r:embed="rId2" cstate="screen">
            <a:alphaModFix amt="10000"/>
            <a:extLst>
              <a:ext uri="{28A0092B-C50C-407E-A947-70E740481C1C}">
                <a14:useLocalDpi xmlns:a14="http://schemas.microsoft.com/office/drawing/2010/main"/>
              </a:ext>
            </a:extLst>
          </a:blip>
          <a:stretch>
            <a:fillRect/>
          </a:stretch>
        </p:blipFill>
        <p:spPr>
          <a:xfrm>
            <a:off x="0" y="1"/>
            <a:ext cx="9144000" cy="6858000"/>
          </a:xfrm>
          <a:prstGeom prst="rect">
            <a:avLst/>
          </a:prstGeom>
        </p:spPr>
      </p:pic>
      <p:sp>
        <p:nvSpPr>
          <p:cNvPr id="8" name="Title 7"/>
          <p:cNvSpPr>
            <a:spLocks noGrp="1"/>
          </p:cNvSpPr>
          <p:nvPr>
            <p:ph type="title"/>
          </p:nvPr>
        </p:nvSpPr>
        <p:spPr>
          <a:xfrm>
            <a:off x="929733" y="2489819"/>
            <a:ext cx="7199855" cy="442818"/>
          </a:xfrm>
        </p:spPr>
        <p:txBody>
          <a:bodyPr/>
          <a:lstStyle/>
          <a:p>
            <a:pPr algn="ctr"/>
            <a:r>
              <a:rPr lang="en-GB" sz="2200" b="1">
                <a:latin typeface="Arial"/>
                <a:cs typeface="Arial"/>
              </a:rPr>
              <a:t>CHAPTER 10</a:t>
            </a:r>
            <a:endParaRPr lang="en-GB" sz="2200" b="1" dirty="0">
              <a:latin typeface="Arial"/>
              <a:cs typeface="Arial"/>
            </a:endParaRPr>
          </a:p>
        </p:txBody>
      </p:sp>
      <p:sp>
        <p:nvSpPr>
          <p:cNvPr id="9" name="Text Placeholder 8"/>
          <p:cNvSpPr>
            <a:spLocks noGrp="1"/>
          </p:cNvSpPr>
          <p:nvPr>
            <p:ph type="body" sz="quarter" idx="10"/>
          </p:nvPr>
        </p:nvSpPr>
        <p:spPr>
          <a:xfrm>
            <a:off x="929733" y="3143250"/>
            <a:ext cx="7199313" cy="2936874"/>
          </a:xfrm>
        </p:spPr>
        <p:txBody>
          <a:bodyPr>
            <a:normAutofit/>
          </a:bodyPr>
          <a:lstStyle/>
          <a:p>
            <a:pPr marL="0" indent="0" algn="ctr">
              <a:buNone/>
            </a:pPr>
            <a:r>
              <a:rPr lang="en-GB" sz="2600" dirty="0">
                <a:latin typeface="Arial"/>
                <a:cs typeface="Arial"/>
              </a:rPr>
              <a:t>TECHNOLOGY MANAGEMENT IN TOURISM</a:t>
            </a:r>
          </a:p>
          <a:p>
            <a:pPr marL="0" indent="0" algn="ctr">
              <a:buNone/>
            </a:pPr>
            <a:r>
              <a:rPr lang="en-US" sz="2000" dirty="0"/>
              <a:t>LUIZ MOUTINHO, ALFONSO VARGAS-</a:t>
            </a:r>
            <a:r>
              <a:rPr lang="en-US" sz="2000" dirty="0" err="1"/>
              <a:t>S</a:t>
            </a:r>
            <a:r>
              <a:rPr lang="en-US" sz="2000" cap="all" dirty="0" err="1"/>
              <a:t>áNCHEZ</a:t>
            </a:r>
            <a:r>
              <a:rPr lang="en-US" sz="2000" cap="all" dirty="0"/>
              <a:t> AND </a:t>
            </a:r>
            <a:br>
              <a:rPr lang="en-US" sz="2000" cap="all" dirty="0"/>
            </a:br>
            <a:r>
              <a:rPr lang="en-US" sz="2000" cap="all" dirty="0" err="1"/>
              <a:t>mARíA</a:t>
            </a:r>
            <a:r>
              <a:rPr lang="en-US" sz="2000" cap="all" dirty="0"/>
              <a:t> MORAL-MORAL</a:t>
            </a:r>
            <a:endParaRPr lang="en-GB" sz="2000" cap="all" dirty="0">
              <a:latin typeface="Arial"/>
              <a:cs typeface="Arial"/>
            </a:endParaRPr>
          </a:p>
        </p:txBody>
      </p:sp>
      <p:sp>
        <p:nvSpPr>
          <p:cNvPr id="4" name="Rectangle 3"/>
          <p:cNvSpPr/>
          <p:nvPr/>
        </p:nvSpPr>
        <p:spPr>
          <a:xfrm>
            <a:off x="-1" y="454274"/>
            <a:ext cx="9144001" cy="371679"/>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700" spc="300" dirty="0">
                <a:latin typeface="Myriad Pro"/>
                <a:cs typeface="Myriad Pro"/>
              </a:rPr>
              <a:t>CABI TOURISM TEXTS</a:t>
            </a:r>
          </a:p>
        </p:txBody>
      </p:sp>
    </p:spTree>
    <p:extLst>
      <p:ext uri="{BB962C8B-B14F-4D97-AF65-F5344CB8AC3E}">
        <p14:creationId xmlns:p14="http://schemas.microsoft.com/office/powerpoint/2010/main" val="855086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1"/>
            <a:ext cx="9144001" cy="6858000"/>
          </a:xfrm>
          <a:prstGeom prst="rect">
            <a:avLst/>
          </a:prstGeom>
          <a:gradFill flip="none" rotWithShape="1">
            <a:gsLst>
              <a:gs pos="0">
                <a:srgbClr val="CAADD9"/>
              </a:gs>
              <a:gs pos="100000">
                <a:srgbClr val="FFFFF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 name="Picture 1" descr="Compass only for PPP.jpg"/>
          <p:cNvPicPr>
            <a:picLocks noChangeAspect="1"/>
          </p:cNvPicPr>
          <p:nvPr/>
        </p:nvPicPr>
        <p:blipFill>
          <a:blip r:embed="rId2" cstate="screen">
            <a:alphaModFix amt="10000"/>
            <a:extLst>
              <a:ext uri="{28A0092B-C50C-407E-A947-70E740481C1C}">
                <a14:useLocalDpi xmlns:a14="http://schemas.microsoft.com/office/drawing/2010/main"/>
              </a:ext>
            </a:extLst>
          </a:blip>
          <a:stretch>
            <a:fillRect/>
          </a:stretch>
        </p:blipFill>
        <p:spPr>
          <a:xfrm>
            <a:off x="0" y="1"/>
            <a:ext cx="9144000" cy="6858000"/>
          </a:xfrm>
          <a:prstGeom prst="rect">
            <a:avLst/>
          </a:prstGeom>
        </p:spPr>
      </p:pic>
      <p:sp>
        <p:nvSpPr>
          <p:cNvPr id="7" name="TextBox 6"/>
          <p:cNvSpPr txBox="1"/>
          <p:nvPr/>
        </p:nvSpPr>
        <p:spPr>
          <a:xfrm>
            <a:off x="1311264" y="1232519"/>
            <a:ext cx="7196463" cy="430887"/>
          </a:xfrm>
          <a:prstGeom prst="rect">
            <a:avLst/>
          </a:prstGeom>
          <a:noFill/>
        </p:spPr>
        <p:txBody>
          <a:bodyPr wrap="square" rtlCol="0">
            <a:spAutoFit/>
          </a:bodyPr>
          <a:lstStyle/>
          <a:p>
            <a:r>
              <a:rPr lang="en-US" sz="2200" b="1" dirty="0">
                <a:latin typeface="Arial"/>
                <a:cs typeface="Arial"/>
              </a:rPr>
              <a:t>LEARNING OBJECTIVES</a:t>
            </a:r>
          </a:p>
        </p:txBody>
      </p:sp>
      <p:sp>
        <p:nvSpPr>
          <p:cNvPr id="8" name="TextBox 7"/>
          <p:cNvSpPr txBox="1"/>
          <p:nvPr/>
        </p:nvSpPr>
        <p:spPr>
          <a:xfrm>
            <a:off x="1311264" y="1875409"/>
            <a:ext cx="7196463" cy="3785652"/>
          </a:xfrm>
          <a:prstGeom prst="rect">
            <a:avLst/>
          </a:prstGeom>
          <a:noFill/>
        </p:spPr>
        <p:txBody>
          <a:bodyPr wrap="square" rtlCol="0">
            <a:spAutoFit/>
          </a:bodyPr>
          <a:lstStyle/>
          <a:p>
            <a:pPr marL="342900" indent="-342900">
              <a:buFont typeface="Arial" panose="020B0604020202020204" pitchFamily="34" charset="0"/>
              <a:buChar char="•"/>
            </a:pPr>
            <a:r>
              <a:rPr lang="en-US" sz="2400" dirty="0">
                <a:latin typeface="Arial"/>
                <a:cs typeface="Arial"/>
              </a:rPr>
              <a:t>Explaining the main technological innovations nowadays and their influence on tourism.</a:t>
            </a:r>
          </a:p>
          <a:p>
            <a:pPr marL="342900" indent="-342900">
              <a:buFont typeface="Arial" panose="020B0604020202020204" pitchFamily="34" charset="0"/>
              <a:buChar char="•"/>
            </a:pPr>
            <a:endParaRPr lang="en-US" sz="2400" dirty="0">
              <a:latin typeface="Arial"/>
              <a:cs typeface="Arial"/>
            </a:endParaRPr>
          </a:p>
          <a:p>
            <a:pPr marL="342900" indent="-342900">
              <a:buFont typeface="Arial" panose="020B0604020202020204" pitchFamily="34" charset="0"/>
              <a:buChar char="•"/>
            </a:pPr>
            <a:r>
              <a:rPr lang="en-US" sz="2400" dirty="0">
                <a:latin typeface="Arial"/>
                <a:cs typeface="Arial"/>
              </a:rPr>
              <a:t>Being aware of some experiences of technological innovation and its implementation in the tourism industry.</a:t>
            </a:r>
          </a:p>
          <a:p>
            <a:pPr marL="342900" indent="-342900">
              <a:buFont typeface="Arial" panose="020B0604020202020204" pitchFamily="34" charset="0"/>
              <a:buChar char="•"/>
            </a:pPr>
            <a:endParaRPr lang="en-US" sz="2400" dirty="0">
              <a:latin typeface="Arial"/>
              <a:cs typeface="Arial"/>
            </a:endParaRPr>
          </a:p>
          <a:p>
            <a:pPr marL="342900" indent="-342900">
              <a:buFont typeface="Arial" panose="020B0604020202020204" pitchFamily="34" charset="0"/>
              <a:buChar char="•"/>
            </a:pPr>
            <a:r>
              <a:rPr lang="en-US" sz="2400" dirty="0">
                <a:latin typeface="Arial"/>
                <a:cs typeface="Arial"/>
              </a:rPr>
              <a:t>Emphasizing the opportunities and benefits of incorporating new technological advances in tourism.</a:t>
            </a:r>
          </a:p>
        </p:txBody>
      </p:sp>
      <p:sp>
        <p:nvSpPr>
          <p:cNvPr id="11" name="Rectangle 10"/>
          <p:cNvSpPr/>
          <p:nvPr/>
        </p:nvSpPr>
        <p:spPr>
          <a:xfrm>
            <a:off x="-1" y="454274"/>
            <a:ext cx="9144001" cy="371679"/>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700" spc="300" dirty="0">
                <a:latin typeface="Myriad Pro"/>
                <a:cs typeface="Myriad Pro"/>
              </a:rPr>
              <a:t>CABI TOURISM TEXTS</a:t>
            </a:r>
          </a:p>
        </p:txBody>
      </p:sp>
    </p:spTree>
    <p:extLst>
      <p:ext uri="{BB962C8B-B14F-4D97-AF65-F5344CB8AC3E}">
        <p14:creationId xmlns:p14="http://schemas.microsoft.com/office/powerpoint/2010/main" val="1698238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mpass Illustration_Tilt_B&amp;W.tif"/>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 y="4625344"/>
            <a:ext cx="1614461" cy="2232656"/>
          </a:xfrm>
          <a:prstGeom prst="rect">
            <a:avLst/>
          </a:prstGeom>
        </p:spPr>
      </p:pic>
      <p:sp>
        <p:nvSpPr>
          <p:cNvPr id="5" name="Rectangle 4"/>
          <p:cNvSpPr/>
          <p:nvPr/>
        </p:nvSpPr>
        <p:spPr>
          <a:xfrm>
            <a:off x="-1" y="454274"/>
            <a:ext cx="9144001" cy="371679"/>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700" spc="300" dirty="0">
                <a:latin typeface="Myriad Pro"/>
                <a:cs typeface="Myriad Pro"/>
              </a:rPr>
              <a:t>CABI TOURISM TEXTS</a:t>
            </a:r>
          </a:p>
        </p:txBody>
      </p:sp>
      <p:sp>
        <p:nvSpPr>
          <p:cNvPr id="6" name="TextBox 5"/>
          <p:cNvSpPr txBox="1"/>
          <p:nvPr/>
        </p:nvSpPr>
        <p:spPr>
          <a:xfrm>
            <a:off x="1311264" y="1232519"/>
            <a:ext cx="7196463" cy="769441"/>
          </a:xfrm>
          <a:prstGeom prst="rect">
            <a:avLst/>
          </a:prstGeom>
          <a:noFill/>
        </p:spPr>
        <p:txBody>
          <a:bodyPr wrap="square" rtlCol="0">
            <a:spAutoFit/>
          </a:bodyPr>
          <a:lstStyle/>
          <a:p>
            <a:r>
              <a:rPr lang="en-US" sz="2200" b="1" dirty="0">
                <a:latin typeface="Arial"/>
                <a:cs typeface="Arial"/>
              </a:rPr>
              <a:t>INTRODUCTION: TECHNOLOGICAL EVOLUTION AND STRATEGIC MANAGEMENT</a:t>
            </a:r>
          </a:p>
        </p:txBody>
      </p:sp>
      <p:sp>
        <p:nvSpPr>
          <p:cNvPr id="7" name="TextBox 6"/>
          <p:cNvSpPr txBox="1"/>
          <p:nvPr/>
        </p:nvSpPr>
        <p:spPr>
          <a:xfrm>
            <a:off x="1311264" y="1963897"/>
            <a:ext cx="7196463" cy="4893647"/>
          </a:xfrm>
          <a:prstGeom prst="rect">
            <a:avLst/>
          </a:prstGeom>
          <a:noFill/>
        </p:spPr>
        <p:txBody>
          <a:bodyPr wrap="square" rtlCol="0">
            <a:spAutoFit/>
          </a:bodyPr>
          <a:lstStyle/>
          <a:p>
            <a:pPr marL="342900" indent="-342900">
              <a:buFont typeface="Arial" panose="020B0604020202020204" pitchFamily="34" charset="0"/>
              <a:buChar char="•"/>
            </a:pPr>
            <a:r>
              <a:rPr lang="en-US" sz="2400" dirty="0">
                <a:latin typeface="Arial"/>
                <a:cs typeface="Arial"/>
              </a:rPr>
              <a:t>New technologies are transforming (or reinventing) the travel experience, with deep strategic implications for tourism companies and the whole industry (new business models, etc.).</a:t>
            </a:r>
          </a:p>
          <a:p>
            <a:pPr marL="342900" indent="-342900">
              <a:buFont typeface="Arial" panose="020B0604020202020204" pitchFamily="34" charset="0"/>
              <a:buChar char="•"/>
            </a:pPr>
            <a:r>
              <a:rPr lang="en-US" sz="2400" dirty="0">
                <a:latin typeface="Arial"/>
                <a:cs typeface="Arial"/>
              </a:rPr>
              <a:t>Technology and innovation are intimately bound, and innovation is undoubtedly at the heart of the discourse on strategy and competitiveness.</a:t>
            </a:r>
          </a:p>
          <a:p>
            <a:pPr marL="342900" indent="-342900">
              <a:buFont typeface="Arial" panose="020B0604020202020204" pitchFamily="34" charset="0"/>
              <a:buChar char="•"/>
            </a:pPr>
            <a:r>
              <a:rPr lang="es-ES" sz="2400" dirty="0">
                <a:latin typeface="Arial"/>
                <a:cs typeface="Arial"/>
              </a:rPr>
              <a:t>Tourism </a:t>
            </a:r>
            <a:r>
              <a:rPr lang="en-US" sz="2400" dirty="0">
                <a:latin typeface="Arial"/>
                <a:cs typeface="Arial"/>
              </a:rPr>
              <a:t>companies must rethink what they do as a result of tech changes. Every aspect of tourist interaction must be </a:t>
            </a:r>
            <a:r>
              <a:rPr lang="en-GB" sz="2400" dirty="0">
                <a:latin typeface="Arial"/>
                <a:cs typeface="Arial"/>
              </a:rPr>
              <a:t>scrutinized</a:t>
            </a:r>
            <a:r>
              <a:rPr lang="en-US" sz="2400" dirty="0">
                <a:latin typeface="Arial"/>
                <a:cs typeface="Arial"/>
              </a:rPr>
              <a:t> and, in particular, new technological solutions are being very useful for this analysis and the corresponding improvement. </a:t>
            </a:r>
          </a:p>
        </p:txBody>
      </p:sp>
      <p:sp>
        <p:nvSpPr>
          <p:cNvPr id="8" name="TextBox 7"/>
          <p:cNvSpPr txBox="1"/>
          <p:nvPr/>
        </p:nvSpPr>
        <p:spPr>
          <a:xfrm>
            <a:off x="2" y="1232519"/>
            <a:ext cx="1311261" cy="430887"/>
          </a:xfrm>
          <a:prstGeom prst="rect">
            <a:avLst/>
          </a:prstGeom>
          <a:noFill/>
        </p:spPr>
        <p:txBody>
          <a:bodyPr wrap="square" rtlCol="0">
            <a:spAutoFit/>
          </a:bodyPr>
          <a:lstStyle/>
          <a:p>
            <a:pPr algn="ctr"/>
            <a:r>
              <a:rPr lang="en-US" sz="2200" b="1" dirty="0">
                <a:solidFill>
                  <a:srgbClr val="8CBAEB"/>
                </a:solidFill>
                <a:latin typeface="Arial"/>
                <a:cs typeface="Arial"/>
              </a:rPr>
              <a:t>1</a:t>
            </a:r>
          </a:p>
        </p:txBody>
      </p:sp>
    </p:spTree>
    <p:extLst>
      <p:ext uri="{BB962C8B-B14F-4D97-AF65-F5344CB8AC3E}">
        <p14:creationId xmlns:p14="http://schemas.microsoft.com/office/powerpoint/2010/main" val="2463191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mpass Illustration_Tilt_B&amp;W.tif"/>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 y="4625344"/>
            <a:ext cx="1614461" cy="2232656"/>
          </a:xfrm>
          <a:prstGeom prst="rect">
            <a:avLst/>
          </a:prstGeom>
        </p:spPr>
      </p:pic>
      <p:sp>
        <p:nvSpPr>
          <p:cNvPr id="5" name="Rectangle 4"/>
          <p:cNvSpPr/>
          <p:nvPr/>
        </p:nvSpPr>
        <p:spPr>
          <a:xfrm>
            <a:off x="-1" y="454274"/>
            <a:ext cx="9144001" cy="371679"/>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700" spc="300" dirty="0">
                <a:latin typeface="Myriad Pro"/>
                <a:cs typeface="Myriad Pro"/>
              </a:rPr>
              <a:t>CABI TOURISM TEXTS</a:t>
            </a:r>
          </a:p>
        </p:txBody>
      </p:sp>
      <p:sp>
        <p:nvSpPr>
          <p:cNvPr id="6" name="TextBox 5"/>
          <p:cNvSpPr txBox="1"/>
          <p:nvPr/>
        </p:nvSpPr>
        <p:spPr>
          <a:xfrm>
            <a:off x="1311264" y="1232519"/>
            <a:ext cx="7196463" cy="769441"/>
          </a:xfrm>
          <a:prstGeom prst="rect">
            <a:avLst/>
          </a:prstGeom>
          <a:noFill/>
        </p:spPr>
        <p:txBody>
          <a:bodyPr wrap="square" rtlCol="0">
            <a:spAutoFit/>
          </a:bodyPr>
          <a:lstStyle/>
          <a:p>
            <a:r>
              <a:rPr lang="en-US" sz="2200" b="1" dirty="0">
                <a:latin typeface="Arial"/>
                <a:cs typeface="Arial"/>
              </a:rPr>
              <a:t>INTRODUCTION: TECHNOLOGICAL EVOLUTION AND STRATEGIC MANAGEMENT</a:t>
            </a:r>
          </a:p>
        </p:txBody>
      </p:sp>
      <p:sp>
        <p:nvSpPr>
          <p:cNvPr id="7" name="TextBox 6"/>
          <p:cNvSpPr txBox="1"/>
          <p:nvPr/>
        </p:nvSpPr>
        <p:spPr>
          <a:xfrm>
            <a:off x="1311264" y="1963897"/>
            <a:ext cx="7196463" cy="4524315"/>
          </a:xfrm>
          <a:prstGeom prst="rect">
            <a:avLst/>
          </a:prstGeom>
          <a:noFill/>
        </p:spPr>
        <p:txBody>
          <a:bodyPr wrap="square" rtlCol="0">
            <a:spAutoFit/>
          </a:bodyPr>
          <a:lstStyle/>
          <a:p>
            <a:r>
              <a:rPr lang="en-US" sz="2400" dirty="0">
                <a:latin typeface="Arial"/>
                <a:cs typeface="Arial"/>
              </a:rPr>
              <a:t>The future of tourism is being significantly impacted by a bunch of new technologies in permanent evolution: Augmented Reality; </a:t>
            </a:r>
            <a:r>
              <a:rPr lang="en-US" sz="2400" dirty="0" err="1">
                <a:latin typeface="Arial"/>
                <a:cs typeface="Arial"/>
              </a:rPr>
              <a:t>Touchwalls</a:t>
            </a:r>
            <a:r>
              <a:rPr lang="en-US" sz="2400" dirty="0">
                <a:latin typeface="Arial"/>
                <a:cs typeface="Arial"/>
              </a:rPr>
              <a:t>; </a:t>
            </a:r>
            <a:r>
              <a:rPr lang="en-US" sz="2400" dirty="0" err="1">
                <a:latin typeface="Arial"/>
                <a:cs typeface="Arial"/>
              </a:rPr>
              <a:t>eMotion</a:t>
            </a:r>
            <a:r>
              <a:rPr lang="en-US" sz="2400" dirty="0">
                <a:latin typeface="Arial"/>
                <a:cs typeface="Arial"/>
              </a:rPr>
              <a:t> Walls; Sensor Tiles; Natural Language Processing; Real-time translation; Green technologies; Usage of 3D; Human-Computer interaction; Remote Control Tourist; Biometrics; Voice prints; Voice recognition; Facial coding; Communicating objects; Interactive electronic papers; Radio Frequency Identification; Virtual Reality + Augmented Reality = Mixed Reality; Near Field Communication; Fingertip; Eye scan; DNA scan; QR codes; etc.</a:t>
            </a:r>
          </a:p>
        </p:txBody>
      </p:sp>
      <p:sp>
        <p:nvSpPr>
          <p:cNvPr id="8" name="TextBox 7"/>
          <p:cNvSpPr txBox="1"/>
          <p:nvPr/>
        </p:nvSpPr>
        <p:spPr>
          <a:xfrm>
            <a:off x="2" y="1232519"/>
            <a:ext cx="1311261" cy="430887"/>
          </a:xfrm>
          <a:prstGeom prst="rect">
            <a:avLst/>
          </a:prstGeom>
          <a:noFill/>
        </p:spPr>
        <p:txBody>
          <a:bodyPr wrap="square" rtlCol="0">
            <a:spAutoFit/>
          </a:bodyPr>
          <a:lstStyle/>
          <a:p>
            <a:pPr algn="ctr"/>
            <a:r>
              <a:rPr lang="en-US" sz="2200" b="1" dirty="0">
                <a:solidFill>
                  <a:srgbClr val="8CBAEB"/>
                </a:solidFill>
                <a:latin typeface="Arial"/>
                <a:cs typeface="Arial"/>
              </a:rPr>
              <a:t>1</a:t>
            </a:r>
          </a:p>
        </p:txBody>
      </p:sp>
    </p:spTree>
    <p:extLst>
      <p:ext uri="{BB962C8B-B14F-4D97-AF65-F5344CB8AC3E}">
        <p14:creationId xmlns:p14="http://schemas.microsoft.com/office/powerpoint/2010/main" val="1084377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mpass Illustration_Tilt_B&amp;W.tif"/>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 y="4625344"/>
            <a:ext cx="1614461" cy="2232656"/>
          </a:xfrm>
          <a:prstGeom prst="rect">
            <a:avLst/>
          </a:prstGeom>
        </p:spPr>
      </p:pic>
      <p:sp>
        <p:nvSpPr>
          <p:cNvPr id="5" name="Rectangle 4"/>
          <p:cNvSpPr/>
          <p:nvPr/>
        </p:nvSpPr>
        <p:spPr>
          <a:xfrm>
            <a:off x="-1" y="454274"/>
            <a:ext cx="9144001" cy="371679"/>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700" spc="300" dirty="0">
                <a:latin typeface="Myriad Pro"/>
                <a:cs typeface="Myriad Pro"/>
              </a:rPr>
              <a:t>CABI TOURISM TEXTS</a:t>
            </a:r>
          </a:p>
        </p:txBody>
      </p:sp>
      <p:sp>
        <p:nvSpPr>
          <p:cNvPr id="6" name="TextBox 5"/>
          <p:cNvSpPr txBox="1"/>
          <p:nvPr/>
        </p:nvSpPr>
        <p:spPr>
          <a:xfrm>
            <a:off x="1311264" y="1232519"/>
            <a:ext cx="7196463" cy="769441"/>
          </a:xfrm>
          <a:prstGeom prst="rect">
            <a:avLst/>
          </a:prstGeom>
          <a:noFill/>
        </p:spPr>
        <p:txBody>
          <a:bodyPr wrap="square" rtlCol="0">
            <a:spAutoFit/>
          </a:bodyPr>
          <a:lstStyle/>
          <a:p>
            <a:r>
              <a:rPr lang="en-US" sz="2200" b="1" dirty="0">
                <a:latin typeface="Arial"/>
                <a:cs typeface="Arial"/>
              </a:rPr>
              <a:t>TECHNOLOGIES AND INNOVATIONS: INFLUENCING TOURISM</a:t>
            </a:r>
          </a:p>
        </p:txBody>
      </p:sp>
      <p:sp>
        <p:nvSpPr>
          <p:cNvPr id="7" name="TextBox 6"/>
          <p:cNvSpPr txBox="1"/>
          <p:nvPr/>
        </p:nvSpPr>
        <p:spPr>
          <a:xfrm>
            <a:off x="1311264" y="1978645"/>
            <a:ext cx="7196463" cy="4893647"/>
          </a:xfrm>
          <a:prstGeom prst="rect">
            <a:avLst/>
          </a:prstGeom>
          <a:noFill/>
        </p:spPr>
        <p:txBody>
          <a:bodyPr wrap="square" rtlCol="0">
            <a:spAutoFit/>
          </a:bodyPr>
          <a:lstStyle/>
          <a:p>
            <a:pPr marL="342900" indent="-342900">
              <a:buFont typeface="Arial" panose="020B0604020202020204" pitchFamily="34" charset="0"/>
              <a:buChar char="•"/>
            </a:pPr>
            <a:r>
              <a:rPr lang="en-US" sz="2400" dirty="0">
                <a:latin typeface="Arial"/>
                <a:cs typeface="Arial"/>
              </a:rPr>
              <a:t>Having experienced the evolution from the World Wide Web in the 1990s to the mobile Internet in the beginning of the 21st century, we are heading towards the Internet of Things, which is likely the tech phenomenon with a deeper influence in the years to come.</a:t>
            </a:r>
          </a:p>
          <a:p>
            <a:pPr marL="342900" indent="-342900">
              <a:buFont typeface="Arial" panose="020B0604020202020204" pitchFamily="34" charset="0"/>
              <a:buChar char="•"/>
            </a:pPr>
            <a:r>
              <a:rPr lang="en-US" sz="2400" dirty="0">
                <a:latin typeface="Arial"/>
                <a:cs typeface="Arial"/>
              </a:rPr>
              <a:t>However, the Internet of Things is already moving into a new level: the Internet of Emotions. Internet has started being emotional.</a:t>
            </a:r>
          </a:p>
          <a:p>
            <a:pPr marL="342900" indent="-342900">
              <a:buFont typeface="Arial" panose="020B0604020202020204" pitchFamily="34" charset="0"/>
              <a:buChar char="•"/>
            </a:pPr>
            <a:r>
              <a:rPr lang="en-US" sz="2400" dirty="0">
                <a:latin typeface="Arial"/>
                <a:cs typeface="Arial"/>
              </a:rPr>
              <a:t>Tourists could be segmented based on their emotions, helping to design and offer personalized experiences (and advertisements) according to people’s moods.</a:t>
            </a:r>
          </a:p>
        </p:txBody>
      </p:sp>
      <p:sp>
        <p:nvSpPr>
          <p:cNvPr id="8" name="TextBox 7"/>
          <p:cNvSpPr txBox="1"/>
          <p:nvPr/>
        </p:nvSpPr>
        <p:spPr>
          <a:xfrm>
            <a:off x="2" y="1232519"/>
            <a:ext cx="1311261" cy="430887"/>
          </a:xfrm>
          <a:prstGeom prst="rect">
            <a:avLst/>
          </a:prstGeom>
          <a:noFill/>
        </p:spPr>
        <p:txBody>
          <a:bodyPr wrap="square" rtlCol="0">
            <a:spAutoFit/>
          </a:bodyPr>
          <a:lstStyle/>
          <a:p>
            <a:pPr algn="ctr"/>
            <a:r>
              <a:rPr lang="en-US" sz="2200" b="1" dirty="0">
                <a:solidFill>
                  <a:srgbClr val="8CBAEB"/>
                </a:solidFill>
                <a:latin typeface="Arial"/>
                <a:cs typeface="Arial"/>
              </a:rPr>
              <a:t>2</a:t>
            </a:r>
          </a:p>
        </p:txBody>
      </p:sp>
    </p:spTree>
    <p:extLst>
      <p:ext uri="{BB962C8B-B14F-4D97-AF65-F5344CB8AC3E}">
        <p14:creationId xmlns:p14="http://schemas.microsoft.com/office/powerpoint/2010/main" val="3553229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mpass Illustration_Tilt_B&amp;W.tif"/>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 y="4625344"/>
            <a:ext cx="1614461" cy="2232656"/>
          </a:xfrm>
          <a:prstGeom prst="rect">
            <a:avLst/>
          </a:prstGeom>
        </p:spPr>
      </p:pic>
      <p:sp>
        <p:nvSpPr>
          <p:cNvPr id="5" name="Rectangle 4"/>
          <p:cNvSpPr/>
          <p:nvPr/>
        </p:nvSpPr>
        <p:spPr>
          <a:xfrm>
            <a:off x="-1" y="454274"/>
            <a:ext cx="9144001" cy="371679"/>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700" spc="300" dirty="0">
                <a:latin typeface="Myriad Pro"/>
                <a:cs typeface="Myriad Pro"/>
              </a:rPr>
              <a:t>CABI TOURISM TEXTS</a:t>
            </a:r>
          </a:p>
        </p:txBody>
      </p:sp>
      <p:sp>
        <p:nvSpPr>
          <p:cNvPr id="6" name="TextBox 5"/>
          <p:cNvSpPr txBox="1"/>
          <p:nvPr/>
        </p:nvSpPr>
        <p:spPr>
          <a:xfrm>
            <a:off x="1311264" y="1232519"/>
            <a:ext cx="7196463" cy="769441"/>
          </a:xfrm>
          <a:prstGeom prst="rect">
            <a:avLst/>
          </a:prstGeom>
          <a:noFill/>
        </p:spPr>
        <p:txBody>
          <a:bodyPr wrap="square" rtlCol="0">
            <a:spAutoFit/>
          </a:bodyPr>
          <a:lstStyle/>
          <a:p>
            <a:r>
              <a:rPr lang="en-US" sz="2200" b="1" dirty="0">
                <a:latin typeface="Arial"/>
                <a:cs typeface="Arial"/>
              </a:rPr>
              <a:t>TECHNOLOGIES AND INNOVATIONS: INFLUENCING TOURISM</a:t>
            </a:r>
          </a:p>
        </p:txBody>
      </p:sp>
      <p:sp>
        <p:nvSpPr>
          <p:cNvPr id="7" name="TextBox 6"/>
          <p:cNvSpPr txBox="1"/>
          <p:nvPr/>
        </p:nvSpPr>
        <p:spPr>
          <a:xfrm>
            <a:off x="1311264" y="1978645"/>
            <a:ext cx="7196463" cy="4893647"/>
          </a:xfrm>
          <a:prstGeom prst="rect">
            <a:avLst/>
          </a:prstGeom>
          <a:noFill/>
        </p:spPr>
        <p:txBody>
          <a:bodyPr wrap="square" rtlCol="0">
            <a:spAutoFit/>
          </a:bodyPr>
          <a:lstStyle/>
          <a:p>
            <a:r>
              <a:rPr lang="en-US" sz="2400" b="1" dirty="0">
                <a:latin typeface="Arial"/>
                <a:cs typeface="Arial"/>
              </a:rPr>
              <a:t>Smart tourism</a:t>
            </a:r>
          </a:p>
          <a:p>
            <a:pPr marL="342900" indent="-342900">
              <a:buFont typeface="Arial" panose="020B0604020202020204" pitchFamily="34" charset="0"/>
              <a:buChar char="•"/>
            </a:pPr>
            <a:r>
              <a:rPr lang="en-US" sz="2400" dirty="0">
                <a:latin typeface="Arial"/>
                <a:cs typeface="Arial"/>
              </a:rPr>
              <a:t>A Smart Tourist Destination is based on an extensive use of cutting edge technologies in order to create an advanced digital space able to improve the whole management of the destination. It is built on the values of innovation and sustainability, working to improve the tourist’s experience and enhance the quality of life of local communities (residents).</a:t>
            </a:r>
          </a:p>
          <a:p>
            <a:pPr marL="342900" indent="-342900">
              <a:buFont typeface="Arial" panose="020B0604020202020204" pitchFamily="34" charset="0"/>
              <a:buChar char="•"/>
            </a:pPr>
            <a:r>
              <a:rPr lang="en-US" sz="2400" dirty="0">
                <a:latin typeface="Arial"/>
                <a:cs typeface="Arial"/>
              </a:rPr>
              <a:t>Spain has been the pioneer country in establishing the requirements of a management system for Smart Tourist Destinations through the norm UNE 178501:2016. </a:t>
            </a:r>
          </a:p>
        </p:txBody>
      </p:sp>
      <p:sp>
        <p:nvSpPr>
          <p:cNvPr id="8" name="TextBox 7"/>
          <p:cNvSpPr txBox="1"/>
          <p:nvPr/>
        </p:nvSpPr>
        <p:spPr>
          <a:xfrm>
            <a:off x="2" y="1232519"/>
            <a:ext cx="1311261" cy="430887"/>
          </a:xfrm>
          <a:prstGeom prst="rect">
            <a:avLst/>
          </a:prstGeom>
          <a:noFill/>
        </p:spPr>
        <p:txBody>
          <a:bodyPr wrap="square" rtlCol="0">
            <a:spAutoFit/>
          </a:bodyPr>
          <a:lstStyle/>
          <a:p>
            <a:pPr algn="ctr"/>
            <a:r>
              <a:rPr lang="en-US" sz="2200" b="1" dirty="0">
                <a:solidFill>
                  <a:srgbClr val="8CBAEB"/>
                </a:solidFill>
                <a:latin typeface="Arial"/>
                <a:cs typeface="Arial"/>
              </a:rPr>
              <a:t>2</a:t>
            </a:r>
          </a:p>
        </p:txBody>
      </p:sp>
    </p:spTree>
    <p:extLst>
      <p:ext uri="{BB962C8B-B14F-4D97-AF65-F5344CB8AC3E}">
        <p14:creationId xmlns:p14="http://schemas.microsoft.com/office/powerpoint/2010/main" val="1790762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mpass Illustration_Tilt_B&amp;W.tif"/>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 y="4625344"/>
            <a:ext cx="1614461" cy="2232656"/>
          </a:xfrm>
          <a:prstGeom prst="rect">
            <a:avLst/>
          </a:prstGeom>
        </p:spPr>
      </p:pic>
      <p:sp>
        <p:nvSpPr>
          <p:cNvPr id="5" name="Rectangle 4"/>
          <p:cNvSpPr/>
          <p:nvPr/>
        </p:nvSpPr>
        <p:spPr>
          <a:xfrm>
            <a:off x="-1" y="454274"/>
            <a:ext cx="9144001" cy="371679"/>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700" spc="300" dirty="0">
                <a:latin typeface="Myriad Pro"/>
                <a:cs typeface="Myriad Pro"/>
              </a:rPr>
              <a:t>CABI TOURISM TEXTS</a:t>
            </a:r>
          </a:p>
        </p:txBody>
      </p:sp>
      <p:sp>
        <p:nvSpPr>
          <p:cNvPr id="6" name="TextBox 5"/>
          <p:cNvSpPr txBox="1"/>
          <p:nvPr/>
        </p:nvSpPr>
        <p:spPr>
          <a:xfrm>
            <a:off x="1311264" y="1232519"/>
            <a:ext cx="7196463" cy="769441"/>
          </a:xfrm>
          <a:prstGeom prst="rect">
            <a:avLst/>
          </a:prstGeom>
          <a:noFill/>
        </p:spPr>
        <p:txBody>
          <a:bodyPr wrap="square" rtlCol="0">
            <a:spAutoFit/>
          </a:bodyPr>
          <a:lstStyle/>
          <a:p>
            <a:r>
              <a:rPr lang="en-US" sz="2200" b="1" dirty="0">
                <a:latin typeface="Arial"/>
                <a:cs typeface="Arial"/>
              </a:rPr>
              <a:t>TECHNOLOGY SOLUTIONS FOR TOURISM: SOME EXPERIENCES</a:t>
            </a:r>
          </a:p>
        </p:txBody>
      </p:sp>
      <p:sp>
        <p:nvSpPr>
          <p:cNvPr id="7" name="TextBox 6"/>
          <p:cNvSpPr txBox="1"/>
          <p:nvPr/>
        </p:nvSpPr>
        <p:spPr>
          <a:xfrm>
            <a:off x="1311264" y="1993393"/>
            <a:ext cx="7196463" cy="4524315"/>
          </a:xfrm>
          <a:prstGeom prst="rect">
            <a:avLst/>
          </a:prstGeom>
          <a:noFill/>
        </p:spPr>
        <p:txBody>
          <a:bodyPr wrap="square" rtlCol="0">
            <a:spAutoFit/>
          </a:bodyPr>
          <a:lstStyle/>
          <a:p>
            <a:pPr marL="342900" indent="-342900">
              <a:buFont typeface="Arial"/>
              <a:buChar char="•"/>
            </a:pPr>
            <a:r>
              <a:rPr lang="en-US" sz="2400" dirty="0">
                <a:solidFill>
                  <a:srgbClr val="000000"/>
                </a:solidFill>
                <a:latin typeface="Arial"/>
                <a:cs typeface="Arial"/>
              </a:rPr>
              <a:t>The future of tourism is determined by a range of new technologies in permanent evolution, listed in section 1. </a:t>
            </a:r>
          </a:p>
          <a:p>
            <a:pPr marL="342900" indent="-342900">
              <a:buFont typeface="Arial"/>
              <a:buChar char="•"/>
            </a:pPr>
            <a:r>
              <a:rPr lang="en-US" sz="2400" dirty="0">
                <a:solidFill>
                  <a:srgbClr val="000000"/>
                </a:solidFill>
                <a:latin typeface="Arial"/>
                <a:cs typeface="Arial"/>
              </a:rPr>
              <a:t>New technological solutions are intended to improve the experience of tourists and increase their level of satisfaction. In addition, they can serve some tourist segments, such as people with disabilities and reduced mobility. </a:t>
            </a:r>
          </a:p>
          <a:p>
            <a:pPr marL="342900" indent="-342900">
              <a:buFont typeface="Arial"/>
              <a:buChar char="•"/>
            </a:pPr>
            <a:r>
              <a:rPr lang="en-US" sz="2400" dirty="0">
                <a:solidFill>
                  <a:srgbClr val="000000"/>
                </a:solidFill>
                <a:latin typeface="Arial"/>
                <a:cs typeface="Arial"/>
              </a:rPr>
              <a:t>In the near future, our daily lives (also as tourists) will be much more technology dependent. In this section a number of examples are offered, related to various types of technologies.  </a:t>
            </a:r>
          </a:p>
        </p:txBody>
      </p:sp>
      <p:sp>
        <p:nvSpPr>
          <p:cNvPr id="8" name="TextBox 7"/>
          <p:cNvSpPr txBox="1"/>
          <p:nvPr/>
        </p:nvSpPr>
        <p:spPr>
          <a:xfrm>
            <a:off x="2" y="1232519"/>
            <a:ext cx="1311261" cy="430887"/>
          </a:xfrm>
          <a:prstGeom prst="rect">
            <a:avLst/>
          </a:prstGeom>
          <a:noFill/>
        </p:spPr>
        <p:txBody>
          <a:bodyPr wrap="square" rtlCol="0">
            <a:spAutoFit/>
          </a:bodyPr>
          <a:lstStyle/>
          <a:p>
            <a:pPr algn="ctr"/>
            <a:r>
              <a:rPr lang="en-US" sz="2200" b="1" dirty="0">
                <a:solidFill>
                  <a:srgbClr val="8CBAEB"/>
                </a:solidFill>
                <a:latin typeface="Arial"/>
                <a:cs typeface="Arial"/>
              </a:rPr>
              <a:t>3</a:t>
            </a:r>
          </a:p>
        </p:txBody>
      </p:sp>
    </p:spTree>
    <p:extLst>
      <p:ext uri="{BB962C8B-B14F-4D97-AF65-F5344CB8AC3E}">
        <p14:creationId xmlns:p14="http://schemas.microsoft.com/office/powerpoint/2010/main" val="159614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mpass Illustration_Tilt_B&amp;W.tif"/>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 y="4625344"/>
            <a:ext cx="1614461" cy="2232656"/>
          </a:xfrm>
          <a:prstGeom prst="rect">
            <a:avLst/>
          </a:prstGeom>
        </p:spPr>
      </p:pic>
      <p:sp>
        <p:nvSpPr>
          <p:cNvPr id="5" name="Rectangle 4"/>
          <p:cNvSpPr/>
          <p:nvPr/>
        </p:nvSpPr>
        <p:spPr>
          <a:xfrm>
            <a:off x="-1" y="454274"/>
            <a:ext cx="9144001" cy="371679"/>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700" spc="300" dirty="0">
                <a:latin typeface="Myriad Pro"/>
                <a:cs typeface="Myriad Pro"/>
              </a:rPr>
              <a:t>CABI TOURISM TEXTS</a:t>
            </a:r>
          </a:p>
        </p:txBody>
      </p:sp>
      <p:sp>
        <p:nvSpPr>
          <p:cNvPr id="6" name="TextBox 5"/>
          <p:cNvSpPr txBox="1"/>
          <p:nvPr/>
        </p:nvSpPr>
        <p:spPr>
          <a:xfrm>
            <a:off x="1311264" y="1232519"/>
            <a:ext cx="7196463" cy="430887"/>
          </a:xfrm>
          <a:prstGeom prst="rect">
            <a:avLst/>
          </a:prstGeom>
          <a:noFill/>
        </p:spPr>
        <p:txBody>
          <a:bodyPr wrap="square" rtlCol="0">
            <a:spAutoFit/>
          </a:bodyPr>
          <a:lstStyle/>
          <a:p>
            <a:r>
              <a:rPr lang="en-US" sz="2200" b="1" dirty="0">
                <a:latin typeface="Arial"/>
                <a:cs typeface="Arial"/>
              </a:rPr>
              <a:t>CONCLUSIONS</a:t>
            </a:r>
          </a:p>
        </p:txBody>
      </p:sp>
      <p:sp>
        <p:nvSpPr>
          <p:cNvPr id="8" name="TextBox 7"/>
          <p:cNvSpPr txBox="1"/>
          <p:nvPr/>
        </p:nvSpPr>
        <p:spPr>
          <a:xfrm>
            <a:off x="2" y="1232519"/>
            <a:ext cx="1311261" cy="430887"/>
          </a:xfrm>
          <a:prstGeom prst="rect">
            <a:avLst/>
          </a:prstGeom>
          <a:noFill/>
        </p:spPr>
        <p:txBody>
          <a:bodyPr wrap="square" rtlCol="0">
            <a:spAutoFit/>
          </a:bodyPr>
          <a:lstStyle/>
          <a:p>
            <a:pPr algn="ctr"/>
            <a:r>
              <a:rPr lang="es-ES" sz="2200" b="1" dirty="0">
                <a:solidFill>
                  <a:srgbClr val="8CBAEB"/>
                </a:solidFill>
                <a:latin typeface="Arial"/>
                <a:cs typeface="Arial"/>
              </a:rPr>
              <a:t>4</a:t>
            </a:r>
            <a:endParaRPr lang="en-US" sz="2200" b="1" dirty="0">
              <a:solidFill>
                <a:srgbClr val="8CBAEB"/>
              </a:solidFill>
              <a:latin typeface="Arial"/>
              <a:cs typeface="Arial"/>
            </a:endParaRPr>
          </a:p>
        </p:txBody>
      </p:sp>
      <p:sp>
        <p:nvSpPr>
          <p:cNvPr id="9" name="TextBox 6"/>
          <p:cNvSpPr txBox="1"/>
          <p:nvPr/>
        </p:nvSpPr>
        <p:spPr>
          <a:xfrm>
            <a:off x="1311264" y="1651918"/>
            <a:ext cx="7481044" cy="5262979"/>
          </a:xfrm>
          <a:prstGeom prst="rect">
            <a:avLst/>
          </a:prstGeom>
          <a:noFill/>
        </p:spPr>
        <p:txBody>
          <a:bodyPr wrap="square" rtlCol="0">
            <a:spAutoFit/>
          </a:bodyPr>
          <a:lstStyle/>
          <a:p>
            <a:pPr marL="342900" indent="-342900">
              <a:buFont typeface="Arial"/>
              <a:buChar char="•"/>
            </a:pPr>
            <a:r>
              <a:rPr lang="en-GB" sz="2400" dirty="0">
                <a:solidFill>
                  <a:srgbClr val="000000"/>
                </a:solidFill>
                <a:latin typeface="Arial"/>
                <a:cs typeface="Arial"/>
              </a:rPr>
              <a:t>New technologies will be increasingly used to drastically increase efficiency, reduce costs, personalize the customer experience and improve service. </a:t>
            </a:r>
          </a:p>
          <a:p>
            <a:pPr marL="342900" indent="-342900">
              <a:buFont typeface="Arial"/>
              <a:buChar char="•"/>
            </a:pPr>
            <a:r>
              <a:rPr lang="en-US" sz="2400" dirty="0">
                <a:solidFill>
                  <a:srgbClr val="000000"/>
                </a:solidFill>
                <a:latin typeface="Arial"/>
                <a:cs typeface="Arial"/>
              </a:rPr>
              <a:t>Nowadays, the greatest efforts are being made in the areas of machine learning, natural language processing, voice recognition and </a:t>
            </a:r>
            <a:r>
              <a:rPr lang="en-US" sz="2400" dirty="0" err="1">
                <a:solidFill>
                  <a:srgbClr val="000000"/>
                </a:solidFill>
                <a:latin typeface="Arial"/>
                <a:cs typeface="Arial"/>
              </a:rPr>
              <a:t>chatbots</a:t>
            </a:r>
            <a:r>
              <a:rPr lang="en-US" sz="2400" dirty="0">
                <a:solidFill>
                  <a:srgbClr val="000000"/>
                </a:solidFill>
                <a:latin typeface="Arial"/>
                <a:cs typeface="Arial"/>
              </a:rPr>
              <a:t>. All of them are related and Artificial Intelligence can play a key role in all</a:t>
            </a:r>
            <a:r>
              <a:rPr lang="en-GB" sz="2400" dirty="0">
                <a:solidFill>
                  <a:srgbClr val="000000"/>
                </a:solidFill>
                <a:latin typeface="Arial"/>
                <a:cs typeface="Arial"/>
              </a:rPr>
              <a:t>. </a:t>
            </a:r>
          </a:p>
          <a:p>
            <a:pPr marL="342900" indent="-342900">
              <a:buFont typeface="Arial"/>
              <a:buChar char="•"/>
            </a:pPr>
            <a:r>
              <a:rPr lang="en-GB" sz="2400" dirty="0">
                <a:solidFill>
                  <a:srgbClr val="000000"/>
                </a:solidFill>
                <a:latin typeface="Arial"/>
                <a:cs typeface="Arial"/>
              </a:rPr>
              <a:t>Within the current hyper-dynamic environment, experimentation is the new planning. </a:t>
            </a:r>
            <a:r>
              <a:rPr lang="en-GB" sz="2400">
                <a:solidFill>
                  <a:srgbClr val="000000"/>
                </a:solidFill>
                <a:latin typeface="Arial"/>
                <a:cs typeface="Arial"/>
              </a:rPr>
              <a:t>Any organization </a:t>
            </a:r>
            <a:r>
              <a:rPr lang="en-GB" sz="2400" dirty="0">
                <a:solidFill>
                  <a:srgbClr val="000000"/>
                </a:solidFill>
                <a:latin typeface="Arial"/>
                <a:cs typeface="Arial"/>
              </a:rPr>
              <a:t>has to be transformed into an engine of possibilities, into </a:t>
            </a:r>
            <a:r>
              <a:rPr lang="en-US" sz="2400" dirty="0">
                <a:solidFill>
                  <a:srgbClr val="000000"/>
                </a:solidFill>
                <a:latin typeface="Arial"/>
                <a:cs typeface="Arial"/>
              </a:rPr>
              <a:t>an evolving portfolio of strategic experiments.</a:t>
            </a:r>
            <a:endParaRPr lang="en-GB" sz="2400" dirty="0">
              <a:solidFill>
                <a:srgbClr val="000000"/>
              </a:solidFill>
              <a:latin typeface="Arial"/>
              <a:cs typeface="Arial"/>
            </a:endParaRPr>
          </a:p>
        </p:txBody>
      </p:sp>
    </p:spTree>
    <p:extLst>
      <p:ext uri="{BB962C8B-B14F-4D97-AF65-F5344CB8AC3E}">
        <p14:creationId xmlns:p14="http://schemas.microsoft.com/office/powerpoint/2010/main" val="454135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611</TotalTime>
  <Words>699</Words>
  <Application>Microsoft Office PowerPoint</Application>
  <PresentationFormat>On-screen Show (4:3)</PresentationFormat>
  <Paragraphs>51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Myriad Pro</vt:lpstr>
      <vt:lpstr>Office Theme</vt:lpstr>
      <vt:lpstr>PowerPoint Presentation</vt:lpstr>
      <vt:lpstr>CHAPTER 10</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CABI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Hilliar</dc:creator>
  <cp:lastModifiedBy>Leigh-Ann Bard</cp:lastModifiedBy>
  <cp:revision>54</cp:revision>
  <dcterms:created xsi:type="dcterms:W3CDTF">2014-01-16T11:38:48Z</dcterms:created>
  <dcterms:modified xsi:type="dcterms:W3CDTF">2019-07-30T15:51:16Z</dcterms:modified>
</cp:coreProperties>
</file>