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4"/>
  </p:notesMasterIdLst>
  <p:sldIdLst>
    <p:sldId id="277"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cky"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p:cViewPr varScale="1">
        <p:scale>
          <a:sx n="78" d="100"/>
          <a:sy n="78" d="100"/>
        </p:scale>
        <p:origin x="-90" y="-74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7-16T12:01:19.029" idx="1">
    <p:pos x="3061" y="2270"/>
    <p:text>Note: This reference isn't in the book itself.</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1F4F9-3279-4451-A5CA-E385A26F7F82}" type="datetimeFigureOut">
              <a:rPr lang="en-US" smtClean="0"/>
              <a:pPr/>
              <a:t>10/11/2017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51CD6-EEB6-431C-9E6C-3A6A3DB37876}" type="slidenum">
              <a:rPr lang="en-US" smtClean="0"/>
              <a:pPr/>
              <a:t>‹#›</a:t>
            </a:fld>
            <a:endParaRPr lang="en-US"/>
          </a:p>
        </p:txBody>
      </p:sp>
    </p:spTree>
    <p:extLst>
      <p:ext uri="{BB962C8B-B14F-4D97-AF65-F5344CB8AC3E}">
        <p14:creationId xmlns:p14="http://schemas.microsoft.com/office/powerpoint/2010/main" val="3849823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descr="iStock_71138135_LARGE.jpg"/>
          <p:cNvPicPr>
            <a:picLocks noChangeAspect="1"/>
          </p:cNvPicPr>
          <p:nvPr/>
        </p:nvPicPr>
        <p:blipFill rotWithShape="1">
          <a:blip r:embed="rId2" cstate="print">
            <a:extLst>
              <a:ext uri="{28A0092B-C50C-407E-A947-70E740481C1C}">
                <a14:useLocalDpi xmlns:a14="http://schemas.microsoft.com/office/drawing/2010/main" val="0"/>
              </a:ext>
            </a:extLst>
          </a:blip>
          <a:srcRect t="12890" b="13351"/>
          <a:stretch/>
        </p:blipFill>
        <p:spPr>
          <a:xfrm>
            <a:off x="0" y="0"/>
            <a:ext cx="9144000" cy="4152900"/>
          </a:xfrm>
          <a:prstGeom prst="rect">
            <a:avLst/>
          </a:prstGeom>
        </p:spPr>
      </p:pic>
      <p:sp>
        <p:nvSpPr>
          <p:cNvPr id="37" name="Rectangle 36"/>
          <p:cNvSpPr/>
          <p:nvPr/>
        </p:nvSpPr>
        <p:spPr>
          <a:xfrm>
            <a:off x="0" y="4152900"/>
            <a:ext cx="9144000" cy="270510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tx1"/>
              </a:solidFill>
            </a:endParaRPr>
          </a:p>
        </p:txBody>
      </p:sp>
      <p:sp>
        <p:nvSpPr>
          <p:cNvPr id="41" name="Rectangle 40"/>
          <p:cNvSpPr/>
          <p:nvPr/>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smtClean="0">
                <a:solidFill>
                  <a:srgbClr val="FFFFFF"/>
                </a:solidFill>
                <a:latin typeface="Arial"/>
                <a:cs typeface="Arial"/>
              </a:rPr>
              <a:t>COMPLIMENTARY TEACHING MATERIALS</a:t>
            </a:r>
            <a:endParaRPr lang="en-US" sz="1000" dirty="0">
              <a:solidFill>
                <a:srgbClr val="FFFFFF"/>
              </a:solidFill>
              <a:latin typeface="Arial"/>
              <a:cs typeface="Arial"/>
            </a:endParaRPr>
          </a:p>
        </p:txBody>
      </p:sp>
      <p:sp>
        <p:nvSpPr>
          <p:cNvPr id="42" name="Title 41"/>
          <p:cNvSpPr>
            <a:spLocks noGrp="1"/>
          </p:cNvSpPr>
          <p:nvPr>
            <p:ph type="title"/>
          </p:nvPr>
        </p:nvSpPr>
        <p:spPr>
          <a:xfrm>
            <a:off x="685800" y="4453030"/>
            <a:ext cx="7772400" cy="991419"/>
          </a:xfrm>
        </p:spPr>
        <p:txBody>
          <a:bodyPr anchor="t">
            <a:normAutofit/>
          </a:bodyPr>
          <a:lstStyle>
            <a:lvl1pPr algn="l">
              <a:defRPr sz="2900" b="0">
                <a:solidFill>
                  <a:schemeClr val="bg1"/>
                </a:solidFill>
                <a:latin typeface="Arial" pitchFamily="34" charset="0"/>
                <a:cs typeface="Arial" pitchFamily="34" charset="0"/>
              </a:defRPr>
            </a:lvl1pPr>
          </a:lstStyle>
          <a:p>
            <a:r>
              <a:rPr lang="en-US" smtClean="0"/>
              <a:t>Click to edit Master title style</a:t>
            </a:r>
            <a:endParaRPr lang="en-GB" dirty="0"/>
          </a:p>
        </p:txBody>
      </p:sp>
      <p:sp>
        <p:nvSpPr>
          <p:cNvPr id="48" name="Subtitle 2"/>
          <p:cNvSpPr>
            <a:spLocks noGrp="1"/>
          </p:cNvSpPr>
          <p:nvPr>
            <p:ph type="subTitle" idx="1"/>
          </p:nvPr>
        </p:nvSpPr>
        <p:spPr>
          <a:xfrm>
            <a:off x="685800" y="5455920"/>
            <a:ext cx="7741920" cy="855358"/>
          </a:xfrm>
        </p:spPr>
        <p:txBody>
          <a:bodyPr>
            <a:normAutofit/>
          </a:bodyPr>
          <a:lstStyle>
            <a:lvl1pPr marL="0" indent="0" algn="l">
              <a:buNone/>
              <a:defRPr sz="1800" b="1">
                <a:solidFill>
                  <a:srgbClr val="F863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3" name="Picture 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503947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8" name="Picture 7" descr="iStock_71138135_LARGE.jpg"/>
          <p:cNvPicPr>
            <a:picLocks noChangeAspect="1"/>
          </p:cNvPicPr>
          <p:nvPr/>
        </p:nvPicPr>
        <p:blipFill rotWithShape="1">
          <a:blip r:embed="rId2" cstate="print">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9" name="Rectangle 8"/>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solidFill>
                  <a:schemeClr val="bg1"/>
                </a:solidFill>
              </a:defRPr>
            </a:lvl1pPr>
          </a:lstStyle>
          <a:p>
            <a:r>
              <a:rPr lang="en-US" smtClean="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1636096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1EDA6BA-ED1D-46FA-AE40-19E0203BDDE6}" type="datetime1">
              <a:rPr lang="en-US" smtClean="0"/>
              <a:t>10/11/2017</a:t>
            </a:fld>
            <a:endParaRPr lang="en-US"/>
          </a:p>
        </p:txBody>
      </p:sp>
      <p:sp>
        <p:nvSpPr>
          <p:cNvPr id="3" name="Footer Placeholder 2"/>
          <p:cNvSpPr>
            <a:spLocks noGrp="1"/>
          </p:cNvSpPr>
          <p:nvPr>
            <p:ph type="ftr" sz="quarter" idx="11"/>
          </p:nvPr>
        </p:nvSpPr>
        <p:spPr/>
        <p:txBody>
          <a:bodyPr/>
          <a:lstStyle>
            <a:extLst/>
          </a:lstStyle>
          <a:p>
            <a:r>
              <a:rPr lang="en-US" smtClean="0"/>
              <a:t>Koc, E. (2017). Service Failures and Recovery in Tourism and Hospitality: A Practical Manual. CABI: Oxford, UK.</a:t>
            </a:r>
            <a:endParaRPr lang="en-US"/>
          </a:p>
        </p:txBody>
      </p:sp>
      <p:sp>
        <p:nvSpPr>
          <p:cNvPr id="4" name="Slide Number Placeholder 3"/>
          <p:cNvSpPr>
            <a:spLocks noGrp="1"/>
          </p:cNvSpPr>
          <p:nvPr>
            <p:ph type="sldNum" sz="quarter" idx="12"/>
          </p:nvPr>
        </p:nvSpPr>
        <p:spPr/>
        <p:txBody>
          <a:bodyPr/>
          <a:lstStyle>
            <a:extLst/>
          </a:lstStyle>
          <a:p>
            <a:fld id="{10C25401-661C-44DB-ACFE-7EF969AD0133}"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73613D-499C-48F9-B27D-1C1052A816F3}" type="datetime1">
              <a:rPr lang="en-US" smtClean="0"/>
              <a:t>10/11/2017</a:t>
            </a:fld>
            <a:endParaRPr lang="en-US"/>
          </a:p>
        </p:txBody>
      </p:sp>
      <p:sp>
        <p:nvSpPr>
          <p:cNvPr id="5" name="Footer Placeholder 4"/>
          <p:cNvSpPr>
            <a:spLocks noGrp="1"/>
          </p:cNvSpPr>
          <p:nvPr>
            <p:ph type="ftr" sz="quarter" idx="11"/>
          </p:nvPr>
        </p:nvSpPr>
        <p:spPr/>
        <p:txBody>
          <a:bodyPr/>
          <a:lstStyle>
            <a:extLst/>
          </a:lstStyle>
          <a:p>
            <a:r>
              <a:rPr lang="en-US" smtClean="0"/>
              <a:t>Koc, E. (2017). Service Failures and Recovery in Tourism and Hospitality: A Practical Manual. CABI: Oxford, UK.</a:t>
            </a:r>
            <a:endParaRPr lang="en-US"/>
          </a:p>
        </p:txBody>
      </p:sp>
      <p:sp>
        <p:nvSpPr>
          <p:cNvPr id="6" name="Slide Number Placeholder 5"/>
          <p:cNvSpPr>
            <a:spLocks noGrp="1"/>
          </p:cNvSpPr>
          <p:nvPr>
            <p:ph type="sldNum" sz="quarter" idx="12"/>
          </p:nvPr>
        </p:nvSpPr>
        <p:spPr/>
        <p:txBody>
          <a:bodyPr/>
          <a:lstStyle>
            <a:extLst/>
          </a:lstStyle>
          <a:p>
            <a:fld id="{10C25401-661C-44DB-ACFE-7EF969AD013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13" name="Picture 12" descr="iStock_71138135_LARG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4160520"/>
            <a:ext cx="9144000" cy="1607738"/>
          </a:xfrm>
          <a:prstGeom prst="rect">
            <a:avLst/>
          </a:prstGeom>
          <a:solidFill>
            <a:schemeClr val="tx1">
              <a:alpha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r>
              <a:rPr lang="en-US" sz="4200" smtClean="0">
                <a:solidFill>
                  <a:schemeClr val="bg1"/>
                </a:solidFill>
                <a:latin typeface="Arial"/>
                <a:cs typeface="Arial"/>
              </a:rPr>
              <a:t>Click to edit Master subtitle style</a:t>
            </a:r>
            <a:endParaRPr lang="en-US" sz="4200" dirty="0">
              <a:solidFill>
                <a:schemeClr val="bg1"/>
              </a:solidFill>
              <a:latin typeface="Arial"/>
              <a:cs typeface="Aria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992086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INTRODUCTION</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2" name="Picture 11"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264918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2" name="Picture 11" descr="iStock_71138135_LARGE.jpg"/>
          <p:cNvPicPr>
            <a:picLocks noChangeAspect="1"/>
          </p:cNvPicPr>
          <p:nvPr/>
        </p:nvPicPr>
        <p:blipFill rotWithShape="1">
          <a:blip r:embed="rId2" cstate="print">
            <a:alphaModFix/>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4160520"/>
            <a:ext cx="9144000" cy="2697480"/>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p:nvPr>
        </p:nvSpPr>
        <p:spPr>
          <a:xfrm>
            <a:off x="571084" y="4401573"/>
            <a:ext cx="7772400" cy="675967"/>
          </a:xfrm>
        </p:spPr>
        <p:txBody>
          <a:bodyPr>
            <a:noAutofit/>
          </a:bodyPr>
          <a:lstStyle>
            <a:lvl1pPr marL="0" indent="0">
              <a:buNone/>
              <a:defRPr/>
            </a:lvl1pPr>
          </a:lstStyle>
          <a:p>
            <a:pPr algn="l"/>
            <a:r>
              <a:rPr lang="en-US" sz="4200" smtClean="0">
                <a:solidFill>
                  <a:schemeClr val="bg1"/>
                </a:solidFill>
                <a:latin typeface="Arial"/>
                <a:cs typeface="Arial"/>
              </a:rPr>
              <a:t>Click to edit Master subtitle style</a:t>
            </a:r>
            <a:endParaRPr lang="en-US" sz="4200" dirty="0">
              <a:solidFill>
                <a:schemeClr val="bg1"/>
              </a:solidFill>
              <a:latin typeface="Arial"/>
              <a:cs typeface="Arial"/>
            </a:endParaRPr>
          </a:p>
        </p:txBody>
      </p:sp>
      <p:sp>
        <p:nvSpPr>
          <p:cNvPr id="11" name="Rectangle 10"/>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6937390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rketing Tool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MARKETING TOOLS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132586001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rategie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STRATEGIES</a:t>
            </a:r>
          </a:p>
        </p:txBody>
      </p:sp>
      <p:sp>
        <p:nvSpPr>
          <p:cNvPr id="15" name="Text Placeholder 14"/>
          <p:cNvSpPr>
            <a:spLocks noGrp="1"/>
          </p:cNvSpPr>
          <p:nvPr>
            <p:ph type="body" sz="quarter" idx="10"/>
          </p:nvPr>
        </p:nvSpPr>
        <p:spPr>
          <a:xfrm>
            <a:off x="1311263" y="1249680"/>
            <a:ext cx="7162800" cy="4312919"/>
          </a:xfrm>
        </p:spPr>
        <p:txBody>
          <a:bodyPr/>
          <a:lstStyle>
            <a:lvl1pPr marL="0" indent="0">
              <a:buNone/>
              <a:defRPr/>
            </a:lvl1pPr>
          </a:lstStyle>
          <a:p>
            <a:pPr lvl="0"/>
            <a:r>
              <a:rPr lang="en-US" smtClean="0"/>
              <a:t>Click to edit Master text styles</a:t>
            </a:r>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400555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p:nvSpPr>
        <p:spPr>
          <a:xfrm>
            <a:off x="1311264" y="486906"/>
            <a:ext cx="7196463" cy="430887"/>
          </a:xfrm>
          <a:prstGeom prst="rect">
            <a:avLst/>
          </a:prstGeom>
          <a:noFill/>
        </p:spPr>
        <p:txBody>
          <a:bodyPr wrap="square" rtlCol="0">
            <a:spAutoFit/>
          </a:bodyPr>
          <a:lstStyle/>
          <a:p>
            <a:r>
              <a:rPr lang="en-US" sz="2200" b="1" dirty="0" smtClean="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2" name="Picture 11"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3" name="Picture 12"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3469557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1">
    <p:spTree>
      <p:nvGrpSpPr>
        <p:cNvPr id="1" name=""/>
        <p:cNvGrpSpPr/>
        <p:nvPr/>
      </p:nvGrpSpPr>
      <p:grpSpPr>
        <a:xfrm>
          <a:off x="0" y="0"/>
          <a:ext cx="0" cy="0"/>
          <a:chOff x="0" y="0"/>
          <a:chExt cx="0" cy="0"/>
        </a:xfrm>
      </p:grpSpPr>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smtClean="0"/>
              <a:t>Click to edit Master title style</a:t>
            </a:r>
            <a:endParaRPr lang="en-US" dirty="0"/>
          </a:p>
        </p:txBody>
      </p:sp>
      <p:pic>
        <p:nvPicPr>
          <p:cNvPr id="13" name="Picture 12"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pic>
        <p:nvPicPr>
          <p:cNvPr id="14" name="Picture 13"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87707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pic>
        <p:nvPicPr>
          <p:cNvPr id="14" name="Picture 13" descr="iStock_71138135_LARGE.jpg"/>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l="2336" t="201" b="101"/>
          <a:stretch/>
        </p:blipFill>
        <p:spPr>
          <a:xfrm>
            <a:off x="-32776" y="0"/>
            <a:ext cx="9176776" cy="5768258"/>
          </a:xfrm>
          <a:prstGeom prst="rect">
            <a:avLst/>
          </a:prstGeom>
        </p:spPr>
      </p:pic>
      <p:sp>
        <p:nvSpPr>
          <p:cNvPr id="8" name="Rectangle 7"/>
          <p:cNvSpPr/>
          <p:nvPr/>
        </p:nvSpPr>
        <p:spPr>
          <a:xfrm>
            <a:off x="0" y="5768258"/>
            <a:ext cx="9144000" cy="1089742"/>
          </a:xfrm>
          <a:prstGeom prst="rect">
            <a:avLst/>
          </a:prstGeom>
          <a:solidFill>
            <a:srgbClr val="0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7" y="1272381"/>
            <a:ext cx="3382644"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US" smtClean="0"/>
              <a:t>Click to edit Master title style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5" name="Picture 14" descr="CABI Logo_NEW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5006" y="6047626"/>
            <a:ext cx="1801368" cy="527304"/>
          </a:xfrm>
          <a:prstGeom prst="rect">
            <a:avLst/>
          </a:prstGeom>
        </p:spPr>
      </p:pic>
    </p:spTree>
    <p:extLst>
      <p:ext uri="{BB962C8B-B14F-4D97-AF65-F5344CB8AC3E}">
        <p14:creationId xmlns:p14="http://schemas.microsoft.com/office/powerpoint/2010/main" val="890910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89E9B-3A82-479B-9448-360E0303F4C0}" type="datetime1">
              <a:rPr lang="en-US" smtClean="0"/>
              <a:t>10/11/2017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Koc, E. (2017). Service Failures and Recovery in Tourism and Hospitality: A Practical Manual. CABI: Oxford, UK.</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25401-661C-44DB-ACFE-7EF969AD0133}" type="slidenum">
              <a:rPr lang="en-US" smtClean="0"/>
              <a:pPr/>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a:cs typeface="Arial"/>
              </a:rPr>
              <a:t>Service Failures and Recovery in Tourism and Hospitality: A Practical Manual</a:t>
            </a:r>
            <a:endParaRPr lang="en-GB" dirty="0"/>
          </a:p>
        </p:txBody>
      </p:sp>
      <p:sp>
        <p:nvSpPr>
          <p:cNvPr id="3" name="Subtitle 2"/>
          <p:cNvSpPr>
            <a:spLocks noGrp="1"/>
          </p:cNvSpPr>
          <p:nvPr>
            <p:ph type="subTitle" idx="1"/>
          </p:nvPr>
        </p:nvSpPr>
        <p:spPr/>
        <p:txBody>
          <a:bodyPr/>
          <a:lstStyle/>
          <a:p>
            <a:r>
              <a:rPr lang="en-US" dirty="0" err="1" smtClean="0">
                <a:latin typeface="Arial"/>
                <a:cs typeface="Arial"/>
              </a:rPr>
              <a:t>Erdogan</a:t>
            </a:r>
            <a:r>
              <a:rPr lang="en-US" dirty="0" smtClean="0">
                <a:latin typeface="Arial"/>
                <a:cs typeface="Arial"/>
              </a:rPr>
              <a:t>  </a:t>
            </a:r>
            <a:r>
              <a:rPr lang="en-US" dirty="0" err="1" smtClean="0">
                <a:latin typeface="Arial"/>
                <a:cs typeface="Arial"/>
              </a:rPr>
              <a:t>Koc</a:t>
            </a:r>
            <a:endParaRPr lang="en-US" dirty="0" smtClean="0">
              <a:latin typeface="Arial"/>
              <a:cs typeface="Arial"/>
            </a:endParaRPr>
          </a:p>
          <a:p>
            <a:endParaRPr lang="en-GB" dirty="0"/>
          </a:p>
        </p:txBody>
      </p:sp>
    </p:spTree>
    <p:extLst>
      <p:ext uri="{BB962C8B-B14F-4D97-AF65-F5344CB8AC3E}">
        <p14:creationId xmlns:p14="http://schemas.microsoft.com/office/powerpoint/2010/main" val="14397577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a:xfrm>
            <a:off x="1187624" y="1412776"/>
            <a:ext cx="7196137" cy="3668787"/>
          </a:xfrm>
        </p:spPr>
        <p:txBody>
          <a:bodyPr>
            <a:normAutofit fontScale="85000" lnSpcReduction="10000"/>
          </a:bodyPr>
          <a:lstStyle/>
          <a:p>
            <a:pPr marL="457200" indent="-457200">
              <a:buFont typeface="Wingdings" pitchFamily="2" charset="2"/>
              <a:buChar char="Ø"/>
            </a:pPr>
            <a:r>
              <a:rPr lang="en-US" altLang="ko-KR" dirty="0" smtClean="0"/>
              <a:t>Focal customers' overall service experience </a:t>
            </a:r>
          </a:p>
          <a:p>
            <a:pPr lvl="1">
              <a:buFont typeface="Arial" pitchFamily="34" charset="0"/>
              <a:buChar char="•"/>
            </a:pPr>
            <a:r>
              <a:rPr lang="en-US" altLang="ko-KR" dirty="0" smtClean="0"/>
              <a:t>diminishes customer satisfaction as well as loyalty with the service firm (Harris &amp; Reynolds, 2004).</a:t>
            </a:r>
          </a:p>
          <a:p>
            <a:pPr marL="457200" indent="-457200">
              <a:buFont typeface="Wingdings" pitchFamily="2" charset="2"/>
              <a:buChar char="Ø"/>
            </a:pPr>
            <a:r>
              <a:rPr lang="en-US" altLang="ko-KR" dirty="0" smtClean="0"/>
              <a:t>Customer-contact employees who need to deal with such dysfunctional customer </a:t>
            </a:r>
            <a:r>
              <a:rPr lang="en-US" altLang="ko-KR" dirty="0" err="1" smtClean="0"/>
              <a:t>behaviour</a:t>
            </a:r>
            <a:endParaRPr lang="en-US" altLang="ko-KR" dirty="0" smtClean="0"/>
          </a:p>
          <a:p>
            <a:pPr lvl="1">
              <a:buFont typeface="Arial" pitchFamily="34" charset="0"/>
              <a:buChar char="•"/>
            </a:pPr>
            <a:r>
              <a:rPr lang="en-US" altLang="ko-KR" dirty="0" smtClean="0"/>
              <a:t>psychological stress (Baker </a:t>
            </a:r>
            <a:r>
              <a:rPr lang="en-US" altLang="ko-KR" i="1" dirty="0" smtClean="0"/>
              <a:t>et al</a:t>
            </a:r>
            <a:r>
              <a:rPr lang="en-US" altLang="ko-KR" dirty="0" smtClean="0"/>
              <a:t>., 2012).</a:t>
            </a:r>
          </a:p>
          <a:p>
            <a:pPr marL="457200" indent="-457200">
              <a:buFont typeface="Wingdings" pitchFamily="2" charset="2"/>
              <a:buChar char="Ø"/>
            </a:pPr>
            <a:r>
              <a:rPr lang="en-US" altLang="ko-KR" dirty="0" smtClean="0"/>
              <a:t>Firm’s financial performance and market position.</a:t>
            </a:r>
            <a:endParaRPr lang="ko-KR" altLang="en-US" dirty="0"/>
          </a:p>
        </p:txBody>
      </p:sp>
      <p:sp>
        <p:nvSpPr>
          <p:cNvPr id="2" name="제목 1"/>
          <p:cNvSpPr>
            <a:spLocks noGrp="1"/>
          </p:cNvSpPr>
          <p:nvPr>
            <p:ph type="title"/>
          </p:nvPr>
        </p:nvSpPr>
        <p:spPr/>
        <p:txBody>
          <a:bodyPr>
            <a:normAutofit/>
          </a:bodyPr>
          <a:lstStyle/>
          <a:p>
            <a:r>
              <a:rPr lang="en-US" altLang="ko-KR" b="1" dirty="0" smtClean="0"/>
              <a:t>Consequences of Other Customer Service Failure</a:t>
            </a:r>
            <a:endParaRPr lang="ko-KR" altLang="en-US" dirty="0"/>
          </a:p>
        </p:txBody>
      </p:sp>
    </p:spTree>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normAutofit fontScale="92500" lnSpcReduction="20000"/>
          </a:bodyPr>
          <a:lstStyle/>
          <a:p>
            <a:pPr marL="457200" indent="-457200">
              <a:buFont typeface="Wingdings" pitchFamily="2" charset="2"/>
              <a:buChar char="Ø"/>
            </a:pPr>
            <a:r>
              <a:rPr lang="en-US" altLang="ko-KR" dirty="0" smtClean="0"/>
              <a:t>The influence of other customers may be specific to the context or the characteristics of a company.</a:t>
            </a:r>
          </a:p>
          <a:p>
            <a:pPr lvl="1">
              <a:buFont typeface="Arial" pitchFamily="34" charset="0"/>
              <a:buChar char="•"/>
            </a:pPr>
            <a:r>
              <a:rPr lang="en-US" altLang="ko-KR" dirty="0" smtClean="0"/>
              <a:t>Influence of co-consumption others on focal customers’ </a:t>
            </a:r>
            <a:r>
              <a:rPr lang="en-US" altLang="ko-KR" dirty="0" err="1" smtClean="0"/>
              <a:t>behaviour</a:t>
            </a:r>
            <a:endParaRPr lang="en-US" altLang="ko-KR" dirty="0" smtClean="0"/>
          </a:p>
          <a:p>
            <a:pPr lvl="2"/>
            <a:r>
              <a:rPr lang="en-US" altLang="ko-KR" dirty="0" smtClean="0"/>
              <a:t>Similarity, closeness, culture.</a:t>
            </a:r>
          </a:p>
          <a:p>
            <a:pPr marL="457200" lvl="1" indent="0">
              <a:buClr>
                <a:srgbClr val="94B6D2"/>
              </a:buClr>
              <a:buNone/>
            </a:pPr>
            <a:r>
              <a:rPr lang="en-US" altLang="ko-KR" dirty="0" smtClean="0">
                <a:solidFill>
                  <a:prstClr val="black"/>
                </a:solidFill>
              </a:rPr>
              <a:t>Impression management and self-regulation</a:t>
            </a:r>
          </a:p>
          <a:p>
            <a:pPr lvl="2">
              <a:buClr>
                <a:schemeClr val="tx1"/>
              </a:buClr>
              <a:buFont typeface="Arial" pitchFamily="34" charset="0"/>
              <a:buChar char="•"/>
            </a:pPr>
            <a:r>
              <a:rPr lang="en-US" altLang="ko-KR" dirty="0" smtClean="0"/>
              <a:t>When the co-consumption others elicit a high need for self-monitoring, people utilize greater emotion-regulation strategies to soothe such negative emotions evoked by negative </a:t>
            </a:r>
            <a:r>
              <a:rPr lang="en-US" altLang="ko-KR" dirty="0" err="1" smtClean="0"/>
              <a:t>behaviour</a:t>
            </a:r>
            <a:r>
              <a:rPr lang="en-US" altLang="ko-KR" dirty="0" smtClean="0"/>
              <a:t> of other customers to maintain good impression with co-consumption others (Miao, 2014) .</a:t>
            </a:r>
            <a:endParaRPr lang="en-US" altLang="ko-KR" dirty="0" smtClean="0">
              <a:solidFill>
                <a:prstClr val="black"/>
              </a:solidFill>
            </a:endParaRPr>
          </a:p>
          <a:p>
            <a:pPr lvl="2"/>
            <a:endParaRPr lang="ko-KR" altLang="en-US" dirty="0"/>
          </a:p>
        </p:txBody>
      </p:sp>
      <p:sp>
        <p:nvSpPr>
          <p:cNvPr id="2" name="제목 1"/>
          <p:cNvSpPr>
            <a:spLocks noGrp="1"/>
          </p:cNvSpPr>
          <p:nvPr>
            <p:ph type="title"/>
          </p:nvPr>
        </p:nvSpPr>
        <p:spPr/>
        <p:txBody>
          <a:bodyPr>
            <a:normAutofit/>
          </a:bodyPr>
          <a:lstStyle/>
          <a:p>
            <a:r>
              <a:rPr lang="en-US" altLang="ko-KR" b="1" dirty="0" smtClean="0"/>
              <a:t>Characteristics of Other </a:t>
            </a:r>
            <a:r>
              <a:rPr lang="en-US" altLang="ko-KR" dirty="0" smtClean="0"/>
              <a:t>C</a:t>
            </a:r>
            <a:r>
              <a:rPr lang="en-US" altLang="ko-KR" b="1" dirty="0" smtClean="0"/>
              <a:t>ustomers</a:t>
            </a:r>
            <a:endParaRPr lang="ko-KR" altLang="en-US" dirty="0"/>
          </a:p>
        </p:txBody>
      </p:sp>
    </p:spTree>
  </p:cSld>
  <p:clrMapOvr>
    <a:masterClrMapping/>
  </p:clrMapOvr>
  <p:transition spd="slow">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normAutofit fontScale="85000" lnSpcReduction="10000"/>
          </a:bodyPr>
          <a:lstStyle/>
          <a:p>
            <a:pPr marL="457200" indent="-457200">
              <a:buFont typeface="Wingdings" pitchFamily="2" charset="2"/>
              <a:buChar char="Ø"/>
            </a:pPr>
            <a:r>
              <a:rPr lang="en-US" altLang="ko-KR" dirty="0"/>
              <a:t>C</a:t>
            </a:r>
            <a:r>
              <a:rPr lang="en-US" altLang="ko-KR" dirty="0" smtClean="0"/>
              <a:t>onsumers attempt to determine the cause and make attributions according to information received, which then influences subsequent emotions, attitudes and future actions (Weiner, 1985).</a:t>
            </a:r>
          </a:p>
          <a:p>
            <a:pPr marL="457200" indent="-457200">
              <a:buFont typeface="Wingdings" pitchFamily="2" charset="2"/>
              <a:buChar char="Ø"/>
            </a:pPr>
            <a:r>
              <a:rPr lang="en-US" altLang="ko-KR" dirty="0" smtClean="0"/>
              <a:t>Three common dimensions of causal attributions:</a:t>
            </a:r>
          </a:p>
          <a:p>
            <a:pPr>
              <a:buNone/>
            </a:pPr>
            <a:r>
              <a:rPr lang="en-US" altLang="ko-KR" dirty="0" smtClean="0"/>
              <a:t>	 1) Locus of causality</a:t>
            </a:r>
          </a:p>
          <a:p>
            <a:pPr>
              <a:buNone/>
            </a:pPr>
            <a:r>
              <a:rPr lang="en-US" altLang="ko-KR" dirty="0" smtClean="0"/>
              <a:t>	 2) Controllability</a:t>
            </a:r>
          </a:p>
          <a:p>
            <a:pPr>
              <a:buNone/>
            </a:pPr>
            <a:r>
              <a:rPr lang="en-US" altLang="ko-KR" dirty="0" smtClean="0"/>
              <a:t>      3) Stability</a:t>
            </a:r>
            <a:endParaRPr lang="ko-KR" altLang="en-US" dirty="0"/>
          </a:p>
        </p:txBody>
      </p:sp>
      <p:sp>
        <p:nvSpPr>
          <p:cNvPr id="2" name="제목 1"/>
          <p:cNvSpPr>
            <a:spLocks noGrp="1"/>
          </p:cNvSpPr>
          <p:nvPr>
            <p:ph type="title"/>
          </p:nvPr>
        </p:nvSpPr>
        <p:spPr/>
        <p:txBody>
          <a:bodyPr>
            <a:normAutofit/>
          </a:bodyPr>
          <a:lstStyle/>
          <a:p>
            <a:r>
              <a:rPr lang="en-US" altLang="ko-KR" b="1" dirty="0" smtClean="0"/>
              <a:t>Attributions of Other Customer Service Failure</a:t>
            </a:r>
            <a:endParaRPr lang="ko-KR" altLang="en-US" dirty="0"/>
          </a:p>
        </p:txBody>
      </p:sp>
    </p:spTree>
  </p:cSld>
  <p:clrMapOvr>
    <a:masterClrMapping/>
  </p:clrMapOvr>
  <p:transition spd="slow">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lstStyle/>
          <a:p>
            <a:pPr marL="457200" indent="-457200">
              <a:buFont typeface="Wingdings" pitchFamily="2" charset="2"/>
              <a:buChar char="Ø"/>
            </a:pPr>
            <a:r>
              <a:rPr lang="en-US" altLang="ko-KR" dirty="0" smtClean="0"/>
              <a:t>Locus of causality:</a:t>
            </a:r>
          </a:p>
          <a:p>
            <a:pPr lvl="1">
              <a:buFont typeface="Arial" pitchFamily="34" charset="0"/>
              <a:buChar char="•"/>
            </a:pPr>
            <a:r>
              <a:rPr lang="en-US" altLang="ko-KR" dirty="0" smtClean="0"/>
              <a:t>Customers’ perceptions of where or with whom the responsibility for the failure rests (Weiner, 1985) </a:t>
            </a:r>
          </a:p>
          <a:p>
            <a:pPr lvl="1">
              <a:buFont typeface="Arial" pitchFamily="34" charset="0"/>
              <a:buChar char="•"/>
            </a:pPr>
            <a:r>
              <a:rPr lang="en-US" altLang="ko-KR" dirty="0" smtClean="0"/>
              <a:t>Although customers feel that the other customers are responsible for the service failure, they still form negative perceptions and </a:t>
            </a:r>
            <a:r>
              <a:rPr lang="en-US" altLang="ko-KR" dirty="0" err="1" smtClean="0"/>
              <a:t>behaviours</a:t>
            </a:r>
            <a:r>
              <a:rPr lang="en-US" altLang="ko-KR" dirty="0" smtClean="0"/>
              <a:t> towards the firm (Baker &amp; Kim, 2016).</a:t>
            </a:r>
            <a:endParaRPr lang="ko-KR" altLang="en-US" dirty="0"/>
          </a:p>
        </p:txBody>
      </p:sp>
      <p:sp>
        <p:nvSpPr>
          <p:cNvPr id="2" name="제목 1"/>
          <p:cNvSpPr>
            <a:spLocks noGrp="1"/>
          </p:cNvSpPr>
          <p:nvPr>
            <p:ph type="title"/>
          </p:nvPr>
        </p:nvSpPr>
        <p:spPr/>
        <p:txBody>
          <a:bodyPr>
            <a:normAutofit/>
          </a:bodyPr>
          <a:lstStyle/>
          <a:p>
            <a:r>
              <a:rPr lang="en-US" altLang="ko-KR" b="1" dirty="0" smtClean="0"/>
              <a:t>Attribution of Other Customer Service Failure</a:t>
            </a:r>
            <a:endParaRPr lang="ko-KR" altLang="en-US" dirty="0"/>
          </a:p>
        </p:txBody>
      </p:sp>
    </p:spTree>
  </p:cSld>
  <p:clrMapOvr>
    <a:masterClrMapping/>
  </p:clrMapOvr>
  <p:transition spd="slow">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lstStyle/>
          <a:p>
            <a:pPr marL="457200" indent="-457200">
              <a:buFont typeface="Wingdings" pitchFamily="2" charset="2"/>
              <a:buChar char="Ø"/>
            </a:pPr>
            <a:r>
              <a:rPr lang="en-US" altLang="ko-KR" dirty="0" smtClean="0"/>
              <a:t>Controllability:</a:t>
            </a:r>
          </a:p>
          <a:p>
            <a:pPr lvl="1">
              <a:buFont typeface="Arial" pitchFamily="34" charset="0"/>
              <a:buChar char="•"/>
            </a:pPr>
            <a:r>
              <a:rPr lang="en-US" altLang="ko-KR" dirty="0" smtClean="0"/>
              <a:t>The cause is perceived to be under the service firm’s control (Weiner, 1985)</a:t>
            </a:r>
          </a:p>
          <a:p>
            <a:pPr lvl="1">
              <a:buFont typeface="Arial" pitchFamily="34" charset="0"/>
              <a:buChar char="•"/>
            </a:pPr>
            <a:r>
              <a:rPr lang="en-US" altLang="ko-KR" dirty="0" smtClean="0"/>
              <a:t>When other customer service failure happens, and focal customers perceive it to be within the control of the firm, the focal customers are more likely to blame the service firm rather than the dysfunctional customers.</a:t>
            </a:r>
            <a:endParaRPr lang="ko-KR" altLang="en-US" dirty="0"/>
          </a:p>
        </p:txBody>
      </p:sp>
      <p:sp>
        <p:nvSpPr>
          <p:cNvPr id="2" name="제목 1"/>
          <p:cNvSpPr>
            <a:spLocks noGrp="1"/>
          </p:cNvSpPr>
          <p:nvPr>
            <p:ph type="title"/>
          </p:nvPr>
        </p:nvSpPr>
        <p:spPr/>
        <p:txBody>
          <a:bodyPr>
            <a:normAutofit/>
          </a:bodyPr>
          <a:lstStyle/>
          <a:p>
            <a:r>
              <a:rPr lang="en-US" altLang="ko-KR" b="1" dirty="0" smtClean="0"/>
              <a:t>Attribution of Other Customer Service Failure</a:t>
            </a:r>
            <a:endParaRPr lang="ko-KR" altLang="en-US" dirty="0"/>
          </a:p>
        </p:txBody>
      </p:sp>
    </p:spTree>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lstStyle/>
          <a:p>
            <a:pPr marL="457200" indent="-457200">
              <a:buFont typeface="Wingdings" pitchFamily="2" charset="2"/>
              <a:buChar char="Ø"/>
            </a:pPr>
            <a:r>
              <a:rPr lang="en-US" altLang="ko-KR" dirty="0" smtClean="0"/>
              <a:t>Stability:</a:t>
            </a:r>
          </a:p>
          <a:p>
            <a:pPr lvl="1">
              <a:buFont typeface="Arial" pitchFamily="34" charset="0"/>
              <a:buChar char="•"/>
            </a:pPr>
            <a:r>
              <a:rPr lang="en-US" altLang="ko-KR" dirty="0" smtClean="0"/>
              <a:t>Whether the failure is relatively temporary or fairly permanent (Weiner, 1985)</a:t>
            </a:r>
          </a:p>
          <a:p>
            <a:pPr lvl="1">
              <a:buFont typeface="Arial" pitchFamily="34" charset="0"/>
              <a:buChar char="•"/>
            </a:pPr>
            <a:r>
              <a:rPr lang="en-US" altLang="ko-KR" dirty="0" smtClean="0"/>
              <a:t>The perception that a cause of the service failure is stable leads customers to expect a similar outcome to recur in the future, which then leads to negative </a:t>
            </a:r>
            <a:r>
              <a:rPr lang="en-US" altLang="ko-KR" dirty="0" err="1" smtClean="0"/>
              <a:t>behavioural</a:t>
            </a:r>
            <a:r>
              <a:rPr lang="en-US" altLang="ko-KR" dirty="0" smtClean="0"/>
              <a:t> responses (</a:t>
            </a:r>
            <a:r>
              <a:rPr lang="en-US" altLang="ko-KR" dirty="0" err="1" smtClean="0"/>
              <a:t>Folkes</a:t>
            </a:r>
            <a:r>
              <a:rPr lang="en-US" altLang="ko-KR" dirty="0" smtClean="0"/>
              <a:t>, 1984).</a:t>
            </a:r>
            <a:endParaRPr lang="ko-KR" altLang="en-US" dirty="0"/>
          </a:p>
        </p:txBody>
      </p:sp>
      <p:sp>
        <p:nvSpPr>
          <p:cNvPr id="2" name="제목 1"/>
          <p:cNvSpPr>
            <a:spLocks noGrp="1"/>
          </p:cNvSpPr>
          <p:nvPr>
            <p:ph type="title"/>
          </p:nvPr>
        </p:nvSpPr>
        <p:spPr/>
        <p:txBody>
          <a:bodyPr>
            <a:normAutofit/>
          </a:bodyPr>
          <a:lstStyle/>
          <a:p>
            <a:r>
              <a:rPr lang="en-US" altLang="ko-KR" b="1" dirty="0" smtClean="0"/>
              <a:t>Attribution of Other Customer Service Failure</a:t>
            </a:r>
            <a:endParaRPr lang="ko-KR" altLang="en-US" dirty="0"/>
          </a:p>
        </p:txBody>
      </p:sp>
    </p:spTree>
  </p:cSld>
  <p:clrMapOvr>
    <a:masterClrMapping/>
  </p:clrMapOvr>
  <p:transition spd="slow">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normAutofit fontScale="92500" lnSpcReduction="10000"/>
          </a:bodyPr>
          <a:lstStyle/>
          <a:p>
            <a:pPr marL="457200" indent="-457200">
              <a:buFont typeface="Wingdings" pitchFamily="2" charset="2"/>
              <a:buChar char="Ø"/>
            </a:pPr>
            <a:r>
              <a:rPr lang="en-US" altLang="ko-KR" dirty="0" smtClean="0"/>
              <a:t>Service firms cannot simply ignore failure caused by other customers but instead must have a proactive service recovery strategy:</a:t>
            </a:r>
          </a:p>
          <a:p>
            <a:pPr marL="514350" indent="-514350">
              <a:buFont typeface="+mj-lt"/>
              <a:buAutoNum type="arabicParenR"/>
            </a:pPr>
            <a:r>
              <a:rPr lang="en-US" altLang="ko-KR" dirty="0" smtClean="0"/>
              <a:t>Compatibility management</a:t>
            </a:r>
          </a:p>
          <a:p>
            <a:pPr marL="514350" indent="-514350">
              <a:buFont typeface="+mj-lt"/>
              <a:buAutoNum type="arabicParenR"/>
            </a:pPr>
            <a:r>
              <a:rPr lang="en-US" altLang="ko-KR" dirty="0" smtClean="0"/>
              <a:t>Recovery by communication with other customers</a:t>
            </a:r>
          </a:p>
          <a:p>
            <a:pPr marL="514350" indent="-514350">
              <a:buFont typeface="+mj-lt"/>
              <a:buAutoNum type="arabicParenR"/>
            </a:pPr>
            <a:r>
              <a:rPr lang="en-US" altLang="ko-KR" dirty="0" smtClean="0"/>
              <a:t>Recovery by communicating with focal customer</a:t>
            </a:r>
            <a:endParaRPr lang="ko-KR" altLang="ko-KR" dirty="0" smtClean="0"/>
          </a:p>
          <a:p>
            <a:endParaRPr lang="ko-KR" altLang="en-US" dirty="0"/>
          </a:p>
        </p:txBody>
      </p:sp>
      <p:sp>
        <p:nvSpPr>
          <p:cNvPr id="2" name="제목 1"/>
          <p:cNvSpPr>
            <a:spLocks noGrp="1"/>
          </p:cNvSpPr>
          <p:nvPr>
            <p:ph type="title"/>
          </p:nvPr>
        </p:nvSpPr>
        <p:spPr/>
        <p:txBody>
          <a:bodyPr/>
          <a:lstStyle/>
          <a:p>
            <a:r>
              <a:rPr lang="en-US" altLang="ko-KR" b="1" dirty="0" smtClean="0"/>
              <a:t>Recovery Strategies</a:t>
            </a:r>
            <a:endParaRPr lang="ko-KR" altLang="en-US" dirty="0"/>
          </a:p>
        </p:txBody>
      </p:sp>
    </p:spTree>
  </p:cSld>
  <p:clrMapOvr>
    <a:masterClrMapping/>
  </p:clrMapOvr>
  <p:transition spd="slow">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normAutofit lnSpcReduction="10000"/>
          </a:bodyPr>
          <a:lstStyle/>
          <a:p>
            <a:pPr marL="457200" indent="-457200">
              <a:buFont typeface="Wingdings" pitchFamily="2" charset="2"/>
              <a:buChar char="Ø"/>
            </a:pPr>
            <a:r>
              <a:rPr lang="en-US" altLang="ko-KR" dirty="0" smtClean="0"/>
              <a:t>Compatibility management:</a:t>
            </a:r>
          </a:p>
          <a:p>
            <a:pPr lvl="1">
              <a:buFont typeface="Arial" pitchFamily="34" charset="0"/>
              <a:buChar char="•"/>
            </a:pPr>
            <a:r>
              <a:rPr lang="en-US" altLang="ko-KR" dirty="0" smtClean="0"/>
              <a:t>The process of attracting a homogeneous clientele to the service environment, then actively managing both the physical environment and customer interactions, to minimize the frequency of dissatisfying customer-to-customer encounters (Martin and Pranter,1989).</a:t>
            </a:r>
          </a:p>
          <a:p>
            <a:pPr lvl="1">
              <a:buFont typeface="Arial" pitchFamily="34" charset="0"/>
              <a:buChar char="•"/>
            </a:pPr>
            <a:r>
              <a:rPr lang="en-US" altLang="ko-KR" dirty="0" smtClean="0"/>
              <a:t>Cruise industry segmentation</a:t>
            </a:r>
          </a:p>
          <a:p>
            <a:pPr lvl="2">
              <a:buFont typeface="Arial" pitchFamily="34" charset="0"/>
              <a:buChar char="•"/>
            </a:pPr>
            <a:r>
              <a:rPr lang="en-US" altLang="ko-KR" dirty="0" smtClean="0"/>
              <a:t>Carnival cruise vs. Princess cruise</a:t>
            </a:r>
            <a:endParaRPr lang="ko-KR" altLang="en-US" dirty="0"/>
          </a:p>
        </p:txBody>
      </p:sp>
      <p:sp>
        <p:nvSpPr>
          <p:cNvPr id="2" name="제목 1"/>
          <p:cNvSpPr>
            <a:spLocks noGrp="1"/>
          </p:cNvSpPr>
          <p:nvPr>
            <p:ph type="title"/>
          </p:nvPr>
        </p:nvSpPr>
        <p:spPr/>
        <p:txBody>
          <a:bodyPr/>
          <a:lstStyle/>
          <a:p>
            <a:r>
              <a:rPr lang="en-US" altLang="ko-KR" b="1" dirty="0" smtClean="0"/>
              <a:t>Recovery Strategies</a:t>
            </a:r>
            <a:endParaRPr lang="ko-KR" altLang="en-US" dirty="0"/>
          </a:p>
        </p:txBody>
      </p:sp>
    </p:spTree>
  </p:cSld>
  <p:clrMapOvr>
    <a:masterClrMapping/>
  </p:clrMapOvr>
  <p:transition spd="slow">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normAutofit fontScale="85000" lnSpcReduction="10000"/>
          </a:bodyPr>
          <a:lstStyle/>
          <a:p>
            <a:pPr marL="457200" indent="-457200">
              <a:buFont typeface="Wingdings" pitchFamily="2" charset="2"/>
              <a:buChar char="Ø"/>
            </a:pPr>
            <a:r>
              <a:rPr lang="en-US" altLang="ko-KR" dirty="0" smtClean="0"/>
              <a:t>Recovery by communication with other customer:</a:t>
            </a:r>
          </a:p>
          <a:p>
            <a:pPr lvl="1">
              <a:buFont typeface="Arial" pitchFamily="34" charset="0"/>
              <a:buChar char="•"/>
            </a:pPr>
            <a:r>
              <a:rPr lang="en-US" altLang="ko-KR" dirty="0" smtClean="0"/>
              <a:t>Firms should actively engage in service recovery when other-customer service failure occurs</a:t>
            </a:r>
          </a:p>
          <a:p>
            <a:pPr lvl="1">
              <a:buFont typeface="Arial" pitchFamily="34" charset="0"/>
              <a:buChar char="•"/>
            </a:pPr>
            <a:r>
              <a:rPr lang="en-US" altLang="ko-KR" dirty="0" smtClean="0"/>
              <a:t>Develop protocols for dealing with such other customer service failure to provide proactive service recovery strategy </a:t>
            </a:r>
          </a:p>
          <a:p>
            <a:pPr lvl="1">
              <a:buFont typeface="Arial" pitchFamily="34" charset="0"/>
              <a:buChar char="•"/>
            </a:pPr>
            <a:r>
              <a:rPr lang="en-US" altLang="ko-KR" dirty="0" smtClean="0"/>
              <a:t>Develop a training </a:t>
            </a:r>
            <a:r>
              <a:rPr lang="en-US" altLang="ko-KR" dirty="0" err="1" smtClean="0"/>
              <a:t>programme</a:t>
            </a:r>
            <a:r>
              <a:rPr lang="en-US" altLang="ko-KR" dirty="0" smtClean="0"/>
              <a:t> to immediately react to disruptive other customer </a:t>
            </a:r>
            <a:r>
              <a:rPr lang="en-US" altLang="ko-KR" dirty="0" err="1" smtClean="0"/>
              <a:t>behaviour</a:t>
            </a:r>
            <a:r>
              <a:rPr lang="en-US" altLang="ko-KR" dirty="0" smtClean="0"/>
              <a:t> with appropriate problem-solving skills.</a:t>
            </a:r>
          </a:p>
          <a:p>
            <a:pPr>
              <a:buNone/>
            </a:pPr>
            <a:r>
              <a:rPr lang="en-US" altLang="ko-KR" dirty="0" smtClean="0"/>
              <a:t>   </a:t>
            </a:r>
            <a:endParaRPr lang="ko-KR" altLang="en-US" dirty="0"/>
          </a:p>
        </p:txBody>
      </p:sp>
      <p:sp>
        <p:nvSpPr>
          <p:cNvPr id="2" name="제목 1"/>
          <p:cNvSpPr>
            <a:spLocks noGrp="1"/>
          </p:cNvSpPr>
          <p:nvPr>
            <p:ph type="title"/>
          </p:nvPr>
        </p:nvSpPr>
        <p:spPr/>
        <p:txBody>
          <a:bodyPr/>
          <a:lstStyle/>
          <a:p>
            <a:r>
              <a:rPr lang="en-US" altLang="ko-KR" b="1" dirty="0" smtClean="0"/>
              <a:t>Recovery Strategies</a:t>
            </a:r>
            <a:endParaRPr lang="ko-KR" altLang="en-US" dirty="0"/>
          </a:p>
        </p:txBody>
      </p:sp>
    </p:spTree>
  </p:cSld>
  <p:clrMapOvr>
    <a:masterClrMapping/>
  </p:clrMapOvr>
  <p:transition spd="slow">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a:xfrm>
            <a:off x="1189356" y="1272381"/>
            <a:ext cx="7196137" cy="3740795"/>
          </a:xfrm>
        </p:spPr>
        <p:txBody>
          <a:bodyPr>
            <a:normAutofit fontScale="92500" lnSpcReduction="10000"/>
          </a:bodyPr>
          <a:lstStyle/>
          <a:p>
            <a:pPr marL="457200" indent="-457200">
              <a:buFont typeface="Wingdings" pitchFamily="2" charset="2"/>
              <a:buChar char="Ø"/>
            </a:pPr>
            <a:r>
              <a:rPr lang="en-US" altLang="ko-KR" dirty="0" smtClean="0"/>
              <a:t>Recovery by communicating with focal customer:</a:t>
            </a:r>
          </a:p>
          <a:p>
            <a:pPr lvl="1">
              <a:buFont typeface="Arial" pitchFamily="34" charset="0"/>
              <a:buChar char="•"/>
            </a:pPr>
            <a:r>
              <a:rPr lang="en-US" altLang="ko-KR" dirty="0" smtClean="0"/>
              <a:t>Customers expect apology, attentive attitude to the situation from the service provider and even reimbursement from the firm for service recovery when other customer service failure occurs (Baker &amp; Kim, 2016)</a:t>
            </a:r>
          </a:p>
          <a:p>
            <a:pPr lvl="1">
              <a:buFont typeface="Arial" pitchFamily="34" charset="0"/>
              <a:buChar char="•"/>
            </a:pPr>
            <a:r>
              <a:rPr lang="en-US" altLang="ko-KR" dirty="0" smtClean="0"/>
              <a:t>Acknowledgement of the situation, apology, explanation, compensation.</a:t>
            </a:r>
            <a:endParaRPr lang="ko-KR" altLang="ko-KR" dirty="0" smtClean="0"/>
          </a:p>
          <a:p>
            <a:endParaRPr lang="ko-KR" altLang="en-US" dirty="0"/>
          </a:p>
        </p:txBody>
      </p:sp>
      <p:sp>
        <p:nvSpPr>
          <p:cNvPr id="2" name="제목 1"/>
          <p:cNvSpPr>
            <a:spLocks noGrp="1"/>
          </p:cNvSpPr>
          <p:nvPr>
            <p:ph type="title"/>
          </p:nvPr>
        </p:nvSpPr>
        <p:spPr/>
        <p:txBody>
          <a:bodyPr/>
          <a:lstStyle/>
          <a:p>
            <a:r>
              <a:rPr lang="en-US" altLang="ko-KR" b="1" dirty="0" smtClean="0"/>
              <a:t>Recovery Strategies</a:t>
            </a:r>
            <a:endParaRPr lang="ko-KR" altLang="en-US" dirty="0"/>
          </a:p>
        </p:txBody>
      </p:sp>
    </p:spTree>
  </p:cSld>
  <p:clrMapOvr>
    <a:masterClrMapping/>
  </p:clrMapOvr>
  <p:transition spd="slow">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marL="0" indent="0">
              <a:buNone/>
            </a:pPr>
            <a:r>
              <a:rPr lang="en-US" dirty="0" smtClean="0">
                <a:solidFill>
                  <a:schemeClr val="bg1"/>
                </a:solidFill>
                <a:latin typeface="Arial"/>
                <a:cs typeface="Arial"/>
              </a:rPr>
              <a:t>Chapter 9</a:t>
            </a:r>
          </a:p>
          <a:p>
            <a:r>
              <a:rPr lang="en-GB" sz="2500" dirty="0">
                <a:solidFill>
                  <a:schemeClr val="bg1"/>
                </a:solidFill>
              </a:rPr>
              <a:t>The Influence of Other Customers in Service Failure and Recovery</a:t>
            </a:r>
            <a:endParaRPr lang="en-GB" dirty="0"/>
          </a:p>
        </p:txBody>
      </p:sp>
    </p:spTree>
    <p:extLst>
      <p:ext uri="{BB962C8B-B14F-4D97-AF65-F5344CB8AC3E}">
        <p14:creationId xmlns:p14="http://schemas.microsoft.com/office/powerpoint/2010/main" val="2749956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normAutofit fontScale="85000" lnSpcReduction="20000"/>
          </a:bodyPr>
          <a:lstStyle/>
          <a:p>
            <a:pPr marL="457200" indent="-457200">
              <a:buFont typeface="Wingdings" pitchFamily="2" charset="2"/>
              <a:buChar char="Ø"/>
            </a:pPr>
            <a:r>
              <a:rPr lang="en-US" altLang="ko-KR" dirty="0" smtClean="0"/>
              <a:t>Customers can witness other customers experiencing a service failure and how the firm recovers the failure.</a:t>
            </a:r>
          </a:p>
          <a:p>
            <a:pPr marL="457200" indent="-457200">
              <a:buFont typeface="Wingdings" pitchFamily="2" charset="2"/>
              <a:buChar char="Ø"/>
            </a:pPr>
            <a:r>
              <a:rPr lang="en-US" altLang="ko-KR" dirty="0" smtClean="0"/>
              <a:t>The observation of other customers being treated unfairly negatively affects perceived fairness, emotions, </a:t>
            </a:r>
            <a:r>
              <a:rPr lang="en-US" altLang="ko-KR" dirty="0" err="1" smtClean="0"/>
              <a:t>behaviours</a:t>
            </a:r>
            <a:r>
              <a:rPr lang="en-US" altLang="ko-KR" dirty="0" smtClean="0"/>
              <a:t> and attitudes toward wrongdoers (</a:t>
            </a:r>
            <a:r>
              <a:rPr lang="en-US" altLang="ko-KR" dirty="0" err="1" smtClean="0"/>
              <a:t>Mattila</a:t>
            </a:r>
            <a:r>
              <a:rPr lang="en-US" altLang="ko-KR" dirty="0" smtClean="0"/>
              <a:t> </a:t>
            </a:r>
            <a:r>
              <a:rPr lang="en-US" altLang="ko-KR" i="1" dirty="0" smtClean="0"/>
              <a:t>et al</a:t>
            </a:r>
            <a:r>
              <a:rPr lang="en-US" altLang="ko-KR" dirty="0" smtClean="0"/>
              <a:t>. 2014).</a:t>
            </a:r>
          </a:p>
          <a:p>
            <a:pPr marL="457200" indent="-457200">
              <a:buFont typeface="Wingdings" pitchFamily="2" charset="2"/>
              <a:buChar char="Ø"/>
            </a:pPr>
            <a:r>
              <a:rPr lang="en-US" altLang="ko-KR" dirty="0" smtClean="0"/>
              <a:t>Service providers should pay attention not only to the victim customers but also surrounding customers who can observe and listen to the treatment of the victim customers.</a:t>
            </a:r>
            <a:endParaRPr lang="ko-KR" altLang="en-US" dirty="0"/>
          </a:p>
        </p:txBody>
      </p:sp>
      <p:sp>
        <p:nvSpPr>
          <p:cNvPr id="2" name="제목 1"/>
          <p:cNvSpPr>
            <a:spLocks noGrp="1"/>
          </p:cNvSpPr>
          <p:nvPr>
            <p:ph type="title"/>
          </p:nvPr>
        </p:nvSpPr>
        <p:spPr/>
        <p:txBody>
          <a:bodyPr>
            <a:normAutofit/>
          </a:bodyPr>
          <a:lstStyle/>
          <a:p>
            <a:r>
              <a:rPr lang="en-US" altLang="ko-KR" b="1" dirty="0" smtClean="0"/>
              <a:t>Observing Service Recovery Aimed at Other Customers</a:t>
            </a:r>
            <a:endParaRPr lang="ko-KR" altLang="en-US" dirty="0"/>
          </a:p>
        </p:txBody>
      </p:sp>
    </p:spTree>
  </p:cSld>
  <p:clrMapOvr>
    <a:masterClrMapping/>
  </p:clrMapOvr>
  <p:transition spd="slow">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normAutofit fontScale="92500" lnSpcReduction="20000"/>
          </a:bodyPr>
          <a:lstStyle/>
          <a:p>
            <a:pPr marL="457200" indent="-457200">
              <a:buFont typeface="Wingdings" pitchFamily="2" charset="2"/>
              <a:buChar char="Ø"/>
            </a:pPr>
            <a:r>
              <a:rPr lang="en-US" altLang="ko-KR" dirty="0" smtClean="0"/>
              <a:t>You and your friend visit a restaurant in your town to have dinner. You sit at one of the tables next to a group of customers. Throughout your stay, you receive good and attentive service from your server. </a:t>
            </a:r>
          </a:p>
          <a:p>
            <a:pPr marL="457200" indent="-457200">
              <a:buFont typeface="Wingdings" pitchFamily="2" charset="2"/>
              <a:buChar char="Ø"/>
            </a:pPr>
            <a:r>
              <a:rPr lang="en-US" altLang="ko-KR" dirty="0" smtClean="0"/>
              <a:t>However, during your meal you overhear the other customers next to you yelling loudly and aggressively to the server, complaining that their food tasted terrible. They are loud, rude and ruin your dining experience. </a:t>
            </a:r>
          </a:p>
          <a:p>
            <a:pPr marL="0" indent="0">
              <a:buNone/>
            </a:pPr>
            <a:endParaRPr lang="ko-KR" altLang="en-US" dirty="0"/>
          </a:p>
        </p:txBody>
      </p:sp>
      <p:sp>
        <p:nvSpPr>
          <p:cNvPr id="2" name="제목 1"/>
          <p:cNvSpPr>
            <a:spLocks noGrp="1"/>
          </p:cNvSpPr>
          <p:nvPr>
            <p:ph type="title"/>
          </p:nvPr>
        </p:nvSpPr>
        <p:spPr/>
        <p:txBody>
          <a:bodyPr/>
          <a:lstStyle/>
          <a:p>
            <a:r>
              <a:rPr lang="en-US" altLang="ko-KR" dirty="0" smtClean="0"/>
              <a:t>Case Study</a:t>
            </a:r>
            <a:endParaRPr lang="ko-KR" altLang="en-US" dirty="0"/>
          </a:p>
        </p:txBody>
      </p:sp>
    </p:spTree>
  </p:cSld>
  <p:clrMapOvr>
    <a:masterClrMapping/>
  </p:clrMapOvr>
  <p:transition spd="slow">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normAutofit fontScale="85000" lnSpcReduction="10000"/>
          </a:bodyPr>
          <a:lstStyle/>
          <a:p>
            <a:pPr marL="457200" indent="-457200">
              <a:buFont typeface="Wingdings" pitchFamily="2" charset="2"/>
              <a:buChar char="Ø"/>
            </a:pPr>
            <a:r>
              <a:rPr lang="en-US" altLang="ko-KR" dirty="0" smtClean="0"/>
              <a:t>Case study questions:</a:t>
            </a:r>
            <a:endParaRPr lang="ko-KR" altLang="ko-KR" dirty="0" smtClean="0"/>
          </a:p>
          <a:p>
            <a:pPr>
              <a:buNone/>
            </a:pPr>
            <a:r>
              <a:rPr lang="en-US" altLang="ko-KR" dirty="0" smtClean="0"/>
              <a:t>   1. What opinions might customers form, based on observing the service failure that occurred toward and from other customers?</a:t>
            </a:r>
            <a:endParaRPr lang="ko-KR" altLang="ko-KR" dirty="0" smtClean="0"/>
          </a:p>
          <a:p>
            <a:pPr>
              <a:buNone/>
            </a:pPr>
            <a:r>
              <a:rPr lang="en-US" altLang="ko-KR" dirty="0" smtClean="0"/>
              <a:t>   2. </a:t>
            </a:r>
            <a:r>
              <a:rPr lang="en-US" dirty="0" smtClean="0"/>
              <a:t>Within </a:t>
            </a:r>
            <a:r>
              <a:rPr lang="en-US" dirty="0"/>
              <a:t>the given case, what are the service failures and who is to blame for the service </a:t>
            </a:r>
            <a:r>
              <a:rPr lang="en-US" dirty="0" smtClean="0"/>
              <a:t>failures: </a:t>
            </a:r>
            <a:r>
              <a:rPr lang="en-US" dirty="0"/>
              <a:t>the other customers or the firm?</a:t>
            </a:r>
            <a:endParaRPr lang="ko-KR" altLang="ko-KR" dirty="0" smtClean="0"/>
          </a:p>
          <a:p>
            <a:pPr>
              <a:buNone/>
            </a:pPr>
            <a:r>
              <a:rPr lang="en-US" altLang="ko-KR" dirty="0" smtClean="0"/>
              <a:t>   3. What should the firm or managers do to make the situation better regarding this other customer service failure?</a:t>
            </a:r>
            <a:endParaRPr lang="ko-KR" altLang="en-US" dirty="0"/>
          </a:p>
        </p:txBody>
      </p:sp>
      <p:sp>
        <p:nvSpPr>
          <p:cNvPr id="2" name="제목 1"/>
          <p:cNvSpPr>
            <a:spLocks noGrp="1"/>
          </p:cNvSpPr>
          <p:nvPr>
            <p:ph type="title"/>
          </p:nvPr>
        </p:nvSpPr>
        <p:spPr/>
        <p:txBody>
          <a:bodyPr/>
          <a:lstStyle/>
          <a:p>
            <a:r>
              <a:rPr lang="en-US" altLang="ko-KR" dirty="0" smtClean="0"/>
              <a:t>Case study</a:t>
            </a:r>
            <a:endParaRPr lang="ko-KR" altLang="en-US" dirty="0"/>
          </a:p>
        </p:txBody>
      </p:sp>
    </p:spTree>
  </p:cSld>
  <p:clrMapOvr>
    <a:masterClrMapping/>
  </p:clrMapOvr>
  <p:transition spd="slow">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342900" lvl="0" indent="-342900">
              <a:buFont typeface="Wingdings" pitchFamily="2" charset="2"/>
              <a:buChar char="Ø"/>
            </a:pPr>
            <a:r>
              <a:rPr lang="en-GB" sz="2400" dirty="0" smtClean="0"/>
              <a:t>Understand the influence of other customers in service encounters in tourism and hospitality.</a:t>
            </a:r>
            <a:endParaRPr lang="tr-TR" sz="2400" dirty="0" smtClean="0"/>
          </a:p>
          <a:p>
            <a:pPr marL="342900" lvl="0" indent="-342900">
              <a:buFont typeface="Wingdings" pitchFamily="2" charset="2"/>
              <a:buChar char="Ø"/>
            </a:pPr>
            <a:r>
              <a:rPr lang="en-GB" sz="2400" dirty="0" smtClean="0"/>
              <a:t>Explain the main components of social </a:t>
            </a:r>
            <a:r>
              <a:rPr lang="en-GB" sz="2400" dirty="0" err="1" smtClean="0"/>
              <a:t>servicescape</a:t>
            </a:r>
            <a:r>
              <a:rPr lang="en-GB" sz="2400" dirty="0" smtClean="0"/>
              <a:t>.</a:t>
            </a:r>
            <a:endParaRPr lang="tr-TR" sz="2400" dirty="0" smtClean="0"/>
          </a:p>
          <a:p>
            <a:pPr marL="342900" lvl="0" indent="-342900">
              <a:buFont typeface="Wingdings" pitchFamily="2" charset="2"/>
              <a:buChar char="Ø"/>
            </a:pPr>
            <a:r>
              <a:rPr lang="en-GB" sz="2400" dirty="0" smtClean="0"/>
              <a:t>Understand the consequences of service failures caused by other customers.</a:t>
            </a:r>
            <a:endParaRPr lang="tr-TR" sz="2400" dirty="0" smtClean="0"/>
          </a:p>
          <a:p>
            <a:pPr marL="342900" lvl="0" indent="-342900">
              <a:buFont typeface="Wingdings" pitchFamily="2" charset="2"/>
              <a:buChar char="Ø"/>
            </a:pPr>
            <a:r>
              <a:rPr lang="en-GB" sz="2400" dirty="0" smtClean="0"/>
              <a:t>Explain the components of emotional intelligence in relation to service.</a:t>
            </a:r>
            <a:endParaRPr lang="tr-TR" sz="2400" dirty="0" smtClean="0"/>
          </a:p>
          <a:p>
            <a:pPr marL="342900" lvl="0" indent="-342900">
              <a:buFont typeface="Wingdings" pitchFamily="2" charset="2"/>
              <a:buChar char="Ø"/>
            </a:pPr>
            <a:r>
              <a:rPr lang="en-GB" sz="2400" dirty="0" smtClean="0"/>
              <a:t>Explain how other customer-caused service failures could be recovered.</a:t>
            </a:r>
            <a:r>
              <a:rPr lang="en-GB" sz="2400" b="1" dirty="0" smtClean="0"/>
              <a:t>	</a:t>
            </a:r>
            <a:endParaRPr lang="tr-TR" sz="2400" dirty="0" smtClean="0"/>
          </a:p>
          <a:p>
            <a:endParaRPr lang="en-US" dirty="0"/>
          </a:p>
        </p:txBody>
      </p:sp>
      <p:sp>
        <p:nvSpPr>
          <p:cNvPr id="2" name="Title 1"/>
          <p:cNvSpPr>
            <a:spLocks noGrp="1"/>
          </p:cNvSpPr>
          <p:nvPr>
            <p:ph type="title"/>
          </p:nvPr>
        </p:nvSpPr>
        <p:spPr/>
        <p:txBody>
          <a:bodyPr>
            <a:normAutofit/>
          </a:bodyPr>
          <a:lstStyle/>
          <a:p>
            <a:r>
              <a:rPr lang="en-US" sz="2800" dirty="0" smtClean="0"/>
              <a:t>Learning Objectives</a:t>
            </a:r>
            <a:endParaRPr lang="en-US" sz="2800" dirty="0"/>
          </a:p>
        </p:txBody>
      </p:sp>
    </p:spTree>
    <p:extLst>
      <p:ext uri="{BB962C8B-B14F-4D97-AF65-F5344CB8AC3E}">
        <p14:creationId xmlns:p14="http://schemas.microsoft.com/office/powerpoint/2010/main" val="16975679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normAutofit lnSpcReduction="10000"/>
          </a:bodyPr>
          <a:lstStyle/>
          <a:p>
            <a:pPr marL="457200" indent="-457200">
              <a:buFont typeface="Wingdings" pitchFamily="2" charset="2"/>
              <a:buChar char="Ø"/>
            </a:pPr>
            <a:r>
              <a:rPr lang="en-US" altLang="ko-KR" dirty="0"/>
              <a:t>Social influence plays an important role in the consumption </a:t>
            </a:r>
            <a:r>
              <a:rPr lang="en-US" altLang="ko-KR" dirty="0" smtClean="0"/>
              <a:t>process.</a:t>
            </a:r>
          </a:p>
          <a:p>
            <a:pPr marL="457200" indent="-457200">
              <a:buFont typeface="Wingdings" pitchFamily="2" charset="2"/>
              <a:buChar char="Ø"/>
            </a:pPr>
            <a:r>
              <a:rPr lang="en-US" altLang="ko-KR" dirty="0" smtClean="0"/>
              <a:t>Hospitality and tourism industry:</a:t>
            </a:r>
          </a:p>
          <a:p>
            <a:pPr lvl="1">
              <a:buFont typeface="Arial" pitchFamily="34" charset="0"/>
              <a:buChar char="•"/>
            </a:pPr>
            <a:r>
              <a:rPr lang="en-US" altLang="ko-KR" dirty="0"/>
              <a:t>S</a:t>
            </a:r>
            <a:r>
              <a:rPr lang="en-US" altLang="ko-KR" dirty="0" smtClean="0"/>
              <a:t>haring </a:t>
            </a:r>
            <a:r>
              <a:rPr lang="en-US" altLang="ko-KR" dirty="0"/>
              <a:t>the physical environment with </a:t>
            </a:r>
            <a:r>
              <a:rPr lang="en-US" altLang="ko-KR" dirty="0" smtClean="0"/>
              <a:t>others </a:t>
            </a:r>
            <a:r>
              <a:rPr lang="en-US" altLang="ko-KR" dirty="0"/>
              <a:t>such as fellow </a:t>
            </a:r>
            <a:r>
              <a:rPr lang="en-US" altLang="ko-KR" dirty="0" smtClean="0"/>
              <a:t>customers</a:t>
            </a:r>
          </a:p>
          <a:p>
            <a:pPr lvl="1">
              <a:buFont typeface="Arial" pitchFamily="34" charset="0"/>
              <a:buChar char="•"/>
            </a:pPr>
            <a:r>
              <a:rPr lang="en-US" altLang="ko-KR" dirty="0"/>
              <a:t>C</a:t>
            </a:r>
            <a:r>
              <a:rPr lang="en-US" altLang="ko-KR" dirty="0" smtClean="0"/>
              <a:t>ustomers </a:t>
            </a:r>
            <a:r>
              <a:rPr lang="en-US" altLang="ko-KR" dirty="0"/>
              <a:t>affect one another in the service context directly through interpersonal encounters or indirectly by being part of the </a:t>
            </a:r>
            <a:r>
              <a:rPr lang="en-US" altLang="ko-KR" dirty="0" smtClean="0"/>
              <a:t>environment.</a:t>
            </a:r>
            <a:endParaRPr lang="ko-KR" altLang="en-US" dirty="0"/>
          </a:p>
        </p:txBody>
      </p:sp>
      <p:sp>
        <p:nvSpPr>
          <p:cNvPr id="2" name="제목 1"/>
          <p:cNvSpPr>
            <a:spLocks noGrp="1"/>
          </p:cNvSpPr>
          <p:nvPr>
            <p:ph type="title"/>
          </p:nvPr>
        </p:nvSpPr>
        <p:spPr/>
        <p:txBody>
          <a:bodyPr/>
          <a:lstStyle/>
          <a:p>
            <a:r>
              <a:rPr lang="tr-TR" altLang="ko-KR" b="1" dirty="0" err="1" smtClean="0"/>
              <a:t>Social</a:t>
            </a:r>
            <a:r>
              <a:rPr lang="tr-TR" altLang="ko-KR" b="1" dirty="0" smtClean="0"/>
              <a:t> </a:t>
            </a:r>
            <a:r>
              <a:rPr lang="tr-TR" altLang="ko-KR" b="1" dirty="0" err="1" smtClean="0"/>
              <a:t>Influence</a:t>
            </a:r>
            <a:endParaRPr lang="ko-KR" altLang="en-US" b="1" dirty="0"/>
          </a:p>
        </p:txBody>
      </p:sp>
    </p:spTree>
  </p:cSld>
  <p:clrMapOvr>
    <a:masterClrMapping/>
  </p:clrMapOvr>
  <p:transition spd="slow">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a:xfrm>
            <a:off x="1189356" y="1272381"/>
            <a:ext cx="7196137" cy="2876699"/>
          </a:xfrm>
        </p:spPr>
        <p:txBody>
          <a:bodyPr>
            <a:normAutofit fontScale="85000" lnSpcReduction="10000"/>
          </a:bodyPr>
          <a:lstStyle/>
          <a:p>
            <a:pPr marL="457200" indent="-457200">
              <a:buFont typeface="Wingdings" pitchFamily="2" charset="2"/>
              <a:buChar char="Ø"/>
            </a:pPr>
            <a:r>
              <a:rPr lang="en-US" altLang="ko-KR" dirty="0" smtClean="0"/>
              <a:t>Service experiences are co-created and co-produced through customer-to-customer interactions (McColl-Kennedy </a:t>
            </a:r>
            <a:r>
              <a:rPr lang="en-US" altLang="ko-KR" i="1" dirty="0" smtClean="0"/>
              <a:t>et al</a:t>
            </a:r>
            <a:r>
              <a:rPr lang="en-US" altLang="ko-KR" dirty="0" smtClean="0"/>
              <a:t>., 2014)</a:t>
            </a:r>
          </a:p>
          <a:p>
            <a:pPr marL="457200" indent="-457200">
              <a:buFont typeface="Wingdings" pitchFamily="2" charset="2"/>
              <a:buChar char="Ø"/>
            </a:pPr>
            <a:r>
              <a:rPr lang="hsb-DE" altLang="ko-KR" dirty="0" smtClean="0"/>
              <a:t>Service management theory </a:t>
            </a:r>
          </a:p>
          <a:p>
            <a:pPr lvl="1">
              <a:buFont typeface="Arial" pitchFamily="34" charset="0"/>
              <a:buChar char="•"/>
            </a:pPr>
            <a:r>
              <a:rPr lang="en-US" altLang="ko-KR" dirty="0" smtClean="0"/>
              <a:t>Belk (1975)</a:t>
            </a:r>
          </a:p>
          <a:p>
            <a:pPr lvl="1">
              <a:buFont typeface="Arial" pitchFamily="34" charset="0"/>
              <a:buChar char="•"/>
            </a:pPr>
            <a:r>
              <a:rPr lang="en-US" altLang="ko-KR" dirty="0" err="1" smtClean="0"/>
              <a:t>Eiglier</a:t>
            </a:r>
            <a:r>
              <a:rPr lang="en-US" altLang="ko-KR" dirty="0" smtClean="0"/>
              <a:t> &amp; </a:t>
            </a:r>
            <a:r>
              <a:rPr lang="en-US" altLang="ko-KR" dirty="0" err="1" smtClean="0"/>
              <a:t>Langeard</a:t>
            </a:r>
            <a:r>
              <a:rPr lang="en-US" altLang="ko-KR" dirty="0" smtClean="0"/>
              <a:t> (1977): Customer B</a:t>
            </a:r>
          </a:p>
          <a:p>
            <a:pPr lvl="1">
              <a:buFont typeface="Arial" pitchFamily="34" charset="0"/>
              <a:buChar char="•"/>
            </a:pPr>
            <a:r>
              <a:rPr lang="en-US" altLang="ko-KR" dirty="0" smtClean="0"/>
              <a:t>7Ps of services marketing: Participants</a:t>
            </a:r>
            <a:endParaRPr lang="ko-KR" altLang="en-US" dirty="0"/>
          </a:p>
        </p:txBody>
      </p:sp>
      <p:sp>
        <p:nvSpPr>
          <p:cNvPr id="2" name="제목 1"/>
          <p:cNvSpPr>
            <a:spLocks noGrp="1"/>
          </p:cNvSpPr>
          <p:nvPr>
            <p:ph type="title"/>
          </p:nvPr>
        </p:nvSpPr>
        <p:spPr/>
        <p:txBody>
          <a:bodyPr>
            <a:normAutofit/>
          </a:bodyPr>
          <a:lstStyle/>
          <a:p>
            <a:r>
              <a:rPr lang="en-US" altLang="ko-KR" b="1" dirty="0" smtClean="0"/>
              <a:t>Other Customers in Service Settings</a:t>
            </a:r>
            <a:endParaRPr lang="ko-KR" altLang="en-US" b="1" dirty="0"/>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p:txBody>
          <a:bodyPr>
            <a:normAutofit fontScale="92500" lnSpcReduction="20000"/>
          </a:bodyPr>
          <a:lstStyle/>
          <a:p>
            <a:endParaRPr lang="tr-TR" altLang="ko-KR" sz="1800" dirty="0" smtClean="0"/>
          </a:p>
          <a:p>
            <a:endParaRPr lang="tr-TR" altLang="ko-KR" sz="1800" dirty="0" smtClean="0"/>
          </a:p>
          <a:p>
            <a:endParaRPr lang="tr-TR" altLang="ko-KR" sz="1800" dirty="0" smtClean="0"/>
          </a:p>
          <a:p>
            <a:endParaRPr lang="tr-TR" altLang="ko-KR" sz="1800" dirty="0" smtClean="0"/>
          </a:p>
          <a:p>
            <a:endParaRPr lang="tr-TR" altLang="ko-KR" sz="1800" dirty="0" smtClean="0"/>
          </a:p>
          <a:p>
            <a:endParaRPr lang="tr-TR" altLang="ko-KR" sz="1800" dirty="0" smtClean="0"/>
          </a:p>
          <a:p>
            <a:endParaRPr lang="tr-TR" altLang="ko-KR" sz="1800" dirty="0" smtClean="0"/>
          </a:p>
          <a:p>
            <a:endParaRPr lang="tr-TR" altLang="ko-KR" sz="1800" dirty="0" smtClean="0"/>
          </a:p>
          <a:p>
            <a:endParaRPr lang="tr-TR" altLang="ko-KR" sz="1800" dirty="0" smtClean="0"/>
          </a:p>
          <a:p>
            <a:endParaRPr lang="tr-TR" altLang="ko-KR" sz="1800" dirty="0" smtClean="0"/>
          </a:p>
          <a:p>
            <a:endParaRPr lang="tr-TR" altLang="ko-KR" sz="1800" dirty="0" smtClean="0"/>
          </a:p>
          <a:p>
            <a:endParaRPr lang="tr-TR" altLang="ko-KR" sz="1800" dirty="0" smtClean="0"/>
          </a:p>
          <a:p>
            <a:endParaRPr lang="tr-TR" altLang="ko-KR" sz="1800" dirty="0" smtClean="0"/>
          </a:p>
          <a:p>
            <a:endParaRPr lang="en-GB" altLang="ko-KR" sz="1800" dirty="0" smtClean="0"/>
          </a:p>
          <a:p>
            <a:endParaRPr lang="tr-TR" altLang="ko-KR" sz="1800" dirty="0" smtClean="0"/>
          </a:p>
          <a:p>
            <a:r>
              <a:rPr lang="en-US" altLang="ko-KR" sz="1800" dirty="0" smtClean="0"/>
              <a:t>Social </a:t>
            </a:r>
            <a:r>
              <a:rPr lang="en-US" altLang="ko-KR" sz="1800" dirty="0" err="1" smtClean="0"/>
              <a:t>Servicescape</a:t>
            </a:r>
            <a:r>
              <a:rPr lang="en-US" altLang="ko-KR" sz="1800" dirty="0" smtClean="0"/>
              <a:t> (Tombs &amp; McColl-Kennedy, 2003)</a:t>
            </a:r>
          </a:p>
          <a:p>
            <a:endParaRPr lang="ko-KR" altLang="en-US" dirty="0"/>
          </a:p>
        </p:txBody>
      </p:sp>
      <p:sp>
        <p:nvSpPr>
          <p:cNvPr id="2" name="제목 1"/>
          <p:cNvSpPr>
            <a:spLocks noGrp="1"/>
          </p:cNvSpPr>
          <p:nvPr>
            <p:ph type="title"/>
          </p:nvPr>
        </p:nvSpPr>
        <p:spPr/>
        <p:txBody>
          <a:bodyPr>
            <a:normAutofit/>
          </a:bodyPr>
          <a:lstStyle/>
          <a:p>
            <a:r>
              <a:rPr lang="en-US" altLang="ko-KR" b="1" dirty="0" smtClean="0"/>
              <a:t>Other Customers in Service Settings</a:t>
            </a:r>
            <a:endParaRPr lang="ko-KR" altLang="en-US"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531" y="1124744"/>
            <a:ext cx="5976664" cy="3896708"/>
          </a:xfrm>
          <a:prstGeom prst="rect">
            <a:avLst/>
          </a:prstGeom>
        </p:spPr>
      </p:pic>
    </p:spTree>
  </p:cSld>
  <p:clrMapOvr>
    <a:masterClrMapping/>
  </p:clrMapOvr>
  <p:transition spd="slow">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a:xfrm>
            <a:off x="1189356" y="1272381"/>
            <a:ext cx="7196137" cy="3380755"/>
          </a:xfrm>
        </p:spPr>
        <p:txBody>
          <a:bodyPr>
            <a:normAutofit lnSpcReduction="10000"/>
          </a:bodyPr>
          <a:lstStyle/>
          <a:p>
            <a:pPr marL="457200" indent="-457200">
              <a:buFont typeface="Wingdings" pitchFamily="2" charset="2"/>
              <a:buChar char="Ø"/>
            </a:pPr>
            <a:r>
              <a:rPr lang="en-US" altLang="ko-KR" dirty="0" smtClean="0"/>
              <a:t>Negative customer-to-customer experiences are quite common across service contexts (Zhang </a:t>
            </a:r>
            <a:r>
              <a:rPr lang="en-US" altLang="ko-KR" i="1" dirty="0" smtClean="0"/>
              <a:t>et al</a:t>
            </a:r>
            <a:r>
              <a:rPr lang="en-US" altLang="ko-KR" dirty="0" smtClean="0"/>
              <a:t>., 2010). </a:t>
            </a:r>
          </a:p>
          <a:p>
            <a:pPr marL="457200" indent="-457200">
              <a:buFont typeface="Wingdings" pitchFamily="2" charset="2"/>
              <a:buChar char="Ø"/>
            </a:pPr>
            <a:r>
              <a:rPr lang="en-US" altLang="ko-KR" dirty="0" smtClean="0"/>
              <a:t>Other customer service failures: </a:t>
            </a:r>
          </a:p>
          <a:p>
            <a:pPr lvl="1">
              <a:buFont typeface="Arial" pitchFamily="34" charset="0"/>
              <a:buChar char="•"/>
            </a:pPr>
            <a:r>
              <a:rPr lang="en-US" altLang="ko-KR" dirty="0" smtClean="0"/>
              <a:t>Another customer directly causes a service failure that disrupts the service environment (Baker &amp; Kim, 2016).</a:t>
            </a:r>
            <a:endParaRPr lang="ko-KR" altLang="en-US" dirty="0"/>
          </a:p>
        </p:txBody>
      </p:sp>
      <p:sp>
        <p:nvSpPr>
          <p:cNvPr id="2" name="제목 1"/>
          <p:cNvSpPr>
            <a:spLocks noGrp="1"/>
          </p:cNvSpPr>
          <p:nvPr>
            <p:ph type="title"/>
          </p:nvPr>
        </p:nvSpPr>
        <p:spPr/>
        <p:txBody>
          <a:bodyPr/>
          <a:lstStyle/>
          <a:p>
            <a:r>
              <a:rPr lang="en-US" altLang="ko-KR" b="1" dirty="0" smtClean="0"/>
              <a:t>Other Customer Service Failure</a:t>
            </a:r>
            <a:endParaRPr lang="ko-KR" altLang="en-US" b="1" dirty="0"/>
          </a:p>
        </p:txBody>
      </p:sp>
    </p:spTree>
  </p:cSld>
  <p:clrMapOvr>
    <a:masterClrMapping/>
  </p:clrMapOvr>
  <p:transition spd="slow">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a:xfrm>
            <a:off x="1187624" y="1628800"/>
            <a:ext cx="7196137" cy="3092723"/>
          </a:xfrm>
        </p:spPr>
        <p:txBody>
          <a:bodyPr>
            <a:normAutofit fontScale="85000" lnSpcReduction="20000"/>
          </a:bodyPr>
          <a:lstStyle/>
          <a:p>
            <a:pPr marL="457200" indent="-457200">
              <a:buFont typeface="Wingdings" pitchFamily="2" charset="2"/>
              <a:buChar char="Ø"/>
            </a:pPr>
            <a:r>
              <a:rPr lang="en-US" altLang="ko-KR" dirty="0" smtClean="0"/>
              <a:t>Typology of other customer </a:t>
            </a:r>
            <a:r>
              <a:rPr lang="en-US" altLang="ko-KR" dirty="0" err="1" smtClean="0"/>
              <a:t>misbehaviour</a:t>
            </a:r>
            <a:r>
              <a:rPr lang="en-US" altLang="ko-KR" dirty="0" smtClean="0"/>
              <a:t>: </a:t>
            </a:r>
          </a:p>
          <a:p>
            <a:pPr lvl="1">
              <a:buFont typeface="Arial" pitchFamily="34" charset="0"/>
              <a:buChar char="•"/>
            </a:pPr>
            <a:r>
              <a:rPr lang="en-US" altLang="ko-KR" sz="2200" dirty="0" err="1" smtClean="0"/>
              <a:t>Bitner</a:t>
            </a:r>
            <a:r>
              <a:rPr lang="en-US" altLang="ko-KR" sz="2200" dirty="0" smtClean="0"/>
              <a:t> </a:t>
            </a:r>
            <a:r>
              <a:rPr lang="en-US" altLang="ko-KR" sz="2200" i="1" dirty="0" smtClean="0"/>
              <a:t>et al</a:t>
            </a:r>
            <a:r>
              <a:rPr lang="en-US" altLang="ko-KR" sz="2200" dirty="0" smtClean="0"/>
              <a:t>. (1994) ‘problem customer’, Lovelock (1994) ‘jay customers’, and Harris and Reynolds (2003) ‘dysfunctional customer </a:t>
            </a:r>
            <a:r>
              <a:rPr lang="en-US" altLang="ko-KR" sz="2200" dirty="0" err="1" smtClean="0"/>
              <a:t>behaviour</a:t>
            </a:r>
            <a:r>
              <a:rPr lang="en-GB" altLang="ko-KR" sz="2200" dirty="0" smtClean="0"/>
              <a:t>’.</a:t>
            </a:r>
            <a:endParaRPr lang="tr-TR" altLang="ko-KR" sz="2200" dirty="0" smtClean="0"/>
          </a:p>
          <a:p>
            <a:pPr lvl="1"/>
            <a:endParaRPr lang="en-US" altLang="ko-KR" dirty="0" smtClean="0"/>
          </a:p>
          <a:p>
            <a:pPr marL="457200" lvl="0" indent="-457200">
              <a:buFont typeface="Wingdings" pitchFamily="2" charset="2"/>
              <a:buChar char="Ø"/>
            </a:pPr>
            <a:r>
              <a:rPr lang="en-US" altLang="ko-KR" dirty="0" smtClean="0"/>
              <a:t>T</a:t>
            </a:r>
            <a:r>
              <a:rPr lang="en-US" altLang="ko-KR" dirty="0" smtClean="0">
                <a:solidFill>
                  <a:prstClr val="black"/>
                </a:solidFill>
              </a:rPr>
              <a:t>ypes of incidents:</a:t>
            </a:r>
          </a:p>
          <a:p>
            <a:pPr lvl="1">
              <a:buFont typeface="Arial" pitchFamily="34" charset="0"/>
              <a:buChar char="•"/>
            </a:pPr>
            <a:r>
              <a:rPr lang="en-US" altLang="ko-KR" sz="2200" dirty="0" err="1" smtClean="0"/>
              <a:t>Bitner</a:t>
            </a:r>
            <a:r>
              <a:rPr lang="en-US" altLang="ko-KR" sz="2200" dirty="0" smtClean="0"/>
              <a:t> </a:t>
            </a:r>
            <a:r>
              <a:rPr lang="en-US" altLang="ko-KR" sz="2200" i="1" dirty="0" smtClean="0"/>
              <a:t>et al</a:t>
            </a:r>
            <a:r>
              <a:rPr lang="en-US" altLang="ko-KR" sz="2200" dirty="0" smtClean="0"/>
              <a:t>. (1994): drunkenness, verbal and physical abuse, breaking company policies and uncooperative customers. </a:t>
            </a:r>
          </a:p>
          <a:p>
            <a:pPr lvl="1">
              <a:buFont typeface="Arial" pitchFamily="34" charset="0"/>
              <a:buChar char="•"/>
            </a:pPr>
            <a:r>
              <a:rPr lang="en-US" altLang="ko-KR" sz="2200" dirty="0" smtClean="0"/>
              <a:t>Baker &amp; Kim (2016): rude customers, loud customers and misbehaving children.</a:t>
            </a:r>
            <a:endParaRPr lang="ko-KR" altLang="en-US" sz="2200" dirty="0"/>
          </a:p>
        </p:txBody>
      </p:sp>
      <p:sp>
        <p:nvSpPr>
          <p:cNvPr id="2" name="제목 1"/>
          <p:cNvSpPr>
            <a:spLocks noGrp="1"/>
          </p:cNvSpPr>
          <p:nvPr>
            <p:ph type="title"/>
          </p:nvPr>
        </p:nvSpPr>
        <p:spPr/>
        <p:txBody>
          <a:bodyPr>
            <a:normAutofit/>
          </a:bodyPr>
          <a:lstStyle/>
          <a:p>
            <a:r>
              <a:rPr lang="en-US" altLang="ko-KR" b="1" dirty="0" smtClean="0"/>
              <a:t>Other Customer Service Failure Types of Incidents</a:t>
            </a:r>
            <a:endParaRPr lang="ko-KR" altLang="en-US" dirty="0"/>
          </a:p>
        </p:txBody>
      </p:sp>
    </p:spTree>
  </p:cSld>
  <p:clrMapOvr>
    <a:masterClrMapping/>
  </p:clrMapOvr>
  <p:transition spd="slow">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sz="quarter" idx="13"/>
          </p:nvPr>
        </p:nvSpPr>
        <p:spPr>
          <a:xfrm>
            <a:off x="1189356" y="1272381"/>
            <a:ext cx="7271076" cy="3452763"/>
          </a:xfrm>
        </p:spPr>
        <p:txBody>
          <a:bodyPr>
            <a:normAutofit fontScale="85000" lnSpcReduction="20000"/>
          </a:bodyPr>
          <a:lstStyle/>
          <a:p>
            <a:pPr marL="457200" indent="-457200">
              <a:buFont typeface="Wingdings" pitchFamily="2" charset="2"/>
              <a:buChar char="Ø"/>
            </a:pPr>
            <a:r>
              <a:rPr lang="en-US" altLang="ko-KR" dirty="0" smtClean="0"/>
              <a:t>The hospitality industry has a high possibility of other customer service failure as sharing the service environment with other customers is often an intrinsic part of the hospitality and tourism experience (Miao &amp; </a:t>
            </a:r>
            <a:r>
              <a:rPr lang="en-US" altLang="ko-KR" dirty="0" err="1" smtClean="0"/>
              <a:t>Mattila</a:t>
            </a:r>
            <a:r>
              <a:rPr lang="en-US" altLang="ko-KR" dirty="0" smtClean="0"/>
              <a:t>, 2013).</a:t>
            </a:r>
          </a:p>
          <a:p>
            <a:pPr marL="457200" indent="-457200">
              <a:buFont typeface="Wingdings" pitchFamily="2" charset="2"/>
              <a:buChar char="Ø"/>
            </a:pPr>
            <a:r>
              <a:rPr lang="en-US" altLang="ko-KR" dirty="0" smtClean="0"/>
              <a:t>Hospitality and tourism settings including restaurants, airplanes and hotels involved the most frequent forms of other customer service failure (Baker and Kim, 2016).</a:t>
            </a:r>
            <a:endParaRPr lang="ko-KR" altLang="en-US" dirty="0"/>
          </a:p>
        </p:txBody>
      </p:sp>
      <p:sp>
        <p:nvSpPr>
          <p:cNvPr id="2" name="제목 1"/>
          <p:cNvSpPr>
            <a:spLocks noGrp="1"/>
          </p:cNvSpPr>
          <p:nvPr>
            <p:ph type="title"/>
          </p:nvPr>
        </p:nvSpPr>
        <p:spPr/>
        <p:txBody>
          <a:bodyPr>
            <a:normAutofit/>
          </a:bodyPr>
          <a:lstStyle/>
          <a:p>
            <a:r>
              <a:rPr lang="en-US" altLang="ko-KR" b="1" dirty="0" smtClean="0"/>
              <a:t>Other Customer Service Failure Contexts</a:t>
            </a:r>
            <a:endParaRPr lang="ko-KR" altLang="en-US" dirty="0"/>
          </a:p>
        </p:txBody>
      </p:sp>
    </p:spTree>
  </p:cSld>
  <p:clrMapOvr>
    <a:masterClrMapping/>
  </p:clrMapOvr>
  <p:transition spd="slow">
    <p:circle/>
  </p:transition>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Koc theme</Template>
  <TotalTime>2146</TotalTime>
  <Words>1185</Words>
  <Application>Microsoft Office PowerPoint</Application>
  <PresentationFormat>On-screen Show (4:3)</PresentationFormat>
  <Paragraphs>114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Theme1</vt:lpstr>
      <vt:lpstr>Service Failures and Recovery in Tourism and Hospitality: A Practical Manual</vt:lpstr>
      <vt:lpstr>PowerPoint Presentation</vt:lpstr>
      <vt:lpstr>Learning Objectives</vt:lpstr>
      <vt:lpstr>Social Influence</vt:lpstr>
      <vt:lpstr>Other Customers in Service Settings</vt:lpstr>
      <vt:lpstr>Other Customers in Service Settings</vt:lpstr>
      <vt:lpstr>Other Customer Service Failure</vt:lpstr>
      <vt:lpstr>Other Customer Service Failure Types of Incidents</vt:lpstr>
      <vt:lpstr>Other Customer Service Failure Contexts</vt:lpstr>
      <vt:lpstr>Consequences of Other Customer Service Failure</vt:lpstr>
      <vt:lpstr>Characteristics of Other Customers</vt:lpstr>
      <vt:lpstr>Attributions of Other Customer Service Failure</vt:lpstr>
      <vt:lpstr>Attribution of Other Customer Service Failure</vt:lpstr>
      <vt:lpstr>Attribution of Other Customer Service Failure</vt:lpstr>
      <vt:lpstr>Attribution of Other Customer Service Failure</vt:lpstr>
      <vt:lpstr>Recovery Strategies</vt:lpstr>
      <vt:lpstr>Recovery Strategies</vt:lpstr>
      <vt:lpstr>Recovery Strategies</vt:lpstr>
      <vt:lpstr>Recovery Strategies</vt:lpstr>
      <vt:lpstr>Observing Service Recovery Aimed at Other Customers</vt:lpstr>
      <vt:lpstr>Case Study</vt:lpstr>
      <vt:lpstr>Case study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dc:creator>
  <cp:lastModifiedBy>Tim Kapp</cp:lastModifiedBy>
  <cp:revision>282</cp:revision>
  <dcterms:created xsi:type="dcterms:W3CDTF">2013-10-09T04:47:54Z</dcterms:created>
  <dcterms:modified xsi:type="dcterms:W3CDTF">2017-10-11T11:44:49Z</dcterms:modified>
</cp:coreProperties>
</file>