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0"/>
  </p:notesMasterIdLst>
  <p:sldIdLst>
    <p:sldId id="412" r:id="rId2"/>
    <p:sldId id="413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Hattersl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7" d="100"/>
          <a:sy n="77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F4F9-3279-4451-A5CA-E385A26F7F82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1CD6-EEB6-431C-9E6C-3A6A3DB37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Koc, E. (2017). Service Failures and Recovery in Tourism and Hospitality: A Practical Manual. CABI: Oxford, UK.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tinationmarketing.org/blog-topics/technology" TargetMode="External"/><Relationship Id="rId3" Type="http://schemas.openxmlformats.org/officeDocument/2006/relationships/hyperlink" Target="https://www.sita.aero/innovation" TargetMode="External"/><Relationship Id="rId7" Type="http://schemas.openxmlformats.org/officeDocument/2006/relationships/hyperlink" Target="https://www.museumsassociation.org/museum-practice/technology-and-digital" TargetMode="External"/><Relationship Id="rId2" Type="http://schemas.openxmlformats.org/officeDocument/2006/relationships/hyperlink" Target="http://www.futuretravelexperience.com/tag/self-servic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magazine.com/category/technology/" TargetMode="External"/><Relationship Id="rId5" Type="http://schemas.openxmlformats.org/officeDocument/2006/relationships/hyperlink" Target="http://www.hmi-online.com/features/technology/" TargetMode="External"/><Relationship Id="rId4" Type="http://schemas.openxmlformats.org/officeDocument/2006/relationships/hyperlink" Target="http://hospitalitytechnology.edgl.com/hom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7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E" sz="3000" u="sng" dirty="0" smtClean="0"/>
              <a:t>For the company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sz="3000" dirty="0" smtClean="0"/>
              <a:t>Reduces </a:t>
            </a:r>
            <a:r>
              <a:rPr lang="en-IE" sz="3000" dirty="0"/>
              <a:t>labour costs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sz="3000" dirty="0"/>
              <a:t>Provides access to new </a:t>
            </a:r>
            <a:r>
              <a:rPr lang="en-IE" sz="3000" dirty="0" smtClean="0"/>
              <a:t>markets</a:t>
            </a:r>
          </a:p>
          <a:p>
            <a:endParaRPr lang="en-IE" sz="3000" dirty="0" smtClean="0"/>
          </a:p>
          <a:p>
            <a:pPr>
              <a:buNone/>
            </a:pPr>
            <a:r>
              <a:rPr lang="en-IE" sz="3000" u="sng" dirty="0" smtClean="0"/>
              <a:t>For customers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/>
              <a:t>Greater control over the service, convenience, and price and time savings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/>
              <a:t>Greater customization and satisfaction with the service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Benefits </a:t>
            </a:r>
            <a:r>
              <a:rPr lang="en-IE" dirty="0"/>
              <a:t>from SST </a:t>
            </a:r>
            <a:r>
              <a:rPr lang="en-IE" dirty="0" smtClean="0"/>
              <a:t>Usage include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691541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E" u="sng" dirty="0" smtClean="0"/>
              <a:t>For the company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Reduces points of personal contact with the customer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Customer resistance to SST adoption and usage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Company image may be affected negatively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Potential loss of customers due to SST failures</a:t>
            </a:r>
          </a:p>
          <a:p>
            <a:endParaRPr lang="en-IE" dirty="0" smtClean="0"/>
          </a:p>
          <a:p>
            <a:pPr>
              <a:buNone/>
            </a:pPr>
            <a:r>
              <a:rPr lang="en-IE" u="sng" dirty="0" smtClean="0"/>
              <a:t>For customers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Technological anxiety and embarrassment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Lack of personal contact perceived as lower quality service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Financial, privacy and security risks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Drawbacks </a:t>
            </a:r>
            <a:r>
              <a:rPr lang="en-IE" dirty="0"/>
              <a:t>from SST </a:t>
            </a:r>
            <a:r>
              <a:rPr lang="en-IE" dirty="0" smtClean="0"/>
              <a:t>Usage include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0644345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055051" cy="18685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E" sz="4400" dirty="0" smtClean="0"/>
              <a:t>SST failure is the situation when consumers’ perceived quality expectations of a service do not match the actual service quality delivered. (</a:t>
            </a:r>
            <a:r>
              <a:rPr lang="en-IE" sz="4400" dirty="0" err="1" smtClean="0"/>
              <a:t>Dabholkar</a:t>
            </a:r>
            <a:r>
              <a:rPr lang="en-IE" sz="4400" dirty="0" smtClean="0"/>
              <a:t> and </a:t>
            </a:r>
            <a:r>
              <a:rPr lang="en-IE" sz="4400" dirty="0" err="1" smtClean="0"/>
              <a:t>Spaid</a:t>
            </a:r>
            <a:r>
              <a:rPr lang="en-IE" sz="4400" dirty="0" smtClean="0"/>
              <a:t>, 2012)</a:t>
            </a:r>
            <a:endParaRPr lang="en-IE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SST Failure - Definition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E" b="1" dirty="0" smtClean="0"/>
              <a:t>How are SST failures different from failures in traditional personal service?</a:t>
            </a:r>
          </a:p>
          <a:p>
            <a:pPr>
              <a:buNone/>
            </a:pPr>
            <a:endParaRPr lang="en-IE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IE" sz="2800" b="1" dirty="0" smtClean="0"/>
              <a:t>Reduced customer-employee contact </a:t>
            </a:r>
            <a:r>
              <a:rPr lang="en-IE" sz="2800" dirty="0" smtClean="0"/>
              <a:t>– less employees to monitor the delivery process and help recovery failures in a timely manner.</a:t>
            </a:r>
          </a:p>
          <a:p>
            <a:pPr marL="971550" lvl="1" indent="-514350">
              <a:buFont typeface="+mj-lt"/>
              <a:buAutoNum type="arabicPeriod"/>
            </a:pPr>
            <a:endParaRPr lang="en-IE" sz="28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IE" sz="2800" b="1" dirty="0" smtClean="0">
                <a:solidFill>
                  <a:srgbClr val="000000"/>
                </a:solidFill>
              </a:rPr>
              <a:t>Active delivery of the core service offering by the SST user </a:t>
            </a:r>
            <a:r>
              <a:rPr lang="en-IE" sz="2800" dirty="0" smtClean="0"/>
              <a:t>– more customer involvement introduces greater rick of service failures due to customer mistakes. </a:t>
            </a:r>
            <a:endParaRPr lang="en-IE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SST Failure Uniqueness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IE" sz="3200" dirty="0" smtClean="0"/>
              <a:t>SST quality is below customer expectations (e-SERVQUAL).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IE" sz="3200" dirty="0" smtClean="0"/>
              <a:t>Unfair customer responsibilities in SST usage.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IE" sz="3200" dirty="0" smtClean="0"/>
              <a:t>Technological and non-technological service breakdowns – internet and non-internet SSTs.</a:t>
            </a:r>
            <a:endParaRPr lang="en-I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SST Failure Types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E" dirty="0" smtClean="0"/>
              <a:t>Customer expectations of electronic service have been conceptualised by Zeithaml </a:t>
            </a:r>
            <a:r>
              <a:rPr lang="en-IE" i="1" dirty="0" smtClean="0"/>
              <a:t>et al</a:t>
            </a:r>
            <a:r>
              <a:rPr lang="en-IE" dirty="0" smtClean="0"/>
              <a:t>. (2000) in a scale called e-SERVQUAL with the following dimensions: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access 					 	customisation/												personalization					</a:t>
            </a:r>
          </a:p>
          <a:p>
            <a:pPr>
              <a:buNone/>
            </a:pPr>
            <a:r>
              <a:rPr lang="en-IE" dirty="0" smtClean="0"/>
              <a:t>ease of navigation 			security/privacy</a:t>
            </a:r>
          </a:p>
          <a:p>
            <a:pPr>
              <a:buNone/>
            </a:pPr>
            <a:r>
              <a:rPr lang="en-IE" dirty="0" smtClean="0"/>
              <a:t>efficiency 					responsiveness</a:t>
            </a:r>
          </a:p>
          <a:p>
            <a:pPr>
              <a:buNone/>
            </a:pPr>
            <a:r>
              <a:rPr lang="en-IE" dirty="0" smtClean="0"/>
              <a:t>flexibility					assurance/trust</a:t>
            </a:r>
          </a:p>
          <a:p>
            <a:pPr>
              <a:buNone/>
            </a:pPr>
            <a:r>
              <a:rPr lang="en-IE" dirty="0" smtClean="0"/>
              <a:t>reliability					price knowledge </a:t>
            </a:r>
          </a:p>
          <a:p>
            <a:pPr>
              <a:buNone/>
            </a:pPr>
            <a:r>
              <a:rPr lang="en-IE" dirty="0" smtClean="0"/>
              <a:t>site aesthetics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SST Failure Types (1) - E-SERVQUAL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IE" dirty="0" smtClean="0"/>
              <a:t>Some examples of unfair responsibilities (Kelly </a:t>
            </a:r>
            <a:r>
              <a:rPr lang="en-IE" i="1" dirty="0" smtClean="0"/>
              <a:t>et al</a:t>
            </a:r>
            <a:r>
              <a:rPr lang="en-IE" dirty="0" smtClean="0"/>
              <a:t>., 2016):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dirty="0" smtClean="0"/>
              <a:t>Excessive customer time and effort necessary to operate the SST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dirty="0" smtClean="0"/>
              <a:t>Customers are asked by service providers to use SSTs when customers are not ready and willing to do so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dirty="0" smtClean="0"/>
              <a:t>Customer mistakes cannot be corrected or refunded.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dirty="0" smtClean="0"/>
              <a:t>Customers may have other perceptions of unfair responsibilities in various SST usage contexts.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SST Failure Types (2) - Unfair Customer Responsibility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toon-person-on-computer-l3r8gxg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637576" y="2487885"/>
            <a:ext cx="1488854" cy="20335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SST Failure Types (3) Internet SST Breakdowns</a:t>
            </a:r>
            <a:endParaRPr lang="en-IE" dirty="0"/>
          </a:p>
        </p:txBody>
      </p:sp>
      <p:sp>
        <p:nvSpPr>
          <p:cNvPr id="5" name="Line Callout 1 4"/>
          <p:cNvSpPr/>
          <p:nvPr/>
        </p:nvSpPr>
        <p:spPr>
          <a:xfrm>
            <a:off x="5707882" y="1249797"/>
            <a:ext cx="1626326" cy="492035"/>
          </a:xfrm>
          <a:prstGeom prst="borderCallout1">
            <a:avLst>
              <a:gd name="adj1" fmla="val 113393"/>
              <a:gd name="adj2" fmla="val -7807"/>
              <a:gd name="adj3" fmla="val 203572"/>
              <a:gd name="adj4" fmla="val -34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Inaccessibility</a:t>
            </a:r>
            <a:endParaRPr lang="en-IE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5933217" y="3117787"/>
            <a:ext cx="2239183" cy="527181"/>
          </a:xfrm>
          <a:prstGeom prst="borderCallout1">
            <a:avLst>
              <a:gd name="adj1" fmla="val 47083"/>
              <a:gd name="adj2" fmla="val -5287"/>
              <a:gd name="adj3" fmla="val 60833"/>
              <a:gd name="adj4" fmla="val -352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Inaccurate, untimely and irrelevant information</a:t>
            </a:r>
            <a:endParaRPr lang="en-IE" sz="1600" dirty="0"/>
          </a:p>
        </p:txBody>
      </p:sp>
      <p:sp>
        <p:nvSpPr>
          <p:cNvPr id="7" name="Line Callout 1 6"/>
          <p:cNvSpPr/>
          <p:nvPr/>
        </p:nvSpPr>
        <p:spPr>
          <a:xfrm>
            <a:off x="1364483" y="1415261"/>
            <a:ext cx="1686243" cy="527181"/>
          </a:xfrm>
          <a:prstGeom prst="borderCallout1">
            <a:avLst>
              <a:gd name="adj1" fmla="val 178750"/>
              <a:gd name="adj2" fmla="val 114510"/>
              <a:gd name="adj3" fmla="val 122500"/>
              <a:gd name="adj4" fmla="val 956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Non-adaptability</a:t>
            </a:r>
            <a:endParaRPr lang="en-IE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626431" y="3187455"/>
            <a:ext cx="1686243" cy="527181"/>
          </a:xfrm>
          <a:prstGeom prst="borderCallout1">
            <a:avLst>
              <a:gd name="adj1" fmla="val 73749"/>
              <a:gd name="adj2" fmla="val 135830"/>
              <a:gd name="adj3" fmla="val 55833"/>
              <a:gd name="adj4" fmla="val 1063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Non-navigability</a:t>
            </a:r>
            <a:endParaRPr lang="en-IE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828906" y="3987369"/>
            <a:ext cx="1686243" cy="527181"/>
          </a:xfrm>
          <a:prstGeom prst="borderCallout1">
            <a:avLst>
              <a:gd name="adj1" fmla="val 23749"/>
              <a:gd name="adj2" fmla="val 132277"/>
              <a:gd name="adj3" fmla="val 55833"/>
              <a:gd name="adj4" fmla="val 1063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Web design issues</a:t>
            </a:r>
            <a:endParaRPr lang="en-IE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5988734" y="4223775"/>
            <a:ext cx="2039650" cy="527181"/>
          </a:xfrm>
          <a:prstGeom prst="borderCallout1">
            <a:avLst>
              <a:gd name="adj1" fmla="val 18750"/>
              <a:gd name="adj2" fmla="val -8333"/>
              <a:gd name="adj3" fmla="val 8333"/>
              <a:gd name="adj4" fmla="val -38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No response to enquiries</a:t>
            </a:r>
            <a:endParaRPr lang="en-IE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3568840" y="1180129"/>
            <a:ext cx="1626326" cy="492035"/>
          </a:xfrm>
          <a:prstGeom prst="borderCallout1">
            <a:avLst>
              <a:gd name="adj1" fmla="val 115178"/>
              <a:gd name="adj2" fmla="val 53246"/>
              <a:gd name="adj3" fmla="val 203572"/>
              <a:gd name="adj4" fmla="val 532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Delay</a:t>
            </a:r>
            <a:endParaRPr lang="en-IE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3785217" y="5022787"/>
            <a:ext cx="1626326" cy="492035"/>
          </a:xfrm>
          <a:prstGeom prst="borderCallout1">
            <a:avLst>
              <a:gd name="adj1" fmla="val -75893"/>
              <a:gd name="adj2" fmla="val 35351"/>
              <a:gd name="adj3" fmla="val -23214"/>
              <a:gd name="adj4" fmla="val 421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Payment problems</a:t>
            </a:r>
            <a:endParaRPr lang="en-IE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600305" y="2316597"/>
            <a:ext cx="1626326" cy="492035"/>
          </a:xfrm>
          <a:prstGeom prst="borderCallout1">
            <a:avLst>
              <a:gd name="adj1" fmla="val 120536"/>
              <a:gd name="adj2" fmla="val 145352"/>
              <a:gd name="adj3" fmla="val 64286"/>
              <a:gd name="adj4" fmla="val 110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Packaging</a:t>
            </a:r>
            <a:endParaRPr lang="en-IE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6106300" y="2146781"/>
            <a:ext cx="1626326" cy="492035"/>
          </a:xfrm>
          <a:prstGeom prst="borderCallout1">
            <a:avLst>
              <a:gd name="adj1" fmla="val 66964"/>
              <a:gd name="adj2" fmla="val -5175"/>
              <a:gd name="adj3" fmla="val 114286"/>
              <a:gd name="adj4" fmla="val -414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Billing issues</a:t>
            </a:r>
            <a:endParaRPr lang="en-IE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326107" y="4776769"/>
            <a:ext cx="1626326" cy="492035"/>
          </a:xfrm>
          <a:prstGeom prst="borderCallout1">
            <a:avLst>
              <a:gd name="adj1" fmla="val -18750"/>
              <a:gd name="adj2" fmla="val 133246"/>
              <a:gd name="adj3" fmla="val 64286"/>
              <a:gd name="adj4" fmla="val 110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Special orders</a:t>
            </a:r>
            <a:endParaRPr lang="en-IE" sz="1600" dirty="0"/>
          </a:p>
        </p:txBody>
      </p:sp>
      <p:sp>
        <p:nvSpPr>
          <p:cNvPr id="16" name="Line Callout 1 15"/>
          <p:cNvSpPr/>
          <p:nvPr/>
        </p:nvSpPr>
        <p:spPr>
          <a:xfrm>
            <a:off x="6018692" y="4982912"/>
            <a:ext cx="2009692" cy="492035"/>
          </a:xfrm>
          <a:prstGeom prst="borderCallout1">
            <a:avLst>
              <a:gd name="adj1" fmla="val 8035"/>
              <a:gd name="adj2" fmla="val -11491"/>
              <a:gd name="adj3" fmla="val -46429"/>
              <a:gd name="adj4" fmla="val -446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Delivery problems </a:t>
            </a:r>
            <a:r>
              <a:rPr lang="en-US" dirty="0" smtClean="0"/>
              <a:t>	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Unsure response – not identified in internet SSTs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Embarrassment – not identified in internet SSTs</a:t>
            </a:r>
            <a:endParaRPr lang="en-IE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Technology failure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Pricing errors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Packaging errors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Inefficient information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Customer mistakes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Special order failures</a:t>
            </a:r>
            <a:endParaRPr lang="en-IE" sz="2400" dirty="0" smtClean="0"/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SST Failure Types (3) - Non-internet SST Breakdowns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Service recovery constitutes company and customer actions undertaken to restore service satisfaction.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Service satisfaction is restored through the customer perceptions of service justice.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Dimensions of service justice perceptions (Chiu</a:t>
            </a:r>
            <a:r>
              <a:rPr lang="en-IE" dirty="0"/>
              <a:t> </a:t>
            </a:r>
            <a:r>
              <a:rPr lang="en-IE" i="1" dirty="0" smtClean="0"/>
              <a:t>et al</a:t>
            </a:r>
            <a:r>
              <a:rPr lang="en-IE" dirty="0" smtClean="0"/>
              <a:t>., 2009)</a:t>
            </a:r>
          </a:p>
          <a:p>
            <a:pPr lvl="1">
              <a:buFont typeface="Wingdings" pitchFamily="2" charset="2"/>
              <a:buChar char="ü"/>
            </a:pPr>
            <a:r>
              <a:rPr lang="en-IE" dirty="0" smtClean="0"/>
              <a:t>Distributive justice </a:t>
            </a:r>
          </a:p>
          <a:p>
            <a:pPr lvl="1">
              <a:buFont typeface="Wingdings" pitchFamily="2" charset="2"/>
              <a:buChar char="ü"/>
            </a:pPr>
            <a:r>
              <a:rPr lang="en-IE" dirty="0" smtClean="0"/>
              <a:t>Procedural justice</a:t>
            </a:r>
          </a:p>
          <a:p>
            <a:pPr lvl="1">
              <a:buFont typeface="Wingdings" pitchFamily="2" charset="2"/>
              <a:buChar char="ü"/>
            </a:pPr>
            <a:r>
              <a:rPr lang="en-IE" dirty="0" smtClean="0"/>
              <a:t>Interactional justice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SST Recovery - Definition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8</a:t>
            </a:r>
          </a:p>
          <a:p>
            <a:r>
              <a:rPr lang="en-GB" sz="2500" dirty="0">
                <a:solidFill>
                  <a:schemeClr val="bg1"/>
                </a:solidFill>
              </a:rPr>
              <a:t>Self-Service Technologies: Service Failures and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273268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IE" dirty="0" smtClean="0"/>
              <a:t>Employees assigned to monitor customer usage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IE" dirty="0" smtClean="0"/>
              <a:t>Routine technological maintenance 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IE" dirty="0" smtClean="0"/>
              <a:t>Failures reporting by the technology or the customer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IE" dirty="0" smtClean="0"/>
              <a:t>Customers making a complaint 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SST Failure Detection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366878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</a:pPr>
            <a:r>
              <a:rPr lang="en-IE" dirty="0" smtClean="0"/>
              <a:t>Refund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</a:pPr>
            <a:r>
              <a:rPr lang="en-IE" dirty="0" smtClean="0"/>
              <a:t>Apology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IE" dirty="0" smtClean="0"/>
              <a:t>Product replacement either in the original channel or at an offline store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IE" dirty="0" smtClean="0"/>
              <a:t>Customer repeats the transaction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Ø"/>
            </a:pPr>
            <a:r>
              <a:rPr lang="en-IE" dirty="0" smtClean="0"/>
              <a:t>Customer and service provider do nothing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Internet SST Recovery Activities 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en-IE" dirty="0" smtClean="0"/>
              <a:t>Re-purchase by customer  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en-IE" dirty="0" smtClean="0"/>
              <a:t>Customer and service provider do nothing 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en-IE" dirty="0" smtClean="0"/>
              <a:t>Immediate problem-resolution by an employee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en-IE" dirty="0" smtClean="0"/>
              <a:t>Employee assistance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en-IE" dirty="0" smtClean="0"/>
              <a:t>Receiving a discount 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Ø"/>
            </a:pPr>
            <a:r>
              <a:rPr lang="en-IE" dirty="0" smtClean="0"/>
              <a:t>Managerial intervention unprompted by the customer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Non-internet SST Recovery Activities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E" dirty="0" smtClean="0"/>
              <a:t>Customers not only have an active role in SST delivery, but also in SST service recovery:</a:t>
            </a:r>
          </a:p>
          <a:p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0000"/>
                </a:solidFill>
              </a:rPr>
              <a:t>Complaint Behaviour </a:t>
            </a:r>
            <a:r>
              <a:rPr lang="en-IE" dirty="0" smtClean="0"/>
              <a:t>- </a:t>
            </a:r>
            <a:r>
              <a:rPr lang="en-US" dirty="0" smtClean="0"/>
              <a:t>email, telephone or face-to-face. Customers are most likely to complain if it is easy to do so.</a:t>
            </a:r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0000"/>
                </a:solidFill>
              </a:rPr>
              <a:t>Joint Recovery </a:t>
            </a:r>
            <a:r>
              <a:rPr lang="en-IE" dirty="0" smtClean="0"/>
              <a:t>- customers undertake some recovery functions specified by the company, e.g. instructions over the phone.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0000"/>
                </a:solidFill>
              </a:rPr>
              <a:t>Self-Recovery</a:t>
            </a:r>
            <a:r>
              <a:rPr lang="en-IE" dirty="0" smtClean="0">
                <a:solidFill>
                  <a:srgbClr val="000000"/>
                </a:solidFill>
              </a:rPr>
              <a:t> </a:t>
            </a:r>
            <a:r>
              <a:rPr lang="en-IE" dirty="0" smtClean="0"/>
              <a:t>- when SST customers avoid contacting an employee and are able to recover service failures themselves.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Customer Participation in SST Recovery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35967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E" dirty="0" smtClean="0"/>
              <a:t>Kelly </a:t>
            </a:r>
            <a:r>
              <a:rPr lang="en-IE" i="1" dirty="0" smtClean="0"/>
              <a:t>et al</a:t>
            </a:r>
            <a:r>
              <a:rPr lang="en-IE" dirty="0" smtClean="0"/>
              <a:t>. (2016) define customer roles in SSTs which are adapted here to SST recovery.</a:t>
            </a:r>
          </a:p>
          <a:p>
            <a:pPr>
              <a:buNone/>
            </a:pPr>
            <a:endParaRPr lang="en-IE" dirty="0" smtClean="0"/>
          </a:p>
          <a:p>
            <a:pPr lvl="1">
              <a:buFont typeface="Arial" pitchFamily="34" charset="0"/>
              <a:buChar char="•"/>
            </a:pPr>
            <a:r>
              <a:rPr lang="en-IE" sz="3200" dirty="0" smtClean="0"/>
              <a:t>Convenience seeker</a:t>
            </a:r>
          </a:p>
          <a:p>
            <a:pPr lvl="1">
              <a:buFont typeface="Arial" pitchFamily="34" charset="0"/>
              <a:buChar char="•"/>
            </a:pPr>
            <a:r>
              <a:rPr lang="en-IE" sz="3200" dirty="0" smtClean="0"/>
              <a:t>Motivated worker</a:t>
            </a:r>
          </a:p>
          <a:p>
            <a:pPr lvl="1">
              <a:buFont typeface="Arial" pitchFamily="34" charset="0"/>
              <a:buChar char="•"/>
            </a:pPr>
            <a:r>
              <a:rPr lang="en-IE" sz="3200" dirty="0" smtClean="0"/>
              <a:t>Unskilled worker</a:t>
            </a:r>
          </a:p>
          <a:p>
            <a:pPr lvl="1">
              <a:buFont typeface="Arial" pitchFamily="34" charset="0"/>
              <a:buChar char="•"/>
            </a:pPr>
            <a:r>
              <a:rPr lang="en-IE" sz="3200" dirty="0" smtClean="0"/>
              <a:t>Enforced worker</a:t>
            </a:r>
          </a:p>
          <a:p>
            <a:pPr lvl="1">
              <a:buFont typeface="Arial" pitchFamily="34" charset="0"/>
              <a:buChar char="•"/>
            </a:pPr>
            <a:r>
              <a:rPr lang="en-IE" sz="3200" dirty="0" smtClean="0"/>
              <a:t>Enthusiastic assistance provider</a:t>
            </a:r>
          </a:p>
          <a:p>
            <a:pPr lvl="1">
              <a:buFont typeface="Arial" pitchFamily="34" charset="0"/>
              <a:buChar char="•"/>
            </a:pPr>
            <a:r>
              <a:rPr lang="en-IE" sz="3200" dirty="0" smtClean="0"/>
              <a:t>Reluctant assistance provider</a:t>
            </a:r>
            <a:endParaRPr lang="en-I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Customer Roles in SST Recovery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Research suggests that some SST recovery activities are more effective in restoring customer satisfaction in specific service situations.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Understand which customer and provider responses contribute positively to SST recovery and enhance them.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Understand which customer and provider responses contribute negatively to SST recovery and avoid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Effectiveness of SST Recovery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IE" b="1" dirty="0" smtClean="0"/>
              <a:t>Positive Influence on SST Recovery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 </a:t>
            </a:r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Joint and self-recovery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Repeat a transaction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Try an alternative route to solve the problem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Undertake convenience seeker, motivated worker, enthusiastic assistance provider roles</a:t>
            </a:r>
          </a:p>
          <a:p>
            <a:pPr>
              <a:buNone/>
            </a:pPr>
            <a:endParaRPr lang="en-IE" b="1" u="sng" dirty="0" smtClean="0"/>
          </a:p>
          <a:p>
            <a:pPr>
              <a:buNone/>
            </a:pPr>
            <a:r>
              <a:rPr lang="en-IE" b="1" dirty="0" smtClean="0"/>
              <a:t>Negative Influence on SST Recovery</a:t>
            </a:r>
            <a:endParaRPr lang="en-IE" dirty="0" smtClean="0"/>
          </a:p>
          <a:p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Re-purchase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Do nothing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Leave the company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Undertake unskilled worker, enforced worker and reluctant assistance provider roles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Evaluation of Customer Responses to Failures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IE" b="1" dirty="0" smtClean="0"/>
              <a:t>Positive Influence on SST Recovery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Refund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Apology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Replacement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Immediate problem resolution by an employee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Less crowded environment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Match the level of co-creation in service delivery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Compensation, apology, fast recovery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Match recovery with cultural style (i.e. prior positive experiences affect relational customers, and offer a refund to utilitarian customers) </a:t>
            </a:r>
          </a:p>
          <a:p>
            <a:endParaRPr lang="en-IE" dirty="0" smtClean="0"/>
          </a:p>
          <a:p>
            <a:pPr>
              <a:buNone/>
            </a:pPr>
            <a:r>
              <a:rPr lang="en-IE" b="1" dirty="0" smtClean="0"/>
              <a:t>Negative Influence on SST Recovery</a:t>
            </a:r>
          </a:p>
          <a:p>
            <a:pPr>
              <a:buNone/>
            </a:pPr>
            <a:r>
              <a:rPr lang="en-IE" dirty="0" smtClean="0"/>
              <a:t>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Do nothing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Evaluation of Provider Responses to Failures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SST failures are diverse and there are numerous strategies to recover them.</a:t>
            </a:r>
          </a:p>
          <a:p>
            <a:pPr>
              <a:buNone/>
            </a:pPr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SST failures may be recovered by interventions from the user, the service provider or other users.</a:t>
            </a:r>
          </a:p>
          <a:p>
            <a:pPr>
              <a:buNone/>
            </a:pPr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SST failures require some unique recovery strategies different from traditional personal service recovery.</a:t>
            </a:r>
          </a:p>
          <a:p>
            <a:pPr>
              <a:buNone/>
            </a:pPr>
            <a:endParaRPr lang="en-IE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IE" dirty="0" smtClean="0"/>
              <a:t>Customer participation in SST recovery has a positive influence on restoring customer satisfaction.</a:t>
            </a:r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smtClean="0"/>
              <a:t>Self-service technologies (SSTs) in tourism (definition and classifications)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smtClean="0"/>
              <a:t>Benefits/drawbacks of SSTs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smtClean="0"/>
              <a:t>SST failures (definition and types)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smtClean="0"/>
              <a:t>SST recovery strategies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smtClean="0"/>
              <a:t>Customer participation in SST recovery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IE" dirty="0" smtClean="0"/>
              <a:t>Evaluation of the effectiveness of SST recovery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750525554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6983043" cy="3524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600" u="sng" dirty="0"/>
              <a:t>Definition:</a:t>
            </a:r>
          </a:p>
          <a:p>
            <a:pPr marL="0" indent="0">
              <a:buNone/>
            </a:pPr>
            <a:r>
              <a:rPr lang="en-IE" sz="2600" dirty="0"/>
              <a:t>Self-service technologies are technological interfaces which allow consumers to deliver services independent of direct service employee involvement </a:t>
            </a:r>
            <a:r>
              <a:rPr lang="en-IE" sz="2600" dirty="0" smtClean="0"/>
              <a:t>(Meuter</a:t>
            </a:r>
            <a:r>
              <a:rPr lang="en-IE" sz="2600" dirty="0"/>
              <a:t> </a:t>
            </a:r>
            <a:r>
              <a:rPr lang="en-IE" sz="2600" i="1" dirty="0" smtClean="0"/>
              <a:t>et al</a:t>
            </a:r>
            <a:r>
              <a:rPr lang="en-IE" sz="2600" dirty="0" smtClean="0"/>
              <a:t>., 2000).</a:t>
            </a:r>
            <a:endParaRPr lang="en-IE" sz="2600" dirty="0"/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u="sng" dirty="0"/>
              <a:t>Another </a:t>
            </a:r>
            <a:r>
              <a:rPr lang="en-IE" sz="2600" u="sng" dirty="0" smtClean="0"/>
              <a:t>term used interchangeably:</a:t>
            </a:r>
            <a:endParaRPr lang="en-IE" sz="2600" u="sng" dirty="0"/>
          </a:p>
          <a:p>
            <a:pPr marL="0" indent="0">
              <a:buNone/>
            </a:pPr>
            <a:r>
              <a:rPr lang="en-US" sz="2600" dirty="0" smtClean="0"/>
              <a:t>‘Technology</a:t>
            </a:r>
            <a:r>
              <a:rPr lang="en-US" sz="2600" dirty="0"/>
              <a:t>-based self-service’ (TBSS) introduced by </a:t>
            </a:r>
            <a:r>
              <a:rPr lang="en-US" sz="2600" dirty="0" err="1"/>
              <a:t>Dabholkar</a:t>
            </a:r>
            <a:r>
              <a:rPr lang="en-US" sz="2600" dirty="0"/>
              <a:t> (1994</a:t>
            </a:r>
            <a:r>
              <a:rPr lang="en-US" sz="2600" dirty="0" smtClean="0"/>
              <a:t>).</a:t>
            </a:r>
            <a:r>
              <a:rPr lang="en-US" dirty="0" smtClean="0"/>
              <a:t> 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Self-service Technologies (SSTs)</a:t>
            </a:r>
          </a:p>
        </p:txBody>
      </p:sp>
    </p:spTree>
    <p:extLst>
      <p:ext uri="{BB962C8B-B14F-4D97-AF65-F5344CB8AC3E}">
        <p14:creationId xmlns:p14="http://schemas.microsoft.com/office/powerpoint/2010/main" val="1669128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Examples of SSTs 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555672" y="2534194"/>
            <a:ext cx="232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214422"/>
            <a:ext cx="21553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Online shopping</a:t>
            </a:r>
          </a:p>
          <a:p>
            <a:r>
              <a:rPr lang="en-IE" sz="1600" dirty="0" smtClean="0"/>
              <a:t>Online insurance</a:t>
            </a:r>
          </a:p>
          <a:p>
            <a:r>
              <a:rPr lang="en-IE" sz="1600" dirty="0" smtClean="0"/>
              <a:t>Online information</a:t>
            </a:r>
          </a:p>
          <a:p>
            <a:r>
              <a:rPr lang="en-IE" sz="1600" dirty="0" smtClean="0"/>
              <a:t>Online visa application</a:t>
            </a:r>
          </a:p>
          <a:p>
            <a:r>
              <a:rPr lang="en-IE" sz="1600" dirty="0" smtClean="0"/>
              <a:t>Online hotel booking</a:t>
            </a:r>
          </a:p>
          <a:p>
            <a:r>
              <a:rPr lang="en-IE" sz="1600" dirty="0" smtClean="0"/>
              <a:t>Online flight booking</a:t>
            </a:r>
          </a:p>
          <a:p>
            <a:r>
              <a:rPr lang="en-IE" sz="1600" dirty="0" smtClean="0"/>
              <a:t>Online train booking</a:t>
            </a:r>
          </a:p>
          <a:p>
            <a:r>
              <a:rPr lang="en-IE" sz="1600" dirty="0" smtClean="0"/>
              <a:t>Online parking booking</a:t>
            </a:r>
          </a:p>
          <a:p>
            <a:r>
              <a:rPr lang="en-IE" sz="1600" dirty="0" smtClean="0"/>
              <a:t>Online education</a:t>
            </a:r>
          </a:p>
          <a:p>
            <a:r>
              <a:rPr lang="en-IE" sz="1600" dirty="0" smtClean="0"/>
              <a:t>Online check-in</a:t>
            </a:r>
          </a:p>
          <a:p>
            <a:r>
              <a:rPr lang="en-IE" sz="1600" dirty="0" smtClean="0"/>
              <a:t>Online banking</a:t>
            </a:r>
          </a:p>
          <a:p>
            <a:endParaRPr lang="en-I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142984"/>
            <a:ext cx="2184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Kiosk train/bus ticketing</a:t>
            </a:r>
          </a:p>
          <a:p>
            <a:r>
              <a:rPr lang="en-IE" sz="1600" dirty="0" smtClean="0"/>
              <a:t>Kiosk retail check-outs</a:t>
            </a:r>
          </a:p>
          <a:p>
            <a:r>
              <a:rPr lang="en-IE" sz="1600" dirty="0" smtClean="0"/>
              <a:t>Kiosk for tourist information</a:t>
            </a:r>
          </a:p>
          <a:p>
            <a:r>
              <a:rPr lang="en-IE" sz="1600" dirty="0" smtClean="0"/>
              <a:t>Kiosk airport check-in</a:t>
            </a:r>
          </a:p>
          <a:p>
            <a:r>
              <a:rPr lang="en-IE" sz="1600" dirty="0" smtClean="0"/>
              <a:t>Kiosk at car park</a:t>
            </a:r>
          </a:p>
          <a:p>
            <a:r>
              <a:rPr lang="en-IE" sz="1600" dirty="0" smtClean="0"/>
              <a:t>ATM</a:t>
            </a:r>
          </a:p>
          <a:p>
            <a:r>
              <a:rPr lang="en-IE" sz="1600" dirty="0" smtClean="0"/>
              <a:t>Interactive telephone </a:t>
            </a:r>
            <a:r>
              <a:rPr lang="en-IE" sz="1600" dirty="0"/>
              <a:t>m</a:t>
            </a:r>
            <a:r>
              <a:rPr lang="en-IE" sz="1600" dirty="0" smtClean="0"/>
              <a:t>enu</a:t>
            </a:r>
          </a:p>
          <a:p>
            <a:endParaRPr lang="en-IE" sz="1600" dirty="0" smtClean="0"/>
          </a:p>
          <a:p>
            <a:endParaRPr lang="en-IE" sz="1600" dirty="0" smtClean="0"/>
          </a:p>
          <a:p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8665" y="1214422"/>
            <a:ext cx="24786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Mobile GPS maps</a:t>
            </a:r>
          </a:p>
          <a:p>
            <a:r>
              <a:rPr lang="en-IE" sz="1600" dirty="0" smtClean="0"/>
              <a:t>Mobile banking</a:t>
            </a:r>
          </a:p>
          <a:p>
            <a:r>
              <a:rPr lang="en-IE" sz="1600" dirty="0" smtClean="0"/>
              <a:t>Mobile bookings and e-commerce</a:t>
            </a:r>
          </a:p>
          <a:p>
            <a:r>
              <a:rPr lang="en-IE" sz="1600" dirty="0" smtClean="0"/>
              <a:t>Mobile travel planner apps</a:t>
            </a:r>
          </a:p>
          <a:p>
            <a:r>
              <a:rPr lang="en-IE" sz="1600" dirty="0" smtClean="0"/>
              <a:t>Mobile bar code scanning</a:t>
            </a:r>
          </a:p>
          <a:p>
            <a:r>
              <a:rPr lang="en-IE" sz="1600" dirty="0" smtClean="0"/>
              <a:t>Mobile check-in</a:t>
            </a:r>
          </a:p>
          <a:p>
            <a:r>
              <a:rPr lang="en-IE" sz="1600" dirty="0" smtClean="0"/>
              <a:t>Mobile restaurant apps</a:t>
            </a:r>
          </a:p>
          <a:p>
            <a:r>
              <a:rPr lang="en-IE" sz="1600" dirty="0" smtClean="0"/>
              <a:t>Mobile games apps</a:t>
            </a:r>
          </a:p>
          <a:p>
            <a:r>
              <a:rPr lang="en-IE" sz="1600" dirty="0" smtClean="0"/>
              <a:t>Mobile recommender apps</a:t>
            </a:r>
            <a:endParaRPr lang="en-IE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221088"/>
            <a:ext cx="7847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Source: </a:t>
            </a:r>
            <a:r>
              <a:rPr lang="en-US" sz="1600" dirty="0" smtClean="0"/>
              <a:t>Kelly, P., </a:t>
            </a:r>
            <a:r>
              <a:rPr lang="en-US" sz="1600" dirty="0" err="1" smtClean="0"/>
              <a:t>Lawlor</a:t>
            </a:r>
            <a:r>
              <a:rPr lang="en-US" sz="1600" dirty="0" smtClean="0"/>
              <a:t>, J. and </a:t>
            </a:r>
            <a:r>
              <a:rPr lang="en-US" sz="1600" dirty="0" err="1" smtClean="0"/>
              <a:t>Mulvey</a:t>
            </a:r>
            <a:r>
              <a:rPr lang="en-US" sz="1600" dirty="0" smtClean="0"/>
              <a:t>, M. (2011) A Review of Key Factors Affecting Consumers' Adoption and Usage of Self-Service Technologies in the Tourism Sector, in O'Connell, K., Palma Fahey, M., </a:t>
            </a:r>
            <a:r>
              <a:rPr lang="en-US" sz="1600" dirty="0" err="1" smtClean="0"/>
              <a:t>Ruane</a:t>
            </a:r>
            <a:r>
              <a:rPr lang="en-US" sz="1600" dirty="0" smtClean="0"/>
              <a:t>, S.T., Horan, K., (Eds.) </a:t>
            </a:r>
            <a:r>
              <a:rPr lang="en-US" sz="1600" i="1" dirty="0" smtClean="0"/>
              <a:t>Tourism and Hospitality Research in Ireland: Current Challenges and Future Opportunities</a:t>
            </a:r>
            <a:r>
              <a:rPr lang="en-US" sz="1600" dirty="0" smtClean="0"/>
              <a:t>, NUI Galway and Shannon College of Hotel Management.</a:t>
            </a:r>
            <a:endParaRPr lang="en-IE" sz="1600" dirty="0" smtClean="0"/>
          </a:p>
          <a:p>
            <a:r>
              <a:rPr lang="en-IE" sz="1600" dirty="0" smtClean="0"/>
              <a:t> </a:t>
            </a:r>
            <a:endParaRPr lang="en-IE" sz="1600" dirty="0"/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9335681"/>
              </p:ext>
            </p:extLst>
          </p:nvPr>
        </p:nvGraphicFramePr>
        <p:xfrm>
          <a:off x="1187624" y="1124744"/>
          <a:ext cx="7196138" cy="451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160"/>
                <a:gridCol w="3127265"/>
                <a:gridCol w="2398713"/>
              </a:tblGrid>
              <a:tr h="348260">
                <a:tc>
                  <a:txBody>
                    <a:bodyPr/>
                    <a:lstStyle/>
                    <a:p>
                      <a:r>
                        <a:rPr lang="en-IE" dirty="0" smtClean="0"/>
                        <a:t>Company</a:t>
                      </a:r>
                      <a:endParaRPr lang="en-IE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SST</a:t>
                      </a:r>
                      <a:r>
                        <a:rPr lang="en-IE" baseline="0" dirty="0" smtClean="0"/>
                        <a:t> Application</a:t>
                      </a:r>
                      <a:endParaRPr lang="en-IE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Links to Video Content</a:t>
                      </a:r>
                      <a:endParaRPr lang="en-IE" dirty="0"/>
                    </a:p>
                  </a:txBody>
                  <a:tcPr marL="62575" marR="62575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Dublin Airport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Express self-service bag drop kiosks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https://www.youtube.com/watch?time_continue=53&amp;v=eesEfZJEPMI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Geneva Airport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Self-service bag drop robot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https://www.youtube.com/watch?v=W3WaNHzE9SU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Hen-</a:t>
                      </a:r>
                      <a:r>
                        <a:rPr lang="en-IE" sz="1200" dirty="0" err="1" smtClean="0"/>
                        <a:t>na</a:t>
                      </a:r>
                      <a:r>
                        <a:rPr lang="en-IE" sz="1200" dirty="0" smtClean="0"/>
                        <a:t> Hotels, Japan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Using</a:t>
                      </a:r>
                      <a:r>
                        <a:rPr lang="en-IE" sz="1200" baseline="0" dirty="0" smtClean="0"/>
                        <a:t> robots for customer service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https://www.youtube.com/watch?v=HVVk0b9DX8Q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66901">
                <a:tc>
                  <a:txBody>
                    <a:bodyPr/>
                    <a:lstStyle/>
                    <a:p>
                      <a:r>
                        <a:rPr lang="en-IE" sz="1200" dirty="0" err="1" smtClean="0"/>
                        <a:t>Omena</a:t>
                      </a:r>
                      <a:r>
                        <a:rPr lang="en-IE" sz="1200" dirty="0" smtClean="0"/>
                        <a:t> Hotels,</a:t>
                      </a:r>
                      <a:r>
                        <a:rPr lang="en-IE" sz="1200" baseline="0" dirty="0" smtClean="0"/>
                        <a:t> Denmark and Netherlands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Online</a:t>
                      </a:r>
                      <a:r>
                        <a:rPr lang="en-IE" sz="1200" baseline="0" dirty="0" smtClean="0"/>
                        <a:t> check-in and self-service in hotel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https://www.youtube.com/watch?v=uTl3UZk2t8Y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en-IE" sz="1200" dirty="0" err="1" smtClean="0"/>
                        <a:t>Inamo</a:t>
                      </a:r>
                      <a:r>
                        <a:rPr lang="en-IE" sz="1200" dirty="0" smtClean="0"/>
                        <a:t> Restaurants, UK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Interactive table top for ordering and entertainment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https://www.youtube.com/watch?v=yo8kzFfJ5Gg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35325">
                <a:tc>
                  <a:txBody>
                    <a:bodyPr/>
                    <a:lstStyle/>
                    <a:p>
                      <a:r>
                        <a:rPr lang="en-IE" sz="1200" dirty="0" err="1" smtClean="0"/>
                        <a:t>CitizenM</a:t>
                      </a:r>
                      <a:r>
                        <a:rPr lang="en-IE" sz="1200" dirty="0" smtClean="0"/>
                        <a:t> Hotels, worldwide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Check-in kiosks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https://www.youtube.com/watch?v=7wiV__O2aEE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66901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McDonald’s Restaurants, worldwide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Self-service create your taste</a:t>
                      </a:r>
                      <a:r>
                        <a:rPr lang="en-IE" sz="1200" baseline="0" dirty="0" smtClean="0"/>
                        <a:t> </a:t>
                      </a:r>
                      <a:r>
                        <a:rPr lang="en-IE" sz="1200" dirty="0" smtClean="0"/>
                        <a:t>burger</a:t>
                      </a:r>
                      <a:r>
                        <a:rPr lang="en-IE" sz="1200" baseline="0" dirty="0" smtClean="0"/>
                        <a:t> kiosks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https://www.youtube.com/watch?v=5LqHo-rjMnQ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66901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Louvre Museum, France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Nintendo 3DS  XL system for audio-visual</a:t>
                      </a:r>
                      <a:r>
                        <a:rPr lang="en-IE" sz="1200" baseline="0" dirty="0" smtClean="0"/>
                        <a:t> </a:t>
                      </a:r>
                      <a:r>
                        <a:rPr lang="en-IE" sz="1200" dirty="0" smtClean="0"/>
                        <a:t>guides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http://www.nintendo.com/nintendo-direct/11-27-2013/#/video-ndirect</a:t>
                      </a:r>
                      <a:endParaRPr lang="en-IE" sz="1200" dirty="0"/>
                    </a:p>
                  </a:txBody>
                  <a:tcPr marL="62575" marR="62575"/>
                </a:tc>
              </a:tr>
              <a:tr h="466901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AR Works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Beacon technology and augmented reality application for museums</a:t>
                      </a:r>
                      <a:endParaRPr lang="en-IE" sz="1200" dirty="0"/>
                    </a:p>
                  </a:txBody>
                  <a:tcPr marL="62575" marR="62575"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https://www.youtube.com/watch?v=v_cvAGUItU0</a:t>
                      </a:r>
                      <a:endParaRPr lang="en-IE" sz="1200" dirty="0"/>
                    </a:p>
                  </a:txBody>
                  <a:tcPr marL="62575" marR="62575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Examples of SSTs in Tourism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9068" cy="3236739"/>
          </a:xfrm>
        </p:spPr>
        <p:txBody>
          <a:bodyPr>
            <a:normAutofit fontScale="92500" lnSpcReduction="10000"/>
          </a:bodyPr>
          <a:lstStyle/>
          <a:p>
            <a:r>
              <a:rPr lang="en-IE" sz="2400" dirty="0" smtClean="0">
                <a:hlinkClick r:id="rId2"/>
              </a:rPr>
              <a:t>http://www.futuretravelexperience.com/tag/self-service/</a:t>
            </a:r>
            <a:r>
              <a:rPr lang="en-IE" sz="2400" dirty="0" smtClean="0"/>
              <a:t> </a:t>
            </a:r>
          </a:p>
          <a:p>
            <a:r>
              <a:rPr lang="en-IE" sz="2400" dirty="0" smtClean="0">
                <a:hlinkClick r:id="rId3"/>
              </a:rPr>
              <a:t>https://www.sita.aero/innovation</a:t>
            </a:r>
            <a:r>
              <a:rPr lang="en-IE" sz="2400" dirty="0" smtClean="0"/>
              <a:t> </a:t>
            </a:r>
          </a:p>
          <a:p>
            <a:r>
              <a:rPr lang="en-IE" sz="2400" dirty="0" smtClean="0">
                <a:hlinkClick r:id="rId4"/>
              </a:rPr>
              <a:t>http://hospitalitytechnology.edgl.com/home</a:t>
            </a:r>
            <a:r>
              <a:rPr lang="en-IE" sz="2400" dirty="0" smtClean="0"/>
              <a:t> </a:t>
            </a:r>
          </a:p>
          <a:p>
            <a:r>
              <a:rPr lang="en-IE" sz="2400" dirty="0" smtClean="0">
                <a:hlinkClick r:id="rId5"/>
              </a:rPr>
              <a:t>http://www.hmi-online.com/features/technology/</a:t>
            </a:r>
            <a:endParaRPr lang="en-IE" sz="2400" dirty="0" smtClean="0"/>
          </a:p>
          <a:p>
            <a:r>
              <a:rPr lang="en-IE" sz="2400" dirty="0" smtClean="0">
                <a:hlinkClick r:id="rId6"/>
              </a:rPr>
              <a:t>http://rmagazine.com/category/technology/</a:t>
            </a:r>
            <a:r>
              <a:rPr lang="en-IE" sz="2400" dirty="0" smtClean="0"/>
              <a:t> </a:t>
            </a:r>
          </a:p>
          <a:p>
            <a:r>
              <a:rPr lang="en-IE" sz="2400" dirty="0" smtClean="0">
                <a:hlinkClick r:id="rId7"/>
              </a:rPr>
              <a:t>https://www.museumsassociation.org/museum-practice/technology-and-digital</a:t>
            </a:r>
            <a:r>
              <a:rPr lang="en-IE" sz="2400" dirty="0" smtClean="0"/>
              <a:t> </a:t>
            </a:r>
          </a:p>
          <a:p>
            <a:r>
              <a:rPr lang="en-IE" sz="2400" dirty="0" smtClean="0">
                <a:hlinkClick r:id="rId8"/>
              </a:rPr>
              <a:t>http://www.destinationmarketing.org/blog-topics/technology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Useful Links for Tourism SST Updates </a:t>
            </a:r>
            <a:endParaRPr lang="en-IE" dirty="0"/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1334420"/>
              </p:ext>
            </p:extLst>
          </p:nvPr>
        </p:nvGraphicFramePr>
        <p:xfrm>
          <a:off x="1187624" y="1124744"/>
          <a:ext cx="7195967" cy="4406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576">
                  <a:extLst>
                    <a:ext uri="{9D8B030D-6E8A-4147-A177-3AD203B41FA5}">
                      <a16:colId xmlns="" xmlns:a16="http://schemas.microsoft.com/office/drawing/2014/main" val="1231191249"/>
                    </a:ext>
                  </a:extLst>
                </a:gridCol>
                <a:gridCol w="5267391">
                  <a:extLst>
                    <a:ext uri="{9D8B030D-6E8A-4147-A177-3AD203B41FA5}">
                      <a16:colId xmlns="" xmlns:a16="http://schemas.microsoft.com/office/drawing/2014/main" val="1507624216"/>
                    </a:ext>
                  </a:extLst>
                </a:gridCol>
              </a:tblGrid>
              <a:tr h="690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Authors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 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</a:rPr>
                        <a:t>Dimensions of SST classifications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3969971623"/>
                  </a:ext>
                </a:extLst>
              </a:tr>
              <a:tr h="460335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Dabholkar</a:t>
                      </a:r>
                      <a:r>
                        <a:rPr lang="en-IE" sz="1600" dirty="0">
                          <a:effectLst/>
                        </a:rPr>
                        <a:t> (1994)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Anselmsson</a:t>
                      </a:r>
                      <a:r>
                        <a:rPr lang="en-IE" sz="1600" dirty="0">
                          <a:effectLst/>
                        </a:rPr>
                        <a:t> (2001)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Where is the service </a:t>
                      </a:r>
                      <a:r>
                        <a:rPr lang="en-IE" sz="1600" dirty="0" smtClean="0">
                          <a:effectLst/>
                        </a:rPr>
                        <a:t>delivered</a:t>
                      </a:r>
                      <a:endParaRPr lang="en-IE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(at service site, at customer’s home or work</a:t>
                      </a:r>
                      <a:r>
                        <a:rPr lang="en-IE" sz="1600" dirty="0" smtClean="0">
                          <a:effectLst/>
                        </a:rPr>
                        <a:t>)?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2940767193"/>
                  </a:ext>
                </a:extLst>
              </a:tr>
              <a:tr h="23016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How is the service </a:t>
                      </a:r>
                      <a:r>
                        <a:rPr lang="en-IE" sz="1600" dirty="0" smtClean="0">
                          <a:effectLst/>
                        </a:rPr>
                        <a:t>delivered 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IE" sz="1600" dirty="0" smtClean="0">
                          <a:effectLst/>
                        </a:rPr>
                        <a:t>(</a:t>
                      </a:r>
                      <a:r>
                        <a:rPr lang="en-IE" sz="1600" dirty="0">
                          <a:effectLst/>
                        </a:rPr>
                        <a:t>direct, indirect</a:t>
                      </a:r>
                      <a:r>
                        <a:rPr lang="en-IE" sz="1600" dirty="0" smtClean="0">
                          <a:effectLst/>
                        </a:rPr>
                        <a:t>)?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3232604589"/>
                  </a:ext>
                </a:extLst>
              </a:tr>
              <a:tr h="260786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err="1">
                          <a:effectLst/>
                        </a:rPr>
                        <a:t>Meuter</a:t>
                      </a:r>
                      <a:r>
                        <a:rPr lang="en-IE" sz="1600" dirty="0">
                          <a:effectLst/>
                        </a:rPr>
                        <a:t> </a:t>
                      </a:r>
                      <a:r>
                        <a:rPr lang="en-IE" sz="1600" i="1" dirty="0">
                          <a:effectLst/>
                        </a:rPr>
                        <a:t>et al</a:t>
                      </a:r>
                      <a:r>
                        <a:rPr lang="en-IE" sz="1600" dirty="0">
                          <a:effectLst/>
                        </a:rPr>
                        <a:t>. (2000)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Purpose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IE" sz="1600" dirty="0" smtClean="0">
                          <a:effectLst/>
                        </a:rPr>
                        <a:t>(customer </a:t>
                      </a:r>
                      <a:r>
                        <a:rPr lang="en-IE" sz="1600" dirty="0">
                          <a:effectLst/>
                        </a:rPr>
                        <a:t>service, transactions, self-help)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3710777862"/>
                  </a:ext>
                </a:extLst>
              </a:tr>
              <a:tr h="46033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Interface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IE" sz="1600" dirty="0" smtClean="0">
                          <a:effectLst/>
                        </a:rPr>
                        <a:t>(telephone/interactive </a:t>
                      </a:r>
                      <a:r>
                        <a:rPr lang="en-IE" sz="1600" dirty="0">
                          <a:effectLst/>
                        </a:rPr>
                        <a:t>voice response, online/internet, interactive kiosk, video/CD)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2887683933"/>
                  </a:ext>
                </a:extLst>
              </a:tr>
              <a:tr h="460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Forbes (2008), Forbes </a:t>
                      </a:r>
                      <a:r>
                        <a:rPr lang="en-IE" sz="1600" i="1" dirty="0">
                          <a:effectLst/>
                        </a:rPr>
                        <a:t>et al</a:t>
                      </a:r>
                      <a:r>
                        <a:rPr lang="en-IE" sz="1600" dirty="0">
                          <a:effectLst/>
                        </a:rPr>
                        <a:t>. (2005)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Medium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IE" sz="1600" dirty="0" smtClean="0">
                          <a:effectLst/>
                        </a:rPr>
                        <a:t>(</a:t>
                      </a:r>
                      <a:r>
                        <a:rPr lang="en-IE" sz="1600" dirty="0">
                          <a:effectLst/>
                        </a:rPr>
                        <a:t>internet, non-internet)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9539337"/>
                  </a:ext>
                </a:extLst>
              </a:tr>
              <a:tr h="460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Castro </a:t>
                      </a:r>
                      <a:r>
                        <a:rPr lang="en-IE" sz="1600" i="1" dirty="0">
                          <a:effectLst/>
                        </a:rPr>
                        <a:t>et al</a:t>
                      </a:r>
                      <a:r>
                        <a:rPr lang="en-IE" sz="1600" dirty="0">
                          <a:effectLst/>
                        </a:rPr>
                        <a:t>. (2010)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Interface</a:t>
                      </a:r>
                      <a:r>
                        <a:rPr lang="tr-TR" sz="1600" dirty="0" smtClean="0">
                          <a:effectLst/>
                        </a:rPr>
                        <a:t> </a:t>
                      </a:r>
                      <a:r>
                        <a:rPr lang="en-IE" sz="1600" dirty="0" smtClean="0">
                          <a:effectLst/>
                        </a:rPr>
                        <a:t>(</a:t>
                      </a:r>
                      <a:r>
                        <a:rPr lang="en-IE" sz="1600" dirty="0">
                          <a:effectLst/>
                        </a:rPr>
                        <a:t>electronic kiosks, internet applications, mobile devices, telephone applications)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694061843"/>
                  </a:ext>
                </a:extLst>
              </a:tr>
              <a:tr h="460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Schumann </a:t>
                      </a:r>
                      <a:r>
                        <a:rPr lang="en-IE" sz="1600" i="1" dirty="0">
                          <a:effectLst/>
                        </a:rPr>
                        <a:t>et al</a:t>
                      </a:r>
                      <a:r>
                        <a:rPr lang="en-IE" sz="1600" dirty="0">
                          <a:effectLst/>
                        </a:rPr>
                        <a:t>. (2012)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Ownership of the technology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(provider-based, customer-based)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1594443192"/>
                  </a:ext>
                </a:extLst>
              </a:tr>
              <a:tr h="690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Collier </a:t>
                      </a:r>
                      <a:r>
                        <a:rPr lang="en-IE" sz="1600" i="1" dirty="0">
                          <a:effectLst/>
                        </a:rPr>
                        <a:t>et al</a:t>
                      </a:r>
                      <a:r>
                        <a:rPr lang="en-IE" sz="1600" dirty="0">
                          <a:effectLst/>
                        </a:rPr>
                        <a:t>. (2014); </a:t>
                      </a:r>
                      <a:r>
                        <a:rPr lang="en-IE" sz="1600" dirty="0" err="1">
                          <a:effectLst/>
                        </a:rPr>
                        <a:t>Gelbrich</a:t>
                      </a:r>
                      <a:r>
                        <a:rPr lang="en-IE" sz="1600" dirty="0">
                          <a:effectLst/>
                        </a:rPr>
                        <a:t> and Sattler (2014)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Presence of other customers (private, public)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extLst>
                  <a:ext uri="{0D108BD9-81ED-4DB2-BD59-A6C34878D82A}">
                    <a16:rowId xmlns="" xmlns:a16="http://schemas.microsoft.com/office/drawing/2014/main" val="403547118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Classifications of SSTs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338" y="6309360"/>
            <a:ext cx="607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7758966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Meuter</a:t>
            </a:r>
            <a:r>
              <a:rPr lang="en-IE" dirty="0"/>
              <a:t> et al. (2000) Classification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1" y="5085184"/>
            <a:ext cx="8268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Meuter</a:t>
            </a:r>
            <a:r>
              <a:rPr lang="en-IE" sz="1400" dirty="0" smtClean="0"/>
              <a:t>, M., </a:t>
            </a:r>
            <a:r>
              <a:rPr lang="en-IE" sz="1400" dirty="0" err="1" smtClean="0"/>
              <a:t>Ostrom</a:t>
            </a:r>
            <a:r>
              <a:rPr lang="en-IE" sz="1400" dirty="0" smtClean="0"/>
              <a:t>, A., </a:t>
            </a:r>
            <a:r>
              <a:rPr lang="en-IE" sz="1400" dirty="0" err="1" smtClean="0"/>
              <a:t>Roundtree</a:t>
            </a:r>
            <a:r>
              <a:rPr lang="en-IE" sz="1400" dirty="0" smtClean="0"/>
              <a:t>, R and </a:t>
            </a:r>
            <a:r>
              <a:rPr lang="en-IE" sz="1400" dirty="0" err="1" smtClean="0"/>
              <a:t>Bitner</a:t>
            </a:r>
            <a:r>
              <a:rPr lang="en-IE" sz="1400" dirty="0" smtClean="0"/>
              <a:t>, M. (2000) Self-service technologies: understanding customer satisfaction with technology-based service encounters, </a:t>
            </a:r>
            <a:r>
              <a:rPr lang="en-IE" sz="1400" i="1" dirty="0" smtClean="0"/>
              <a:t>Journal of Marketing</a:t>
            </a:r>
            <a:r>
              <a:rPr lang="en-IE" sz="1400" dirty="0" smtClean="0"/>
              <a:t>, 64(3), 50-64.</a:t>
            </a:r>
          </a:p>
          <a:p>
            <a:endParaRPr lang="en-IE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10307"/>
              </p:ext>
            </p:extLst>
          </p:nvPr>
        </p:nvGraphicFramePr>
        <p:xfrm>
          <a:off x="827584" y="1196752"/>
          <a:ext cx="763284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69"/>
                <a:gridCol w="1526569"/>
                <a:gridCol w="1526569"/>
                <a:gridCol w="1526569"/>
                <a:gridCol w="1526569"/>
              </a:tblGrid>
              <a:tr h="651299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Interface </a:t>
                      </a:r>
                    </a:p>
                    <a:p>
                      <a:r>
                        <a:rPr lang="en-GB" dirty="0" smtClean="0"/>
                        <a:t>Purpose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Telephone/Interactive Voice Response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Online/Internet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Interactive Kiosks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Video/CD</a:t>
                      </a:r>
                      <a:endParaRPr lang="en-GB" sz="1200" b="1" dirty="0"/>
                    </a:p>
                  </a:txBody>
                  <a:tcPr/>
                </a:tc>
              </a:tr>
              <a:tr h="79603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Customer</a:t>
                      </a:r>
                      <a:r>
                        <a:rPr lang="en-GB" sz="1200" b="1" baseline="0" dirty="0" smtClean="0"/>
                        <a:t> Service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Telephone</a:t>
                      </a:r>
                      <a:r>
                        <a:rPr lang="en-GB" sz="1200" baseline="0" dirty="0" smtClean="0"/>
                        <a:t> banking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Flight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Order status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Package tracking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Account information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ATMs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Hotel checkout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79603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Transactions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Telephone</a:t>
                      </a:r>
                      <a:r>
                        <a:rPr lang="en-GB" sz="1200" baseline="0" dirty="0" smtClean="0"/>
                        <a:t> banking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Prescription refills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Retail purchasing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Financial</a:t>
                      </a:r>
                      <a:r>
                        <a:rPr lang="en-GB" sz="1200" baseline="0" dirty="0" smtClean="0"/>
                        <a:t> transactions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Pay at the pump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Hotel checkout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Car rental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94076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Self-Help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Information telephone</a:t>
                      </a:r>
                      <a:r>
                        <a:rPr lang="en-GB" sz="1200" baseline="0" dirty="0" smtClean="0"/>
                        <a:t> lines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Internet information</a:t>
                      </a:r>
                      <a:r>
                        <a:rPr lang="en-GB" sz="1200" baseline="0" dirty="0" smtClean="0"/>
                        <a:t> 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Distance learning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Blood pressure machines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Tourist information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Tax preparation software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Television/CD-based</a:t>
                      </a:r>
                      <a:r>
                        <a:rPr lang="en-GB" sz="1200" baseline="0" dirty="0" smtClean="0"/>
                        <a:t> training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907704" y="1279891"/>
            <a:ext cx="288032" cy="21602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1167046" y="1844824"/>
            <a:ext cx="216024" cy="144016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34745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2204</TotalTime>
  <Words>1470</Words>
  <Application>Microsoft Office PowerPoint</Application>
  <PresentationFormat>On-screen Show (4:3)</PresentationFormat>
  <Paragraphs>290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Service Failures and Recovery in Tourism and Hospitality: A Practical Manual</vt:lpstr>
      <vt:lpstr>PowerPoint Presentation</vt:lpstr>
      <vt:lpstr>Learning Outcomes</vt:lpstr>
      <vt:lpstr>Self-service Technologies (SSTs)</vt:lpstr>
      <vt:lpstr>Examples of SSTs </vt:lpstr>
      <vt:lpstr>Examples of SSTs in Tourism</vt:lpstr>
      <vt:lpstr>Useful Links for Tourism SST Updates </vt:lpstr>
      <vt:lpstr>Classifications of SSTs</vt:lpstr>
      <vt:lpstr>Meuter et al. (2000) Classification</vt:lpstr>
      <vt:lpstr>Benefits from SST Usage include </vt:lpstr>
      <vt:lpstr>Drawbacks from SST Usage include</vt:lpstr>
      <vt:lpstr>SST Failure - Definition</vt:lpstr>
      <vt:lpstr>SST Failure Uniqueness</vt:lpstr>
      <vt:lpstr>SST Failure Types</vt:lpstr>
      <vt:lpstr>SST Failure Types (1) - E-SERVQUAL</vt:lpstr>
      <vt:lpstr>SST Failure Types (2) - Unfair Customer Responsibility</vt:lpstr>
      <vt:lpstr>SST Failure Types (3) Internet SST Breakdowns</vt:lpstr>
      <vt:lpstr>SST Failure Types (3) - Non-internet SST Breakdowns</vt:lpstr>
      <vt:lpstr>SST Recovery - Definition</vt:lpstr>
      <vt:lpstr>SST Failure Detection</vt:lpstr>
      <vt:lpstr>Internet SST Recovery Activities </vt:lpstr>
      <vt:lpstr>Non-internet SST Recovery Activities</vt:lpstr>
      <vt:lpstr>Customer Participation in SST Recovery</vt:lpstr>
      <vt:lpstr>Customer Roles in SST Recovery</vt:lpstr>
      <vt:lpstr>Effectiveness of SST Recovery</vt:lpstr>
      <vt:lpstr>Evaluation of Customer Responses to Failures</vt:lpstr>
      <vt:lpstr>Evaluation of Provider Responses to Failures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Tim Kapp</cp:lastModifiedBy>
  <cp:revision>279</cp:revision>
  <dcterms:created xsi:type="dcterms:W3CDTF">2013-10-09T04:47:54Z</dcterms:created>
  <dcterms:modified xsi:type="dcterms:W3CDTF">2017-10-11T11:44:05Z</dcterms:modified>
</cp:coreProperties>
</file>