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7"/>
  </p:notesMasterIdLst>
  <p:sldIdLst>
    <p:sldId id="370" r:id="rId2"/>
    <p:sldId id="371"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Hatters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77" d="100"/>
          <a:sy n="77" d="100"/>
        </p:scale>
        <p:origin x="-90" y="-7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1F4F9-3279-4451-A5CA-E385A26F7F82}" type="datetimeFigureOut">
              <a:rPr lang="en-US" smtClean="0"/>
              <a:pPr/>
              <a:t>10/11/2017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1CD6-EEB6-431C-9E6C-3A6A3DB37876}" type="slidenum">
              <a:rPr lang="en-US" smtClean="0"/>
              <a:pPr/>
              <a:t>‹#›</a:t>
            </a:fld>
            <a:endParaRPr lang="en-US"/>
          </a:p>
        </p:txBody>
      </p:sp>
    </p:spTree>
    <p:extLst>
      <p:ext uri="{BB962C8B-B14F-4D97-AF65-F5344CB8AC3E}">
        <p14:creationId xmlns:p14="http://schemas.microsoft.com/office/powerpoint/2010/main" val="38498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77DEBA-0307-4482-846E-11BADA41451F}" type="datetime1">
              <a:rPr lang="en-US" smtClean="0"/>
              <a:t>10/11/2017</a:t>
            </a:fld>
            <a:endParaRPr lang="en-US"/>
          </a:p>
        </p:txBody>
      </p:sp>
      <p:sp>
        <p:nvSpPr>
          <p:cNvPr id="5" name="Footer Placeholder 4"/>
          <p:cNvSpPr>
            <a:spLocks noGrp="1"/>
          </p:cNvSpPr>
          <p:nvPr>
            <p:ph type="ftr" sz="quarter" idx="11"/>
          </p:nvPr>
        </p:nvSpPr>
        <p:spPr/>
        <p:txBody>
          <a:bodyPr/>
          <a:lstStyle>
            <a:extLst/>
          </a:lstStyle>
          <a:p>
            <a:r>
              <a:rPr lang="en-US" smtClean="0"/>
              <a:t>Koc, E. (2017). Service Failures and Recovery in Tourism and Hospitality: A Practical Manual. CABI: Oxford, UK</a:t>
            </a:r>
            <a:endParaRPr lang="en-US"/>
          </a:p>
        </p:txBody>
      </p:sp>
      <p:sp>
        <p:nvSpPr>
          <p:cNvPr id="6" name="Slide Number Placeholder 5"/>
          <p:cNvSpPr>
            <a:spLocks noGrp="1"/>
          </p:cNvSpPr>
          <p:nvPr>
            <p:ph type="sldNum" sz="quarter" idx="12"/>
          </p:nvPr>
        </p:nvSpPr>
        <p:spPr/>
        <p:txBody>
          <a:bodyPr/>
          <a:lstStyle>
            <a:extLst/>
          </a:lstStyle>
          <a:p>
            <a:fld id="{10C25401-661C-44DB-ACFE-7EF969AD01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A2A9B-AB06-4E51-BF38-CCFD4BEC9B04}" type="datetime1">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Koc, E. (2017). Service Failures and Recovery in Tourism and Hospitality: A Practical Manual. CABI: Oxford, UK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25401-661C-44DB-ACFE-7EF969AD0133}" type="slidenum">
              <a:rPr lang="en-US" smtClean="0"/>
              <a:pPr/>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3804176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484784"/>
            <a:ext cx="7196137" cy="4100834"/>
          </a:xfrm>
        </p:spPr>
        <p:txBody>
          <a:bodyPr>
            <a:normAutofit fontScale="70000" lnSpcReduction="20000"/>
          </a:bodyPr>
          <a:lstStyle/>
          <a:p>
            <a:pPr marL="457200" indent="-457200">
              <a:buFont typeface="Wingdings" pitchFamily="2" charset="2"/>
              <a:buChar char="Ø"/>
            </a:pPr>
            <a:r>
              <a:rPr lang="en-US" dirty="0" smtClean="0"/>
              <a:t>Social </a:t>
            </a:r>
            <a:r>
              <a:rPr lang="en-US" dirty="0"/>
              <a:t>media is considered </a:t>
            </a:r>
            <a:r>
              <a:rPr lang="en-US" dirty="0" smtClean="0"/>
              <a:t>one </a:t>
            </a:r>
            <a:r>
              <a:rPr lang="en-US" dirty="0"/>
              <a:t>of the major channels for customer satisfaction and customer relationship management (CRM) (Baker, 2017). </a:t>
            </a:r>
          </a:p>
          <a:p>
            <a:pPr marL="457200" indent="-457200">
              <a:buFont typeface="Wingdings" pitchFamily="2" charset="2"/>
              <a:buChar char="Ø"/>
            </a:pPr>
            <a:r>
              <a:rPr lang="en-US" dirty="0"/>
              <a:t>Social media can play an important role in managing both employee-customer interactions (i.e</a:t>
            </a:r>
            <a:r>
              <a:rPr lang="en-US" dirty="0" smtClean="0"/>
              <a:t>. </a:t>
            </a:r>
            <a:r>
              <a:rPr lang="en-US" dirty="0"/>
              <a:t>interactive marketing) and company-customer interactions (i.e</a:t>
            </a:r>
            <a:r>
              <a:rPr lang="en-US" dirty="0" smtClean="0"/>
              <a:t>. </a:t>
            </a:r>
            <a:r>
              <a:rPr lang="en-US" dirty="0"/>
              <a:t>external marketing and service recovery). </a:t>
            </a:r>
          </a:p>
          <a:p>
            <a:pPr marL="457200" indent="-457200">
              <a:buFont typeface="Wingdings" pitchFamily="2" charset="2"/>
              <a:buChar char="Ø"/>
            </a:pPr>
            <a:r>
              <a:rPr lang="en-US" dirty="0"/>
              <a:t>Social media </a:t>
            </a:r>
            <a:r>
              <a:rPr lang="en-US" dirty="0" smtClean="0"/>
              <a:t>plays </a:t>
            </a:r>
            <a:r>
              <a:rPr lang="en-US" dirty="0"/>
              <a:t>a critical role in spreading customer complaints (</a:t>
            </a:r>
            <a:r>
              <a:rPr lang="en-US" dirty="0" err="1"/>
              <a:t>Clerck</a:t>
            </a:r>
            <a:r>
              <a:rPr lang="en-US" dirty="0"/>
              <a:t>, 2015) and </a:t>
            </a:r>
            <a:r>
              <a:rPr lang="en-US" dirty="0" smtClean="0"/>
              <a:t>their </a:t>
            </a:r>
            <a:r>
              <a:rPr lang="en-US" dirty="0"/>
              <a:t>negative impact on others can </a:t>
            </a:r>
            <a:r>
              <a:rPr lang="en-US" dirty="0" smtClean="0"/>
              <a:t>often be magnified</a:t>
            </a:r>
            <a:r>
              <a:rPr lang="en-US" dirty="0"/>
              <a:t>. </a:t>
            </a:r>
          </a:p>
          <a:p>
            <a:pPr marL="457200" indent="-457200">
              <a:buFont typeface="Wingdings" pitchFamily="2" charset="2"/>
              <a:buChar char="Ø"/>
            </a:pPr>
            <a:r>
              <a:rPr lang="en-US" dirty="0"/>
              <a:t>Managing customers’ (dis)satisfaction in social media plays a pivotal role in not only building positive customer </a:t>
            </a:r>
            <a:r>
              <a:rPr lang="en-US" dirty="0" smtClean="0"/>
              <a:t>relationships, </a:t>
            </a:r>
            <a:r>
              <a:rPr lang="en-US" dirty="0"/>
              <a:t>but also enhancing customer satisfaction. </a:t>
            </a:r>
          </a:p>
          <a:p>
            <a:pPr marL="0" indent="0">
              <a:buNone/>
            </a:pPr>
            <a:endParaRPr lang="en-US" dirty="0"/>
          </a:p>
        </p:txBody>
      </p:sp>
      <p:sp>
        <p:nvSpPr>
          <p:cNvPr id="2" name="Title 1"/>
          <p:cNvSpPr>
            <a:spLocks noGrp="1"/>
          </p:cNvSpPr>
          <p:nvPr>
            <p:ph type="title"/>
          </p:nvPr>
        </p:nvSpPr>
        <p:spPr/>
        <p:txBody>
          <a:bodyPr>
            <a:noAutofit/>
          </a:bodyPr>
          <a:lstStyle/>
          <a:p>
            <a:r>
              <a:rPr lang="en-US" sz="2800" dirty="0"/>
              <a:t>Customer Relationships in Social Media </a:t>
            </a:r>
            <a:r>
              <a:rPr lang="en-US" sz="2800" dirty="0" smtClean="0"/>
              <a:t>and </a:t>
            </a:r>
            <a:r>
              <a:rPr lang="en-US" sz="2800" dirty="0"/>
              <a:t>Technology (</a:t>
            </a:r>
            <a:r>
              <a:rPr lang="en-US" sz="2800" i="1" dirty="0"/>
              <a:t>Social Media Satisfaction and Dissatisfaction)</a:t>
            </a:r>
            <a:endParaRPr lang="en-US" sz="2800" dirty="0"/>
          </a:p>
        </p:txBody>
      </p:sp>
    </p:spTree>
    <p:extLst>
      <p:ext uri="{BB962C8B-B14F-4D97-AF65-F5344CB8AC3E}">
        <p14:creationId xmlns:p14="http://schemas.microsoft.com/office/powerpoint/2010/main" val="725706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pPr marL="457200" indent="-457200">
              <a:buFont typeface="Wingdings" pitchFamily="2" charset="2"/>
              <a:buChar char="Ø"/>
            </a:pPr>
            <a:r>
              <a:rPr lang="en-US" dirty="0"/>
              <a:t>Managing customers’ (dis)satisfaction in social media leads to positive outcomes such as other customers’ satisfaction, future purchase intentions, positive impressions, firm performance. </a:t>
            </a:r>
          </a:p>
          <a:p>
            <a:pPr marL="457200" indent="-457200">
              <a:buFont typeface="Wingdings" pitchFamily="2" charset="2"/>
              <a:buChar char="Ø"/>
            </a:pPr>
            <a:r>
              <a:rPr lang="en-US" dirty="0"/>
              <a:t>Interestingly, how a hotel responds or does not respond affects how others perceive the hotel brand and will influence their willingness to book a reservation (Baker, 2017). </a:t>
            </a:r>
          </a:p>
          <a:p>
            <a:pPr marL="457200" indent="-457200">
              <a:buFont typeface="Wingdings" pitchFamily="2" charset="2"/>
              <a:buChar char="Ø"/>
            </a:pPr>
            <a:r>
              <a:rPr lang="en-US" dirty="0"/>
              <a:t>It is suggested that service firms, such as hotels and restaurants, need to constantly update their activities and respond to customers’ requests and opinions on social media platforms because Web 2.0 </a:t>
            </a:r>
            <a:r>
              <a:rPr lang="en-US" dirty="0" smtClean="0"/>
              <a:t>transformed </a:t>
            </a:r>
            <a:r>
              <a:rPr lang="en-US" dirty="0"/>
              <a:t>how customers developed relationships with service </a:t>
            </a:r>
            <a:r>
              <a:rPr lang="en-US" dirty="0" smtClean="0"/>
              <a:t>providers.</a:t>
            </a:r>
            <a:endParaRPr lang="en-US" dirty="0"/>
          </a:p>
        </p:txBody>
      </p:sp>
      <p:sp>
        <p:nvSpPr>
          <p:cNvPr id="2" name="Title 1"/>
          <p:cNvSpPr>
            <a:spLocks noGrp="1"/>
          </p:cNvSpPr>
          <p:nvPr>
            <p:ph type="title"/>
          </p:nvPr>
        </p:nvSpPr>
        <p:spPr/>
        <p:txBody>
          <a:bodyPr>
            <a:normAutofit/>
          </a:bodyPr>
          <a:lstStyle/>
          <a:p>
            <a:r>
              <a:rPr lang="en-US" b="1" dirty="0"/>
              <a:t>Managing Service </a:t>
            </a:r>
            <a:r>
              <a:rPr lang="en-US" b="1" dirty="0" smtClean="0"/>
              <a:t>Recoveries </a:t>
            </a:r>
            <a:r>
              <a:rPr lang="en-US" b="1" dirty="0"/>
              <a:t>in Social Media</a:t>
            </a:r>
            <a:endParaRPr lang="en-US" dirty="0"/>
          </a:p>
        </p:txBody>
      </p:sp>
    </p:spTree>
    <p:extLst>
      <p:ext uri="{BB962C8B-B14F-4D97-AF65-F5344CB8AC3E}">
        <p14:creationId xmlns:p14="http://schemas.microsoft.com/office/powerpoint/2010/main" val="1260835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457200" indent="-457200">
              <a:buFont typeface="Wingdings" pitchFamily="2" charset="2"/>
              <a:buChar char="Ø"/>
            </a:pPr>
            <a:r>
              <a:rPr lang="en-US" dirty="0" smtClean="0"/>
              <a:t>Employees’ </a:t>
            </a:r>
            <a:r>
              <a:rPr lang="en-US" dirty="0"/>
              <a:t>satisfaction with technology </a:t>
            </a:r>
            <a:r>
              <a:rPr lang="en-US" dirty="0" smtClean="0"/>
              <a:t>plays </a:t>
            </a:r>
            <a:r>
              <a:rPr lang="en-US" dirty="0"/>
              <a:t>a major role in influencing the relationship between internal IT service quality and employees’ service quality to external customers. </a:t>
            </a:r>
          </a:p>
          <a:p>
            <a:pPr marL="457200" indent="-457200">
              <a:buFont typeface="Wingdings" pitchFamily="2" charset="2"/>
              <a:buChar char="Ø"/>
            </a:pPr>
            <a:r>
              <a:rPr lang="en-US" dirty="0"/>
              <a:t>According to a recent empirical study (Jeong </a:t>
            </a:r>
            <a:r>
              <a:rPr lang="en-US" i="1" dirty="0"/>
              <a:t>et al</a:t>
            </a:r>
            <a:r>
              <a:rPr lang="en-US" dirty="0"/>
              <a:t>., 2016), employees’ perceptions of using mobile devices in their workplaces positively </a:t>
            </a:r>
            <a:r>
              <a:rPr lang="en-US" dirty="0" smtClean="0"/>
              <a:t>affects </a:t>
            </a:r>
            <a:r>
              <a:rPr lang="en-US" dirty="0"/>
              <a:t>their perceived job performance, </a:t>
            </a:r>
            <a:r>
              <a:rPr lang="en-US" dirty="0" smtClean="0"/>
              <a:t>satisfaction </a:t>
            </a:r>
            <a:r>
              <a:rPr lang="en-US" dirty="0"/>
              <a:t>and employee retention. </a:t>
            </a:r>
          </a:p>
          <a:p>
            <a:pPr marL="457200" indent="-457200">
              <a:buFont typeface="Wingdings" pitchFamily="2" charset="2"/>
              <a:buChar char="Ø"/>
            </a:pPr>
            <a:r>
              <a:rPr lang="en-US" dirty="0"/>
              <a:t>While many firms are focusing on customer adoption, it is also critical for these firms to consider employee use and adoption of the technology. </a:t>
            </a:r>
          </a:p>
        </p:txBody>
      </p:sp>
      <p:sp>
        <p:nvSpPr>
          <p:cNvPr id="2" name="Title 1"/>
          <p:cNvSpPr>
            <a:spLocks noGrp="1"/>
          </p:cNvSpPr>
          <p:nvPr>
            <p:ph type="title"/>
          </p:nvPr>
        </p:nvSpPr>
        <p:spPr/>
        <p:txBody>
          <a:bodyPr>
            <a:normAutofit/>
          </a:bodyPr>
          <a:lstStyle/>
          <a:p>
            <a:r>
              <a:rPr lang="en-US" dirty="0"/>
              <a:t>Impact of Technology Use on Service Employees</a:t>
            </a:r>
          </a:p>
        </p:txBody>
      </p:sp>
    </p:spTree>
    <p:extLst>
      <p:ext uri="{BB962C8B-B14F-4D97-AF65-F5344CB8AC3E}">
        <p14:creationId xmlns:p14="http://schemas.microsoft.com/office/powerpoint/2010/main" val="2358477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pPr marL="457200" indent="-457200">
              <a:buFont typeface="Wingdings" pitchFamily="2" charset="2"/>
              <a:buChar char="Ø"/>
            </a:pPr>
            <a:r>
              <a:rPr lang="en-US" dirty="0"/>
              <a:t>Technology is identified as the most dramatic change and named as </a:t>
            </a:r>
            <a:r>
              <a:rPr lang="en-US" dirty="0" smtClean="0"/>
              <a:t>‘Game Changer’ </a:t>
            </a:r>
            <a:r>
              <a:rPr lang="en-US" dirty="0"/>
              <a:t>in the service field (Ostrom </a:t>
            </a:r>
            <a:r>
              <a:rPr lang="en-US" i="1" dirty="0"/>
              <a:t>et al</a:t>
            </a:r>
            <a:r>
              <a:rPr lang="en-US" dirty="0"/>
              <a:t>., 2015). </a:t>
            </a:r>
          </a:p>
          <a:p>
            <a:pPr marL="457200" indent="-457200">
              <a:buFont typeface="Wingdings" pitchFamily="2" charset="2"/>
              <a:buChar char="Ø"/>
            </a:pPr>
            <a:r>
              <a:rPr lang="en-US" dirty="0"/>
              <a:t>New technologies are…</a:t>
            </a:r>
          </a:p>
          <a:p>
            <a:pPr lvl="1">
              <a:buFont typeface="Arial" pitchFamily="34" charset="0"/>
              <a:buChar char="•"/>
            </a:pPr>
            <a:r>
              <a:rPr lang="en-US" dirty="0"/>
              <a:t>Virtual reality or augmented reality</a:t>
            </a:r>
          </a:p>
          <a:p>
            <a:pPr lvl="1">
              <a:buFont typeface="Arial" pitchFamily="34" charset="0"/>
              <a:buChar char="•"/>
            </a:pPr>
            <a:r>
              <a:rPr lang="en-US" dirty="0"/>
              <a:t>Wearable technology</a:t>
            </a:r>
          </a:p>
          <a:p>
            <a:pPr lvl="1">
              <a:buFont typeface="Arial" pitchFamily="34" charset="0"/>
              <a:buChar char="•"/>
            </a:pPr>
            <a:r>
              <a:rPr lang="en-US" dirty="0"/>
              <a:t>Mobile technology</a:t>
            </a:r>
          </a:p>
          <a:p>
            <a:pPr lvl="1">
              <a:buFont typeface="Arial" pitchFamily="34" charset="0"/>
              <a:buChar char="•"/>
            </a:pPr>
            <a:r>
              <a:rPr lang="en-US" dirty="0" smtClean="0"/>
              <a:t>E-menus.</a:t>
            </a:r>
            <a:endParaRPr 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Newly Emerging </a:t>
            </a:r>
            <a:r>
              <a:rPr lang="en-US" dirty="0" smtClean="0"/>
              <a:t>Issues </a:t>
            </a:r>
            <a:r>
              <a:rPr lang="en-US" dirty="0"/>
              <a:t>in </a:t>
            </a:r>
            <a:r>
              <a:rPr lang="en-US" dirty="0" smtClean="0"/>
              <a:t>Technology</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88024" y="2132856"/>
            <a:ext cx="3813175" cy="2016224"/>
          </a:xfrm>
        </p:spPr>
      </p:pic>
      <p:sp>
        <p:nvSpPr>
          <p:cNvPr id="6" name="TextBox 5"/>
          <p:cNvSpPr txBox="1"/>
          <p:nvPr/>
        </p:nvSpPr>
        <p:spPr>
          <a:xfrm>
            <a:off x="4716016" y="1367537"/>
            <a:ext cx="3744417" cy="461665"/>
          </a:xfrm>
          <a:prstGeom prst="rect">
            <a:avLst/>
          </a:prstGeom>
          <a:noFill/>
        </p:spPr>
        <p:txBody>
          <a:bodyPr wrap="square" rtlCol="0">
            <a:spAutoFit/>
          </a:bodyPr>
          <a:lstStyle/>
          <a:p>
            <a:r>
              <a:rPr lang="en-GB" sz="1200" dirty="0" smtClean="0"/>
              <a:t>Fig. 2. Most dramatic change in the future of the service field. Word cloud based on survey comments.</a:t>
            </a:r>
            <a:endParaRPr lang="en-GB" dirty="0"/>
          </a:p>
        </p:txBody>
      </p:sp>
      <p:sp>
        <p:nvSpPr>
          <p:cNvPr id="8" name="TextBox 7"/>
          <p:cNvSpPr txBox="1"/>
          <p:nvPr/>
        </p:nvSpPr>
        <p:spPr>
          <a:xfrm>
            <a:off x="4788024" y="4365104"/>
            <a:ext cx="3744417" cy="276999"/>
          </a:xfrm>
          <a:prstGeom prst="rect">
            <a:avLst/>
          </a:prstGeom>
          <a:noFill/>
        </p:spPr>
        <p:txBody>
          <a:bodyPr wrap="square" rtlCol="0">
            <a:spAutoFit/>
          </a:bodyPr>
          <a:lstStyle/>
          <a:p>
            <a:r>
              <a:rPr lang="en-GB" sz="1200" dirty="0" smtClean="0"/>
              <a:t>Adapted from </a:t>
            </a:r>
            <a:r>
              <a:rPr lang="en-GB" sz="1200" dirty="0" err="1" smtClean="0"/>
              <a:t>Ostrom</a:t>
            </a:r>
            <a:r>
              <a:rPr lang="en-GB" sz="1200" dirty="0" smtClean="0"/>
              <a:t> </a:t>
            </a:r>
            <a:r>
              <a:rPr lang="en-GB" sz="1200" i="1" dirty="0" smtClean="0"/>
              <a:t>et al</a:t>
            </a:r>
            <a:r>
              <a:rPr lang="en-GB" sz="1200" dirty="0" smtClean="0"/>
              <a:t>., 2015</a:t>
            </a:r>
            <a:endParaRPr lang="en-GB" dirty="0"/>
          </a:p>
        </p:txBody>
      </p:sp>
    </p:spTree>
    <p:extLst>
      <p:ext uri="{BB962C8B-B14F-4D97-AF65-F5344CB8AC3E}">
        <p14:creationId xmlns:p14="http://schemas.microsoft.com/office/powerpoint/2010/main" val="3826814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62500" lnSpcReduction="20000"/>
          </a:bodyPr>
          <a:lstStyle/>
          <a:p>
            <a:pPr marL="457200" indent="-457200">
              <a:spcAft>
                <a:spcPts val="1200"/>
              </a:spcAft>
              <a:buFont typeface="Wingdings" pitchFamily="2" charset="2"/>
              <a:buChar char="Ø"/>
            </a:pPr>
            <a:r>
              <a:rPr lang="en-US" dirty="0"/>
              <a:t>Case study questions</a:t>
            </a:r>
            <a:r>
              <a:rPr lang="en-US" dirty="0" smtClean="0"/>
              <a:t>:</a:t>
            </a:r>
            <a:endParaRPr lang="en-US" dirty="0"/>
          </a:p>
          <a:p>
            <a:pPr marL="914400" lvl="1" indent="-457200">
              <a:buFont typeface="+mj-lt"/>
              <a:buAutoNum type="arabicPeriod"/>
            </a:pPr>
            <a:r>
              <a:rPr lang="en-US" dirty="0"/>
              <a:t>What are the benefits </a:t>
            </a:r>
            <a:r>
              <a:rPr lang="en-US" dirty="0" err="1" smtClean="0"/>
              <a:t>Accorhotels</a:t>
            </a:r>
            <a:r>
              <a:rPr lang="en-US" dirty="0" smtClean="0"/>
              <a:t>’ </a:t>
            </a:r>
            <a:r>
              <a:rPr lang="en-US" dirty="0"/>
              <a:t>existing and potential customers will get from </a:t>
            </a:r>
            <a:r>
              <a:rPr lang="en-US" dirty="0" smtClean="0"/>
              <a:t>the </a:t>
            </a:r>
            <a:r>
              <a:rPr lang="en-US" dirty="0"/>
              <a:t>Apple </a:t>
            </a:r>
            <a:r>
              <a:rPr lang="en-US" dirty="0" smtClean="0"/>
              <a:t>Watch </a:t>
            </a:r>
            <a:r>
              <a:rPr lang="en-US" dirty="0"/>
              <a:t>application?</a:t>
            </a:r>
          </a:p>
          <a:p>
            <a:pPr marL="914400" lvl="1" indent="-457200">
              <a:buFont typeface="+mj-lt"/>
              <a:buAutoNum type="arabicPeriod"/>
            </a:pPr>
            <a:r>
              <a:rPr lang="en-US" dirty="0"/>
              <a:t>How can the hotel effectively enhance their customers’ service experience and satisfaction through this application? </a:t>
            </a:r>
          </a:p>
          <a:p>
            <a:pPr marL="914400" lvl="1" indent="-457200">
              <a:buFont typeface="+mj-lt"/>
              <a:buAutoNum type="arabicPeriod"/>
            </a:pPr>
            <a:r>
              <a:rPr lang="en-US" dirty="0"/>
              <a:t>As a marketing manager of this hotel, how do you use this application to strengthen customer relationship management? </a:t>
            </a:r>
          </a:p>
          <a:p>
            <a:pPr marL="914400" lvl="1" indent="-457200">
              <a:buFont typeface="+mj-lt"/>
              <a:buAutoNum type="arabicPeriod"/>
            </a:pPr>
            <a:r>
              <a:rPr lang="en-US" dirty="0"/>
              <a:t>It is suggested that demographic factors such as gender, </a:t>
            </a:r>
            <a:r>
              <a:rPr lang="en-US" dirty="0" smtClean="0"/>
              <a:t>age </a:t>
            </a:r>
            <a:r>
              <a:rPr lang="en-US" dirty="0"/>
              <a:t>and level of education all affect consumer use of technology (see Section </a:t>
            </a:r>
            <a:r>
              <a:rPr lang="en-US" dirty="0" smtClean="0"/>
              <a:t>7.2, </a:t>
            </a:r>
            <a:r>
              <a:rPr lang="en-US" dirty="0"/>
              <a:t>Technology </a:t>
            </a:r>
            <a:r>
              <a:rPr lang="en-US" dirty="0" smtClean="0"/>
              <a:t>Adoption, </a:t>
            </a:r>
            <a:r>
              <a:rPr lang="en-US" dirty="0"/>
              <a:t>for more details). </a:t>
            </a:r>
            <a:r>
              <a:rPr lang="en-US" dirty="0" smtClean="0"/>
              <a:t>How do those </a:t>
            </a:r>
            <a:r>
              <a:rPr lang="en-US" dirty="0"/>
              <a:t>demographic factors influence consumers’ use of the </a:t>
            </a:r>
            <a:r>
              <a:rPr lang="en-US" dirty="0" err="1"/>
              <a:t>Accorhotels</a:t>
            </a:r>
            <a:r>
              <a:rPr lang="en-US" dirty="0"/>
              <a:t> application for Apple </a:t>
            </a:r>
            <a:r>
              <a:rPr lang="en-US" dirty="0" smtClean="0"/>
              <a:t>Watch? </a:t>
            </a:r>
            <a:endParaRPr lang="en-US" dirty="0"/>
          </a:p>
          <a:p>
            <a:pPr marL="914400" lvl="1" indent="-457200">
              <a:buFont typeface="+mj-lt"/>
              <a:buAutoNum type="arabicPeriod"/>
            </a:pPr>
            <a:r>
              <a:rPr lang="en-US" dirty="0"/>
              <a:t>If </a:t>
            </a:r>
            <a:r>
              <a:rPr lang="en-US" dirty="0" smtClean="0"/>
              <a:t>consumers </a:t>
            </a:r>
            <a:r>
              <a:rPr lang="en-US" dirty="0"/>
              <a:t>fail to install or use this application, how can the hotel recover this technology service failure?  </a:t>
            </a:r>
          </a:p>
        </p:txBody>
      </p:sp>
      <p:sp>
        <p:nvSpPr>
          <p:cNvPr id="2" name="Title 1"/>
          <p:cNvSpPr>
            <a:spLocks noGrp="1"/>
          </p:cNvSpPr>
          <p:nvPr>
            <p:ph type="title"/>
          </p:nvPr>
        </p:nvSpPr>
        <p:spPr/>
        <p:txBody>
          <a:bodyPr>
            <a:normAutofit/>
          </a:bodyPr>
          <a:lstStyle/>
          <a:p>
            <a:r>
              <a:rPr lang="en-US" dirty="0"/>
              <a:t>Case Study: Accor’s Application for Apple Watch</a:t>
            </a:r>
          </a:p>
        </p:txBody>
      </p:sp>
    </p:spTree>
    <p:extLst>
      <p:ext uri="{BB962C8B-B14F-4D97-AF65-F5344CB8AC3E}">
        <p14:creationId xmlns:p14="http://schemas.microsoft.com/office/powerpoint/2010/main" val="642217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457200" indent="-457200">
              <a:buFont typeface="Wingdings" pitchFamily="2" charset="2"/>
              <a:buChar char="Ø"/>
            </a:pPr>
            <a:r>
              <a:rPr lang="en-US" dirty="0"/>
              <a:t>To understand the significant roles and effects of technologies in hospitality and tourism, this chapter </a:t>
            </a:r>
            <a:r>
              <a:rPr lang="en-US" dirty="0" smtClean="0"/>
              <a:t>discusses:</a:t>
            </a:r>
          </a:p>
          <a:p>
            <a:pPr marL="514350" indent="-514350">
              <a:buFont typeface="+mj-lt"/>
              <a:buAutoNum type="arabicParenR"/>
            </a:pPr>
            <a:r>
              <a:rPr lang="en-US" dirty="0" smtClean="0"/>
              <a:t>the </a:t>
            </a:r>
            <a:r>
              <a:rPr lang="en-US" dirty="0"/>
              <a:t>importance of technology and customers’ (dis)satisfaction regarding technology use in service </a:t>
            </a:r>
            <a:r>
              <a:rPr lang="en-US" dirty="0" smtClean="0"/>
              <a:t>encounters</a:t>
            </a:r>
            <a:endParaRPr lang="en-US" dirty="0"/>
          </a:p>
          <a:p>
            <a:pPr marL="514350" indent="-514350">
              <a:buFont typeface="+mj-lt"/>
              <a:buAutoNum type="arabicParenR"/>
            </a:pPr>
            <a:r>
              <a:rPr lang="en-US" dirty="0" smtClean="0"/>
              <a:t>technology </a:t>
            </a:r>
            <a:r>
              <a:rPr lang="en-US" dirty="0"/>
              <a:t>as effective tools managing customers’ (dis)satisfaction and building customer </a:t>
            </a:r>
            <a:r>
              <a:rPr lang="en-US" dirty="0" smtClean="0"/>
              <a:t>relationships</a:t>
            </a:r>
          </a:p>
          <a:p>
            <a:pPr marL="514350" indent="-514350">
              <a:buFont typeface="+mj-lt"/>
              <a:buAutoNum type="arabicParenR"/>
            </a:pPr>
            <a:r>
              <a:rPr lang="en-US" dirty="0" smtClean="0"/>
              <a:t>the </a:t>
            </a:r>
            <a:r>
              <a:rPr lang="en-US" dirty="0"/>
              <a:t>impact of technology use on service employees as the internal marketing </a:t>
            </a:r>
            <a:r>
              <a:rPr lang="en-US" dirty="0" smtClean="0"/>
              <a:t>perspective</a:t>
            </a:r>
            <a:endParaRPr lang="en-US" dirty="0"/>
          </a:p>
          <a:p>
            <a:pPr marL="514350" indent="-514350">
              <a:buFont typeface="+mj-lt"/>
              <a:buAutoNum type="arabicParenR"/>
            </a:pPr>
            <a:r>
              <a:rPr lang="en-US" dirty="0" smtClean="0"/>
              <a:t>newly </a:t>
            </a:r>
            <a:r>
              <a:rPr lang="en-US" dirty="0"/>
              <a:t>emerging technologies </a:t>
            </a:r>
            <a:r>
              <a:rPr lang="en-US"/>
              <a:t>in </a:t>
            </a:r>
            <a:r>
              <a:rPr lang="en-US" smtClean="0"/>
              <a:t>services</a:t>
            </a:r>
            <a:endParaRPr lang="en-US" dirty="0"/>
          </a:p>
          <a:p>
            <a:endParaRPr lang="en-US" dirty="0"/>
          </a:p>
        </p:txBody>
      </p:sp>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723863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cs typeface="Arial"/>
              </a:rPr>
              <a:t>Chapter</a:t>
            </a:r>
            <a:r>
              <a:rPr lang="en-US" dirty="0" smtClean="0">
                <a:solidFill>
                  <a:schemeClr val="bg1"/>
                </a:solidFill>
                <a:latin typeface="Arial"/>
                <a:cs typeface="Arial"/>
              </a:rPr>
              <a:t> 7</a:t>
            </a:r>
          </a:p>
          <a:p>
            <a:r>
              <a:rPr lang="en-GB" sz="2500" dirty="0">
                <a:solidFill>
                  <a:schemeClr val="bg1"/>
                </a:solidFill>
              </a:rPr>
              <a:t>Technology, Customer Satisfaction and Service Excellence</a:t>
            </a:r>
            <a:endParaRPr lang="en-GB" dirty="0"/>
          </a:p>
        </p:txBody>
      </p:sp>
    </p:spTree>
    <p:extLst>
      <p:ext uri="{BB962C8B-B14F-4D97-AF65-F5344CB8AC3E}">
        <p14:creationId xmlns:p14="http://schemas.microsoft.com/office/powerpoint/2010/main" val="356238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rtlCol="0">
            <a:normAutofit fontScale="92500" lnSpcReduction="20000"/>
          </a:bodyPr>
          <a:lstStyle/>
          <a:p>
            <a:pPr marL="342900" lvl="0" indent="-342900">
              <a:buFont typeface="Wingdings" pitchFamily="2" charset="2"/>
              <a:buChar char="Ø"/>
            </a:pPr>
            <a:r>
              <a:rPr lang="en-GB" sz="2400" dirty="0"/>
              <a:t>Understand and explain the role played by technology in tourism and hospitality.</a:t>
            </a:r>
            <a:endParaRPr lang="tr-TR" sz="2400" dirty="0"/>
          </a:p>
          <a:p>
            <a:pPr marL="342900" lvl="0" indent="-342900">
              <a:buFont typeface="Wingdings" pitchFamily="2" charset="2"/>
              <a:buChar char="Ø"/>
            </a:pPr>
            <a:r>
              <a:rPr lang="en-GB" sz="2400" dirty="0" smtClean="0"/>
              <a:t>Explain </a:t>
            </a:r>
            <a:r>
              <a:rPr lang="en-GB" sz="2400" dirty="0"/>
              <a:t>hotel technology adoption.</a:t>
            </a:r>
            <a:endParaRPr lang="tr-TR" sz="2400" dirty="0"/>
          </a:p>
          <a:p>
            <a:pPr marL="342900" lvl="0" indent="-342900">
              <a:buFont typeface="Wingdings" pitchFamily="2" charset="2"/>
              <a:buChar char="Ø"/>
            </a:pPr>
            <a:r>
              <a:rPr lang="en-GB" sz="2400" dirty="0" smtClean="0"/>
              <a:t>Explain </a:t>
            </a:r>
            <a:r>
              <a:rPr lang="en-GB" sz="2400" dirty="0"/>
              <a:t>how technology enables both employees and customers to enhance satisfaction in service encounters.</a:t>
            </a:r>
            <a:endParaRPr lang="tr-TR" sz="2400" dirty="0"/>
          </a:p>
          <a:p>
            <a:pPr marL="342900" lvl="0" indent="-342900">
              <a:buFont typeface="Wingdings" pitchFamily="2" charset="2"/>
              <a:buChar char="Ø"/>
            </a:pPr>
            <a:r>
              <a:rPr lang="en-GB" sz="2400" dirty="0"/>
              <a:t>Explain </a:t>
            </a:r>
            <a:r>
              <a:rPr lang="en-GB" sz="2400" dirty="0" smtClean="0"/>
              <a:t>customer </a:t>
            </a:r>
            <a:r>
              <a:rPr lang="en-GB" sz="2400" dirty="0"/>
              <a:t>relationships in terms of brand image, online reviews, information </a:t>
            </a:r>
            <a:r>
              <a:rPr lang="en-GB" sz="2400" dirty="0" smtClean="0"/>
              <a:t>search </a:t>
            </a:r>
            <a:r>
              <a:rPr lang="en-GB" sz="2400" dirty="0"/>
              <a:t>and (dis)satisfaction in social media and technology.</a:t>
            </a:r>
            <a:endParaRPr lang="tr-TR" sz="2400" dirty="0"/>
          </a:p>
          <a:p>
            <a:pPr marL="342900" lvl="0" indent="-342900">
              <a:buFont typeface="Wingdings" pitchFamily="2" charset="2"/>
              <a:buChar char="Ø"/>
            </a:pPr>
            <a:r>
              <a:rPr lang="en-GB" sz="2400" dirty="0"/>
              <a:t>Understand how tourism and hospitality businesses can manage service recovery in social media.</a:t>
            </a:r>
            <a:endParaRPr lang="tr-TR" sz="2400" dirty="0"/>
          </a:p>
          <a:p>
            <a:pPr marL="342900" lvl="0" indent="-342900">
              <a:buFont typeface="Wingdings" pitchFamily="2" charset="2"/>
              <a:buChar char="Ø"/>
            </a:pPr>
            <a:r>
              <a:rPr lang="en-GB" sz="2400" dirty="0"/>
              <a:t>Understand the influence of technology on service personnel. </a:t>
            </a:r>
            <a:endParaRPr lang="tr-TR" sz="2400" dirty="0"/>
          </a:p>
          <a:p>
            <a:pPr marL="342900" lvl="0" indent="-342900">
              <a:buFont typeface="Wingdings" pitchFamily="2" charset="2"/>
              <a:buChar char="Ø"/>
            </a:pPr>
            <a:r>
              <a:rPr lang="en-GB" sz="2400" dirty="0"/>
              <a:t>Understand the newly emerging issues in technology. </a:t>
            </a:r>
            <a:endParaRPr lang="tr-TR" sz="2400" dirty="0"/>
          </a:p>
        </p:txBody>
      </p:sp>
      <p:sp>
        <p:nvSpPr>
          <p:cNvPr id="3074" name="Title 1"/>
          <p:cNvSpPr>
            <a:spLocks noGrp="1"/>
          </p:cNvSpPr>
          <p:nvPr>
            <p:ph type="title"/>
          </p:nvPr>
        </p:nvSpPr>
        <p:spPr/>
        <p:txBody>
          <a:bodyPr/>
          <a:lstStyle/>
          <a:p>
            <a:pPr eaLnBrk="1" hangingPunct="1"/>
            <a:r>
              <a:rPr lang="en-US" altLang="tr-TR" smtClean="0"/>
              <a:t>Learning Outcomes</a:t>
            </a:r>
          </a:p>
        </p:txBody>
      </p:sp>
    </p:spTree>
    <p:extLst>
      <p:ext uri="{BB962C8B-B14F-4D97-AF65-F5344CB8AC3E}">
        <p14:creationId xmlns:p14="http://schemas.microsoft.com/office/powerpoint/2010/main" val="1836628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pPr marL="457200" indent="-457200">
              <a:buFont typeface="Wingdings" pitchFamily="2" charset="2"/>
              <a:buChar char="Ø"/>
            </a:pPr>
            <a:r>
              <a:rPr lang="en-US" dirty="0" smtClean="0"/>
              <a:t>Technology…</a:t>
            </a:r>
            <a:endParaRPr lang="en-US" dirty="0"/>
          </a:p>
          <a:p>
            <a:pPr lvl="1">
              <a:buFont typeface="Arial" pitchFamily="34" charset="0"/>
              <a:buChar char="•"/>
            </a:pPr>
            <a:r>
              <a:rPr lang="en-US" dirty="0" smtClean="0"/>
              <a:t>is one </a:t>
            </a:r>
            <a:r>
              <a:rPr lang="en-US" dirty="0"/>
              <a:t>of the 3 most important research priorities among 12 in service research</a:t>
            </a:r>
          </a:p>
          <a:p>
            <a:pPr lvl="1">
              <a:buFont typeface="Arial" pitchFamily="34" charset="0"/>
              <a:buChar char="•"/>
            </a:pPr>
            <a:r>
              <a:rPr lang="en-US" dirty="0"/>
              <a:t>c</a:t>
            </a:r>
            <a:r>
              <a:rPr lang="en-US" dirty="0" smtClean="0"/>
              <a:t>hanges </a:t>
            </a:r>
            <a:r>
              <a:rPr lang="en-US" dirty="0"/>
              <a:t>the </a:t>
            </a:r>
            <a:r>
              <a:rPr lang="en-US" dirty="0" smtClean="0"/>
              <a:t>landscape </a:t>
            </a:r>
            <a:r>
              <a:rPr lang="en-US" dirty="0"/>
              <a:t>of service </a:t>
            </a:r>
            <a:r>
              <a:rPr lang="en-US" dirty="0" smtClean="0"/>
              <a:t>encounters.</a:t>
            </a:r>
            <a:endParaRPr lang="en-US" dirty="0"/>
          </a:p>
          <a:p>
            <a:pPr marL="457200" indent="-457200">
              <a:buFont typeface="Wingdings" pitchFamily="2" charset="2"/>
              <a:buChar char="Ø"/>
            </a:pPr>
            <a:r>
              <a:rPr lang="en-US" dirty="0" smtClean="0"/>
              <a:t>Accor spent </a:t>
            </a:r>
            <a:r>
              <a:rPr lang="en-US" dirty="0"/>
              <a:t>22 million euros ($25 million) to enhance the customer experience through digital technology (REUTERS, 2015</a:t>
            </a:r>
            <a:r>
              <a:rPr lang="en-US" dirty="0" smtClean="0"/>
              <a:t>).</a:t>
            </a:r>
            <a:endParaRPr lang="en-US" dirty="0"/>
          </a:p>
          <a:p>
            <a:pPr marL="457200" indent="-457200">
              <a:buFont typeface="Wingdings" pitchFamily="2" charset="2"/>
              <a:buChar char="Ø"/>
            </a:pPr>
            <a:r>
              <a:rPr lang="en-US" dirty="0"/>
              <a:t>With the widespread use of technology, the </a:t>
            </a:r>
            <a:r>
              <a:rPr lang="en-US" dirty="0" smtClean="0"/>
              <a:t>internet </a:t>
            </a:r>
            <a:r>
              <a:rPr lang="en-US" dirty="0"/>
              <a:t>and social media, firms need to consider technology in terms of customer interactions and satisfaction (Baker &amp; </a:t>
            </a:r>
            <a:r>
              <a:rPr lang="en-US" dirty="0" err="1"/>
              <a:t>Magnini</a:t>
            </a:r>
            <a:r>
              <a:rPr lang="en-US" dirty="0"/>
              <a:t>, 2016). </a:t>
            </a:r>
          </a:p>
          <a:p>
            <a:pPr lvl="1"/>
            <a:endParaRPr lang="en-US" dirty="0"/>
          </a:p>
        </p:txBody>
      </p:sp>
      <p:sp>
        <p:nvSpPr>
          <p:cNvPr id="2" name="Title 1"/>
          <p:cNvSpPr>
            <a:spLocks noGrp="1"/>
          </p:cNvSpPr>
          <p:nvPr>
            <p:ph type="title"/>
          </p:nvPr>
        </p:nvSpPr>
        <p:spPr/>
        <p:txBody>
          <a:bodyPr/>
          <a:lstStyle/>
          <a:p>
            <a:r>
              <a:rPr lang="en-US" dirty="0"/>
              <a:t>Introduction</a:t>
            </a:r>
          </a:p>
        </p:txBody>
      </p:sp>
      <p:pic>
        <p:nvPicPr>
          <p:cNvPr id="4" name="Content Placeholder 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16016" y="1772816"/>
            <a:ext cx="4032448" cy="2323555"/>
          </a:xfrm>
        </p:spPr>
      </p:pic>
      <p:sp>
        <p:nvSpPr>
          <p:cNvPr id="6" name="TextBox 5"/>
          <p:cNvSpPr txBox="1"/>
          <p:nvPr/>
        </p:nvSpPr>
        <p:spPr>
          <a:xfrm>
            <a:off x="4644008" y="1318651"/>
            <a:ext cx="2793714" cy="307777"/>
          </a:xfrm>
          <a:prstGeom prst="rect">
            <a:avLst/>
          </a:prstGeom>
          <a:noFill/>
        </p:spPr>
        <p:txBody>
          <a:bodyPr wrap="none" rtlCol="0">
            <a:spAutoFit/>
          </a:bodyPr>
          <a:lstStyle/>
          <a:p>
            <a:r>
              <a:rPr lang="en-GB" sz="1400" dirty="0" smtClean="0"/>
              <a:t>Fig. 1. The Service Marketing Period</a:t>
            </a:r>
            <a:endParaRPr lang="en-GB" sz="1400" dirty="0"/>
          </a:p>
        </p:txBody>
      </p:sp>
      <p:sp>
        <p:nvSpPr>
          <p:cNvPr id="8" name="TextBox 7"/>
          <p:cNvSpPr txBox="1"/>
          <p:nvPr/>
        </p:nvSpPr>
        <p:spPr>
          <a:xfrm>
            <a:off x="4716016" y="4293096"/>
            <a:ext cx="3560462" cy="307777"/>
          </a:xfrm>
          <a:prstGeom prst="rect">
            <a:avLst/>
          </a:prstGeom>
          <a:noFill/>
        </p:spPr>
        <p:txBody>
          <a:bodyPr wrap="none" rtlCol="0">
            <a:spAutoFit/>
          </a:bodyPr>
          <a:lstStyle/>
          <a:p>
            <a:r>
              <a:rPr lang="en-GB" sz="1400" dirty="0" smtClean="0"/>
              <a:t>Adapted and Modified from </a:t>
            </a:r>
            <a:r>
              <a:rPr lang="en-GB" sz="1400" dirty="0" err="1" smtClean="0"/>
              <a:t>Bitner</a:t>
            </a:r>
            <a:r>
              <a:rPr lang="en-GB" sz="1400" dirty="0" smtClean="0"/>
              <a:t> </a:t>
            </a:r>
            <a:r>
              <a:rPr lang="en-GB" sz="1400" i="1" dirty="0" smtClean="0"/>
              <a:t>et al</a:t>
            </a:r>
            <a:r>
              <a:rPr lang="en-GB" sz="1400" dirty="0" smtClean="0"/>
              <a:t>., 2000</a:t>
            </a:r>
            <a:endParaRPr lang="en-GB" sz="1400" dirty="0"/>
          </a:p>
        </p:txBody>
      </p:sp>
    </p:spTree>
    <p:extLst>
      <p:ext uri="{BB962C8B-B14F-4D97-AF65-F5344CB8AC3E}">
        <p14:creationId xmlns:p14="http://schemas.microsoft.com/office/powerpoint/2010/main" val="3526027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457200" indent="-457200">
              <a:buFont typeface="Wingdings" pitchFamily="2" charset="2"/>
              <a:buChar char="Ø"/>
            </a:pPr>
            <a:r>
              <a:rPr lang="en-US" dirty="0"/>
              <a:t>Service technology interfaces can </a:t>
            </a:r>
            <a:r>
              <a:rPr lang="en-US" dirty="0" smtClean="0"/>
              <a:t>include:</a:t>
            </a:r>
          </a:p>
          <a:p>
            <a:pPr lvl="1">
              <a:buFont typeface="Arial" pitchFamily="34" charset="0"/>
              <a:buChar char="•"/>
            </a:pPr>
            <a:r>
              <a:rPr lang="en-US" dirty="0"/>
              <a:t>P</a:t>
            </a:r>
            <a:r>
              <a:rPr lang="en-US" dirty="0" smtClean="0"/>
              <a:t>oint</a:t>
            </a:r>
            <a:r>
              <a:rPr lang="en-US" dirty="0"/>
              <a:t>-of-sale </a:t>
            </a:r>
            <a:r>
              <a:rPr lang="en-US" dirty="0" smtClean="0"/>
              <a:t>terminals </a:t>
            </a:r>
          </a:p>
          <a:p>
            <a:pPr lvl="1">
              <a:buFont typeface="Arial" pitchFamily="34" charset="0"/>
              <a:buChar char="•"/>
            </a:pPr>
            <a:r>
              <a:rPr lang="en-US" dirty="0" smtClean="0"/>
              <a:t>Smartphones</a:t>
            </a:r>
          </a:p>
          <a:p>
            <a:pPr lvl="1">
              <a:buFont typeface="Arial" pitchFamily="34" charset="0"/>
              <a:buChar char="•"/>
            </a:pPr>
            <a:r>
              <a:rPr lang="en-US" dirty="0" smtClean="0"/>
              <a:t>Tablets</a:t>
            </a:r>
          </a:p>
          <a:p>
            <a:pPr lvl="1">
              <a:buFont typeface="Arial" pitchFamily="34" charset="0"/>
              <a:buChar char="•"/>
            </a:pPr>
            <a:r>
              <a:rPr lang="en-US" dirty="0" smtClean="0"/>
              <a:t>Kiosks </a:t>
            </a:r>
          </a:p>
          <a:p>
            <a:pPr marL="457200" lvl="1" indent="0">
              <a:buNone/>
            </a:pPr>
            <a:r>
              <a:rPr lang="en-US" dirty="0" smtClean="0"/>
              <a:t>These can be </a:t>
            </a:r>
            <a:r>
              <a:rPr lang="en-US" dirty="0"/>
              <a:t>used by service employees and consumers. </a:t>
            </a:r>
          </a:p>
          <a:p>
            <a:pPr marL="457200" indent="-457200">
              <a:buFont typeface="Wingdings" pitchFamily="2" charset="2"/>
              <a:buChar char="Ø"/>
            </a:pPr>
            <a:r>
              <a:rPr lang="en-US" dirty="0" smtClean="0"/>
              <a:t>Technology adoption</a:t>
            </a:r>
            <a:r>
              <a:rPr lang="en-US" dirty="0"/>
              <a:t>, not just technology acceptance, is one of the most critical </a:t>
            </a:r>
            <a:r>
              <a:rPr lang="en-US" dirty="0" smtClean="0"/>
              <a:t>factors.</a:t>
            </a:r>
            <a:endParaRPr lang="en-US" dirty="0"/>
          </a:p>
          <a:p>
            <a:pPr marL="457200" indent="-457200">
              <a:buFont typeface="Wingdings" pitchFamily="2" charset="2"/>
              <a:buChar char="Ø"/>
            </a:pPr>
            <a:r>
              <a:rPr lang="en-US" dirty="0"/>
              <a:t>Hotel technology enables hotels to drive their service objectives better by reducing complexity, increasing system </a:t>
            </a:r>
            <a:r>
              <a:rPr lang="en-US" dirty="0" smtClean="0"/>
              <a:t>availability </a:t>
            </a:r>
            <a:r>
              <a:rPr lang="en-US" dirty="0"/>
              <a:t>and managing properties more efficiently (Amadeus, 2011</a:t>
            </a:r>
            <a:r>
              <a:rPr lang="en-US" dirty="0" smtClean="0"/>
              <a:t>).</a:t>
            </a:r>
            <a:endParaRPr lang="en-US" dirty="0"/>
          </a:p>
        </p:txBody>
      </p:sp>
      <p:sp>
        <p:nvSpPr>
          <p:cNvPr id="2" name="Title 1"/>
          <p:cNvSpPr>
            <a:spLocks noGrp="1"/>
          </p:cNvSpPr>
          <p:nvPr>
            <p:ph type="title"/>
          </p:nvPr>
        </p:nvSpPr>
        <p:spPr/>
        <p:txBody>
          <a:bodyPr/>
          <a:lstStyle/>
          <a:p>
            <a:r>
              <a:rPr lang="en-US" dirty="0"/>
              <a:t>Technology Adoption</a:t>
            </a:r>
          </a:p>
        </p:txBody>
      </p:sp>
    </p:spTree>
    <p:extLst>
      <p:ext uri="{BB962C8B-B14F-4D97-AF65-F5344CB8AC3E}">
        <p14:creationId xmlns:p14="http://schemas.microsoft.com/office/powerpoint/2010/main" val="2438658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marL="457200" indent="-457200">
              <a:buFont typeface="Wingdings" pitchFamily="2" charset="2"/>
              <a:buChar char="Ø"/>
            </a:pPr>
            <a:r>
              <a:rPr lang="en-US" dirty="0"/>
              <a:t>Technology can play an important role in  </a:t>
            </a:r>
            <a:r>
              <a:rPr lang="en-US" dirty="0" smtClean="0"/>
              <a:t>increasing employee and customer satisfaction.</a:t>
            </a:r>
          </a:p>
          <a:p>
            <a:pPr marL="457200" indent="-457200">
              <a:buFont typeface="Wingdings" pitchFamily="2" charset="2"/>
              <a:buChar char="Ø"/>
            </a:pPr>
            <a:r>
              <a:rPr lang="en-US" dirty="0" smtClean="0"/>
              <a:t>Effective </a:t>
            </a:r>
            <a:r>
              <a:rPr lang="en-US" dirty="0"/>
              <a:t>use of technology enhances the customer’s total experience and service encounter satisfaction by </a:t>
            </a:r>
            <a:endParaRPr lang="en-US" dirty="0" smtClean="0"/>
          </a:p>
          <a:p>
            <a:pPr marL="514350" indent="-514350">
              <a:buAutoNum type="arabicParenBoth"/>
            </a:pPr>
            <a:r>
              <a:rPr lang="en-US" dirty="0" smtClean="0"/>
              <a:t>customizing </a:t>
            </a:r>
            <a:r>
              <a:rPr lang="en-US" dirty="0"/>
              <a:t>service </a:t>
            </a:r>
            <a:r>
              <a:rPr lang="en-US" dirty="0" smtClean="0"/>
              <a:t>offerings</a:t>
            </a:r>
          </a:p>
          <a:p>
            <a:pPr marL="514350" indent="-514350">
              <a:buAutoNum type="arabicParenBoth"/>
            </a:pPr>
            <a:r>
              <a:rPr lang="en-US" dirty="0" smtClean="0"/>
              <a:t>recovering </a:t>
            </a:r>
            <a:r>
              <a:rPr lang="en-US" dirty="0"/>
              <a:t>from service </a:t>
            </a:r>
            <a:r>
              <a:rPr lang="en-US" dirty="0" smtClean="0"/>
              <a:t>failure</a:t>
            </a:r>
          </a:p>
          <a:p>
            <a:pPr marL="514350" indent="-514350">
              <a:buAutoNum type="arabicParenBoth"/>
            </a:pPr>
            <a:r>
              <a:rPr lang="en-US" dirty="0"/>
              <a:t>s</a:t>
            </a:r>
            <a:r>
              <a:rPr lang="en-US" dirty="0" smtClean="0"/>
              <a:t>pontaneously </a:t>
            </a:r>
            <a:r>
              <a:rPr lang="en-US" dirty="0"/>
              <a:t>delighting customers. </a:t>
            </a:r>
          </a:p>
          <a:p>
            <a:r>
              <a:rPr lang="en-US" dirty="0" smtClean="0"/>
              <a:t>However</a:t>
            </a:r>
            <a:r>
              <a:rPr lang="en-US" dirty="0"/>
              <a:t>, when technology failure occurs, the technology interface is poorly designed, or the design of service experience related to technology is not user-friendly, customers may be dissatisfied. </a:t>
            </a:r>
          </a:p>
        </p:txBody>
      </p:sp>
      <p:sp>
        <p:nvSpPr>
          <p:cNvPr id="2" name="Title 1"/>
          <p:cNvSpPr>
            <a:spLocks noGrp="1"/>
          </p:cNvSpPr>
          <p:nvPr>
            <p:ph type="title"/>
          </p:nvPr>
        </p:nvSpPr>
        <p:spPr/>
        <p:txBody>
          <a:bodyPr/>
          <a:lstStyle/>
          <a:p>
            <a:r>
              <a:rPr lang="en-US" dirty="0"/>
              <a:t>Technology and Satisfaction</a:t>
            </a:r>
          </a:p>
        </p:txBody>
      </p:sp>
    </p:spTree>
    <p:extLst>
      <p:ext uri="{BB962C8B-B14F-4D97-AF65-F5344CB8AC3E}">
        <p14:creationId xmlns:p14="http://schemas.microsoft.com/office/powerpoint/2010/main" val="4018307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62500" lnSpcReduction="20000"/>
          </a:bodyPr>
          <a:lstStyle/>
          <a:p>
            <a:pPr marL="457200" indent="-457200">
              <a:buFont typeface="Wingdings" pitchFamily="2" charset="2"/>
              <a:buChar char="Ø"/>
            </a:pPr>
            <a:r>
              <a:rPr lang="en-US" dirty="0"/>
              <a:t>Social media and Web 2.0 </a:t>
            </a:r>
            <a:r>
              <a:rPr lang="en-US" dirty="0" smtClean="0"/>
              <a:t>are evolving </a:t>
            </a:r>
            <a:r>
              <a:rPr lang="en-US" dirty="0"/>
              <a:t>and </a:t>
            </a:r>
            <a:r>
              <a:rPr lang="en-US" dirty="0" smtClean="0"/>
              <a:t>becoming </a:t>
            </a:r>
            <a:r>
              <a:rPr lang="en-US" dirty="0"/>
              <a:t>essential </a:t>
            </a:r>
            <a:r>
              <a:rPr lang="en-US" dirty="0" smtClean="0"/>
              <a:t>tools, </a:t>
            </a:r>
            <a:r>
              <a:rPr lang="en-US" dirty="0"/>
              <a:t>leading to pervasive changes in business-to-business communication, business-to-customer </a:t>
            </a:r>
            <a:r>
              <a:rPr lang="en-US" dirty="0" smtClean="0"/>
              <a:t>communication </a:t>
            </a:r>
            <a:r>
              <a:rPr lang="en-US" dirty="0"/>
              <a:t>and customer-to-customer communication. </a:t>
            </a:r>
          </a:p>
          <a:p>
            <a:pPr marL="457200" indent="-457200">
              <a:buFont typeface="Wingdings" pitchFamily="2" charset="2"/>
              <a:buChar char="Ø"/>
            </a:pPr>
            <a:r>
              <a:rPr lang="en-US" dirty="0"/>
              <a:t>Branded hotel properties have an average of 3.7 social media </a:t>
            </a:r>
            <a:r>
              <a:rPr lang="en-US" dirty="0" smtClean="0"/>
              <a:t>accounts, </a:t>
            </a:r>
            <a:r>
              <a:rPr lang="en-US" dirty="0"/>
              <a:t>including Facebook, Instagram, Twitter, and </a:t>
            </a:r>
            <a:r>
              <a:rPr lang="en-US" dirty="0" err="1" smtClean="0"/>
              <a:t>Pinterest</a:t>
            </a:r>
            <a:r>
              <a:rPr lang="en-US" dirty="0" smtClean="0"/>
              <a:t>, </a:t>
            </a:r>
            <a:r>
              <a:rPr lang="en-US" dirty="0"/>
              <a:t>and 33% of cumulated followers are reached with these brand accounts (</a:t>
            </a:r>
            <a:r>
              <a:rPr lang="en-US" dirty="0" err="1"/>
              <a:t>HospitalityNet</a:t>
            </a:r>
            <a:r>
              <a:rPr lang="en-US" dirty="0"/>
              <a:t>, 2016). </a:t>
            </a:r>
          </a:p>
          <a:p>
            <a:pPr marL="457200" indent="-457200">
              <a:buFont typeface="Wingdings" pitchFamily="2" charset="2"/>
              <a:buChar char="Ø"/>
            </a:pPr>
            <a:r>
              <a:rPr lang="en-US" dirty="0"/>
              <a:t>Social media </a:t>
            </a:r>
            <a:r>
              <a:rPr lang="en-US" dirty="0" smtClean="0"/>
              <a:t>plays </a:t>
            </a:r>
            <a:r>
              <a:rPr lang="en-US" dirty="0"/>
              <a:t>an important role in facilitating the three-way interaction between customers, other customers and the firm (Baker, 2017). </a:t>
            </a:r>
          </a:p>
          <a:p>
            <a:pPr marL="457200" indent="-457200">
              <a:buFont typeface="Wingdings" pitchFamily="2" charset="2"/>
              <a:buChar char="Ø"/>
            </a:pPr>
            <a:r>
              <a:rPr lang="en-US" dirty="0"/>
              <a:t>How to manage online customer relationships in order to achieve satisfaction and loyalty is a new form of customer relationship management that many firms are attempting to navigate.</a:t>
            </a:r>
          </a:p>
        </p:txBody>
      </p:sp>
      <p:sp>
        <p:nvSpPr>
          <p:cNvPr id="2" name="Title 1"/>
          <p:cNvSpPr>
            <a:spLocks noGrp="1"/>
          </p:cNvSpPr>
          <p:nvPr>
            <p:ph type="title"/>
          </p:nvPr>
        </p:nvSpPr>
        <p:spPr/>
        <p:txBody>
          <a:bodyPr>
            <a:normAutofit/>
          </a:bodyPr>
          <a:lstStyle/>
          <a:p>
            <a:r>
              <a:rPr lang="en-US" dirty="0"/>
              <a:t>Customer Relationships in Social Media &amp; Technology</a:t>
            </a:r>
          </a:p>
        </p:txBody>
      </p:sp>
    </p:spTree>
    <p:extLst>
      <p:ext uri="{BB962C8B-B14F-4D97-AF65-F5344CB8AC3E}">
        <p14:creationId xmlns:p14="http://schemas.microsoft.com/office/powerpoint/2010/main" val="3899298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pPr marL="457200" indent="-457200">
              <a:buFont typeface="Wingdings" pitchFamily="2" charset="2"/>
              <a:buChar char="Ø"/>
            </a:pPr>
            <a:r>
              <a:rPr lang="en-US" dirty="0"/>
              <a:t>As social media and Web 2.0 are constantly changing the current digital communication structure, hospitality firms such as hotels are actively participating in creating and maintaining their brand pages on various social media platforms. </a:t>
            </a:r>
          </a:p>
          <a:p>
            <a:pPr marL="457200" indent="-457200">
              <a:buFont typeface="Wingdings" pitchFamily="2" charset="2"/>
              <a:buChar char="Ø"/>
            </a:pPr>
            <a:r>
              <a:rPr lang="en-US" dirty="0"/>
              <a:t>A recent Harvard Business School c</a:t>
            </a:r>
            <a:r>
              <a:rPr lang="en-US" dirty="0" smtClean="0"/>
              <a:t>ase </a:t>
            </a:r>
            <a:r>
              <a:rPr lang="en-US" dirty="0"/>
              <a:t>study by </a:t>
            </a:r>
            <a:r>
              <a:rPr lang="en-US" dirty="0" smtClean="0"/>
              <a:t>Avery</a:t>
            </a:r>
            <a:r>
              <a:rPr lang="en-US" dirty="0"/>
              <a:t> </a:t>
            </a:r>
            <a:r>
              <a:rPr lang="en-US" i="1" dirty="0" smtClean="0"/>
              <a:t>et al</a:t>
            </a:r>
            <a:r>
              <a:rPr lang="en-US" dirty="0" smtClean="0"/>
              <a:t>. </a:t>
            </a:r>
            <a:r>
              <a:rPr lang="en-US" dirty="0"/>
              <a:t>(2015) suggests that </a:t>
            </a:r>
            <a:r>
              <a:rPr lang="en-US" dirty="0" smtClean="0"/>
              <a:t>a hotel’s </a:t>
            </a:r>
            <a:r>
              <a:rPr lang="en-US" dirty="0"/>
              <a:t>digital marketing can enhance brand image by exploring new technologies through a new distribution channel and developing the online marketing space for travel reservations. </a:t>
            </a:r>
          </a:p>
          <a:p>
            <a:pPr marL="457200" indent="-457200">
              <a:buFont typeface="Wingdings" pitchFamily="2" charset="2"/>
              <a:buChar char="Ø"/>
            </a:pPr>
            <a:r>
              <a:rPr lang="en-US" dirty="0"/>
              <a:t>Customer satisfaction with </a:t>
            </a:r>
            <a:r>
              <a:rPr lang="en-US" dirty="0" smtClean="0"/>
              <a:t>a hotel’s </a:t>
            </a:r>
            <a:r>
              <a:rPr lang="en-US" dirty="0"/>
              <a:t>social media interactions can lead to customer engagement and positive </a:t>
            </a:r>
            <a:r>
              <a:rPr lang="en-US" dirty="0" err="1" smtClean="0"/>
              <a:t>behavioural</a:t>
            </a:r>
            <a:r>
              <a:rPr lang="en-US" dirty="0" smtClean="0"/>
              <a:t> </a:t>
            </a:r>
            <a:r>
              <a:rPr lang="en-US" dirty="0"/>
              <a:t>outcomes such as customer retention, </a:t>
            </a:r>
            <a:r>
              <a:rPr lang="en-US" dirty="0" smtClean="0"/>
              <a:t>commitment </a:t>
            </a:r>
            <a:r>
              <a:rPr lang="en-US" dirty="0"/>
              <a:t>and advocacy (</a:t>
            </a:r>
            <a:r>
              <a:rPr lang="en-US" dirty="0" err="1"/>
              <a:t>Sashi</a:t>
            </a:r>
            <a:r>
              <a:rPr lang="en-US" dirty="0"/>
              <a:t>, 2012). </a:t>
            </a:r>
          </a:p>
          <a:p>
            <a:endParaRPr lang="en-US" dirty="0"/>
          </a:p>
        </p:txBody>
      </p:sp>
      <p:sp>
        <p:nvSpPr>
          <p:cNvPr id="2" name="Title 1"/>
          <p:cNvSpPr>
            <a:spLocks noGrp="1"/>
          </p:cNvSpPr>
          <p:nvPr>
            <p:ph type="title"/>
          </p:nvPr>
        </p:nvSpPr>
        <p:spPr/>
        <p:txBody>
          <a:bodyPr>
            <a:normAutofit/>
          </a:bodyPr>
          <a:lstStyle/>
          <a:p>
            <a:r>
              <a:rPr lang="en-US" dirty="0"/>
              <a:t>Customer Relationships in Social Media &amp; Technology (</a:t>
            </a:r>
            <a:r>
              <a:rPr lang="en-US" i="1" dirty="0"/>
              <a:t>Brand Image)</a:t>
            </a:r>
            <a:endParaRPr lang="en-US" dirty="0"/>
          </a:p>
        </p:txBody>
      </p:sp>
    </p:spTree>
    <p:extLst>
      <p:ext uri="{BB962C8B-B14F-4D97-AF65-F5344CB8AC3E}">
        <p14:creationId xmlns:p14="http://schemas.microsoft.com/office/powerpoint/2010/main" val="3232395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484784"/>
            <a:ext cx="7196137" cy="4100834"/>
          </a:xfrm>
        </p:spPr>
        <p:txBody>
          <a:bodyPr>
            <a:normAutofit fontScale="77500" lnSpcReduction="20000"/>
          </a:bodyPr>
          <a:lstStyle/>
          <a:p>
            <a:pPr marL="457200" indent="-457200">
              <a:buFont typeface="Wingdings" pitchFamily="2" charset="2"/>
              <a:buChar char="Ø"/>
            </a:pPr>
            <a:r>
              <a:rPr lang="en-US" dirty="0"/>
              <a:t>Online reviews are a very clear indicator of customer satisfaction or dissatisfaction. </a:t>
            </a:r>
          </a:p>
          <a:p>
            <a:pPr marL="457200" indent="-457200">
              <a:buFont typeface="Wingdings" pitchFamily="2" charset="2"/>
              <a:buChar char="Ø"/>
            </a:pPr>
            <a:r>
              <a:rPr lang="en-US" dirty="0"/>
              <a:t>Online reviews are evaluated by valence (positive and negative), intensity (quality of the comments), speed (number of contacts in a period of time), persistence (length of time), importance (role of comments in the customer </a:t>
            </a:r>
            <a:r>
              <a:rPr lang="en-US" dirty="0" smtClean="0"/>
              <a:t>decision-making </a:t>
            </a:r>
            <a:r>
              <a:rPr lang="en-US" dirty="0"/>
              <a:t>process</a:t>
            </a:r>
            <a:r>
              <a:rPr lang="en-US" dirty="0" smtClean="0"/>
              <a:t>) </a:t>
            </a:r>
            <a:r>
              <a:rPr lang="en-US" dirty="0"/>
              <a:t>and credibility (assurance and confidence of the poster and posted message ).</a:t>
            </a:r>
          </a:p>
          <a:p>
            <a:pPr marL="457200" indent="-457200">
              <a:buFont typeface="Wingdings" pitchFamily="2" charset="2"/>
              <a:buChar char="Ø"/>
            </a:pPr>
            <a:r>
              <a:rPr lang="en-US" dirty="0"/>
              <a:t>Customers search for opinions and experiences of peer consumers before purchasing </a:t>
            </a:r>
            <a:r>
              <a:rPr lang="en-US" dirty="0" smtClean="0"/>
              <a:t>a product </a:t>
            </a:r>
            <a:r>
              <a:rPr lang="en-US" dirty="0"/>
              <a:t>or service (Xie </a:t>
            </a:r>
            <a:r>
              <a:rPr lang="en-US" i="1" dirty="0"/>
              <a:t>et al</a:t>
            </a:r>
            <a:r>
              <a:rPr lang="en-US" dirty="0"/>
              <a:t>., 2014). </a:t>
            </a:r>
          </a:p>
          <a:p>
            <a:pPr marL="0" indent="0">
              <a:buNone/>
            </a:pPr>
            <a:endParaRPr lang="en-US" dirty="0"/>
          </a:p>
        </p:txBody>
      </p:sp>
      <p:sp>
        <p:nvSpPr>
          <p:cNvPr id="2" name="Title 1"/>
          <p:cNvSpPr>
            <a:spLocks noGrp="1"/>
          </p:cNvSpPr>
          <p:nvPr>
            <p:ph type="title"/>
          </p:nvPr>
        </p:nvSpPr>
        <p:spPr/>
        <p:txBody>
          <a:bodyPr>
            <a:noAutofit/>
          </a:bodyPr>
          <a:lstStyle/>
          <a:p>
            <a:r>
              <a:rPr lang="en-US" sz="2800" dirty="0"/>
              <a:t>Customer Relationships in Social Media </a:t>
            </a:r>
            <a:r>
              <a:rPr lang="en-US" sz="2800" dirty="0" smtClean="0"/>
              <a:t>and </a:t>
            </a:r>
            <a:r>
              <a:rPr lang="en-US" sz="2800" dirty="0"/>
              <a:t>Technology (</a:t>
            </a:r>
            <a:r>
              <a:rPr lang="en-US" sz="2800" i="1" dirty="0"/>
              <a:t>Posting Experiences and Searching for Information)</a:t>
            </a:r>
            <a:endParaRPr lang="en-US" sz="2800" dirty="0"/>
          </a:p>
        </p:txBody>
      </p:sp>
    </p:spTree>
    <p:extLst>
      <p:ext uri="{BB962C8B-B14F-4D97-AF65-F5344CB8AC3E}">
        <p14:creationId xmlns:p14="http://schemas.microsoft.com/office/powerpoint/2010/main" val="1270051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Koc theme</Template>
  <TotalTime>2172</TotalTime>
  <Words>1302</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Service Failures and Recovery in Tourism and Hospitality: A Practical Manual</vt:lpstr>
      <vt:lpstr>PowerPoint Presentation</vt:lpstr>
      <vt:lpstr>Learning Outcomes</vt:lpstr>
      <vt:lpstr>Introduction</vt:lpstr>
      <vt:lpstr>Technology Adoption</vt:lpstr>
      <vt:lpstr>Technology and Satisfaction</vt:lpstr>
      <vt:lpstr>Customer Relationships in Social Media &amp; Technology</vt:lpstr>
      <vt:lpstr>Customer Relationships in Social Media &amp; Technology (Brand Image)</vt:lpstr>
      <vt:lpstr>Customer Relationships in Social Media and Technology (Posting Experiences and Searching for Information)</vt:lpstr>
      <vt:lpstr>Customer Relationships in Social Media and Technology (Social Media Satisfaction and Dissatisfaction)</vt:lpstr>
      <vt:lpstr>Managing Service Recoveries in Social Media</vt:lpstr>
      <vt:lpstr>Impact of Technology Use on Service Employees</vt:lpstr>
      <vt:lpstr>Newly Emerging Issues in Technology</vt:lpstr>
      <vt:lpstr>Case Study: Accor’s Application for Apple Watch</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Tim Kapp</cp:lastModifiedBy>
  <cp:revision>270</cp:revision>
  <dcterms:created xsi:type="dcterms:W3CDTF">2013-10-09T04:47:54Z</dcterms:created>
  <dcterms:modified xsi:type="dcterms:W3CDTF">2017-10-11T11:43:37Z</dcterms:modified>
</cp:coreProperties>
</file>