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9"/>
  </p:notesMasterIdLst>
  <p:sldIdLst>
    <p:sldId id="382" r:id="rId2"/>
    <p:sldId id="383"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Hattersley" initials="" lastIdx="4" clrIdx="0"/>
  <p:cmAuthor id="1" name="Tim Kapp" initials="T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77" d="100"/>
          <a:sy n="77" d="100"/>
        </p:scale>
        <p:origin x="-90" y="-7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1F4F9-3279-4451-A5CA-E385A26F7F82}" type="datetimeFigureOut">
              <a:rPr lang="en-US" smtClean="0"/>
              <a:pPr/>
              <a:t>10/11/2017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51CD6-EEB6-431C-9E6C-3A6A3DB37876}" type="slidenum">
              <a:rPr lang="en-US" smtClean="0"/>
              <a:pPr/>
              <a:t>‹#›</a:t>
            </a:fld>
            <a:endParaRPr lang="en-US"/>
          </a:p>
        </p:txBody>
      </p:sp>
    </p:spTree>
    <p:extLst>
      <p:ext uri="{BB962C8B-B14F-4D97-AF65-F5344CB8AC3E}">
        <p14:creationId xmlns:p14="http://schemas.microsoft.com/office/powerpoint/2010/main" val="384982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iStock_71138135_LARGE.jpg"/>
          <p:cNvPicPr>
            <a:picLocks noChangeAspect="1"/>
          </p:cNvPicPr>
          <p:nvPr/>
        </p:nvPicPr>
        <p:blipFill rotWithShape="1">
          <a:blip r:embed="rId2" cstate="print">
            <a:extLst>
              <a:ext uri="{28A0092B-C50C-407E-A947-70E740481C1C}">
                <a14:useLocalDpi xmlns:a14="http://schemas.microsoft.com/office/drawing/2010/main" val="0"/>
              </a:ext>
            </a:extLst>
          </a:blip>
          <a:srcRect t="12890" b="13351"/>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FFFFFF"/>
                </a:solidFill>
                <a:latin typeface="Arial"/>
                <a:cs typeface="Arial"/>
              </a:rPr>
              <a:t>COMPLIMENTARY TEACHING MATERIALS</a:t>
            </a:r>
            <a:endParaRPr lang="en-US" sz="1000" dirty="0">
              <a:solidFill>
                <a:srgbClr val="FFFFFF"/>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F863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8" name="Picture 7" descr="iStock_71138135_LARGE.jpg"/>
          <p:cNvPicPr>
            <a:picLocks noChangeAspect="1"/>
          </p:cNvPicPr>
          <p:nvPr/>
        </p:nvPicPr>
        <p:blipFill rotWithShape="1">
          <a:blip r:embed="rId2" cstate="print">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9" name="Rectangle 8"/>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0C25401-661C-44DB-ACFE-7EF969AD013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3" name="Picture 12" descr="iStock_71138135_LARG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4160520"/>
            <a:ext cx="9144000" cy="1607738"/>
          </a:xfrm>
          <a:prstGeom prst="rect">
            <a:avLst/>
          </a:prstGeom>
          <a:solidFill>
            <a:schemeClr val="tx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en-US" sz="4200" smtClean="0">
                <a:solidFill>
                  <a:schemeClr val="bg1"/>
                </a:solidFill>
                <a:latin typeface="Arial"/>
                <a:cs typeface="Arial"/>
              </a:rPr>
              <a:t>Click to edit Master subtitle style</a:t>
            </a:r>
            <a:endParaRPr lang="en-US" sz="4200" dirty="0">
              <a:solidFill>
                <a:schemeClr val="bg1"/>
              </a:solidFill>
              <a:latin typeface="Arial"/>
              <a:cs typeface="Aria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2" name="Picture 11"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2" name="Picture 11" descr="iStock_71138135_LARG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4160520"/>
            <a:ext cx="9144000" cy="269748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en-US" sz="4200" smtClean="0">
                <a:solidFill>
                  <a:schemeClr val="bg1"/>
                </a:solidFill>
                <a:latin typeface="Arial"/>
                <a:cs typeface="Arial"/>
              </a:rPr>
              <a:t>Click to edit Master subtitle style</a:t>
            </a:r>
            <a:endParaRPr lang="en-US" sz="4200" dirty="0">
              <a:solidFill>
                <a:schemeClr val="bg1"/>
              </a:solidFill>
              <a:latin typeface="Arial"/>
              <a:cs typeface="Aria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693739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3" name="Picture 1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smtClean="0"/>
              <a:t>Click to edit Master title style</a:t>
            </a:r>
            <a:endParaRPr lang="en-US" dirty="0"/>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4" name="Picture 13"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25401-661C-44DB-ACFE-7EF969AD0133}" type="slidenum">
              <a:rPr lang="en-US" smtClean="0"/>
              <a:pPr/>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6"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Service Failures and Recovery in Tourism and Hospitality: A Practical Manual</a:t>
            </a:r>
            <a:endParaRPr lang="en-GB" dirty="0"/>
          </a:p>
        </p:txBody>
      </p:sp>
      <p:sp>
        <p:nvSpPr>
          <p:cNvPr id="3" name="Subtitle 2"/>
          <p:cNvSpPr>
            <a:spLocks noGrp="1"/>
          </p:cNvSpPr>
          <p:nvPr>
            <p:ph type="subTitle" idx="1"/>
          </p:nvPr>
        </p:nvSpPr>
        <p:spPr/>
        <p:txBody>
          <a:bodyPr/>
          <a:lstStyle/>
          <a:p>
            <a:r>
              <a:rPr lang="en-US" dirty="0" err="1" smtClean="0">
                <a:latin typeface="Arial"/>
                <a:cs typeface="Arial"/>
              </a:rPr>
              <a:t>Erdogan</a:t>
            </a:r>
            <a:r>
              <a:rPr lang="en-US" dirty="0" smtClean="0">
                <a:latin typeface="Arial"/>
                <a:cs typeface="Arial"/>
              </a:rPr>
              <a:t>  </a:t>
            </a:r>
            <a:r>
              <a:rPr lang="en-US" dirty="0" err="1" smtClean="0">
                <a:latin typeface="Arial"/>
                <a:cs typeface="Arial"/>
              </a:rPr>
              <a:t>Koc</a:t>
            </a:r>
            <a:endParaRPr lang="en-US" dirty="0" smtClean="0">
              <a:latin typeface="Arial"/>
              <a:cs typeface="Arial"/>
            </a:endParaRPr>
          </a:p>
          <a:p>
            <a:endParaRPr lang="en-GB" dirty="0"/>
          </a:p>
        </p:txBody>
      </p:sp>
    </p:spTree>
    <p:extLst>
      <p:ext uri="{BB962C8B-B14F-4D97-AF65-F5344CB8AC3E}">
        <p14:creationId xmlns:p14="http://schemas.microsoft.com/office/powerpoint/2010/main" val="1784171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3"/>
          </p:nvPr>
        </p:nvSpPr>
        <p:spPr/>
        <p:txBody>
          <a:bodyPr/>
          <a:lstStyle/>
          <a:p>
            <a:pPr marL="457200" indent="-457200" eaLnBrk="1" hangingPunct="1">
              <a:buFont typeface="Wingdings" pitchFamily="2" charset="2"/>
              <a:buChar char="Ø"/>
            </a:pPr>
            <a:r>
              <a:rPr lang="en-US" altLang="tr-TR" dirty="0" smtClean="0"/>
              <a:t>Severity of failures relates to the responsibility attribution (locus) as well as appropriateness of compensation for satisfaction of service recovery.</a:t>
            </a:r>
          </a:p>
          <a:p>
            <a:pPr eaLnBrk="1" hangingPunct="1"/>
            <a:endParaRPr lang="en-US" altLang="tr-TR" dirty="0" smtClean="0"/>
          </a:p>
          <a:p>
            <a:pPr eaLnBrk="1" hangingPunct="1"/>
            <a:endParaRPr lang="en-US" altLang="tr-TR" dirty="0" smtClean="0"/>
          </a:p>
        </p:txBody>
      </p:sp>
      <p:sp>
        <p:nvSpPr>
          <p:cNvPr id="10242" name="Title 1"/>
          <p:cNvSpPr>
            <a:spLocks noGrp="1"/>
          </p:cNvSpPr>
          <p:nvPr>
            <p:ph type="title"/>
          </p:nvPr>
        </p:nvSpPr>
        <p:spPr/>
        <p:txBody>
          <a:bodyPr/>
          <a:lstStyle/>
          <a:p>
            <a:pPr eaLnBrk="1" hangingPunct="1"/>
            <a:r>
              <a:rPr lang="en-US" altLang="tr-TR" smtClean="0"/>
              <a:t>Severity of Failures</a:t>
            </a:r>
          </a:p>
        </p:txBody>
      </p:sp>
    </p:spTree>
    <p:extLst>
      <p:ext uri="{BB962C8B-B14F-4D97-AF65-F5344CB8AC3E}">
        <p14:creationId xmlns:p14="http://schemas.microsoft.com/office/powerpoint/2010/main" val="834285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35090667"/>
              </p:ext>
            </p:extLst>
          </p:nvPr>
        </p:nvGraphicFramePr>
        <p:xfrm>
          <a:off x="1189038" y="1271588"/>
          <a:ext cx="7196136" cy="3413760"/>
        </p:xfrm>
        <a:graphic>
          <a:graphicData uri="http://schemas.openxmlformats.org/drawingml/2006/table">
            <a:tbl>
              <a:tblPr/>
              <a:tblGrid>
                <a:gridCol w="1799034"/>
                <a:gridCol w="1799034"/>
                <a:gridCol w="1799034"/>
                <a:gridCol w="1799034"/>
              </a:tblGrid>
              <a:tr h="241539">
                <a:tc grid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rgbClr val="212121"/>
                          </a:solidFill>
                          <a:effectLst/>
                          <a:latin typeface="Times New Roman" pitchFamily="18" charset="0"/>
                          <a:cs typeface="Times New Roman" pitchFamily="18" charset="0"/>
                        </a:rPr>
                        <a:t>Less severe failure</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0438" marR="60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rgbClr val="212121"/>
                          </a:solidFill>
                          <a:effectLst/>
                          <a:latin typeface="Times New Roman" pitchFamily="18" charset="0"/>
                          <a:cs typeface="Times New Roman" pitchFamily="18" charset="0"/>
                        </a:rPr>
                        <a:t>Highly severe failure</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0438" marR="60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48307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rgbClr val="212121"/>
                          </a:solidFill>
                          <a:effectLst/>
                          <a:latin typeface="Times New Roman" pitchFamily="18" charset="0"/>
                          <a:cs typeface="Times New Roman" pitchFamily="18" charset="0"/>
                        </a:rPr>
                        <a:t>Restaurant responsible</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0438" marR="60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rgbClr val="212121"/>
                          </a:solidFill>
                          <a:effectLst/>
                          <a:latin typeface="Times New Roman" pitchFamily="18" charset="0"/>
                          <a:cs typeface="Times New Roman" pitchFamily="18" charset="0"/>
                        </a:rPr>
                        <a:t>Customer responsible</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0438" marR="60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rgbClr val="212121"/>
                          </a:solidFill>
                          <a:effectLst/>
                          <a:latin typeface="Times New Roman" pitchFamily="18" charset="0"/>
                          <a:cs typeface="Times New Roman" pitchFamily="18" charset="0"/>
                        </a:rPr>
                        <a:t>Restaurant responsible</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0438" marR="60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rgbClr val="212121"/>
                          </a:solidFill>
                          <a:effectLst/>
                          <a:latin typeface="Times New Roman" pitchFamily="18" charset="0"/>
                          <a:cs typeface="Times New Roman" pitchFamily="18" charset="0"/>
                        </a:rPr>
                        <a:t>Customer  responsible</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0438" marR="604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923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rgbClr val="212121"/>
                          </a:solidFill>
                          <a:effectLst/>
                          <a:latin typeface="Times New Roman" pitchFamily="18" charset="0"/>
                          <a:cs typeface="Times New Roman" pitchFamily="18" charset="0"/>
                        </a:rPr>
                        <a:t>Moderate involvement</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Gift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Discount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Credit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Refund</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txBody>
                  <a:tcPr marL="60438" marR="60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Gift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Discount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Credit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Refund</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txBody>
                  <a:tcPr marL="60438" marR="60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Gift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Discount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Credit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Refund</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txBody>
                  <a:tcPr marL="60438" marR="60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tr-TR" sz="1600" b="0" i="0" u="none" strike="noStrike" cap="none" normalizeH="0" baseline="0" smtClean="0">
                        <a:ln>
                          <a:noFill/>
                        </a:ln>
                        <a:solidFill>
                          <a:srgbClr val="21212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smtClean="0">
                          <a:ln>
                            <a:noFill/>
                          </a:ln>
                          <a:solidFill>
                            <a:srgbClr val="212121"/>
                          </a:solidFill>
                          <a:effectLst/>
                          <a:latin typeface="Times New Roman" pitchFamily="18" charset="0"/>
                          <a:cs typeface="Times New Roman" pitchFamily="18" charset="0"/>
                        </a:rPr>
                        <a:t>Credit</a:t>
                      </a:r>
                      <a:endParaRPr kumimoji="0" lang="en-US" altLang="tr-TR" sz="16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smtClean="0">
                          <a:ln>
                            <a:noFill/>
                          </a:ln>
                          <a:solidFill>
                            <a:srgbClr val="212121"/>
                          </a:solidFill>
                          <a:effectLst/>
                          <a:latin typeface="Times New Roman" pitchFamily="18" charset="0"/>
                          <a:cs typeface="Times New Roman" pitchFamily="18" charset="0"/>
                        </a:rPr>
                        <a:t>Refund</a:t>
                      </a:r>
                      <a:endParaRPr kumimoji="0" lang="en-US" altLang="tr-TR" sz="1600" b="0" i="0" u="none" strike="noStrike" cap="none" normalizeH="0" baseline="0" smtClean="0">
                        <a:ln>
                          <a:noFill/>
                        </a:ln>
                        <a:solidFill>
                          <a:schemeClr val="tx1"/>
                        </a:solidFill>
                        <a:effectLst/>
                        <a:latin typeface="Calibri" pitchFamily="34" charset="0"/>
                        <a:ea typeface="PMingLiU" pitchFamily="18" charset="-120"/>
                      </a:endParaRPr>
                    </a:p>
                  </a:txBody>
                  <a:tcPr marL="60438" marR="60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7696">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rgbClr val="212121"/>
                          </a:solidFill>
                          <a:effectLst/>
                          <a:latin typeface="Times New Roman" pitchFamily="18" charset="0"/>
                          <a:cs typeface="Times New Roman" pitchFamily="18" charset="0"/>
                        </a:rPr>
                        <a:t>High involvement</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Discount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Credit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Refund</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txBody>
                  <a:tcPr marL="60438" marR="60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Gift </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Discount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Credit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Refund</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txBody>
                  <a:tcPr marL="60438" marR="60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Credit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Refund</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txBody>
                  <a:tcPr marL="60438" marR="60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Credit</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600" b="0" i="0" u="none" strike="noStrike" cap="none" normalizeH="0" baseline="0" dirty="0" smtClean="0">
                          <a:ln>
                            <a:noFill/>
                          </a:ln>
                          <a:solidFill>
                            <a:srgbClr val="212121"/>
                          </a:solidFill>
                          <a:effectLst/>
                          <a:latin typeface="Times New Roman" pitchFamily="18" charset="0"/>
                          <a:cs typeface="Times New Roman" pitchFamily="18" charset="0"/>
                        </a:rPr>
                        <a:t>Refund</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endParaRPr>
                    </a:p>
                  </a:txBody>
                  <a:tcPr marL="60438" marR="604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66" name="Title 1"/>
          <p:cNvSpPr>
            <a:spLocks noGrp="1"/>
          </p:cNvSpPr>
          <p:nvPr>
            <p:ph type="title"/>
          </p:nvPr>
        </p:nvSpPr>
        <p:spPr/>
        <p:txBody>
          <a:bodyPr/>
          <a:lstStyle/>
          <a:p>
            <a:pPr eaLnBrk="1" hangingPunct="1"/>
            <a:r>
              <a:rPr lang="en-US" altLang="tr-TR" smtClean="0"/>
              <a:t>Severity of Failures</a:t>
            </a:r>
          </a:p>
        </p:txBody>
      </p:sp>
      <p:sp>
        <p:nvSpPr>
          <p:cNvPr id="11292" name="Rectangle 1"/>
          <p:cNvSpPr>
            <a:spLocks noChangeArrowheads="1"/>
          </p:cNvSpPr>
          <p:nvPr/>
        </p:nvSpPr>
        <p:spPr bwMode="auto">
          <a:xfrm>
            <a:off x="1187624" y="4942785"/>
            <a:ext cx="561662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tr-TR" sz="1200" dirty="0">
                <a:solidFill>
                  <a:srgbClr val="212121"/>
                </a:solidFill>
                <a:cs typeface="Times New Roman" pitchFamily="18" charset="0"/>
              </a:rPr>
              <a:t>Table 1.1: Appropriateness of different types of tangible compensation</a:t>
            </a:r>
            <a:endParaRPr lang="en-US" altLang="tr-TR" sz="800" dirty="0">
              <a:latin typeface="Arial" charset="0"/>
            </a:endParaRPr>
          </a:p>
          <a:p>
            <a:pPr>
              <a:spcBef>
                <a:spcPct val="0"/>
              </a:spcBef>
              <a:buFontTx/>
              <a:buNone/>
            </a:pPr>
            <a:r>
              <a:rPr lang="en-US" altLang="tr-TR" sz="1200" dirty="0">
                <a:solidFill>
                  <a:srgbClr val="212121"/>
                </a:solidFill>
                <a:cs typeface="Times New Roman" pitchFamily="18" charset="0"/>
              </a:rPr>
              <a:t>Adopted from: </a:t>
            </a:r>
            <a:r>
              <a:rPr lang="en-US" altLang="tr-TR" sz="1200" dirty="0" err="1">
                <a:latin typeface="+mn-lt"/>
                <a:ea typeface="PMingLiU" pitchFamily="18" charset="-120"/>
                <a:cs typeface="Times New Roman" pitchFamily="18" charset="0"/>
              </a:rPr>
              <a:t>Bambauer-Sachse</a:t>
            </a:r>
            <a:r>
              <a:rPr lang="en-US" altLang="tr-TR" sz="1200" dirty="0">
                <a:latin typeface="+mn-lt"/>
                <a:ea typeface="PMingLiU" pitchFamily="18" charset="-120"/>
                <a:cs typeface="Times New Roman" pitchFamily="18" charset="0"/>
              </a:rPr>
              <a:t> &amp; </a:t>
            </a:r>
            <a:r>
              <a:rPr lang="en-US" altLang="tr-TR" sz="1200" dirty="0" err="1">
                <a:latin typeface="+mn-lt"/>
                <a:ea typeface="PMingLiU" pitchFamily="18" charset="-120"/>
                <a:cs typeface="Times New Roman" pitchFamily="18" charset="0"/>
              </a:rPr>
              <a:t>Rabeson</a:t>
            </a:r>
            <a:r>
              <a:rPr lang="en-US" altLang="tr-TR" sz="1200" dirty="0">
                <a:latin typeface="+mn-lt"/>
                <a:ea typeface="PMingLiU" pitchFamily="18" charset="-120"/>
                <a:cs typeface="Times New Roman" pitchFamily="18" charset="0"/>
              </a:rPr>
              <a:t>, 2015</a:t>
            </a:r>
            <a:endParaRPr lang="en-US" altLang="tr-TR" sz="1800" dirty="0">
              <a:latin typeface="+mn-lt"/>
            </a:endParaRPr>
          </a:p>
        </p:txBody>
      </p:sp>
    </p:spTree>
    <p:extLst>
      <p:ext uri="{BB962C8B-B14F-4D97-AF65-F5344CB8AC3E}">
        <p14:creationId xmlns:p14="http://schemas.microsoft.com/office/powerpoint/2010/main" val="2598264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sz="quarter" idx="13"/>
          </p:nvPr>
        </p:nvSpPr>
        <p:spPr/>
        <p:txBody>
          <a:bodyPr>
            <a:normAutofit lnSpcReduction="10000"/>
          </a:bodyPr>
          <a:lstStyle/>
          <a:p>
            <a:pPr marL="457200" indent="-457200" eaLnBrk="1" hangingPunct="1">
              <a:lnSpc>
                <a:spcPct val="90000"/>
              </a:lnSpc>
              <a:buFont typeface="Wingdings" pitchFamily="2" charset="2"/>
              <a:buChar char="Ø"/>
            </a:pPr>
            <a:r>
              <a:rPr lang="en-US" altLang="tr-TR" sz="3000" dirty="0" smtClean="0"/>
              <a:t>Customers who participate in the service are more likely to care less about the negative outcomes </a:t>
            </a:r>
            <a:r>
              <a:rPr lang="tr-TR" altLang="tr-TR" sz="3000" dirty="0" smtClean="0"/>
              <a:t>of </a:t>
            </a:r>
            <a:r>
              <a:rPr lang="en-US" altLang="tr-TR" sz="3000" dirty="0" smtClean="0"/>
              <a:t>a service failure (</a:t>
            </a:r>
            <a:r>
              <a:rPr lang="en-US" altLang="tr-TR" sz="3000" dirty="0" err="1" smtClean="0"/>
              <a:t>Koc</a:t>
            </a:r>
            <a:r>
              <a:rPr lang="tr-TR" altLang="tr-TR" sz="3000" dirty="0" smtClean="0"/>
              <a:t> </a:t>
            </a:r>
            <a:r>
              <a:rPr lang="tr-TR" altLang="tr-TR" sz="3000" i="1" dirty="0" smtClean="0"/>
              <a:t>et al</a:t>
            </a:r>
            <a:r>
              <a:rPr lang="tr-TR" altLang="tr-TR" sz="3000" dirty="0" smtClean="0"/>
              <a:t>.</a:t>
            </a:r>
            <a:r>
              <a:rPr lang="en-US" altLang="tr-TR" sz="3000" dirty="0" smtClean="0"/>
              <a:t>, 201</a:t>
            </a:r>
            <a:r>
              <a:rPr lang="tr-TR" altLang="tr-TR" sz="3000" dirty="0" smtClean="0"/>
              <a:t>7</a:t>
            </a:r>
            <a:r>
              <a:rPr lang="en-US" altLang="tr-TR" sz="3000" dirty="0" smtClean="0"/>
              <a:t>).</a:t>
            </a:r>
          </a:p>
          <a:p>
            <a:pPr eaLnBrk="1" hangingPunct="1">
              <a:lnSpc>
                <a:spcPct val="90000"/>
              </a:lnSpc>
            </a:pPr>
            <a:endParaRPr lang="en-US" altLang="tr-TR" sz="3000" dirty="0" smtClean="0"/>
          </a:p>
          <a:p>
            <a:pPr marL="457200" indent="-457200" eaLnBrk="1" hangingPunct="1">
              <a:lnSpc>
                <a:spcPct val="90000"/>
              </a:lnSpc>
              <a:buFont typeface="Wingdings" pitchFamily="2" charset="2"/>
              <a:buChar char="Ø"/>
            </a:pPr>
            <a:r>
              <a:rPr lang="en-US" altLang="tr-TR" sz="3000" dirty="0" smtClean="0"/>
              <a:t>When customers participate in service, they evaluate the attributions differently on the three attribution dimensions; they tend not to make external attributions blaming the service providers. </a:t>
            </a:r>
          </a:p>
        </p:txBody>
      </p:sp>
      <p:sp>
        <p:nvSpPr>
          <p:cNvPr id="12290" name="Title 1"/>
          <p:cNvSpPr>
            <a:spLocks noGrp="1"/>
          </p:cNvSpPr>
          <p:nvPr>
            <p:ph type="title"/>
          </p:nvPr>
        </p:nvSpPr>
        <p:spPr/>
        <p:txBody>
          <a:bodyPr/>
          <a:lstStyle/>
          <a:p>
            <a:pPr eaLnBrk="1" hangingPunct="1"/>
            <a:r>
              <a:rPr lang="en-US" altLang="tr-TR" smtClean="0"/>
              <a:t>Customer Participation</a:t>
            </a:r>
          </a:p>
        </p:txBody>
      </p:sp>
    </p:spTree>
    <p:extLst>
      <p:ext uri="{BB962C8B-B14F-4D97-AF65-F5344CB8AC3E}">
        <p14:creationId xmlns:p14="http://schemas.microsoft.com/office/powerpoint/2010/main" val="268779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sz="quarter" idx="13"/>
          </p:nvPr>
        </p:nvSpPr>
        <p:spPr/>
        <p:txBody>
          <a:bodyPr>
            <a:normAutofit/>
          </a:bodyPr>
          <a:lstStyle/>
          <a:p>
            <a:pPr marL="342900" indent="-342900" eaLnBrk="1" hangingPunct="1">
              <a:lnSpc>
                <a:spcPct val="80000"/>
              </a:lnSpc>
              <a:buFont typeface="Wingdings" pitchFamily="2" charset="2"/>
              <a:buChar char="Ø"/>
            </a:pPr>
            <a:r>
              <a:rPr lang="en-US" altLang="tr-TR" sz="2500" dirty="0" smtClean="0"/>
              <a:t>Customer citizenship </a:t>
            </a:r>
            <a:r>
              <a:rPr lang="en-US" altLang="tr-TR" sz="2500" dirty="0" err="1" smtClean="0"/>
              <a:t>behaviour</a:t>
            </a:r>
            <a:r>
              <a:rPr lang="en-US" altLang="tr-TR" sz="2500" dirty="0" smtClean="0"/>
              <a:t> (CCB) is the extra-role </a:t>
            </a:r>
            <a:r>
              <a:rPr lang="en-US" altLang="tr-TR" sz="2500" dirty="0" err="1" smtClean="0"/>
              <a:t>behaviour</a:t>
            </a:r>
            <a:r>
              <a:rPr lang="en-US" altLang="tr-TR" sz="2500" dirty="0" smtClean="0"/>
              <a:t> which is extended to customers who participate in service delivery (</a:t>
            </a:r>
            <a:r>
              <a:rPr lang="en-US" altLang="tr-TR" sz="2500" dirty="0" err="1" smtClean="0"/>
              <a:t>Groth</a:t>
            </a:r>
            <a:r>
              <a:rPr lang="en-US" altLang="tr-TR" sz="2500" dirty="0" smtClean="0"/>
              <a:t>, 2005). </a:t>
            </a:r>
          </a:p>
          <a:p>
            <a:pPr eaLnBrk="1" hangingPunct="1">
              <a:lnSpc>
                <a:spcPct val="80000"/>
              </a:lnSpc>
            </a:pPr>
            <a:endParaRPr lang="en-US" altLang="tr-TR" sz="2500" dirty="0" smtClean="0"/>
          </a:p>
          <a:p>
            <a:pPr marL="342900" indent="-342900" eaLnBrk="1" hangingPunct="1">
              <a:lnSpc>
                <a:spcPct val="80000"/>
              </a:lnSpc>
              <a:buFont typeface="Wingdings" pitchFamily="2" charset="2"/>
              <a:buChar char="Ø"/>
            </a:pPr>
            <a:r>
              <a:rPr lang="en-US" altLang="tr-TR" sz="2500" dirty="0" smtClean="0"/>
              <a:t>Extra-role </a:t>
            </a:r>
            <a:r>
              <a:rPr lang="en-US" altLang="tr-TR" sz="2500" dirty="0" err="1" smtClean="0"/>
              <a:t>behaviour</a:t>
            </a:r>
            <a:r>
              <a:rPr lang="en-US" altLang="tr-TR" sz="2500" dirty="0" smtClean="0"/>
              <a:t> is the time and effort (support or assistance) contributed by customers beyond their required rules in service delivery.</a:t>
            </a:r>
          </a:p>
          <a:p>
            <a:pPr eaLnBrk="1" hangingPunct="1">
              <a:lnSpc>
                <a:spcPct val="80000"/>
              </a:lnSpc>
            </a:pPr>
            <a:endParaRPr lang="en-US" altLang="tr-TR" sz="2500" dirty="0" smtClean="0"/>
          </a:p>
          <a:p>
            <a:pPr marL="342900" indent="-342900" eaLnBrk="1" hangingPunct="1">
              <a:lnSpc>
                <a:spcPct val="80000"/>
              </a:lnSpc>
              <a:buFont typeface="Wingdings" pitchFamily="2" charset="2"/>
              <a:buChar char="Ø"/>
            </a:pPr>
            <a:r>
              <a:rPr lang="en-US" altLang="tr-TR" sz="2500" dirty="0" smtClean="0"/>
              <a:t>There are three dimensions of CCB, including:</a:t>
            </a:r>
          </a:p>
          <a:p>
            <a:pPr lvl="1">
              <a:lnSpc>
                <a:spcPct val="80000"/>
              </a:lnSpc>
              <a:buFont typeface="Calibri" pitchFamily="34" charset="0"/>
              <a:buAutoNum type="alphaLcParenR"/>
            </a:pPr>
            <a:r>
              <a:rPr lang="en-US" altLang="tr-TR" sz="2100" dirty="0" smtClean="0"/>
              <a:t>provision of feedback to organizations </a:t>
            </a:r>
          </a:p>
          <a:p>
            <a:pPr lvl="1">
              <a:lnSpc>
                <a:spcPct val="80000"/>
              </a:lnSpc>
              <a:buFont typeface="Calibri" pitchFamily="34" charset="0"/>
              <a:buAutoNum type="alphaLcParenR"/>
            </a:pPr>
            <a:r>
              <a:rPr lang="en-US" altLang="tr-TR" sz="2100" dirty="0" smtClean="0"/>
              <a:t>help offered to other customers and </a:t>
            </a:r>
          </a:p>
          <a:p>
            <a:pPr lvl="1">
              <a:lnSpc>
                <a:spcPct val="80000"/>
              </a:lnSpc>
              <a:buFont typeface="Calibri" pitchFamily="34" charset="0"/>
              <a:buAutoNum type="alphaLcParenR"/>
            </a:pPr>
            <a:r>
              <a:rPr lang="en-US" altLang="tr-TR" sz="2100" dirty="0" smtClean="0"/>
              <a:t>recommendations of business to others (</a:t>
            </a:r>
            <a:r>
              <a:rPr lang="en-US" altLang="tr-TR" sz="2100" dirty="0" err="1" smtClean="0"/>
              <a:t>Groth</a:t>
            </a:r>
            <a:r>
              <a:rPr lang="en-US" altLang="tr-TR" sz="2100" dirty="0" smtClean="0"/>
              <a:t>, 2005).</a:t>
            </a:r>
          </a:p>
        </p:txBody>
      </p:sp>
      <p:sp>
        <p:nvSpPr>
          <p:cNvPr id="13314" name="Title 1"/>
          <p:cNvSpPr>
            <a:spLocks noGrp="1"/>
          </p:cNvSpPr>
          <p:nvPr>
            <p:ph type="title"/>
          </p:nvPr>
        </p:nvSpPr>
        <p:spPr/>
        <p:txBody>
          <a:bodyPr/>
          <a:lstStyle/>
          <a:p>
            <a:pPr eaLnBrk="1" hangingPunct="1"/>
            <a:r>
              <a:rPr lang="en-US" altLang="tr-TR" smtClean="0"/>
              <a:t>Customer Participation</a:t>
            </a:r>
          </a:p>
        </p:txBody>
      </p:sp>
    </p:spTree>
    <p:extLst>
      <p:ext uri="{BB962C8B-B14F-4D97-AF65-F5344CB8AC3E}">
        <p14:creationId xmlns:p14="http://schemas.microsoft.com/office/powerpoint/2010/main" val="2665229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13"/>
          </p:nvPr>
        </p:nvSpPr>
        <p:spPr/>
        <p:txBody>
          <a:bodyPr>
            <a:normAutofit lnSpcReduction="10000"/>
          </a:bodyPr>
          <a:lstStyle/>
          <a:p>
            <a:pPr marL="457200" indent="-457200" eaLnBrk="1" hangingPunct="1">
              <a:buFont typeface="Wingdings" pitchFamily="2" charset="2"/>
              <a:buChar char="Ø"/>
            </a:pPr>
            <a:r>
              <a:rPr lang="en-US" altLang="tr-TR" dirty="0" smtClean="0"/>
              <a:t>Online services involve customer participation in the service processes. </a:t>
            </a:r>
          </a:p>
          <a:p>
            <a:pPr marL="109728" indent="0" eaLnBrk="1" hangingPunct="1">
              <a:buNone/>
            </a:pPr>
            <a:endParaRPr lang="en-US" altLang="tr-TR" dirty="0" smtClean="0"/>
          </a:p>
          <a:p>
            <a:pPr marL="457200" indent="-457200" eaLnBrk="1" hangingPunct="1">
              <a:buFont typeface="Wingdings" pitchFamily="2" charset="2"/>
              <a:buChar char="Ø"/>
            </a:pPr>
            <a:r>
              <a:rPr lang="en-US" altLang="tr-TR" dirty="0" smtClean="0"/>
              <a:t>Online customers are more likely to blame themselves for service failures; they are more willing to recover for themselves, in which case companies might save some costs (Harris</a:t>
            </a:r>
            <a:r>
              <a:rPr lang="en-US" altLang="tr-TR" dirty="0"/>
              <a:t> </a:t>
            </a:r>
            <a:r>
              <a:rPr lang="en-US" altLang="tr-TR" i="1" dirty="0" smtClean="0"/>
              <a:t>et al</a:t>
            </a:r>
            <a:r>
              <a:rPr lang="en-US" altLang="tr-TR" dirty="0" smtClean="0"/>
              <a:t>., 2006).</a:t>
            </a:r>
          </a:p>
        </p:txBody>
      </p:sp>
      <p:sp>
        <p:nvSpPr>
          <p:cNvPr id="14338" name="Title 1"/>
          <p:cNvSpPr>
            <a:spLocks noGrp="1"/>
          </p:cNvSpPr>
          <p:nvPr>
            <p:ph type="title"/>
          </p:nvPr>
        </p:nvSpPr>
        <p:spPr/>
        <p:txBody>
          <a:bodyPr>
            <a:normAutofit/>
          </a:bodyPr>
          <a:lstStyle/>
          <a:p>
            <a:pPr eaLnBrk="1" hangingPunct="1"/>
            <a:r>
              <a:rPr lang="en-US" altLang="tr-TR" dirty="0" smtClean="0"/>
              <a:t>Online and Offline Service Failure</a:t>
            </a:r>
          </a:p>
        </p:txBody>
      </p:sp>
    </p:spTree>
    <p:extLst>
      <p:ext uri="{BB962C8B-B14F-4D97-AF65-F5344CB8AC3E}">
        <p14:creationId xmlns:p14="http://schemas.microsoft.com/office/powerpoint/2010/main" val="1385700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sz="quarter" idx="13"/>
          </p:nvPr>
        </p:nvSpPr>
        <p:spPr/>
        <p:txBody>
          <a:bodyPr/>
          <a:lstStyle/>
          <a:p>
            <a:pPr marL="457200" indent="-457200" eaLnBrk="1" hangingPunct="1">
              <a:buFont typeface="Wingdings" pitchFamily="2" charset="2"/>
              <a:buChar char="Ø"/>
            </a:pPr>
            <a:r>
              <a:rPr lang="en-US" altLang="tr-TR" dirty="0" smtClean="0"/>
              <a:t>Culture, in fact, has become one of the significant factors affecting customer attribution.  </a:t>
            </a:r>
          </a:p>
          <a:p>
            <a:pPr eaLnBrk="1" hangingPunct="1">
              <a:buFont typeface="Arial" charset="0"/>
              <a:buNone/>
            </a:pPr>
            <a:endParaRPr lang="en-US" altLang="tr-TR" dirty="0" smtClean="0"/>
          </a:p>
          <a:p>
            <a:pPr marL="457200" indent="-457200" eaLnBrk="1" hangingPunct="1">
              <a:buFont typeface="Wingdings" pitchFamily="2" charset="2"/>
              <a:buChar char="Ø"/>
            </a:pPr>
            <a:r>
              <a:rPr lang="en-US" altLang="tr-TR" dirty="0" smtClean="0"/>
              <a:t>Culture has a substantial influence on the perception of quality, perceived equity as well as problem attribution (Chang, 2008). </a:t>
            </a:r>
          </a:p>
        </p:txBody>
      </p:sp>
      <p:sp>
        <p:nvSpPr>
          <p:cNvPr id="15362" name="Title 1"/>
          <p:cNvSpPr>
            <a:spLocks noGrp="1"/>
          </p:cNvSpPr>
          <p:nvPr>
            <p:ph type="title"/>
          </p:nvPr>
        </p:nvSpPr>
        <p:spPr/>
        <p:txBody>
          <a:bodyPr/>
          <a:lstStyle/>
          <a:p>
            <a:pPr eaLnBrk="1" hangingPunct="1"/>
            <a:r>
              <a:rPr lang="en-US" altLang="tr-TR" smtClean="0"/>
              <a:t>Cultural Factors</a:t>
            </a:r>
          </a:p>
        </p:txBody>
      </p:sp>
    </p:spTree>
    <p:extLst>
      <p:ext uri="{BB962C8B-B14F-4D97-AF65-F5344CB8AC3E}">
        <p14:creationId xmlns:p14="http://schemas.microsoft.com/office/powerpoint/2010/main" val="3344163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3"/>
          </p:nvPr>
        </p:nvSpPr>
        <p:spPr/>
        <p:txBody>
          <a:bodyPr/>
          <a:lstStyle/>
          <a:p>
            <a:pPr eaLnBrk="1" hangingPunct="1"/>
            <a:endParaRPr lang="en-US" altLang="tr-TR" dirty="0" smtClean="0"/>
          </a:p>
          <a:p>
            <a:pPr marL="457200" indent="-457200" eaLnBrk="1" hangingPunct="1">
              <a:buFont typeface="Wingdings" pitchFamily="2" charset="2"/>
              <a:buChar char="Ø"/>
            </a:pPr>
            <a:r>
              <a:rPr lang="en-US" altLang="tr-TR" dirty="0" smtClean="0"/>
              <a:t>Service recovery </a:t>
            </a:r>
            <a:r>
              <a:rPr lang="en-US" altLang="tr-TR" dirty="0"/>
              <a:t>a</a:t>
            </a:r>
            <a:r>
              <a:rPr lang="en-US" altLang="tr-TR" dirty="0" smtClean="0"/>
              <a:t>ctions</a:t>
            </a:r>
          </a:p>
          <a:p>
            <a:pPr marL="457200" indent="-457200" eaLnBrk="1" hangingPunct="1">
              <a:buFont typeface="Wingdings" pitchFamily="2" charset="2"/>
              <a:buChar char="Ø"/>
            </a:pPr>
            <a:r>
              <a:rPr lang="en-US" altLang="tr-TR" dirty="0" smtClean="0"/>
              <a:t>Customer emotions and </a:t>
            </a:r>
            <a:r>
              <a:rPr lang="en-US" altLang="tr-TR" dirty="0" err="1" smtClean="0"/>
              <a:t>behavioural</a:t>
            </a:r>
            <a:r>
              <a:rPr lang="en-US" altLang="tr-TR" dirty="0" smtClean="0"/>
              <a:t> </a:t>
            </a:r>
            <a:r>
              <a:rPr lang="en-US" altLang="tr-TR" dirty="0"/>
              <a:t>i</a:t>
            </a:r>
            <a:r>
              <a:rPr lang="en-US" altLang="tr-TR" dirty="0" smtClean="0"/>
              <a:t>ntentions</a:t>
            </a:r>
          </a:p>
          <a:p>
            <a:pPr marL="457200" indent="-457200" eaLnBrk="1" hangingPunct="1">
              <a:buFont typeface="Wingdings" pitchFamily="2" charset="2"/>
              <a:buChar char="Ø"/>
            </a:pPr>
            <a:r>
              <a:rPr lang="en-US" altLang="tr-TR" dirty="0" smtClean="0"/>
              <a:t>Perceived quality and customer satisfaction</a:t>
            </a:r>
          </a:p>
          <a:p>
            <a:pPr eaLnBrk="1" hangingPunct="1"/>
            <a:endParaRPr lang="en-US" altLang="tr-TR" dirty="0" smtClean="0"/>
          </a:p>
        </p:txBody>
      </p:sp>
      <p:sp>
        <p:nvSpPr>
          <p:cNvPr id="2" name="Title 1"/>
          <p:cNvSpPr>
            <a:spLocks noGrp="1"/>
          </p:cNvSpPr>
          <p:nvPr>
            <p:ph type="title"/>
          </p:nvPr>
        </p:nvSpPr>
        <p:spPr/>
        <p:txBody>
          <a:bodyPr>
            <a:normAutofit fontScale="90000"/>
          </a:bodyPr>
          <a:lstStyle/>
          <a:p>
            <a:pPr eaLnBrk="1" hangingPunct="1">
              <a:defRPr/>
            </a:pPr>
            <a:r>
              <a:rPr lang="en-US" altLang="tr-TR" sz="3600" smtClean="0"/>
              <a:t/>
            </a:r>
            <a:br>
              <a:rPr lang="en-US" altLang="tr-TR" sz="3600" smtClean="0"/>
            </a:br>
            <a:r>
              <a:rPr lang="en-US" altLang="tr-TR" sz="3600" smtClean="0"/>
              <a:t>Outcomes of Service Failure and Customer Attribution </a:t>
            </a:r>
            <a:r>
              <a:rPr lang="en-US" altLang="tr-TR" sz="4000" smtClean="0"/>
              <a:t/>
            </a:r>
            <a:br>
              <a:rPr lang="en-US" altLang="tr-TR" sz="4000" smtClean="0"/>
            </a:br>
            <a:endParaRPr lang="en-US" altLang="tr-TR" sz="4000" smtClean="0"/>
          </a:p>
        </p:txBody>
      </p:sp>
    </p:spTree>
    <p:extLst>
      <p:ext uri="{BB962C8B-B14F-4D97-AF65-F5344CB8AC3E}">
        <p14:creationId xmlns:p14="http://schemas.microsoft.com/office/powerpoint/2010/main" val="2491669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3"/>
          </p:nvPr>
        </p:nvSpPr>
        <p:spPr/>
        <p:txBody>
          <a:bodyPr>
            <a:normAutofit/>
          </a:bodyPr>
          <a:lstStyle/>
          <a:p>
            <a:pPr marL="342900" indent="-342900" eaLnBrk="1" hangingPunct="1">
              <a:lnSpc>
                <a:spcPct val="80000"/>
              </a:lnSpc>
              <a:buFont typeface="Wingdings" pitchFamily="2" charset="2"/>
              <a:buChar char="Ø"/>
            </a:pPr>
            <a:r>
              <a:rPr lang="en-US" altLang="tr-TR" sz="2500" dirty="0" smtClean="0"/>
              <a:t>Customers tend to be more tolerant if the service or product failures are customer-related; they think of themselves as less deserving of any refunds or apologies compared to company-related failures (</a:t>
            </a:r>
            <a:r>
              <a:rPr lang="en-US" altLang="tr-TR" sz="2500" dirty="0" err="1" smtClean="0"/>
              <a:t>Folkes</a:t>
            </a:r>
            <a:r>
              <a:rPr lang="en-US" altLang="tr-TR" sz="2500" dirty="0" smtClean="0"/>
              <a:t>, 1984). </a:t>
            </a:r>
          </a:p>
          <a:p>
            <a:pPr eaLnBrk="1" hangingPunct="1">
              <a:lnSpc>
                <a:spcPct val="80000"/>
              </a:lnSpc>
            </a:pPr>
            <a:endParaRPr lang="en-US" altLang="tr-TR" sz="2500" dirty="0" smtClean="0"/>
          </a:p>
          <a:p>
            <a:pPr marL="342900" indent="-342900" eaLnBrk="1" hangingPunct="1">
              <a:lnSpc>
                <a:spcPct val="80000"/>
              </a:lnSpc>
              <a:buFont typeface="Wingdings" pitchFamily="2" charset="2"/>
              <a:buChar char="Ø"/>
            </a:pPr>
            <a:r>
              <a:rPr lang="en-US" altLang="tr-TR" sz="2500" dirty="0" smtClean="0"/>
              <a:t>If the failure incidents happen due to unstable causes which are beyond the control of companies, customers are more willing to accept an exchange than if it was due to a stable cause (</a:t>
            </a:r>
            <a:r>
              <a:rPr lang="en-US" altLang="tr-TR" sz="2500" dirty="0" err="1" smtClean="0"/>
              <a:t>Folkes</a:t>
            </a:r>
            <a:r>
              <a:rPr lang="en-US" altLang="tr-TR" sz="2500" dirty="0" smtClean="0"/>
              <a:t>, 1984). </a:t>
            </a:r>
          </a:p>
        </p:txBody>
      </p:sp>
      <p:sp>
        <p:nvSpPr>
          <p:cNvPr id="2" name="Title 1"/>
          <p:cNvSpPr>
            <a:spLocks noGrp="1"/>
          </p:cNvSpPr>
          <p:nvPr>
            <p:ph type="title"/>
          </p:nvPr>
        </p:nvSpPr>
        <p:spPr/>
        <p:txBody>
          <a:bodyPr>
            <a:normAutofit fontScale="90000"/>
          </a:bodyPr>
          <a:lstStyle/>
          <a:p>
            <a:pPr eaLnBrk="1" hangingPunct="1">
              <a:defRPr/>
            </a:pPr>
            <a:r>
              <a:rPr lang="en-US" altLang="tr-TR" sz="4000" dirty="0" smtClean="0"/>
              <a:t/>
            </a:r>
            <a:br>
              <a:rPr lang="en-US" altLang="tr-TR" sz="4000" dirty="0" smtClean="0"/>
            </a:br>
            <a:r>
              <a:rPr lang="en-US" altLang="tr-TR" sz="4000" dirty="0" smtClean="0"/>
              <a:t>Service Recovery Actions</a:t>
            </a:r>
            <a:br>
              <a:rPr lang="en-US" altLang="tr-TR" sz="4000" dirty="0" smtClean="0"/>
            </a:br>
            <a:endParaRPr lang="en-US" altLang="tr-TR" sz="4000" dirty="0" smtClean="0"/>
          </a:p>
        </p:txBody>
      </p:sp>
    </p:spTree>
    <p:extLst>
      <p:ext uri="{BB962C8B-B14F-4D97-AF65-F5344CB8AC3E}">
        <p14:creationId xmlns:p14="http://schemas.microsoft.com/office/powerpoint/2010/main" val="3920408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3"/>
          </p:nvPr>
        </p:nvSpPr>
        <p:spPr/>
        <p:txBody>
          <a:bodyPr>
            <a:normAutofit/>
          </a:bodyPr>
          <a:lstStyle/>
          <a:p>
            <a:pPr marL="342900" indent="-342900" eaLnBrk="1" hangingPunct="1">
              <a:buFont typeface="Wingdings" pitchFamily="2" charset="2"/>
              <a:buChar char="Ø"/>
            </a:pPr>
            <a:r>
              <a:rPr lang="en-US" altLang="tr-TR" sz="2500" dirty="0" smtClean="0"/>
              <a:t>Depending on customer attributions, customers tend to respond differently in terms of their emotions and </a:t>
            </a:r>
            <a:r>
              <a:rPr lang="en-US" altLang="tr-TR" sz="2500" dirty="0" err="1" smtClean="0"/>
              <a:t>behavioural</a:t>
            </a:r>
            <a:r>
              <a:rPr lang="en-US" altLang="tr-TR" sz="2500" dirty="0" smtClean="0"/>
              <a:t> outcomes, such as repurchase intention and negative WOM (Harrison-Walker, 2012).</a:t>
            </a:r>
          </a:p>
        </p:txBody>
      </p:sp>
      <p:sp>
        <p:nvSpPr>
          <p:cNvPr id="2" name="Title 1"/>
          <p:cNvSpPr>
            <a:spLocks noGrp="1"/>
          </p:cNvSpPr>
          <p:nvPr>
            <p:ph type="title"/>
          </p:nvPr>
        </p:nvSpPr>
        <p:spPr/>
        <p:txBody>
          <a:bodyPr>
            <a:normAutofit fontScale="90000"/>
          </a:bodyPr>
          <a:lstStyle/>
          <a:p>
            <a:pPr eaLnBrk="1" hangingPunct="1">
              <a:defRPr/>
            </a:pPr>
            <a:r>
              <a:rPr lang="en-US" altLang="tr-TR" sz="4000" dirty="0" smtClean="0"/>
              <a:t/>
            </a:r>
            <a:br>
              <a:rPr lang="en-US" altLang="tr-TR" sz="4000" dirty="0" smtClean="0"/>
            </a:br>
            <a:r>
              <a:rPr lang="en-US" altLang="tr-TR" sz="4000" dirty="0" smtClean="0"/>
              <a:t>Customer Emotions and </a:t>
            </a:r>
            <a:r>
              <a:rPr lang="en-US" altLang="tr-TR" sz="4000" dirty="0" err="1" smtClean="0"/>
              <a:t>Behavioural</a:t>
            </a:r>
            <a:r>
              <a:rPr lang="en-US" altLang="tr-TR" sz="4000" dirty="0" smtClean="0"/>
              <a:t> Intentions</a:t>
            </a:r>
            <a:br>
              <a:rPr lang="en-US" altLang="tr-TR" sz="4000" dirty="0" smtClean="0"/>
            </a:br>
            <a:endParaRPr lang="en-US" altLang="tr-TR" sz="4000" dirty="0" smtClean="0"/>
          </a:p>
        </p:txBody>
      </p:sp>
    </p:spTree>
    <p:extLst>
      <p:ext uri="{BB962C8B-B14F-4D97-AF65-F5344CB8AC3E}">
        <p14:creationId xmlns:p14="http://schemas.microsoft.com/office/powerpoint/2010/main" val="598312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1189038" y="1271588"/>
          <a:ext cx="7196139" cy="3203575"/>
        </p:xfrm>
        <a:graphic>
          <a:graphicData uri="http://schemas.openxmlformats.org/drawingml/2006/table">
            <a:tbl>
              <a:tblPr/>
              <a:tblGrid>
                <a:gridCol w="2398713"/>
                <a:gridCol w="2398713"/>
                <a:gridCol w="2398713"/>
              </a:tblGrid>
              <a:tr h="5016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1" i="0" u="none" strike="noStrike" cap="none" normalizeH="0" baseline="0" smtClean="0">
                          <a:ln>
                            <a:noFill/>
                          </a:ln>
                          <a:solidFill>
                            <a:srgbClr val="212121"/>
                          </a:solidFill>
                          <a:effectLst/>
                          <a:latin typeface="Times New Roman" pitchFamily="18" charset="0"/>
                          <a:cs typeface="Times New Roman" pitchFamily="18" charset="0"/>
                        </a:rPr>
                        <a:t>Attribution</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1" i="0" u="none" strike="noStrike" cap="none" normalizeH="0" baseline="0" smtClean="0">
                          <a:ln>
                            <a:noFill/>
                          </a:ln>
                          <a:solidFill>
                            <a:srgbClr val="212121"/>
                          </a:solidFill>
                          <a:effectLst/>
                          <a:latin typeface="Times New Roman" pitchFamily="18" charset="0"/>
                          <a:cs typeface="Times New Roman" pitchFamily="18" charset="0"/>
                        </a:rPr>
                        <a:t>Success</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1" i="0" u="none" strike="noStrike" cap="none" normalizeH="0" baseline="0" smtClean="0">
                          <a:ln>
                            <a:noFill/>
                          </a:ln>
                          <a:solidFill>
                            <a:srgbClr val="212121"/>
                          </a:solidFill>
                          <a:effectLst/>
                          <a:latin typeface="Times New Roman" pitchFamily="18" charset="0"/>
                          <a:cs typeface="Times New Roman" pitchFamily="18" charset="0"/>
                        </a:rPr>
                        <a:t>Failure</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9697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Ability</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Confidence</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Competence</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Incompetence</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Effort</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Relaxation</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Guilt (shame)</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Others</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Gratitude</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Anger</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Luck</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Surprise</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400" b="0" i="0" u="none" strike="noStrike" cap="none" normalizeH="0" baseline="0" smtClean="0">
                          <a:ln>
                            <a:noFill/>
                          </a:ln>
                          <a:solidFill>
                            <a:srgbClr val="212121"/>
                          </a:solidFill>
                          <a:effectLst/>
                          <a:latin typeface="Times New Roman" pitchFamily="18" charset="0"/>
                          <a:cs typeface="Times New Roman" pitchFamily="18" charset="0"/>
                        </a:rPr>
                        <a:t>Surprise</a:t>
                      </a:r>
                      <a:endParaRPr kumimoji="0" lang="en-US" altLang="tr-TR" sz="20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2274" marR="6227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Customer Emotions and </a:t>
            </a:r>
            <a:r>
              <a:rPr lang="en-US" dirty="0" err="1" smtClean="0"/>
              <a:t>Behavioural</a:t>
            </a:r>
            <a:r>
              <a:rPr lang="en-US" dirty="0" smtClean="0"/>
              <a:t> Intentions</a:t>
            </a:r>
          </a:p>
        </p:txBody>
      </p:sp>
      <p:sp>
        <p:nvSpPr>
          <p:cNvPr id="19485" name="Rectangle 1"/>
          <p:cNvSpPr>
            <a:spLocks noChangeArrowheads="1"/>
          </p:cNvSpPr>
          <p:nvPr/>
        </p:nvSpPr>
        <p:spPr bwMode="auto">
          <a:xfrm>
            <a:off x="1190104" y="4797152"/>
            <a:ext cx="719832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tr-TR" sz="1800" dirty="0">
                <a:solidFill>
                  <a:srgbClr val="212121"/>
                </a:solidFill>
                <a:cs typeface="Times New Roman" pitchFamily="18" charset="0"/>
              </a:rPr>
              <a:t>Table 1.2 Relations between causal attributions and </a:t>
            </a:r>
            <a:r>
              <a:rPr lang="en-US" altLang="tr-TR" sz="1800" dirty="0" smtClean="0">
                <a:solidFill>
                  <a:srgbClr val="212121"/>
                </a:solidFill>
                <a:cs typeface="Times New Roman" pitchFamily="18" charset="0"/>
              </a:rPr>
              <a:t>feelings.</a:t>
            </a:r>
            <a:endParaRPr lang="en-US" altLang="tr-TR" sz="1000" dirty="0">
              <a:latin typeface="Arial" charset="0"/>
            </a:endParaRPr>
          </a:p>
          <a:p>
            <a:pPr>
              <a:spcBef>
                <a:spcPct val="0"/>
              </a:spcBef>
              <a:buFontTx/>
              <a:buNone/>
            </a:pPr>
            <a:r>
              <a:rPr lang="en-US" altLang="tr-TR" sz="1800" dirty="0">
                <a:solidFill>
                  <a:srgbClr val="212121"/>
                </a:solidFill>
                <a:cs typeface="Times New Roman" pitchFamily="18" charset="0"/>
              </a:rPr>
              <a:t>Source: </a:t>
            </a:r>
            <a:r>
              <a:rPr lang="en-US" altLang="tr-TR" sz="1800" dirty="0" smtClean="0">
                <a:solidFill>
                  <a:srgbClr val="212121"/>
                </a:solidFill>
                <a:cs typeface="Times New Roman" pitchFamily="18" charset="0"/>
              </a:rPr>
              <a:t>Adapted </a:t>
            </a:r>
            <a:r>
              <a:rPr lang="en-US" altLang="tr-TR" sz="1800" dirty="0">
                <a:solidFill>
                  <a:srgbClr val="212121"/>
                </a:solidFill>
                <a:cs typeface="Times New Roman" pitchFamily="18" charset="0"/>
              </a:rPr>
              <a:t>from Weiner (1980)</a:t>
            </a:r>
            <a:endParaRPr lang="en-US" altLang="tr-TR" sz="2800" dirty="0">
              <a:latin typeface="Arial" charset="0"/>
            </a:endParaRPr>
          </a:p>
        </p:txBody>
      </p:sp>
    </p:spTree>
    <p:extLst>
      <p:ext uri="{BB962C8B-B14F-4D97-AF65-F5344CB8AC3E}">
        <p14:creationId xmlns:p14="http://schemas.microsoft.com/office/powerpoint/2010/main" val="320221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smtClean="0">
                <a:solidFill>
                  <a:schemeClr val="bg1"/>
                </a:solidFill>
                <a:cs typeface="Arial"/>
              </a:rPr>
              <a:t>Chapter</a:t>
            </a:r>
            <a:r>
              <a:rPr lang="en-US" dirty="0" smtClean="0">
                <a:solidFill>
                  <a:schemeClr val="bg1"/>
                </a:solidFill>
                <a:latin typeface="Arial"/>
                <a:cs typeface="Arial"/>
              </a:rPr>
              <a:t> 6</a:t>
            </a:r>
          </a:p>
          <a:p>
            <a:r>
              <a:rPr lang="en-GB" sz="2500" dirty="0">
                <a:solidFill>
                  <a:schemeClr val="bg1"/>
                </a:solidFill>
              </a:rPr>
              <a:t>Customer Attribution in Service Failures and Recovery</a:t>
            </a:r>
            <a:endParaRPr lang="en-GB" dirty="0"/>
          </a:p>
        </p:txBody>
      </p:sp>
    </p:spTree>
    <p:extLst>
      <p:ext uri="{BB962C8B-B14F-4D97-AF65-F5344CB8AC3E}">
        <p14:creationId xmlns:p14="http://schemas.microsoft.com/office/powerpoint/2010/main" val="1704571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1189038" y="1271588"/>
          <a:ext cx="7196139" cy="2962275"/>
        </p:xfrm>
        <a:graphic>
          <a:graphicData uri="http://schemas.openxmlformats.org/drawingml/2006/table">
            <a:tbl>
              <a:tblPr/>
              <a:tblGrid>
                <a:gridCol w="2398713"/>
                <a:gridCol w="2398713"/>
                <a:gridCol w="2398713"/>
              </a:tblGrid>
              <a:tr h="35059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1" i="0" u="none" strike="noStrike" cap="none" normalizeH="0" baseline="0" dirty="0" smtClean="0">
                          <a:ln>
                            <a:noFill/>
                          </a:ln>
                          <a:solidFill>
                            <a:srgbClr val="212121"/>
                          </a:solidFill>
                          <a:effectLst/>
                          <a:latin typeface="Times New Roman" pitchFamily="18" charset="0"/>
                          <a:cs typeface="Times New Roman" pitchFamily="18" charset="0"/>
                        </a:rPr>
                        <a:t>Locus of Causality</a:t>
                      </a:r>
                      <a:endParaRPr kumimoji="0" lang="en-US" altLang="tr-TR" sz="18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1" i="0" u="none" strike="noStrike" cap="none" normalizeH="0" baseline="0" smtClean="0">
                          <a:ln>
                            <a:noFill/>
                          </a:ln>
                          <a:solidFill>
                            <a:srgbClr val="212121"/>
                          </a:solidFill>
                          <a:effectLst/>
                          <a:latin typeface="Times New Roman" pitchFamily="18" charset="0"/>
                          <a:cs typeface="Times New Roman" pitchFamily="18" charset="0"/>
                        </a:rPr>
                        <a:t>Success</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1" i="0" u="none" strike="noStrike" cap="none" normalizeH="0" baseline="0" smtClean="0">
                          <a:ln>
                            <a:noFill/>
                          </a:ln>
                          <a:solidFill>
                            <a:srgbClr val="212121"/>
                          </a:solidFill>
                          <a:effectLst/>
                          <a:latin typeface="Times New Roman" pitchFamily="18" charset="0"/>
                          <a:cs typeface="Times New Roman" pitchFamily="18" charset="0"/>
                        </a:rPr>
                        <a:t>Failure</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83462">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Internal</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Pride</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Confidence</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Competence</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Satisfaction</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Failure</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Guilt</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8218">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External</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Grateful</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smtClean="0">
                          <a:ln>
                            <a:noFill/>
                          </a:ln>
                          <a:solidFill>
                            <a:srgbClr val="212121"/>
                          </a:solidFill>
                          <a:effectLst/>
                          <a:latin typeface="Times New Roman" pitchFamily="18" charset="0"/>
                          <a:cs typeface="Times New Roman" pitchFamily="18" charset="0"/>
                        </a:rPr>
                        <a:t>Thankful</a:t>
                      </a:r>
                      <a:endParaRPr kumimoji="0" lang="en-US" altLang="tr-TR" sz="1800" b="0" i="0" u="none" strike="noStrike" cap="none" normalizeH="0" baseline="0" smtClean="0">
                        <a:ln>
                          <a:noFill/>
                        </a:ln>
                        <a:solidFill>
                          <a:schemeClr val="tx1"/>
                        </a:solidFill>
                        <a:effectLst/>
                        <a:latin typeface="Calibri" pitchFamily="34" charset="0"/>
                        <a:ea typeface="PMingLiU" pitchFamily="18" charset="-12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dirty="0" smtClean="0">
                          <a:ln>
                            <a:noFill/>
                          </a:ln>
                          <a:solidFill>
                            <a:srgbClr val="212121"/>
                          </a:solidFill>
                          <a:effectLst/>
                          <a:latin typeface="Times New Roman" pitchFamily="18" charset="0"/>
                          <a:cs typeface="Times New Roman" pitchFamily="18" charset="0"/>
                        </a:rPr>
                        <a:t>Anger</a:t>
                      </a:r>
                      <a:endParaRPr kumimoji="0" lang="en-US" altLang="tr-TR" sz="18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altLang="tr-TR" sz="2000" b="0" i="0" u="none" strike="noStrike" cap="none" normalizeH="0" baseline="0" dirty="0" smtClean="0">
                          <a:ln>
                            <a:noFill/>
                          </a:ln>
                          <a:solidFill>
                            <a:srgbClr val="212121"/>
                          </a:solidFill>
                          <a:effectLst/>
                          <a:latin typeface="Times New Roman" pitchFamily="18" charset="0"/>
                          <a:cs typeface="Times New Roman" pitchFamily="18" charset="0"/>
                        </a:rPr>
                        <a:t>Surprise</a:t>
                      </a:r>
                      <a:endParaRPr kumimoji="0" lang="en-US" altLang="tr-TR" sz="1800" b="0" i="0" u="none" strike="noStrike" cap="none" normalizeH="0" baseline="0" dirty="0" smtClean="0">
                        <a:ln>
                          <a:noFill/>
                        </a:ln>
                        <a:solidFill>
                          <a:schemeClr val="tx1"/>
                        </a:solidFill>
                        <a:effectLst/>
                        <a:latin typeface="Calibri" pitchFamily="34" charset="0"/>
                        <a:ea typeface="PMingLiU" pitchFamily="18" charset="-120"/>
                      </a:endParaRPr>
                    </a:p>
                  </a:txBody>
                  <a:tcPr marL="65419" marR="654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Customer Emotions and Behavioral Intentions</a:t>
            </a:r>
          </a:p>
        </p:txBody>
      </p:sp>
      <p:sp>
        <p:nvSpPr>
          <p:cNvPr id="5" name="Rectangle 1"/>
          <p:cNvSpPr>
            <a:spLocks noChangeArrowheads="1"/>
          </p:cNvSpPr>
          <p:nvPr/>
        </p:nvSpPr>
        <p:spPr bwMode="auto">
          <a:xfrm>
            <a:off x="1187624" y="4541240"/>
            <a:ext cx="6672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tr-TR" sz="1800" dirty="0">
                <a:solidFill>
                  <a:srgbClr val="212121"/>
                </a:solidFill>
                <a:cs typeface="Times New Roman" pitchFamily="18" charset="0"/>
              </a:rPr>
              <a:t>Table 1.3 Relations between locus of causality and </a:t>
            </a:r>
            <a:r>
              <a:rPr lang="en-US" altLang="tr-TR" sz="1800" dirty="0" smtClean="0">
                <a:solidFill>
                  <a:srgbClr val="212121"/>
                </a:solidFill>
                <a:cs typeface="Times New Roman" pitchFamily="18" charset="0"/>
              </a:rPr>
              <a:t>feelings.</a:t>
            </a:r>
            <a:endParaRPr lang="en-US" altLang="tr-TR" sz="1000" dirty="0">
              <a:latin typeface="Arial" charset="0"/>
            </a:endParaRPr>
          </a:p>
          <a:p>
            <a:pPr>
              <a:spcBef>
                <a:spcPct val="0"/>
              </a:spcBef>
              <a:buFontTx/>
              <a:buNone/>
            </a:pPr>
            <a:r>
              <a:rPr lang="en-US" altLang="tr-TR" sz="1800" dirty="0">
                <a:cs typeface="Times New Roman" pitchFamily="18" charset="0"/>
              </a:rPr>
              <a:t>Source: </a:t>
            </a:r>
            <a:r>
              <a:rPr lang="en-US" altLang="tr-TR" sz="1800" dirty="0" smtClean="0">
                <a:cs typeface="Times New Roman" pitchFamily="18" charset="0"/>
              </a:rPr>
              <a:t>Adapted </a:t>
            </a:r>
            <a:r>
              <a:rPr lang="en-US" altLang="tr-TR" sz="1800" dirty="0">
                <a:cs typeface="Times New Roman" pitchFamily="18" charset="0"/>
              </a:rPr>
              <a:t>from Weiner (1980)</a:t>
            </a:r>
            <a:endParaRPr lang="en-US" altLang="tr-TR" sz="2800" dirty="0">
              <a:latin typeface="Arial" charset="0"/>
            </a:endParaRPr>
          </a:p>
        </p:txBody>
      </p:sp>
    </p:spTree>
    <p:extLst>
      <p:ext uri="{BB962C8B-B14F-4D97-AF65-F5344CB8AC3E}">
        <p14:creationId xmlns:p14="http://schemas.microsoft.com/office/powerpoint/2010/main" val="2256179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086338662"/>
              </p:ext>
            </p:extLst>
          </p:nvPr>
        </p:nvGraphicFramePr>
        <p:xfrm>
          <a:off x="1187624" y="1124744"/>
          <a:ext cx="7196138" cy="3336252"/>
        </p:xfrm>
        <a:graphic>
          <a:graphicData uri="http://schemas.openxmlformats.org/drawingml/2006/table">
            <a:tbl>
              <a:tblPr/>
              <a:tblGrid>
                <a:gridCol w="3598069"/>
                <a:gridCol w="3598069"/>
              </a:tblGrid>
              <a:tr h="929204">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800" b="1" i="0" u="none" strike="noStrike" cap="none" normalizeH="0" baseline="0" dirty="0" smtClean="0">
                          <a:ln>
                            <a:noFill/>
                          </a:ln>
                          <a:solidFill>
                            <a:srgbClr val="212121"/>
                          </a:solidFill>
                          <a:effectLst/>
                          <a:latin typeface="Times New Roman" pitchFamily="18" charset="0"/>
                          <a:cs typeface="Times New Roman" pitchFamily="18" charset="0"/>
                        </a:rPr>
                        <a:t>Customer-Attributed Responsibilities</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4765" marR="647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US" altLang="tr-TR" sz="1800" b="1" i="0" u="none" strike="noStrike" cap="none" normalizeH="0" baseline="0" dirty="0" smtClean="0">
                          <a:ln>
                            <a:noFill/>
                          </a:ln>
                          <a:solidFill>
                            <a:srgbClr val="212121"/>
                          </a:solidFill>
                          <a:effectLst/>
                          <a:latin typeface="Times New Roman" pitchFamily="18" charset="0"/>
                          <a:cs typeface="Times New Roman" pitchFamily="18" charset="0"/>
                        </a:rPr>
                        <a:t>Evaluation of Service Experiences</a:t>
                      </a:r>
                      <a:endParaRPr kumimoji="0" lang="en-US" altLang="tr-TR" sz="1600" b="1"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4765" marR="647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92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US" altLang="tr-TR" sz="1800" b="0" i="0" u="none" strike="noStrike" cap="none" normalizeH="0" baseline="0" dirty="0" smtClean="0">
                          <a:ln>
                            <a:noFill/>
                          </a:ln>
                          <a:solidFill>
                            <a:srgbClr val="212121"/>
                          </a:solidFill>
                          <a:effectLst/>
                          <a:latin typeface="Times New Roman" pitchFamily="18" charset="0"/>
                          <a:cs typeface="Times New Roman" pitchFamily="18" charset="0"/>
                        </a:rPr>
                        <a:t>Service employee</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4765" marR="647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US" altLang="tr-TR" sz="1800" b="0" i="0" u="none" strike="noStrike" cap="none" normalizeH="0" baseline="0" dirty="0" smtClean="0">
                          <a:ln>
                            <a:noFill/>
                          </a:ln>
                          <a:solidFill>
                            <a:srgbClr val="212121"/>
                          </a:solidFill>
                          <a:effectLst/>
                          <a:latin typeface="Times New Roman" pitchFamily="18" charset="0"/>
                          <a:cs typeface="Times New Roman" pitchFamily="18" charset="0"/>
                        </a:rPr>
                        <a:t>What is delivered (outcome quality)</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4765" marR="647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9204">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n-US" altLang="tr-TR" sz="1800" b="0" i="0" u="none" strike="noStrike" cap="none" normalizeH="0" baseline="0" dirty="0" smtClean="0">
                          <a:ln>
                            <a:noFill/>
                          </a:ln>
                          <a:solidFill>
                            <a:srgbClr val="212121"/>
                          </a:solidFill>
                          <a:effectLst/>
                          <a:latin typeface="Times New Roman" pitchFamily="18" charset="0"/>
                          <a:cs typeface="Times New Roman" pitchFamily="18" charset="0"/>
                        </a:rPr>
                        <a:t>Management/manager</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4765" marR="647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dirty="0" smtClean="0">
                          <a:ln>
                            <a:noFill/>
                          </a:ln>
                          <a:solidFill>
                            <a:srgbClr val="212121"/>
                          </a:solidFill>
                          <a:effectLst/>
                          <a:latin typeface="Times New Roman" pitchFamily="18" charset="0"/>
                          <a:cs typeface="Times New Roman" pitchFamily="18" charset="0"/>
                        </a:rPr>
                        <a:t>How the service is delivered (process quality)</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4765" marR="647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9204">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dirty="0" smtClean="0">
                          <a:ln>
                            <a:noFill/>
                          </a:ln>
                          <a:solidFill>
                            <a:srgbClr val="212121"/>
                          </a:solidFill>
                          <a:effectLst/>
                          <a:latin typeface="Times New Roman" pitchFamily="18" charset="0"/>
                          <a:cs typeface="Times New Roman" pitchFamily="18" charset="0"/>
                        </a:rPr>
                        <a:t>Service employee and manager (equally)</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4765" marR="647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dirty="0" smtClean="0">
                          <a:ln>
                            <a:noFill/>
                          </a:ln>
                          <a:solidFill>
                            <a:srgbClr val="212121"/>
                          </a:solidFill>
                          <a:effectLst/>
                          <a:latin typeface="Times New Roman" pitchFamily="18" charset="0"/>
                          <a:cs typeface="Times New Roman" pitchFamily="18" charset="0"/>
                        </a:rPr>
                        <a:t>Physical environment (</a:t>
                      </a:r>
                      <a:r>
                        <a:rPr kumimoji="0" lang="en-US" altLang="tr-TR" sz="1800" b="0" i="0" u="none" strike="noStrike" cap="none" normalizeH="0" baseline="0" dirty="0" err="1" smtClean="0">
                          <a:ln>
                            <a:noFill/>
                          </a:ln>
                          <a:solidFill>
                            <a:srgbClr val="212121"/>
                          </a:solidFill>
                          <a:effectLst/>
                          <a:latin typeface="Times New Roman" pitchFamily="18" charset="0"/>
                          <a:cs typeface="Times New Roman" pitchFamily="18" charset="0"/>
                        </a:rPr>
                        <a:t>servicescape</a:t>
                      </a:r>
                      <a:r>
                        <a:rPr kumimoji="0" lang="en-US" altLang="tr-TR" sz="1800" b="0" i="0" u="none" strike="noStrike" cap="none" normalizeH="0" baseline="0" dirty="0" smtClean="0">
                          <a:ln>
                            <a:noFill/>
                          </a:ln>
                          <a:solidFill>
                            <a:srgbClr val="212121"/>
                          </a:solidFill>
                          <a:effectLst/>
                          <a:latin typeface="Times New Roman" pitchFamily="18" charset="0"/>
                          <a:cs typeface="Times New Roman" pitchFamily="18" charset="0"/>
                        </a:rPr>
                        <a:t> quality)</a:t>
                      </a:r>
                      <a:endParaRPr kumimoji="0" lang="en-US" altLang="tr-TR" sz="1600" b="0" i="0" u="none" strike="noStrike" cap="none" normalizeH="0" baseline="0" dirty="0" smtClean="0">
                        <a:ln>
                          <a:noFill/>
                        </a:ln>
                        <a:solidFill>
                          <a:schemeClr val="tx1"/>
                        </a:solidFill>
                        <a:effectLst/>
                        <a:latin typeface="Calibri" pitchFamily="34" charset="0"/>
                        <a:ea typeface="PMingLiU" pitchFamily="18" charset="-120"/>
                        <a:cs typeface="Times New Roman" pitchFamily="18" charset="0"/>
                      </a:endParaRPr>
                    </a:p>
                  </a:txBody>
                  <a:tcPr marL="64765" marR="647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Customer Emotions and Behavioral Intentions</a:t>
            </a:r>
          </a:p>
        </p:txBody>
      </p:sp>
      <p:sp>
        <p:nvSpPr>
          <p:cNvPr id="21524" name="Rectangle 1"/>
          <p:cNvSpPr>
            <a:spLocks noChangeArrowheads="1"/>
          </p:cNvSpPr>
          <p:nvPr/>
        </p:nvSpPr>
        <p:spPr bwMode="auto">
          <a:xfrm>
            <a:off x="1187624" y="4653136"/>
            <a:ext cx="72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tr-TR" sz="1600" dirty="0">
                <a:cs typeface="Times New Roman" pitchFamily="18" charset="0"/>
              </a:rPr>
              <a:t>Table 1.4: Relations between customer attributed responsibilities and evaluation of service </a:t>
            </a:r>
            <a:r>
              <a:rPr lang="en-US" altLang="tr-TR" sz="1600" dirty="0" smtClean="0">
                <a:cs typeface="Times New Roman" pitchFamily="18" charset="0"/>
              </a:rPr>
              <a:t>experiences.</a:t>
            </a:r>
            <a:endParaRPr lang="en-US" altLang="tr-TR" sz="1000" dirty="0">
              <a:latin typeface="Arial" charset="0"/>
            </a:endParaRPr>
          </a:p>
          <a:p>
            <a:pPr>
              <a:spcBef>
                <a:spcPct val="0"/>
              </a:spcBef>
              <a:buFontTx/>
              <a:buNone/>
            </a:pPr>
            <a:r>
              <a:rPr lang="en-US" altLang="tr-TR" sz="1600" dirty="0">
                <a:cs typeface="Times New Roman" pitchFamily="18" charset="0"/>
              </a:rPr>
              <a:t>Source: </a:t>
            </a:r>
            <a:r>
              <a:rPr lang="en-US" altLang="tr-TR" sz="1600" dirty="0">
                <a:latin typeface="+mn-lt"/>
                <a:ea typeface="PMingLiU" pitchFamily="18" charset="-120"/>
                <a:cs typeface="Times New Roman" pitchFamily="18" charset="0"/>
              </a:rPr>
              <a:t>Swanson &amp; Davis, 2003</a:t>
            </a:r>
            <a:endParaRPr lang="en-US" altLang="tr-TR" sz="2400" dirty="0">
              <a:latin typeface="+mn-lt"/>
            </a:endParaRPr>
          </a:p>
        </p:txBody>
      </p:sp>
    </p:spTree>
    <p:extLst>
      <p:ext uri="{BB962C8B-B14F-4D97-AF65-F5344CB8AC3E}">
        <p14:creationId xmlns:p14="http://schemas.microsoft.com/office/powerpoint/2010/main" val="756475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3"/>
          </p:nvPr>
        </p:nvSpPr>
        <p:spPr>
          <a:xfrm>
            <a:off x="1189356" y="1556792"/>
            <a:ext cx="7196137" cy="4028826"/>
          </a:xfrm>
        </p:spPr>
        <p:txBody>
          <a:bodyPr>
            <a:normAutofit lnSpcReduction="10000"/>
          </a:bodyPr>
          <a:lstStyle/>
          <a:p>
            <a:pPr marL="457200" indent="-457200" eaLnBrk="1" hangingPunct="1">
              <a:buFont typeface="Wingdings" pitchFamily="2" charset="2"/>
              <a:buChar char="Ø"/>
            </a:pPr>
            <a:r>
              <a:rPr lang="en-US" altLang="tr-TR" sz="3000" dirty="0" smtClean="0"/>
              <a:t>Service attribution has an impact on customer-perceived service quality (</a:t>
            </a:r>
            <a:r>
              <a:rPr lang="en-US" altLang="tr-TR" sz="3000" dirty="0" err="1" smtClean="0"/>
              <a:t>Chebat</a:t>
            </a:r>
            <a:r>
              <a:rPr lang="en-US" altLang="tr-TR" sz="3000" dirty="0"/>
              <a:t> </a:t>
            </a:r>
            <a:r>
              <a:rPr lang="en-US" altLang="tr-TR" sz="3000" i="1" dirty="0" smtClean="0"/>
              <a:t>et al</a:t>
            </a:r>
            <a:r>
              <a:rPr lang="en-US" altLang="tr-TR" sz="3000" dirty="0" smtClean="0"/>
              <a:t>., 1995; Iglesias, 2009). </a:t>
            </a:r>
          </a:p>
          <a:p>
            <a:pPr eaLnBrk="1" hangingPunct="1"/>
            <a:endParaRPr lang="en-US" altLang="tr-TR" sz="3000" dirty="0" smtClean="0"/>
          </a:p>
          <a:p>
            <a:pPr marL="457200" indent="-457200" eaLnBrk="1" hangingPunct="1">
              <a:buFont typeface="Wingdings" pitchFamily="2" charset="2"/>
              <a:buChar char="Ø"/>
            </a:pPr>
            <a:r>
              <a:rPr lang="en-US" altLang="tr-TR" sz="3000" dirty="0" smtClean="0"/>
              <a:t>The role of employee-customer interactions could reduce the effects of customer attributions during service failures on customer satisfaction (Anderson</a:t>
            </a:r>
            <a:r>
              <a:rPr lang="en-US" altLang="tr-TR" sz="3000" dirty="0"/>
              <a:t> </a:t>
            </a:r>
            <a:r>
              <a:rPr lang="en-US" altLang="tr-TR" sz="3000" i="1" dirty="0" smtClean="0"/>
              <a:t>et al</a:t>
            </a:r>
            <a:r>
              <a:rPr lang="en-US" altLang="tr-TR" sz="3000" dirty="0" smtClean="0"/>
              <a:t>., 2009). </a:t>
            </a:r>
          </a:p>
        </p:txBody>
      </p:sp>
      <p:sp>
        <p:nvSpPr>
          <p:cNvPr id="2" name="Title 1"/>
          <p:cNvSpPr>
            <a:spLocks noGrp="1"/>
          </p:cNvSpPr>
          <p:nvPr>
            <p:ph type="title"/>
          </p:nvPr>
        </p:nvSpPr>
        <p:spPr/>
        <p:txBody>
          <a:bodyPr>
            <a:normAutofit fontScale="90000"/>
          </a:bodyPr>
          <a:lstStyle/>
          <a:p>
            <a:pPr eaLnBrk="1" hangingPunct="1">
              <a:defRPr/>
            </a:pPr>
            <a:r>
              <a:rPr lang="en-US" altLang="tr-TR" sz="4000" dirty="0" smtClean="0"/>
              <a:t/>
            </a:r>
            <a:br>
              <a:rPr lang="en-US" altLang="tr-TR" sz="4000" dirty="0" smtClean="0"/>
            </a:br>
            <a:r>
              <a:rPr lang="en-US" altLang="tr-TR" sz="4000" dirty="0" smtClean="0"/>
              <a:t>Perceived Quality and Customer Satisfaction</a:t>
            </a:r>
            <a:br>
              <a:rPr lang="en-US" altLang="tr-TR" sz="4000" dirty="0" smtClean="0"/>
            </a:br>
            <a:endParaRPr lang="en-US" altLang="tr-TR" sz="4000" dirty="0" smtClean="0"/>
          </a:p>
        </p:txBody>
      </p:sp>
    </p:spTree>
    <p:extLst>
      <p:ext uri="{BB962C8B-B14F-4D97-AF65-F5344CB8AC3E}">
        <p14:creationId xmlns:p14="http://schemas.microsoft.com/office/powerpoint/2010/main" val="3081908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13"/>
          </p:nvPr>
        </p:nvSpPr>
        <p:spPr/>
        <p:txBody>
          <a:bodyPr>
            <a:normAutofit/>
          </a:bodyPr>
          <a:lstStyle/>
          <a:p>
            <a:pPr marL="457200" indent="-457200" eaLnBrk="1" hangingPunct="1">
              <a:lnSpc>
                <a:spcPct val="90000"/>
              </a:lnSpc>
              <a:buFont typeface="Wingdings" pitchFamily="2" charset="2"/>
              <a:buChar char="Ø"/>
            </a:pPr>
            <a:r>
              <a:rPr lang="en-US" altLang="tr-TR" dirty="0" smtClean="0"/>
              <a:t>Attribution also demonstrates direct effects on satisfaction (Iglesias, 2009).</a:t>
            </a:r>
          </a:p>
          <a:p>
            <a:pPr eaLnBrk="1" hangingPunct="1">
              <a:lnSpc>
                <a:spcPct val="90000"/>
              </a:lnSpc>
            </a:pPr>
            <a:endParaRPr lang="en-US" altLang="tr-TR" dirty="0" smtClean="0"/>
          </a:p>
          <a:p>
            <a:pPr marL="457200" indent="-457200">
              <a:lnSpc>
                <a:spcPct val="90000"/>
              </a:lnSpc>
              <a:buFont typeface="Wingdings" pitchFamily="2" charset="2"/>
              <a:buChar char="Ø"/>
            </a:pPr>
            <a:r>
              <a:rPr lang="en-GB" altLang="tr-TR" dirty="0"/>
              <a:t>Satisfaction level is low when the failure is related to employee attitude, whereas failures that are beyond the company's control are perceived as less severe than failures caused by internal factors</a:t>
            </a:r>
            <a:r>
              <a:rPr lang="en-US" altLang="tr-TR" dirty="0" smtClean="0"/>
              <a:t>.</a:t>
            </a: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Perceived Quality and Customer Satisfaction</a:t>
            </a:r>
          </a:p>
        </p:txBody>
      </p:sp>
    </p:spTree>
    <p:extLst>
      <p:ext uri="{BB962C8B-B14F-4D97-AF65-F5344CB8AC3E}">
        <p14:creationId xmlns:p14="http://schemas.microsoft.com/office/powerpoint/2010/main" val="1152943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sz="quarter" idx="13"/>
          </p:nvPr>
        </p:nvSpPr>
        <p:spPr/>
        <p:txBody>
          <a:bodyPr>
            <a:normAutofit lnSpcReduction="10000"/>
          </a:bodyPr>
          <a:lstStyle/>
          <a:p>
            <a:pPr marL="457200" indent="-457200" eaLnBrk="1" hangingPunct="1">
              <a:buFont typeface="Wingdings" pitchFamily="2" charset="2"/>
              <a:buChar char="Ø"/>
            </a:pPr>
            <a:r>
              <a:rPr lang="en-US" altLang="tr-TR" sz="3000" dirty="0" smtClean="0"/>
              <a:t>Attribution refers to the effect of ascribing a particular source or cause (</a:t>
            </a:r>
            <a:r>
              <a:rPr lang="en-US" altLang="tr-TR" sz="3000" dirty="0" err="1" smtClean="0"/>
              <a:t>Jolibert</a:t>
            </a:r>
            <a:r>
              <a:rPr lang="en-US" altLang="tr-TR" sz="3000" dirty="0" smtClean="0"/>
              <a:t> &amp; Peterson, 1976). </a:t>
            </a:r>
          </a:p>
          <a:p>
            <a:pPr eaLnBrk="1" hangingPunct="1"/>
            <a:endParaRPr lang="en-US" altLang="tr-TR" sz="3000" dirty="0" smtClean="0"/>
          </a:p>
          <a:p>
            <a:pPr marL="457200" indent="-457200" eaLnBrk="1" hangingPunct="1">
              <a:buFont typeface="Wingdings" pitchFamily="2" charset="2"/>
              <a:buChar char="Ø"/>
            </a:pPr>
            <a:r>
              <a:rPr lang="en-US" altLang="tr-TR" sz="3000" dirty="0" smtClean="0"/>
              <a:t>There are two antecedents for causal inferences: </a:t>
            </a:r>
          </a:p>
          <a:p>
            <a:pPr lvl="1">
              <a:buFont typeface="Arial" charset="0"/>
              <a:buAutoNum type="alphaLcParenBoth"/>
            </a:pPr>
            <a:r>
              <a:rPr lang="en-US" altLang="tr-TR" sz="2600" dirty="0" smtClean="0"/>
              <a:t>Information</a:t>
            </a:r>
          </a:p>
          <a:p>
            <a:pPr lvl="1">
              <a:buFont typeface="Arial" charset="0"/>
              <a:buAutoNum type="alphaLcParenBoth"/>
            </a:pPr>
            <a:r>
              <a:rPr lang="en-US" altLang="tr-TR" sz="2600" dirty="0"/>
              <a:t>M</a:t>
            </a:r>
            <a:r>
              <a:rPr lang="en-US" altLang="tr-TR" sz="2600" dirty="0" smtClean="0"/>
              <a:t>otivation </a:t>
            </a:r>
          </a:p>
          <a:p>
            <a:pPr lvl="1">
              <a:buFont typeface="Arial" charset="0"/>
              <a:buNone/>
            </a:pPr>
            <a:r>
              <a:rPr lang="en-US" altLang="tr-TR" sz="2600" dirty="0" smtClean="0"/>
              <a:t>(Kelley &amp; </a:t>
            </a:r>
            <a:r>
              <a:rPr lang="en-US" altLang="tr-TR" sz="2600" dirty="0" err="1" smtClean="0"/>
              <a:t>Michela</a:t>
            </a:r>
            <a:r>
              <a:rPr lang="en-US" altLang="tr-TR" sz="2600" dirty="0" smtClean="0"/>
              <a:t>, 1980)</a:t>
            </a:r>
          </a:p>
          <a:p>
            <a:pPr eaLnBrk="1" hangingPunct="1"/>
            <a:endParaRPr lang="en-US" altLang="tr-TR" sz="3000" dirty="0" smtClean="0"/>
          </a:p>
        </p:txBody>
      </p:sp>
      <p:sp>
        <p:nvSpPr>
          <p:cNvPr id="24578" name="Title 1"/>
          <p:cNvSpPr>
            <a:spLocks noGrp="1"/>
          </p:cNvSpPr>
          <p:nvPr>
            <p:ph type="title"/>
          </p:nvPr>
        </p:nvSpPr>
        <p:spPr/>
        <p:txBody>
          <a:bodyPr/>
          <a:lstStyle/>
          <a:p>
            <a:pPr eaLnBrk="1" hangingPunct="1"/>
            <a:r>
              <a:rPr lang="en-US" altLang="tr-TR" smtClean="0"/>
              <a:t>Summary</a:t>
            </a:r>
          </a:p>
        </p:txBody>
      </p:sp>
    </p:spTree>
    <p:extLst>
      <p:ext uri="{BB962C8B-B14F-4D97-AF65-F5344CB8AC3E}">
        <p14:creationId xmlns:p14="http://schemas.microsoft.com/office/powerpoint/2010/main" val="1871045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3"/>
          </p:nvPr>
        </p:nvSpPr>
        <p:spPr/>
        <p:txBody>
          <a:bodyPr/>
          <a:lstStyle/>
          <a:p>
            <a:pPr marL="457200" indent="-457200" eaLnBrk="1" hangingPunct="1">
              <a:buFont typeface="Wingdings" pitchFamily="2" charset="2"/>
              <a:buChar char="Ø"/>
            </a:pPr>
            <a:r>
              <a:rPr lang="en-US" altLang="tr-TR" dirty="0" smtClean="0"/>
              <a:t>Attribution causal dimensions:</a:t>
            </a:r>
          </a:p>
          <a:p>
            <a:pPr lvl="1">
              <a:buFont typeface="Arial" charset="0"/>
              <a:buAutoNum type="alphaLcParenBoth"/>
            </a:pPr>
            <a:r>
              <a:rPr lang="en-US" altLang="tr-TR" dirty="0" smtClean="0"/>
              <a:t>stability, </a:t>
            </a:r>
          </a:p>
          <a:p>
            <a:pPr lvl="1">
              <a:buFont typeface="Arial" charset="0"/>
              <a:buAutoNum type="alphaLcParenBoth"/>
            </a:pPr>
            <a:r>
              <a:rPr lang="en-US" altLang="tr-TR" dirty="0" smtClean="0"/>
              <a:t>locus of causality, and </a:t>
            </a:r>
          </a:p>
          <a:p>
            <a:pPr lvl="1">
              <a:buFont typeface="Arial" charset="0"/>
              <a:buAutoNum type="alphaLcParenBoth"/>
            </a:pPr>
            <a:r>
              <a:rPr lang="en-US" altLang="tr-TR" dirty="0" smtClean="0"/>
              <a:t>controllability</a:t>
            </a:r>
          </a:p>
          <a:p>
            <a:pPr eaLnBrk="1" hangingPunct="1"/>
            <a:endParaRPr lang="en-US" altLang="tr-TR" dirty="0" smtClean="0"/>
          </a:p>
          <a:p>
            <a:pPr eaLnBrk="1" hangingPunct="1">
              <a:buFont typeface="Arial" charset="0"/>
              <a:buNone/>
            </a:pPr>
            <a:endParaRPr lang="en-US" altLang="tr-TR" dirty="0" smtClean="0"/>
          </a:p>
        </p:txBody>
      </p:sp>
      <p:sp>
        <p:nvSpPr>
          <p:cNvPr id="25602" name="Title 1"/>
          <p:cNvSpPr>
            <a:spLocks noGrp="1"/>
          </p:cNvSpPr>
          <p:nvPr>
            <p:ph type="title"/>
          </p:nvPr>
        </p:nvSpPr>
        <p:spPr/>
        <p:txBody>
          <a:bodyPr/>
          <a:lstStyle/>
          <a:p>
            <a:pPr eaLnBrk="1" hangingPunct="1"/>
            <a:r>
              <a:rPr lang="en-US" altLang="tr-TR" smtClean="0"/>
              <a:t>Summary</a:t>
            </a:r>
          </a:p>
        </p:txBody>
      </p:sp>
    </p:spTree>
    <p:extLst>
      <p:ext uri="{BB962C8B-B14F-4D97-AF65-F5344CB8AC3E}">
        <p14:creationId xmlns:p14="http://schemas.microsoft.com/office/powerpoint/2010/main" val="2713986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quarter" idx="13"/>
          </p:nvPr>
        </p:nvSpPr>
        <p:spPr/>
        <p:txBody>
          <a:bodyPr/>
          <a:lstStyle/>
          <a:p>
            <a:pPr marL="457200" indent="-457200" eaLnBrk="1" hangingPunct="1">
              <a:buFont typeface="Wingdings" pitchFamily="2" charset="2"/>
              <a:buChar char="Ø"/>
            </a:pPr>
            <a:r>
              <a:rPr lang="en-US" altLang="tr-TR" dirty="0" smtClean="0"/>
              <a:t>Factors affecting service failure and customer attribution:</a:t>
            </a:r>
          </a:p>
          <a:p>
            <a:pPr lvl="1">
              <a:buFont typeface="Calibri" pitchFamily="34" charset="0"/>
              <a:buAutoNum type="alphaLcParenR"/>
            </a:pPr>
            <a:r>
              <a:rPr lang="en-US" altLang="tr-TR" dirty="0"/>
              <a:t>S</a:t>
            </a:r>
            <a:r>
              <a:rPr lang="en-US" altLang="tr-TR" dirty="0" smtClean="0"/>
              <a:t>everity of failures </a:t>
            </a:r>
          </a:p>
          <a:p>
            <a:pPr lvl="1">
              <a:buFont typeface="Calibri" pitchFamily="34" charset="0"/>
              <a:buAutoNum type="alphaLcParenR"/>
            </a:pPr>
            <a:r>
              <a:rPr lang="en-US" altLang="tr-TR" dirty="0"/>
              <a:t>C</a:t>
            </a:r>
            <a:r>
              <a:rPr lang="en-US" altLang="tr-TR" dirty="0" smtClean="0"/>
              <a:t>ustomer participation </a:t>
            </a:r>
          </a:p>
          <a:p>
            <a:pPr lvl="1">
              <a:buFont typeface="Calibri" pitchFamily="34" charset="0"/>
              <a:buAutoNum type="alphaLcParenR"/>
            </a:pPr>
            <a:r>
              <a:rPr lang="en-US" altLang="tr-TR" dirty="0" smtClean="0"/>
              <a:t>Online and off-line service failures</a:t>
            </a:r>
          </a:p>
          <a:p>
            <a:pPr lvl="1">
              <a:buFont typeface="Calibri" pitchFamily="34" charset="0"/>
              <a:buAutoNum type="alphaLcParenR"/>
            </a:pPr>
            <a:r>
              <a:rPr lang="en-US" altLang="tr-TR" dirty="0"/>
              <a:t>C</a:t>
            </a:r>
            <a:r>
              <a:rPr lang="en-US" altLang="tr-TR" dirty="0" smtClean="0"/>
              <a:t>ultural factors</a:t>
            </a:r>
          </a:p>
          <a:p>
            <a:pPr eaLnBrk="1" hangingPunct="1">
              <a:buFont typeface="Arial" charset="0"/>
              <a:buNone/>
            </a:pPr>
            <a:endParaRPr lang="en-US" altLang="tr-TR" dirty="0" smtClean="0"/>
          </a:p>
        </p:txBody>
      </p:sp>
      <p:sp>
        <p:nvSpPr>
          <p:cNvPr id="26626" name="Title 1"/>
          <p:cNvSpPr>
            <a:spLocks noGrp="1"/>
          </p:cNvSpPr>
          <p:nvPr>
            <p:ph type="title"/>
          </p:nvPr>
        </p:nvSpPr>
        <p:spPr/>
        <p:txBody>
          <a:bodyPr/>
          <a:lstStyle/>
          <a:p>
            <a:pPr eaLnBrk="1" hangingPunct="1"/>
            <a:r>
              <a:rPr lang="en-US" altLang="tr-TR" smtClean="0"/>
              <a:t>Summary</a:t>
            </a:r>
          </a:p>
        </p:txBody>
      </p:sp>
    </p:spTree>
    <p:extLst>
      <p:ext uri="{BB962C8B-B14F-4D97-AF65-F5344CB8AC3E}">
        <p14:creationId xmlns:p14="http://schemas.microsoft.com/office/powerpoint/2010/main" val="2207067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quarter" idx="13"/>
          </p:nvPr>
        </p:nvSpPr>
        <p:spPr/>
        <p:txBody>
          <a:bodyPr/>
          <a:lstStyle/>
          <a:p>
            <a:pPr marL="457200" indent="-457200" eaLnBrk="1" hangingPunct="1">
              <a:buFont typeface="Wingdings" pitchFamily="2" charset="2"/>
              <a:buChar char="Ø"/>
            </a:pPr>
            <a:r>
              <a:rPr lang="en-US" altLang="tr-TR" dirty="0" smtClean="0"/>
              <a:t>Outcomes of service failure and customer attribution:</a:t>
            </a:r>
          </a:p>
          <a:p>
            <a:pPr lvl="1">
              <a:buFont typeface="Calibri" pitchFamily="34" charset="0"/>
              <a:buAutoNum type="alphaLcParenR"/>
            </a:pPr>
            <a:r>
              <a:rPr lang="en-US" altLang="tr-TR" dirty="0" smtClean="0"/>
              <a:t> Service </a:t>
            </a:r>
            <a:r>
              <a:rPr lang="en-US" altLang="tr-TR" dirty="0" smtClean="0"/>
              <a:t>recovery actions</a:t>
            </a:r>
          </a:p>
          <a:p>
            <a:pPr lvl="1">
              <a:buFont typeface="Calibri" pitchFamily="34" charset="0"/>
              <a:buAutoNum type="alphaLcParenR"/>
            </a:pPr>
            <a:r>
              <a:rPr lang="en-US" altLang="tr-TR" dirty="0" smtClean="0"/>
              <a:t> Customer </a:t>
            </a:r>
            <a:r>
              <a:rPr lang="en-US" altLang="tr-TR" dirty="0" smtClean="0"/>
              <a:t>emotions and </a:t>
            </a:r>
            <a:r>
              <a:rPr lang="en-US" altLang="tr-TR" dirty="0" err="1" smtClean="0"/>
              <a:t>behavioural</a:t>
            </a:r>
            <a:r>
              <a:rPr lang="en-US" altLang="tr-TR" dirty="0" smtClean="0"/>
              <a:t> intentions</a:t>
            </a:r>
          </a:p>
          <a:p>
            <a:pPr lvl="1">
              <a:buFont typeface="Calibri" pitchFamily="34" charset="0"/>
              <a:buAutoNum type="alphaLcParenR"/>
            </a:pPr>
            <a:r>
              <a:rPr lang="en-US" altLang="tr-TR" smtClean="0"/>
              <a:t> Perceived </a:t>
            </a:r>
            <a:r>
              <a:rPr lang="en-US" altLang="tr-TR" dirty="0" smtClean="0"/>
              <a:t>quality and customer </a:t>
            </a:r>
            <a:r>
              <a:rPr lang="en-US" altLang="tr-TR" dirty="0" smtClean="0"/>
              <a:t>satisfaction</a:t>
            </a:r>
            <a:endParaRPr lang="en-US" altLang="tr-TR" dirty="0" smtClean="0"/>
          </a:p>
          <a:p>
            <a:pPr eaLnBrk="1" hangingPunct="1"/>
            <a:endParaRPr lang="en-US" altLang="tr-TR" dirty="0" smtClean="0"/>
          </a:p>
          <a:p>
            <a:pPr eaLnBrk="1" hangingPunct="1"/>
            <a:endParaRPr lang="en-US" altLang="tr-TR" dirty="0" smtClean="0"/>
          </a:p>
        </p:txBody>
      </p:sp>
      <p:sp>
        <p:nvSpPr>
          <p:cNvPr id="27650" name="Title 1"/>
          <p:cNvSpPr>
            <a:spLocks noGrp="1"/>
          </p:cNvSpPr>
          <p:nvPr>
            <p:ph type="title"/>
          </p:nvPr>
        </p:nvSpPr>
        <p:spPr/>
        <p:txBody>
          <a:bodyPr/>
          <a:lstStyle/>
          <a:p>
            <a:pPr eaLnBrk="1" hangingPunct="1"/>
            <a:r>
              <a:rPr lang="en-US" altLang="tr-TR" smtClean="0"/>
              <a:t>Summary</a:t>
            </a:r>
          </a:p>
        </p:txBody>
      </p:sp>
    </p:spTree>
    <p:extLst>
      <p:ext uri="{BB962C8B-B14F-4D97-AF65-F5344CB8AC3E}">
        <p14:creationId xmlns:p14="http://schemas.microsoft.com/office/powerpoint/2010/main" val="1670373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rtlCol="0">
            <a:normAutofit fontScale="92500" lnSpcReduction="20000"/>
          </a:bodyPr>
          <a:lstStyle/>
          <a:p>
            <a:pPr marL="342900" lvl="0" indent="-342900">
              <a:buFont typeface="Wingdings" pitchFamily="2" charset="2"/>
              <a:buChar char="Ø"/>
            </a:pPr>
            <a:r>
              <a:rPr lang="en-GB" sz="2400" dirty="0"/>
              <a:t>Understand the underlying reasons why people make causal attributions. </a:t>
            </a:r>
            <a:endParaRPr lang="tr-TR" sz="2400" dirty="0"/>
          </a:p>
          <a:p>
            <a:pPr marL="342900" lvl="0" indent="-342900">
              <a:buFont typeface="Wingdings" pitchFamily="2" charset="2"/>
              <a:buChar char="Ø"/>
            </a:pPr>
            <a:r>
              <a:rPr lang="en-US" sz="2400" dirty="0"/>
              <a:t>Understand the </a:t>
            </a:r>
            <a:r>
              <a:rPr lang="en-GB" sz="2400" dirty="0"/>
              <a:t>basic tenets of </a:t>
            </a:r>
            <a:r>
              <a:rPr lang="en-GB" sz="2400" dirty="0" smtClean="0"/>
              <a:t>attribution theory.</a:t>
            </a:r>
            <a:endParaRPr lang="tr-TR" sz="2400" dirty="0"/>
          </a:p>
          <a:p>
            <a:pPr marL="342900" lvl="0" indent="-342900">
              <a:buFont typeface="Wingdings" pitchFamily="2" charset="2"/>
              <a:buChar char="Ø"/>
            </a:pPr>
            <a:r>
              <a:rPr lang="en-GB" sz="2400" dirty="0"/>
              <a:t>Understand and explain the causal dimensions of customer attribution.</a:t>
            </a:r>
            <a:endParaRPr lang="tr-TR" sz="2400" dirty="0"/>
          </a:p>
          <a:p>
            <a:pPr marL="342900" lvl="0" indent="-342900">
              <a:buFont typeface="Wingdings" pitchFamily="2" charset="2"/>
              <a:buChar char="Ø"/>
            </a:pPr>
            <a:r>
              <a:rPr lang="en-GB" sz="2400" dirty="0"/>
              <a:t>Understand and explain the role and influence of customer participation on </a:t>
            </a:r>
            <a:r>
              <a:rPr lang="en-GB" sz="2400" dirty="0" smtClean="0"/>
              <a:t>customer service failure perceptions and attribution.</a:t>
            </a:r>
            <a:endParaRPr lang="tr-TR" sz="2400" dirty="0"/>
          </a:p>
          <a:p>
            <a:pPr marL="342900" lvl="0" indent="-342900">
              <a:buFont typeface="Wingdings" pitchFamily="2" charset="2"/>
              <a:buChar char="Ø"/>
            </a:pPr>
            <a:r>
              <a:rPr lang="en-US" sz="2400" dirty="0"/>
              <a:t>Identify the factors influencing customer </a:t>
            </a:r>
            <a:r>
              <a:rPr lang="en-US" sz="2400" dirty="0" smtClean="0"/>
              <a:t>attribution: </a:t>
            </a:r>
            <a:r>
              <a:rPr lang="en-US" sz="2400" dirty="0"/>
              <a:t>severity of failures, customer participation, cultural factors, online and </a:t>
            </a:r>
            <a:r>
              <a:rPr lang="en-US" sz="2400" dirty="0" smtClean="0"/>
              <a:t>off-line service failures.</a:t>
            </a:r>
            <a:endParaRPr lang="tr-TR" sz="2400" dirty="0"/>
          </a:p>
          <a:p>
            <a:pPr marL="342900" lvl="0" indent="-342900">
              <a:buFont typeface="Wingdings" pitchFamily="2" charset="2"/>
              <a:buChar char="Ø"/>
            </a:pPr>
            <a:r>
              <a:rPr lang="en-US" sz="2400" dirty="0"/>
              <a:t>Discuss the outcomes of service failure and customer </a:t>
            </a:r>
            <a:r>
              <a:rPr lang="en-US" sz="2400" dirty="0" smtClean="0"/>
              <a:t>attribution.</a:t>
            </a:r>
            <a:endParaRPr lang="tr-TR" sz="2400" dirty="0"/>
          </a:p>
        </p:txBody>
      </p:sp>
      <p:sp>
        <p:nvSpPr>
          <p:cNvPr id="3074" name="Title 1"/>
          <p:cNvSpPr>
            <a:spLocks noGrp="1"/>
          </p:cNvSpPr>
          <p:nvPr>
            <p:ph type="title"/>
          </p:nvPr>
        </p:nvSpPr>
        <p:spPr/>
        <p:txBody>
          <a:bodyPr/>
          <a:lstStyle/>
          <a:p>
            <a:pPr eaLnBrk="1" hangingPunct="1"/>
            <a:r>
              <a:rPr lang="en-US" altLang="tr-TR" smtClean="0"/>
              <a:t>Learning Outcomes</a:t>
            </a:r>
          </a:p>
        </p:txBody>
      </p:sp>
    </p:spTree>
    <p:extLst>
      <p:ext uri="{BB962C8B-B14F-4D97-AF65-F5344CB8AC3E}">
        <p14:creationId xmlns:p14="http://schemas.microsoft.com/office/powerpoint/2010/main" val="1836628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quarter" idx="13"/>
          </p:nvPr>
        </p:nvSpPr>
        <p:spPr/>
        <p:txBody>
          <a:bodyPr>
            <a:normAutofit fontScale="92500" lnSpcReduction="10000"/>
          </a:bodyPr>
          <a:lstStyle/>
          <a:p>
            <a:pPr marL="457200" indent="-457200" eaLnBrk="1" hangingPunct="1">
              <a:lnSpc>
                <a:spcPct val="90000"/>
              </a:lnSpc>
              <a:buFont typeface="Wingdings" pitchFamily="2" charset="2"/>
              <a:buChar char="Ø"/>
            </a:pPr>
            <a:r>
              <a:rPr lang="en-US" altLang="tr-TR" sz="2700" dirty="0" smtClean="0"/>
              <a:t>Attribution refers to the effect of ascribing a particular source or cause (</a:t>
            </a:r>
            <a:r>
              <a:rPr lang="en-US" altLang="tr-TR" sz="2700" dirty="0" err="1" smtClean="0"/>
              <a:t>Jolibert</a:t>
            </a:r>
            <a:r>
              <a:rPr lang="en-US" altLang="tr-TR" sz="2700" dirty="0" smtClean="0"/>
              <a:t> &amp; Peterson, 1976). </a:t>
            </a:r>
          </a:p>
          <a:p>
            <a:pPr eaLnBrk="1" hangingPunct="1">
              <a:lnSpc>
                <a:spcPct val="90000"/>
              </a:lnSpc>
            </a:pPr>
            <a:endParaRPr lang="en-US" altLang="tr-TR" sz="2700" dirty="0" smtClean="0"/>
          </a:p>
          <a:p>
            <a:pPr marL="457200" indent="-457200" eaLnBrk="1" hangingPunct="1">
              <a:lnSpc>
                <a:spcPct val="90000"/>
              </a:lnSpc>
              <a:buFont typeface="Wingdings" pitchFamily="2" charset="2"/>
              <a:buChar char="Ø"/>
            </a:pPr>
            <a:r>
              <a:rPr lang="en-US" altLang="tr-TR" sz="2700" dirty="0" smtClean="0"/>
              <a:t>When customers interpret the causes of service failures, these are recognized as attribution (</a:t>
            </a:r>
            <a:r>
              <a:rPr lang="en-US" altLang="tr-TR" sz="2700" dirty="0" err="1" smtClean="0"/>
              <a:t>Priluck</a:t>
            </a:r>
            <a:r>
              <a:rPr lang="en-US" altLang="tr-TR" sz="2700" dirty="0" smtClean="0"/>
              <a:t> &amp; </a:t>
            </a:r>
            <a:r>
              <a:rPr lang="en-US" altLang="tr-TR" sz="2700" dirty="0" err="1" smtClean="0"/>
              <a:t>Wisenblit</a:t>
            </a:r>
            <a:r>
              <a:rPr lang="en-US" altLang="tr-TR" sz="2700" dirty="0" smtClean="0"/>
              <a:t>, 2009).</a:t>
            </a:r>
          </a:p>
          <a:p>
            <a:pPr eaLnBrk="1" hangingPunct="1">
              <a:lnSpc>
                <a:spcPct val="90000"/>
              </a:lnSpc>
            </a:pPr>
            <a:endParaRPr lang="en-US" altLang="tr-TR" sz="2700" dirty="0" smtClean="0"/>
          </a:p>
          <a:p>
            <a:pPr marL="457200" indent="-457200" eaLnBrk="1" hangingPunct="1">
              <a:lnSpc>
                <a:spcPct val="90000"/>
              </a:lnSpc>
              <a:buFont typeface="Wingdings" pitchFamily="2" charset="2"/>
              <a:buChar char="Ø"/>
            </a:pPr>
            <a:r>
              <a:rPr lang="en-US" altLang="tr-TR" sz="2700" dirty="0" smtClean="0"/>
              <a:t>Attribution theory was originally introduced by Fritz </a:t>
            </a:r>
            <a:r>
              <a:rPr lang="en-US" altLang="tr-TR" sz="2700" dirty="0" err="1" smtClean="0"/>
              <a:t>Heider</a:t>
            </a:r>
            <a:r>
              <a:rPr lang="en-US" altLang="tr-TR" sz="2700" dirty="0" smtClean="0"/>
              <a:t> (1958) with a book entitled </a:t>
            </a:r>
            <a:r>
              <a:rPr lang="en-US" altLang="tr-TR" sz="2700" i="1" dirty="0" smtClean="0"/>
              <a:t>Psychology of Interpersonal Relations</a:t>
            </a:r>
            <a:r>
              <a:rPr lang="en-US" altLang="tr-TR" sz="2700" dirty="0" smtClean="0"/>
              <a:t> (Weiner, 2000). </a:t>
            </a:r>
          </a:p>
        </p:txBody>
      </p:sp>
      <p:sp>
        <p:nvSpPr>
          <p:cNvPr id="4098" name="Title 1"/>
          <p:cNvSpPr>
            <a:spLocks noGrp="1"/>
          </p:cNvSpPr>
          <p:nvPr>
            <p:ph type="title"/>
          </p:nvPr>
        </p:nvSpPr>
        <p:spPr/>
        <p:txBody>
          <a:bodyPr/>
          <a:lstStyle/>
          <a:p>
            <a:pPr eaLnBrk="1" hangingPunct="1"/>
            <a:r>
              <a:rPr lang="en-US" altLang="tr-TR" smtClean="0"/>
              <a:t>Attribution Theory</a:t>
            </a:r>
          </a:p>
        </p:txBody>
      </p:sp>
    </p:spTree>
    <p:extLst>
      <p:ext uri="{BB962C8B-B14F-4D97-AF65-F5344CB8AC3E}">
        <p14:creationId xmlns:p14="http://schemas.microsoft.com/office/powerpoint/2010/main" val="2522586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rtlCol="0">
            <a:normAutofit/>
          </a:bodyPr>
          <a:lstStyle/>
          <a:p>
            <a:pPr marL="0" indent="0" eaLnBrk="1" fontAlgn="auto" hangingPunct="1">
              <a:spcAft>
                <a:spcPts val="0"/>
              </a:spcAft>
              <a:buFont typeface="Arial" charset="0"/>
              <a:buNone/>
              <a:defRPr/>
            </a:pPr>
            <a:r>
              <a:rPr lang="tr-TR" dirty="0" err="1" smtClean="0"/>
              <a:t>Antecedents</a:t>
            </a:r>
            <a:r>
              <a:rPr lang="tr-TR" dirty="0" smtClean="0"/>
              <a:t> of </a:t>
            </a:r>
            <a:r>
              <a:rPr lang="tr-TR" dirty="0" err="1"/>
              <a:t>c</a:t>
            </a:r>
            <a:r>
              <a:rPr lang="tr-TR" dirty="0" err="1" smtClean="0"/>
              <a:t>ausal</a:t>
            </a:r>
            <a:r>
              <a:rPr lang="tr-TR" dirty="0" smtClean="0"/>
              <a:t> </a:t>
            </a:r>
            <a:r>
              <a:rPr lang="tr-TR" dirty="0" err="1"/>
              <a:t>i</a:t>
            </a:r>
            <a:r>
              <a:rPr lang="tr-TR" dirty="0" err="1" smtClean="0"/>
              <a:t>nferences</a:t>
            </a:r>
            <a:r>
              <a:rPr lang="tr-TR" dirty="0" smtClean="0"/>
              <a:t> </a:t>
            </a:r>
            <a:r>
              <a:rPr lang="en-US" sz="2000" dirty="0" smtClean="0"/>
              <a:t>(</a:t>
            </a:r>
            <a:r>
              <a:rPr lang="en-US" sz="2000" dirty="0"/>
              <a:t>Kelley &amp; Michela, 1980</a:t>
            </a:r>
            <a:r>
              <a:rPr lang="en-US" sz="2000" dirty="0" smtClean="0"/>
              <a:t>)</a:t>
            </a:r>
            <a:endParaRPr lang="en-US" sz="2000" dirty="0"/>
          </a:p>
          <a:p>
            <a:pPr marL="0" indent="0" eaLnBrk="1" fontAlgn="auto" hangingPunct="1">
              <a:spcAft>
                <a:spcPts val="0"/>
              </a:spcAft>
              <a:buFont typeface="Arial" charset="0"/>
              <a:buNone/>
              <a:defRPr/>
            </a:pPr>
            <a:endParaRPr lang="tr-TR" dirty="0" smtClean="0"/>
          </a:p>
          <a:p>
            <a:pPr marL="514350" indent="-514350" eaLnBrk="1" fontAlgn="auto" hangingPunct="1">
              <a:spcAft>
                <a:spcPts val="0"/>
              </a:spcAft>
              <a:buFont typeface="Arial" pitchFamily="34" charset="0"/>
              <a:buAutoNum type="alphaLcParenBoth"/>
              <a:defRPr/>
            </a:pPr>
            <a:r>
              <a:rPr lang="en-US" dirty="0" smtClean="0"/>
              <a:t>Information</a:t>
            </a:r>
          </a:p>
          <a:p>
            <a:pPr marL="514350" indent="-514350" eaLnBrk="1" fontAlgn="auto" hangingPunct="1">
              <a:spcAft>
                <a:spcPts val="0"/>
              </a:spcAft>
              <a:buFont typeface="Arial" pitchFamily="34" charset="0"/>
              <a:buAutoNum type="alphaLcParenBoth"/>
              <a:defRPr/>
            </a:pPr>
            <a:r>
              <a:rPr lang="en-US" dirty="0" smtClean="0"/>
              <a:t>Motivation </a:t>
            </a:r>
            <a:endParaRPr lang="tr-TR" dirty="0" smtClean="0"/>
          </a:p>
          <a:p>
            <a:pPr marL="0" indent="0" eaLnBrk="1" fontAlgn="auto" hangingPunct="1">
              <a:spcAft>
                <a:spcPts val="0"/>
              </a:spcAft>
              <a:buFont typeface="Arial" charset="0"/>
              <a:buNone/>
              <a:defRPr/>
            </a:pPr>
            <a:endParaRPr lang="en-US" dirty="0" smtClean="0"/>
          </a:p>
        </p:txBody>
      </p:sp>
      <p:sp>
        <p:nvSpPr>
          <p:cNvPr id="5122" name="Title 1"/>
          <p:cNvSpPr>
            <a:spLocks noGrp="1"/>
          </p:cNvSpPr>
          <p:nvPr>
            <p:ph type="title"/>
          </p:nvPr>
        </p:nvSpPr>
        <p:spPr/>
        <p:txBody>
          <a:bodyPr/>
          <a:lstStyle/>
          <a:p>
            <a:pPr eaLnBrk="1" hangingPunct="1"/>
            <a:r>
              <a:rPr lang="en-US" altLang="tr-TR" smtClean="0"/>
              <a:t>Causal Inferences</a:t>
            </a:r>
          </a:p>
        </p:txBody>
      </p:sp>
    </p:spTree>
    <p:extLst>
      <p:ext uri="{BB962C8B-B14F-4D97-AF65-F5344CB8AC3E}">
        <p14:creationId xmlns:p14="http://schemas.microsoft.com/office/powerpoint/2010/main" val="36411191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sz="quarter" idx="13"/>
          </p:nvPr>
        </p:nvSpPr>
        <p:spPr/>
        <p:txBody>
          <a:bodyPr/>
          <a:lstStyle/>
          <a:p>
            <a:pPr marL="514350" indent="-514350" eaLnBrk="1" hangingPunct="1">
              <a:buFont typeface="Arial" charset="0"/>
              <a:buAutoNum type="alphaLcParenBoth"/>
            </a:pPr>
            <a:r>
              <a:rPr lang="en-US" altLang="tr-TR" dirty="0" smtClean="0"/>
              <a:t>Stability </a:t>
            </a:r>
          </a:p>
          <a:p>
            <a:pPr marL="514350" indent="-514350" eaLnBrk="1" hangingPunct="1">
              <a:buFont typeface="Arial" charset="0"/>
              <a:buAutoNum type="alphaLcParenBoth"/>
            </a:pPr>
            <a:r>
              <a:rPr lang="en-US" altLang="tr-TR" dirty="0"/>
              <a:t>L</a:t>
            </a:r>
            <a:r>
              <a:rPr lang="en-US" altLang="tr-TR" dirty="0" smtClean="0"/>
              <a:t>ocus of causality</a:t>
            </a:r>
          </a:p>
          <a:p>
            <a:pPr marL="514350" indent="-514350" eaLnBrk="1" hangingPunct="1">
              <a:buFont typeface="Arial" charset="0"/>
              <a:buAutoNum type="alphaLcParenBoth"/>
            </a:pPr>
            <a:r>
              <a:rPr lang="en-US" altLang="tr-TR" dirty="0"/>
              <a:t>C</a:t>
            </a:r>
            <a:r>
              <a:rPr lang="en-US" altLang="tr-TR" dirty="0" smtClean="0"/>
              <a:t>ontrollability</a:t>
            </a:r>
          </a:p>
        </p:txBody>
      </p:sp>
      <p:sp>
        <p:nvSpPr>
          <p:cNvPr id="2" name="Title 1"/>
          <p:cNvSpPr>
            <a:spLocks noGrp="1"/>
          </p:cNvSpPr>
          <p:nvPr>
            <p:ph type="title"/>
          </p:nvPr>
        </p:nvSpPr>
        <p:spPr/>
        <p:txBody>
          <a:bodyPr>
            <a:normAutofit fontScale="90000"/>
          </a:bodyPr>
          <a:lstStyle/>
          <a:p>
            <a:pPr eaLnBrk="1" hangingPunct="1">
              <a:defRPr/>
            </a:pPr>
            <a:r>
              <a:rPr lang="en-US" altLang="tr-TR" sz="4000" i="1" smtClean="0"/>
              <a:t/>
            </a:r>
            <a:br>
              <a:rPr lang="en-US" altLang="tr-TR" sz="4000" i="1" smtClean="0"/>
            </a:br>
            <a:r>
              <a:rPr lang="en-US" altLang="tr-TR" sz="4000" smtClean="0"/>
              <a:t>Attribution Causal Dimensions</a:t>
            </a:r>
            <a:br>
              <a:rPr lang="en-US" altLang="tr-TR" sz="4000" smtClean="0"/>
            </a:br>
            <a:endParaRPr lang="en-US" altLang="tr-TR" sz="4000" smtClean="0"/>
          </a:p>
        </p:txBody>
      </p:sp>
    </p:spTree>
    <p:extLst>
      <p:ext uri="{BB962C8B-B14F-4D97-AF65-F5344CB8AC3E}">
        <p14:creationId xmlns:p14="http://schemas.microsoft.com/office/powerpoint/2010/main" val="2081646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sz="quarter" idx="13"/>
          </p:nvPr>
        </p:nvSpPr>
        <p:spPr/>
        <p:txBody>
          <a:bodyPr/>
          <a:lstStyle/>
          <a:p>
            <a:pPr marL="457200" indent="-457200" eaLnBrk="1" hangingPunct="1">
              <a:buFont typeface="Wingdings" pitchFamily="2" charset="2"/>
              <a:buChar char="Ø"/>
              <a:defRPr/>
            </a:pPr>
            <a:r>
              <a:rPr lang="en-US" altLang="tr-TR" b="1" dirty="0" smtClean="0"/>
              <a:t>Stability</a:t>
            </a:r>
            <a:r>
              <a:rPr lang="en-US" altLang="tr-TR" dirty="0" smtClean="0"/>
              <a:t> refers to </a:t>
            </a:r>
            <a:r>
              <a:rPr lang="en-US" altLang="tr-TR" dirty="0" err="1" smtClean="0"/>
              <a:t>wh</a:t>
            </a:r>
            <a:r>
              <a:rPr lang="tr-TR" altLang="tr-TR" dirty="0" err="1" smtClean="0"/>
              <a:t>ether</a:t>
            </a:r>
            <a:r>
              <a:rPr lang="en-US" altLang="tr-TR" dirty="0" smtClean="0"/>
              <a:t> the perceived cause of failure is attributed to the degree of permanence in time (</a:t>
            </a:r>
            <a:r>
              <a:rPr lang="en-US" altLang="tr-TR" dirty="0" err="1" smtClean="0"/>
              <a:t>likeli</a:t>
            </a:r>
            <a:r>
              <a:rPr lang="tr-TR" altLang="tr-TR" dirty="0" err="1" smtClean="0"/>
              <a:t>hood</a:t>
            </a:r>
            <a:r>
              <a:rPr lang="tr-TR" altLang="tr-TR" dirty="0" smtClean="0"/>
              <a:t> of</a:t>
            </a:r>
            <a:r>
              <a:rPr lang="en-US" altLang="tr-TR" dirty="0" smtClean="0"/>
              <a:t> recur</a:t>
            </a:r>
            <a:r>
              <a:rPr lang="tr-TR" altLang="tr-TR" dirty="0" smtClean="0"/>
              <a:t>rence</a:t>
            </a:r>
            <a:r>
              <a:rPr lang="en-US" altLang="tr-TR" dirty="0" smtClean="0"/>
              <a:t>)</a:t>
            </a:r>
            <a:r>
              <a:rPr lang="tr-TR" altLang="tr-TR" dirty="0"/>
              <a:t>,</a:t>
            </a:r>
            <a:r>
              <a:rPr lang="tr-TR" altLang="tr-TR" dirty="0" smtClean="0"/>
              <a:t> </a:t>
            </a:r>
            <a:r>
              <a:rPr lang="tr-TR" altLang="tr-TR" dirty="0" err="1"/>
              <a:t>i</a:t>
            </a:r>
            <a:r>
              <a:rPr lang="tr-TR" altLang="tr-TR" dirty="0" err="1" smtClean="0"/>
              <a:t>.e</a:t>
            </a:r>
            <a:r>
              <a:rPr lang="tr-TR" altLang="tr-TR" dirty="0" smtClean="0"/>
              <a:t>.</a:t>
            </a:r>
            <a:r>
              <a:rPr lang="en-US" altLang="tr-TR" dirty="0" smtClean="0"/>
              <a:t> whether it is temporary (fluctuates over time) or permanent (stable over time). </a:t>
            </a:r>
          </a:p>
        </p:txBody>
      </p:sp>
      <p:sp>
        <p:nvSpPr>
          <p:cNvPr id="2" name="Title 1"/>
          <p:cNvSpPr>
            <a:spLocks noGrp="1"/>
          </p:cNvSpPr>
          <p:nvPr>
            <p:ph type="title"/>
          </p:nvPr>
        </p:nvSpPr>
        <p:spPr/>
        <p:txBody>
          <a:bodyPr>
            <a:normAutofit fontScale="90000"/>
          </a:bodyPr>
          <a:lstStyle/>
          <a:p>
            <a:pPr eaLnBrk="1" hangingPunct="1">
              <a:defRPr/>
            </a:pPr>
            <a:r>
              <a:rPr lang="en-US" altLang="tr-TR" sz="4000" dirty="0" smtClean="0"/>
              <a:t/>
            </a:r>
            <a:br>
              <a:rPr lang="en-US" altLang="tr-TR" sz="4000" dirty="0" smtClean="0"/>
            </a:br>
            <a:r>
              <a:rPr lang="en-US" altLang="tr-TR" sz="4000" dirty="0" smtClean="0"/>
              <a:t>Attribution Causal Dimensions</a:t>
            </a:r>
            <a:br>
              <a:rPr lang="en-US" altLang="tr-TR" sz="4000" dirty="0" smtClean="0"/>
            </a:br>
            <a:endParaRPr lang="en-US" altLang="tr-TR" sz="4000" dirty="0" smtClean="0"/>
          </a:p>
        </p:txBody>
      </p:sp>
    </p:spTree>
    <p:extLst>
      <p:ext uri="{BB962C8B-B14F-4D97-AF65-F5344CB8AC3E}">
        <p14:creationId xmlns:p14="http://schemas.microsoft.com/office/powerpoint/2010/main" val="1521234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sz="quarter" idx="13"/>
          </p:nvPr>
        </p:nvSpPr>
        <p:spPr/>
        <p:txBody>
          <a:bodyPr>
            <a:normAutofit fontScale="92500" lnSpcReduction="10000"/>
          </a:bodyPr>
          <a:lstStyle/>
          <a:p>
            <a:pPr marL="457200" indent="-457200" eaLnBrk="1" hangingPunct="1">
              <a:lnSpc>
                <a:spcPct val="90000"/>
              </a:lnSpc>
              <a:buFont typeface="Wingdings" pitchFamily="2" charset="2"/>
              <a:buChar char="Ø"/>
            </a:pPr>
            <a:r>
              <a:rPr lang="en-US" altLang="tr-TR" sz="3000" b="1" dirty="0" smtClean="0"/>
              <a:t>Locus of causality </a:t>
            </a:r>
            <a:r>
              <a:rPr lang="en-US" altLang="tr-TR" sz="3000" dirty="0" smtClean="0"/>
              <a:t>refers to whether cause of failure is located in the customer himself or his decisions (internal attribution), or located in a company which offers services (external attribution), or located in unexpected environmental effects (situational attribution).</a:t>
            </a:r>
          </a:p>
          <a:p>
            <a:pPr eaLnBrk="1" hangingPunct="1">
              <a:lnSpc>
                <a:spcPct val="90000"/>
              </a:lnSpc>
            </a:pPr>
            <a:endParaRPr lang="en-US" altLang="tr-TR" sz="3000" dirty="0" smtClean="0"/>
          </a:p>
          <a:p>
            <a:pPr marL="457200" indent="-457200" eaLnBrk="1" hangingPunct="1">
              <a:lnSpc>
                <a:spcPct val="90000"/>
              </a:lnSpc>
              <a:buFont typeface="Wingdings" pitchFamily="2" charset="2"/>
              <a:buChar char="Ø"/>
            </a:pPr>
            <a:r>
              <a:rPr lang="en-US" altLang="tr-TR" sz="3000" b="1" dirty="0" smtClean="0"/>
              <a:t>Controllability </a:t>
            </a:r>
            <a:r>
              <a:rPr lang="en-US" altLang="tr-TR" sz="3000" dirty="0" smtClean="0"/>
              <a:t>is the degree of subject alteration and when the outcome could have been different.</a:t>
            </a:r>
          </a:p>
        </p:txBody>
      </p:sp>
      <p:sp>
        <p:nvSpPr>
          <p:cNvPr id="8194" name="Title 1"/>
          <p:cNvSpPr>
            <a:spLocks noGrp="1"/>
          </p:cNvSpPr>
          <p:nvPr>
            <p:ph type="title"/>
          </p:nvPr>
        </p:nvSpPr>
        <p:spPr/>
        <p:txBody>
          <a:bodyPr/>
          <a:lstStyle/>
          <a:p>
            <a:pPr eaLnBrk="1" hangingPunct="1"/>
            <a:r>
              <a:rPr lang="en-US" altLang="tr-TR" smtClean="0"/>
              <a:t>Attribution Causal Dimensions</a:t>
            </a:r>
          </a:p>
        </p:txBody>
      </p:sp>
    </p:spTree>
    <p:extLst>
      <p:ext uri="{BB962C8B-B14F-4D97-AF65-F5344CB8AC3E}">
        <p14:creationId xmlns:p14="http://schemas.microsoft.com/office/powerpoint/2010/main" val="2889268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sz="quarter" idx="13"/>
          </p:nvPr>
        </p:nvSpPr>
        <p:spPr/>
        <p:txBody>
          <a:bodyPr/>
          <a:lstStyle/>
          <a:p>
            <a:pPr marL="514350" indent="-514350" eaLnBrk="1" hangingPunct="1">
              <a:buFont typeface="Calibri" pitchFamily="34" charset="0"/>
              <a:buAutoNum type="alphaLcParenR"/>
            </a:pPr>
            <a:r>
              <a:rPr lang="en-US" altLang="tr-TR" dirty="0" smtClean="0"/>
              <a:t>Severity of failures  </a:t>
            </a:r>
          </a:p>
          <a:p>
            <a:pPr marL="514350" indent="-514350" eaLnBrk="1" hangingPunct="1">
              <a:buFont typeface="Calibri" pitchFamily="34" charset="0"/>
              <a:buAutoNum type="alphaLcParenR"/>
            </a:pPr>
            <a:r>
              <a:rPr lang="en-US" altLang="tr-TR" dirty="0" smtClean="0"/>
              <a:t>Customer participation</a:t>
            </a:r>
          </a:p>
          <a:p>
            <a:pPr marL="514350" indent="-514350" eaLnBrk="1" hangingPunct="1">
              <a:buFont typeface="Calibri" pitchFamily="34" charset="0"/>
              <a:buAutoNum type="alphaLcParenR"/>
            </a:pPr>
            <a:r>
              <a:rPr lang="en-US" altLang="tr-TR" dirty="0" smtClean="0"/>
              <a:t>Online and off-line service failure </a:t>
            </a:r>
          </a:p>
          <a:p>
            <a:pPr marL="514350" indent="-514350" eaLnBrk="1" hangingPunct="1">
              <a:buFont typeface="Calibri" pitchFamily="34" charset="0"/>
              <a:buAutoNum type="alphaLcParenR"/>
            </a:pPr>
            <a:r>
              <a:rPr lang="en-US" altLang="tr-TR" dirty="0"/>
              <a:t>C</a:t>
            </a:r>
            <a:r>
              <a:rPr lang="en-US" altLang="tr-TR" dirty="0" smtClean="0"/>
              <a:t>ultural factors</a:t>
            </a:r>
          </a:p>
        </p:txBody>
      </p:sp>
      <p:sp>
        <p:nvSpPr>
          <p:cNvPr id="2" name="Title 1"/>
          <p:cNvSpPr>
            <a:spLocks noGrp="1"/>
          </p:cNvSpPr>
          <p:nvPr>
            <p:ph type="title"/>
          </p:nvPr>
        </p:nvSpPr>
        <p:spPr/>
        <p:txBody>
          <a:bodyPr>
            <a:normAutofit fontScale="90000"/>
          </a:bodyPr>
          <a:lstStyle/>
          <a:p>
            <a:pPr eaLnBrk="1" hangingPunct="1">
              <a:defRPr/>
            </a:pPr>
            <a:r>
              <a:rPr lang="en-US" altLang="tr-TR" sz="3200" smtClean="0"/>
              <a:t/>
            </a:r>
            <a:br>
              <a:rPr lang="en-US" altLang="tr-TR" sz="3200" smtClean="0"/>
            </a:br>
            <a:r>
              <a:rPr lang="en-US" altLang="tr-TR" sz="3200" smtClean="0"/>
              <a:t>Factors Affecting Customer Attribution in Response to Service Failure </a:t>
            </a:r>
            <a:r>
              <a:rPr lang="en-US" altLang="tr-TR" sz="4000" smtClean="0"/>
              <a:t/>
            </a:r>
            <a:br>
              <a:rPr lang="en-US" altLang="tr-TR" sz="4000" smtClean="0"/>
            </a:br>
            <a:endParaRPr lang="en-US" altLang="tr-TR" sz="4000" smtClean="0"/>
          </a:p>
        </p:txBody>
      </p:sp>
    </p:spTree>
    <p:extLst>
      <p:ext uri="{BB962C8B-B14F-4D97-AF65-F5344CB8AC3E}">
        <p14:creationId xmlns:p14="http://schemas.microsoft.com/office/powerpoint/2010/main" val="3193364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Koc theme</Template>
  <TotalTime>2102</TotalTime>
  <Words>1087</Words>
  <Application>Microsoft Office PowerPoint</Application>
  <PresentationFormat>On-screen Show (4:3)</PresentationFormat>
  <Paragraphs>192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Theme1</vt:lpstr>
      <vt:lpstr>Service Failures and Recovery in Tourism and Hospitality: A Practical Manual</vt:lpstr>
      <vt:lpstr>PowerPoint Presentation</vt:lpstr>
      <vt:lpstr>Learning Outcomes</vt:lpstr>
      <vt:lpstr>Attribution Theory</vt:lpstr>
      <vt:lpstr>Causal Inferences</vt:lpstr>
      <vt:lpstr> Attribution Causal Dimensions </vt:lpstr>
      <vt:lpstr> Attribution Causal Dimensions </vt:lpstr>
      <vt:lpstr>Attribution Causal Dimensions</vt:lpstr>
      <vt:lpstr> Factors Affecting Customer Attribution in Response to Service Failure  </vt:lpstr>
      <vt:lpstr>Severity of Failures</vt:lpstr>
      <vt:lpstr>Severity of Failures</vt:lpstr>
      <vt:lpstr>Customer Participation</vt:lpstr>
      <vt:lpstr>Customer Participation</vt:lpstr>
      <vt:lpstr>Online and Offline Service Failure</vt:lpstr>
      <vt:lpstr>Cultural Factors</vt:lpstr>
      <vt:lpstr> Outcomes of Service Failure and Customer Attribution  </vt:lpstr>
      <vt:lpstr> Service Recovery Actions </vt:lpstr>
      <vt:lpstr> Customer Emotions and Behavioural Intentions </vt:lpstr>
      <vt:lpstr>Customer Emotions and Behavioural Intentions</vt:lpstr>
      <vt:lpstr>Customer Emotions and Behavioral Intentions</vt:lpstr>
      <vt:lpstr>Customer Emotions and Behavioral Intentions</vt:lpstr>
      <vt:lpstr> Perceived Quality and Customer Satisfaction </vt:lpstr>
      <vt:lpstr>Perceived Quality and Customer Satisfaction</vt:lpstr>
      <vt:lpstr>Summary</vt:lpstr>
      <vt:lpstr>Summary</vt:lpstr>
      <vt:lpstr>Summary</vt:lpstr>
      <vt:lpstr>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dc:creator>
  <cp:lastModifiedBy>Tim Kapp</cp:lastModifiedBy>
  <cp:revision>270</cp:revision>
  <dcterms:created xsi:type="dcterms:W3CDTF">2013-10-09T04:47:54Z</dcterms:created>
  <dcterms:modified xsi:type="dcterms:W3CDTF">2017-10-11T11:42:18Z</dcterms:modified>
</cp:coreProperties>
</file>