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395" r:id="rId2"/>
    <p:sldId id="396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Hattersle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7" d="100"/>
          <a:sy n="77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F4F9-3279-4451-A5CA-E385A26F7F82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1CD6-EEB6-431C-9E6C-3A6A3DB37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2AB31-2420-4FE6-B560-C89E5DCEE41B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D1BC1-9A39-45D3-BBF6-CAA63FD454AA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2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en-US" altLang="ko-KR" b="1" dirty="0" smtClean="0"/>
              <a:t>Intensity </a:t>
            </a:r>
            <a:r>
              <a:rPr lang="en-US" altLang="ko-KR" b="1" dirty="0"/>
              <a:t>of negative </a:t>
            </a:r>
            <a:r>
              <a:rPr lang="en-US" altLang="ko-KR" b="1" dirty="0" smtClean="0"/>
              <a:t>emotion (cont.)</a:t>
            </a:r>
            <a:endParaRPr lang="ko-KR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The </a:t>
            </a:r>
            <a:r>
              <a:rPr lang="en-US" altLang="ko-KR" dirty="0"/>
              <a:t>severity of a service failure can be determined by the magnitude of </a:t>
            </a:r>
            <a:r>
              <a:rPr lang="en-US" altLang="ko-KR" dirty="0" smtClean="0"/>
              <a:t>the resulting </a:t>
            </a:r>
            <a:r>
              <a:rPr lang="en-US" altLang="ko-KR" dirty="0"/>
              <a:t>loss, </a:t>
            </a:r>
            <a:r>
              <a:rPr lang="en-US" altLang="ko-KR" dirty="0" smtClean="0"/>
              <a:t>damage </a:t>
            </a:r>
            <a:r>
              <a:rPr lang="en-US" altLang="ko-KR" dirty="0"/>
              <a:t>or inconvenience (Blodgett </a:t>
            </a:r>
            <a:r>
              <a:rPr lang="en-US" altLang="ko-KR" i="1" dirty="0"/>
              <a:t>et al</a:t>
            </a:r>
            <a:r>
              <a:rPr lang="en-US" altLang="ko-KR" dirty="0"/>
              <a:t>., 1993; Krishna </a:t>
            </a:r>
            <a:r>
              <a:rPr lang="en-US" altLang="ko-KR" i="1" dirty="0"/>
              <a:t>et al</a:t>
            </a:r>
            <a:r>
              <a:rPr lang="en-US" altLang="ko-KR" dirty="0"/>
              <a:t>., 2011).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6091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b="1" dirty="0"/>
              <a:t>1) Intensity of negative </a:t>
            </a:r>
            <a:r>
              <a:rPr lang="en-US" altLang="ko-KR" b="1" dirty="0" smtClean="0"/>
              <a:t>emotion (cont.)</a:t>
            </a:r>
            <a:endParaRPr lang="ko-KR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Krishna </a:t>
            </a:r>
            <a:r>
              <a:rPr lang="en-US" altLang="ko-KR" i="1" dirty="0"/>
              <a:t>et al</a:t>
            </a:r>
            <a:r>
              <a:rPr lang="en-US" altLang="ko-KR" dirty="0"/>
              <a:t>. (2011) suggested that the magnitude of a service failure in a restaurant can be calculated based on the magnitude of eight different losses: </a:t>
            </a:r>
            <a:endParaRPr lang="en-US" altLang="ko-KR" dirty="0" smtClean="0"/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Health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Emotional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Respect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Relationship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Time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Money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Comfort loss</a:t>
            </a:r>
          </a:p>
          <a:p>
            <a:pPr marL="788670" lvl="1" indent="-514350">
              <a:buFont typeface="+mj-ea"/>
              <a:buAutoNum type="circleNumDbPlain"/>
            </a:pPr>
            <a:r>
              <a:rPr lang="en-US" altLang="ko-KR" dirty="0" smtClean="0"/>
              <a:t>Mental/physical </a:t>
            </a:r>
            <a:r>
              <a:rPr lang="en-US" altLang="ko-KR" dirty="0"/>
              <a:t>energy </a:t>
            </a:r>
            <a:r>
              <a:rPr lang="en-US" altLang="ko-KR" dirty="0" smtClean="0"/>
              <a:t>loss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48882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 smtClean="0"/>
              <a:t>1</a:t>
            </a:r>
            <a:r>
              <a:rPr lang="en-US" altLang="ko-KR" b="1" dirty="0"/>
              <a:t>) Intensity of negative </a:t>
            </a:r>
            <a:r>
              <a:rPr lang="en-US" altLang="ko-KR" b="1" dirty="0" smtClean="0"/>
              <a:t>emotion (cont.)</a:t>
            </a:r>
            <a:endParaRPr lang="ko-KR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Krishna </a:t>
            </a:r>
            <a:r>
              <a:rPr lang="en-US" altLang="ko-KR" i="1" dirty="0"/>
              <a:t>et al</a:t>
            </a:r>
            <a:r>
              <a:rPr lang="en-US" altLang="ko-KR" dirty="0"/>
              <a:t>. (2011) </a:t>
            </a:r>
            <a:r>
              <a:rPr lang="en-US" altLang="ko-KR" dirty="0" smtClean="0"/>
              <a:t>further </a:t>
            </a:r>
            <a:r>
              <a:rPr lang="en-US" altLang="ko-KR" dirty="0"/>
              <a:t>noted that the magnitude of a service failure decreases from loss 1 to loss </a:t>
            </a:r>
            <a:r>
              <a:rPr lang="en-US" altLang="ko-KR" dirty="0" smtClean="0"/>
              <a:t>8.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/>
              <a:t>Thus, a severe service failure that is accompanied by a greater magnitude of loss would result in a stronger arousal of negative affect and therefore lead to a </a:t>
            </a:r>
            <a:r>
              <a:rPr lang="en-US" altLang="ko-KR" dirty="0" smtClean="0"/>
              <a:t>stronger memory.</a:t>
            </a:r>
            <a:r>
              <a:rPr lang="en-US" altLang="ko-KR" dirty="0"/>
              <a:t> </a:t>
            </a:r>
            <a:endParaRPr lang="ko-KR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4589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b="1" dirty="0" smtClean="0"/>
              <a:t>2) Frequency </a:t>
            </a:r>
            <a:r>
              <a:rPr lang="en-US" altLang="ko-KR" b="1" dirty="0"/>
              <a:t>of occurrence</a:t>
            </a:r>
            <a:endParaRPr lang="ko-KR" altLang="ko-KR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The </a:t>
            </a:r>
            <a:r>
              <a:rPr lang="en-US" altLang="ko-KR" dirty="0"/>
              <a:t>effects of familiarity and frequency on memory consistently lead to strong </a:t>
            </a:r>
            <a:r>
              <a:rPr lang="en-US" altLang="ko-KR" dirty="0" smtClean="0"/>
              <a:t>memorability.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Thus</a:t>
            </a:r>
            <a:r>
              <a:rPr lang="en-US" altLang="ko-KR" dirty="0"/>
              <a:t>, individuals’ recall and attitude are generally </a:t>
            </a:r>
            <a:r>
              <a:rPr lang="en-US" altLang="ko-KR" dirty="0" err="1" smtClean="0"/>
              <a:t>favourable</a:t>
            </a:r>
            <a:r>
              <a:rPr lang="en-US" altLang="ko-KR" dirty="0" smtClean="0"/>
              <a:t> </a:t>
            </a:r>
            <a:r>
              <a:rPr lang="en-US" altLang="ko-KR" dirty="0"/>
              <a:t>under familiar </a:t>
            </a:r>
            <a:r>
              <a:rPr lang="en-US" altLang="ko-KR" dirty="0" smtClean="0"/>
              <a:t>conditions.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Kim </a:t>
            </a:r>
            <a:r>
              <a:rPr lang="en-US" altLang="ko-KR" dirty="0"/>
              <a:t>and Jang (</a:t>
            </a:r>
            <a:r>
              <a:rPr lang="en-US" altLang="ko-KR" dirty="0" smtClean="0"/>
              <a:t>2016</a:t>
            </a:r>
            <a:r>
              <a:rPr lang="en-US" altLang="ko-KR" dirty="0"/>
              <a:t>) tested the influence of frequency on memory in situations of restaurant service failure. They found that a more frequently occurring service failure (i.e</a:t>
            </a:r>
            <a:r>
              <a:rPr lang="en-US" altLang="ko-KR" dirty="0" smtClean="0"/>
              <a:t>. </a:t>
            </a:r>
            <a:r>
              <a:rPr lang="en-US" altLang="ko-KR" dirty="0"/>
              <a:t>slow service) was remembered better than a less frequently occurring one (i.e</a:t>
            </a:r>
            <a:r>
              <a:rPr lang="en-US" altLang="ko-KR" dirty="0" smtClean="0"/>
              <a:t>. </a:t>
            </a:r>
            <a:r>
              <a:rPr lang="en-US" altLang="ko-KR" dirty="0"/>
              <a:t>delivery disorder</a:t>
            </a:r>
            <a:r>
              <a:rPr lang="en-US" altLang="ko-KR" dirty="0" smtClean="0"/>
              <a:t>).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6091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68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 smtClean="0"/>
              <a:t>2) Frequency </a:t>
            </a:r>
            <a:r>
              <a:rPr lang="en-US" altLang="ko-KR" b="1" dirty="0"/>
              <a:t>of </a:t>
            </a:r>
            <a:r>
              <a:rPr lang="en-US" altLang="ko-KR" b="1" dirty="0" smtClean="0"/>
              <a:t>occurrence (cont.)</a:t>
            </a:r>
            <a:endParaRPr lang="ko-KR" altLang="ko-KR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Most </a:t>
            </a:r>
            <a:r>
              <a:rPr lang="en-US" altLang="ko-KR" dirty="0"/>
              <a:t>frequent failure cases in the hotel </a:t>
            </a:r>
            <a:r>
              <a:rPr lang="en-US" altLang="ko-KR" dirty="0" smtClean="0"/>
              <a:t>industry (Lewis &amp; McCann, 2004): 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Slow </a:t>
            </a:r>
            <a:r>
              <a:rPr lang="en-US" altLang="ko-KR" dirty="0"/>
              <a:t>restaurant </a:t>
            </a:r>
            <a:r>
              <a:rPr lang="en-US" altLang="ko-KR" dirty="0" smtClean="0"/>
              <a:t>service 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Slow </a:t>
            </a:r>
            <a:r>
              <a:rPr lang="en-US" altLang="ko-KR" dirty="0"/>
              <a:t>check-in/out </a:t>
            </a:r>
            <a:r>
              <a:rPr lang="en-US" altLang="ko-KR" dirty="0" smtClean="0"/>
              <a:t>process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Inefficient staff 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Unfriendly </a:t>
            </a:r>
            <a:r>
              <a:rPr lang="en-US" altLang="ko-KR" dirty="0"/>
              <a:t>and unhelpful </a:t>
            </a:r>
            <a:r>
              <a:rPr lang="en-US" altLang="ko-KR" dirty="0" smtClean="0"/>
              <a:t>receptionists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Low-quality </a:t>
            </a:r>
            <a:r>
              <a:rPr lang="en-US" altLang="ko-KR" dirty="0"/>
              <a:t>food and beverage </a:t>
            </a:r>
            <a:r>
              <a:rPr lang="en-US" altLang="ko-KR" dirty="0" smtClean="0"/>
              <a:t>products 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Room </a:t>
            </a:r>
            <a:r>
              <a:rPr lang="en-US" altLang="ko-KR" dirty="0"/>
              <a:t>not ready on </a:t>
            </a:r>
            <a:r>
              <a:rPr lang="en-US" altLang="ko-KR" dirty="0" smtClean="0"/>
              <a:t>time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Having </a:t>
            </a:r>
            <a:r>
              <a:rPr lang="en-US" altLang="ko-KR" dirty="0"/>
              <a:t>to keep waiting for a table at </a:t>
            </a:r>
            <a:r>
              <a:rPr lang="en-US" altLang="ko-KR" dirty="0" smtClean="0"/>
              <a:t>breakfast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Items </a:t>
            </a:r>
            <a:r>
              <a:rPr lang="en-US" altLang="ko-KR" dirty="0"/>
              <a:t>in the room not working (e.g</a:t>
            </a:r>
            <a:r>
              <a:rPr lang="en-US" altLang="ko-KR" dirty="0" smtClean="0"/>
              <a:t>. </a:t>
            </a:r>
            <a:r>
              <a:rPr lang="en-US" altLang="ko-KR" dirty="0"/>
              <a:t>television and </a:t>
            </a:r>
            <a:r>
              <a:rPr lang="en-US" altLang="ko-KR" dirty="0" smtClean="0"/>
              <a:t>phone)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Limited </a:t>
            </a:r>
            <a:r>
              <a:rPr lang="en-US" altLang="ko-KR" dirty="0"/>
              <a:t>food variety </a:t>
            </a:r>
            <a:r>
              <a:rPr lang="en-US" altLang="ko-KR" dirty="0" smtClean="0"/>
              <a:t>offered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Staff </a:t>
            </a:r>
            <a:r>
              <a:rPr lang="en-US" altLang="ko-KR" dirty="0"/>
              <a:t>not willing to offer </a:t>
            </a:r>
            <a:r>
              <a:rPr lang="en-US" altLang="ko-KR" dirty="0" smtClean="0"/>
              <a:t>help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2245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b="1" dirty="0" smtClean="0"/>
              <a:t>2) Frequency </a:t>
            </a:r>
            <a:r>
              <a:rPr lang="en-US" altLang="ko-KR" b="1" dirty="0"/>
              <a:t>of </a:t>
            </a:r>
            <a:r>
              <a:rPr lang="en-US" altLang="ko-KR" b="1" dirty="0" smtClean="0"/>
              <a:t>occurrence (cont.)</a:t>
            </a:r>
            <a:endParaRPr lang="ko-KR" altLang="ko-KR" b="1" dirty="0"/>
          </a:p>
          <a:p>
            <a:r>
              <a:rPr lang="en-US" altLang="ko-KR" dirty="0" smtClean="0"/>
              <a:t>Most </a:t>
            </a:r>
            <a:r>
              <a:rPr lang="en-US" altLang="ko-KR" dirty="0"/>
              <a:t>frequent failure cases in the </a:t>
            </a:r>
            <a:r>
              <a:rPr lang="en-US" altLang="ko-KR" dirty="0" smtClean="0"/>
              <a:t>restaurant industry (Silber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2009): </a:t>
            </a:r>
          </a:p>
          <a:p>
            <a:pPr marL="514350" indent="-514350">
              <a:buAutoNum type="arabicPeriod"/>
            </a:pPr>
            <a:r>
              <a:rPr lang="en-US" altLang="ko-KR" dirty="0"/>
              <a:t>D</a:t>
            </a:r>
            <a:r>
              <a:rPr lang="en-US" altLang="ko-KR" dirty="0" smtClean="0"/>
              <a:t>efects </a:t>
            </a:r>
            <a:r>
              <a:rPr lang="en-US" altLang="ko-KR" dirty="0"/>
              <a:t>in food (e.g</a:t>
            </a:r>
            <a:r>
              <a:rPr lang="en-US" altLang="ko-KR" dirty="0" smtClean="0"/>
              <a:t>. </a:t>
            </a:r>
            <a:r>
              <a:rPr lang="en-US" altLang="ko-KR" dirty="0"/>
              <a:t>foreign objects in </a:t>
            </a:r>
            <a:r>
              <a:rPr lang="en-US" altLang="ko-KR" dirty="0" smtClean="0"/>
              <a:t>food)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Slow service</a:t>
            </a:r>
          </a:p>
          <a:p>
            <a:pPr marL="514350" indent="-514350">
              <a:buAutoNum type="arabicPeriod"/>
            </a:pPr>
            <a:r>
              <a:rPr lang="en-US" altLang="ko-KR" dirty="0"/>
              <a:t>O</a:t>
            </a:r>
            <a:r>
              <a:rPr lang="en-US" altLang="ko-KR" dirty="0" smtClean="0"/>
              <a:t>ut-of-stock </a:t>
            </a:r>
            <a:r>
              <a:rPr lang="en-US" altLang="ko-KR" dirty="0"/>
              <a:t>menu </a:t>
            </a:r>
            <a:r>
              <a:rPr lang="en-US" altLang="ko-KR" dirty="0" smtClean="0"/>
              <a:t>items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Food/beverage </a:t>
            </a:r>
            <a:r>
              <a:rPr lang="en-US" altLang="ko-KR" dirty="0"/>
              <a:t>served at incorrect </a:t>
            </a:r>
            <a:r>
              <a:rPr lang="en-US" altLang="ko-KR" dirty="0" smtClean="0"/>
              <a:t>temperature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Wrong </a:t>
            </a:r>
            <a:r>
              <a:rPr lang="en-US" altLang="ko-KR" dirty="0"/>
              <a:t>cooking </a:t>
            </a:r>
            <a:r>
              <a:rPr lang="en-US" altLang="ko-KR" dirty="0" smtClean="0"/>
              <a:t>method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Servers</a:t>
            </a:r>
            <a:r>
              <a:rPr lang="en-US" altLang="ko-KR" dirty="0"/>
              <a:t>’ inappropriate </a:t>
            </a:r>
            <a:r>
              <a:rPr lang="en-US" altLang="ko-KR" dirty="0" err="1" smtClean="0"/>
              <a:t>behaviour</a:t>
            </a: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en-US" altLang="ko-KR" dirty="0" smtClean="0"/>
              <a:t>Wrong order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Billing error </a:t>
            </a:r>
            <a:r>
              <a:rPr lang="en-US" altLang="ko-KR" dirty="0"/>
              <a:t>and food/beverage </a:t>
            </a:r>
            <a:r>
              <a:rPr lang="en-US" altLang="ko-KR" dirty="0" smtClean="0"/>
              <a:t>spillage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84975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Service </a:t>
            </a:r>
            <a:r>
              <a:rPr lang="en-US" altLang="ko-KR" dirty="0"/>
              <a:t>recovery is defined as actions taken by the service firm in an attempt to remedy a service failure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Andreassen</a:t>
            </a:r>
            <a:r>
              <a:rPr lang="en-US" altLang="ko-KR" dirty="0"/>
              <a:t>, 2000</a:t>
            </a:r>
            <a:r>
              <a:rPr lang="en-US" altLang="ko-KR" dirty="0" smtClean="0"/>
              <a:t>).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The </a:t>
            </a:r>
            <a:r>
              <a:rPr lang="en-US" altLang="ko-KR" dirty="0"/>
              <a:t>benefits of recovery efforts have been well documented in the </a:t>
            </a:r>
            <a:r>
              <a:rPr lang="en-US" altLang="ko-KR" dirty="0" smtClean="0"/>
              <a:t>literature: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Service </a:t>
            </a:r>
            <a:r>
              <a:rPr lang="en-US" altLang="ko-KR" dirty="0"/>
              <a:t>recoveries can either reinforce customer relationships or compound the failure (Hoffman </a:t>
            </a:r>
            <a:r>
              <a:rPr lang="en-US" altLang="ko-KR" i="1" dirty="0"/>
              <a:t>et al</a:t>
            </a:r>
            <a:r>
              <a:rPr lang="en-US" altLang="ko-KR" dirty="0"/>
              <a:t>., 1995; Smith </a:t>
            </a:r>
            <a:r>
              <a:rPr lang="en-US" altLang="ko-KR" i="1" dirty="0"/>
              <a:t>et al</a:t>
            </a:r>
            <a:r>
              <a:rPr lang="en-US" altLang="ko-KR" dirty="0"/>
              <a:t>., </a:t>
            </a:r>
            <a:r>
              <a:rPr lang="en-US" altLang="ko-KR" dirty="0" smtClean="0"/>
              <a:t>1999).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Effective </a:t>
            </a:r>
            <a:r>
              <a:rPr lang="en-US" altLang="ko-KR" dirty="0"/>
              <a:t>recovery efforts increase customer satisfaction as well as future </a:t>
            </a:r>
            <a:r>
              <a:rPr lang="en-US" altLang="ko-KR" dirty="0" err="1" smtClean="0"/>
              <a:t>behavioural</a:t>
            </a:r>
            <a:r>
              <a:rPr lang="en-US" altLang="ko-KR" dirty="0" smtClean="0"/>
              <a:t> </a:t>
            </a:r>
            <a:r>
              <a:rPr lang="en-US" altLang="ko-KR" dirty="0"/>
              <a:t>intentions such as repurchase intentions and positive WOM (e.g</a:t>
            </a:r>
            <a:r>
              <a:rPr lang="en-US" altLang="ko-KR" dirty="0" smtClean="0"/>
              <a:t>. </a:t>
            </a:r>
            <a:r>
              <a:rPr lang="en-US" altLang="ko-KR" dirty="0" err="1"/>
              <a:t>Bitner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1990; Ha &amp; Jang, 2009; Kim </a:t>
            </a:r>
            <a:r>
              <a:rPr lang="en-US" altLang="ko-KR" i="1" dirty="0"/>
              <a:t>et al</a:t>
            </a:r>
            <a:r>
              <a:rPr lang="en-US" altLang="ko-KR" dirty="0"/>
              <a:t>., 2009; Kwon &amp; Jang, 2012; Susskind, 2005</a:t>
            </a:r>
            <a:r>
              <a:rPr lang="en-US" altLang="ko-KR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Mack </a:t>
            </a:r>
            <a:r>
              <a:rPr lang="en-US" altLang="ko-KR" i="1" dirty="0"/>
              <a:t>et al</a:t>
            </a:r>
            <a:r>
              <a:rPr lang="en-US" altLang="ko-KR" dirty="0"/>
              <a:t>. (2000) noted that through successful recovery efforts, a business can regain a dissatisfied customer, gain referrals, and save the costs associated with recruiting and retaining a new customer.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Importance of Provision of Service </a:t>
            </a:r>
            <a:r>
              <a:rPr lang="en-US" altLang="ko-KR" b="1" dirty="0" smtClean="0"/>
              <a:t>Recovery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39767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/>
              <a:t>On the other hand, poor service recovery efforts are viewed as a </a:t>
            </a:r>
            <a:r>
              <a:rPr lang="en-US" altLang="ko-KR" dirty="0" smtClean="0"/>
              <a:t>‘double deviation’ </a:t>
            </a:r>
            <a:r>
              <a:rPr lang="en-US" altLang="ko-KR" dirty="0"/>
              <a:t>or second </a:t>
            </a:r>
            <a:r>
              <a:rPr lang="en-US" altLang="ko-KR" dirty="0" smtClean="0"/>
              <a:t>failure.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‘Double deviation’ can </a:t>
            </a:r>
            <a:r>
              <a:rPr lang="en-US" altLang="ko-KR" dirty="0"/>
              <a:t>further aggravate the negative perceptions that the customer already has and can lead to considerably higher levels of switching and negative WOM (Hoffman &amp; Kelley, 2000).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Importance of Provision of Service </a:t>
            </a:r>
            <a:r>
              <a:rPr lang="en-US" altLang="ko-KR" b="1" dirty="0" smtClean="0"/>
              <a:t>Recovery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6530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Researchers </a:t>
            </a:r>
            <a:r>
              <a:rPr lang="en-US" altLang="ko-KR" dirty="0"/>
              <a:t>have explained this paradoxical increase in satisfaction using different </a:t>
            </a:r>
            <a:r>
              <a:rPr lang="en-US" altLang="ko-KR" dirty="0" smtClean="0"/>
              <a:t>theories: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Expectancy-disconfirmation paradigm: </a:t>
            </a:r>
            <a:r>
              <a:rPr lang="en-US" altLang="ko-KR" dirty="0"/>
              <a:t>If a customer receives an excellent service recovery that exceeds his or her expectations, positive disconfirmation will occur, resulting in a heightened state of post-satisfaction (</a:t>
            </a:r>
            <a:r>
              <a:rPr lang="en-US" altLang="ko-KR" dirty="0" err="1"/>
              <a:t>McCollough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2000; Oliver, </a:t>
            </a:r>
            <a:r>
              <a:rPr lang="en-US" altLang="ko-KR" dirty="0" smtClean="0"/>
              <a:t>1997).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Script theory: Satisfaction </a:t>
            </a:r>
            <a:r>
              <a:rPr lang="en-US" altLang="ko-KR" dirty="0"/>
              <a:t>with recovery efforts is more important than satisfaction with the initial sequence of service events in influencing the overall level of contentment (</a:t>
            </a:r>
            <a:r>
              <a:rPr lang="en-US" altLang="ko-KR" dirty="0" err="1" smtClean="0"/>
              <a:t>Bitner</a:t>
            </a:r>
            <a:r>
              <a:rPr lang="en-US" altLang="ko-KR" dirty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</a:t>
            </a:r>
            <a:r>
              <a:rPr lang="en-US" altLang="ko-KR" dirty="0"/>
              <a:t>1990; </a:t>
            </a:r>
            <a:r>
              <a:rPr lang="en-US" altLang="ko-KR" dirty="0" err="1"/>
              <a:t>Magnini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2007</a:t>
            </a:r>
            <a:r>
              <a:rPr lang="en-US" altLang="ko-K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Commitment-trust theory: Providing </a:t>
            </a:r>
            <a:r>
              <a:rPr lang="en-US" altLang="ko-KR" dirty="0"/>
              <a:t>a satisfying recovery to customers who experienced a service failure can enhance customers’ trust because they will have confidence in a business that shows enough honesty and integrity to correct a </a:t>
            </a:r>
            <a:r>
              <a:rPr lang="en-US" altLang="ko-KR" dirty="0" smtClean="0"/>
              <a:t>problem (</a:t>
            </a:r>
            <a:r>
              <a:rPr lang="en-US" altLang="ko-KR" dirty="0" err="1" smtClean="0"/>
              <a:t>Magnini</a:t>
            </a:r>
            <a:r>
              <a:rPr lang="en-US" altLang="ko-KR" dirty="0" smtClean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2007; </a:t>
            </a:r>
            <a:r>
              <a:rPr lang="en-US" altLang="ko-KR" dirty="0" smtClean="0"/>
              <a:t>Moorman</a:t>
            </a:r>
            <a:r>
              <a:rPr lang="en-US" altLang="ko-KR" dirty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</a:t>
            </a:r>
            <a:r>
              <a:rPr lang="en-US" altLang="ko-KR" dirty="0"/>
              <a:t>1992</a:t>
            </a:r>
            <a:r>
              <a:rPr lang="en-US" altLang="ko-KR" dirty="0" smtClean="0"/>
              <a:t>). 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Service Recovery Paradox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7962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The remembered affect resulting from an autobiographical </a:t>
            </a:r>
            <a:r>
              <a:rPr lang="en-US" dirty="0" smtClean="0"/>
              <a:t>event </a:t>
            </a:r>
            <a:r>
              <a:rPr lang="en-US" dirty="0"/>
              <a:t>typically decreases in intensity as the time from </a:t>
            </a:r>
            <a:r>
              <a:rPr lang="en-US" dirty="0" smtClean="0"/>
              <a:t>the original </a:t>
            </a:r>
            <a:r>
              <a:rPr lang="en-US" dirty="0"/>
              <a:t>event increases. However, the extent to which the </a:t>
            </a:r>
            <a:r>
              <a:rPr lang="en-US" dirty="0" smtClean="0"/>
              <a:t>intensity </a:t>
            </a:r>
            <a:r>
              <a:rPr lang="en-US" dirty="0"/>
              <a:t>fades is not the same for positive and negative events. </a:t>
            </a:r>
            <a:endParaRPr lang="en-US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fading affect bias (FAB) refers to the way in which </a:t>
            </a:r>
            <a:r>
              <a:rPr lang="en-US" dirty="0" smtClean="0"/>
              <a:t>the affect </a:t>
            </a:r>
            <a:r>
              <a:rPr lang="en-US" dirty="0"/>
              <a:t>associated with a negative event fades faster than that </a:t>
            </a:r>
            <a:r>
              <a:rPr lang="en-US" dirty="0" smtClean="0"/>
              <a:t>    associated </a:t>
            </a:r>
            <a:r>
              <a:rPr lang="en-US" dirty="0"/>
              <a:t>with a positive </a:t>
            </a:r>
            <a:r>
              <a:rPr lang="en-US" dirty="0" smtClean="0"/>
              <a:t>event (Walker </a:t>
            </a:r>
            <a:r>
              <a:rPr lang="en-US" i="1" dirty="0" smtClean="0"/>
              <a:t>et al</a:t>
            </a:r>
            <a:r>
              <a:rPr lang="en-US" dirty="0" smtClean="0"/>
              <a:t>., 2003). 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Memory </a:t>
            </a:r>
            <a:r>
              <a:rPr lang="en-US" altLang="ko-KR" b="1" dirty="0" smtClean="0"/>
              <a:t>Bias</a:t>
            </a:r>
            <a:r>
              <a:rPr lang="en-US" altLang="ko-KR" b="1" dirty="0"/>
              <a:t>: Fading </a:t>
            </a:r>
            <a:r>
              <a:rPr lang="en-US" altLang="ko-KR" b="1" dirty="0" smtClean="0"/>
              <a:t>Affect Bias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1996530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5</a:t>
            </a:r>
          </a:p>
          <a:p>
            <a:r>
              <a:rPr lang="en-GB" sz="2500" dirty="0">
                <a:solidFill>
                  <a:schemeClr val="bg1"/>
                </a:solidFill>
              </a:rPr>
              <a:t>Memorable Service Experiences: A Service Failure and Recovery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7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If </a:t>
            </a:r>
            <a:r>
              <a:rPr lang="en-US" altLang="ko-KR" dirty="0"/>
              <a:t>service firms utilize </a:t>
            </a:r>
            <a:r>
              <a:rPr lang="en-US" altLang="ko-KR" dirty="0" smtClean="0"/>
              <a:t>FAB </a:t>
            </a:r>
            <a:r>
              <a:rPr lang="en-US" altLang="ko-KR" dirty="0"/>
              <a:t>in service failure situations, then they will understand that the customer’s negative feelings associated with the service failure will fade faster than the positive ones related to the satisfactory service recovery. </a:t>
            </a:r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Therefore</a:t>
            </a:r>
            <a:r>
              <a:rPr lang="en-US" altLang="ko-KR" dirty="0"/>
              <a:t>, in the long run, customers who experienced service failures and received satisfying remedies may have a stronger recollection of their positive rather than negative </a:t>
            </a:r>
            <a:r>
              <a:rPr lang="en-US" altLang="ko-KR" dirty="0" smtClean="0"/>
              <a:t>feelings.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Ultimately</a:t>
            </a:r>
            <a:r>
              <a:rPr lang="en-US" altLang="ko-KR" dirty="0"/>
              <a:t>, the positive memories may overwrite the negative ones.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Memory </a:t>
            </a:r>
            <a:r>
              <a:rPr lang="en-US" altLang="ko-KR" b="1" dirty="0" smtClean="0"/>
              <a:t>Bias</a:t>
            </a:r>
            <a:r>
              <a:rPr lang="en-US" altLang="ko-KR" b="1" dirty="0"/>
              <a:t>: Fading </a:t>
            </a:r>
            <a:r>
              <a:rPr lang="en-US" altLang="ko-KR" b="1" dirty="0" smtClean="0"/>
              <a:t>Affect Bias (cont.)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0304451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sz="2700" dirty="0" smtClean="0"/>
              <a:t>Kim </a:t>
            </a:r>
            <a:r>
              <a:rPr lang="en-US" altLang="ko-KR" sz="2700" dirty="0"/>
              <a:t>and Jang (2014) empirically supported FAB in their experimental study. </a:t>
            </a:r>
            <a:endParaRPr lang="en-US" altLang="ko-KR" sz="27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700" dirty="0" smtClean="0"/>
              <a:t>They </a:t>
            </a:r>
            <a:r>
              <a:rPr lang="en-US" altLang="ko-KR" sz="2700" dirty="0"/>
              <a:t>found that when individuals </a:t>
            </a:r>
            <a:r>
              <a:rPr lang="en-US" altLang="ko-KR" sz="2700" dirty="0" smtClean="0"/>
              <a:t>re-evaluate </a:t>
            </a:r>
            <a:r>
              <a:rPr lang="en-US" altLang="ko-KR" sz="2700" dirty="0"/>
              <a:t>service failure experiences in the recollection stage, satisfactory feelings following the service recovery overwrite the negative </a:t>
            </a:r>
            <a:r>
              <a:rPr lang="en-US" altLang="ko-KR" sz="2700" dirty="0" smtClean="0"/>
              <a:t>feelings.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700" dirty="0" smtClean="0"/>
              <a:t>They </a:t>
            </a:r>
            <a:r>
              <a:rPr lang="en-US" altLang="ko-KR" sz="2700" dirty="0"/>
              <a:t>also found that service recoveries were effective in decreasing the resulting negative </a:t>
            </a:r>
            <a:r>
              <a:rPr lang="en-US" altLang="ko-KR" sz="2700" dirty="0" err="1" smtClean="0"/>
              <a:t>behavioural</a:t>
            </a:r>
            <a:r>
              <a:rPr lang="en-US" altLang="ko-KR" sz="2700" dirty="0" smtClean="0"/>
              <a:t> </a:t>
            </a:r>
            <a:r>
              <a:rPr lang="en-US" altLang="ko-KR" sz="2700" dirty="0"/>
              <a:t>intentions such as switching </a:t>
            </a:r>
            <a:r>
              <a:rPr lang="en-US" altLang="ko-KR" sz="2700" dirty="0" err="1" smtClean="0"/>
              <a:t>behaviours</a:t>
            </a:r>
            <a:r>
              <a:rPr lang="en-US" altLang="ko-KR" sz="2700" dirty="0" smtClean="0"/>
              <a:t> </a:t>
            </a:r>
            <a:r>
              <a:rPr lang="en-US" altLang="ko-KR" sz="2700" dirty="0"/>
              <a:t>and negative WOM publicity.</a:t>
            </a:r>
            <a:endParaRPr lang="ko-KR" altLang="ko-KR" sz="27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Memory </a:t>
            </a:r>
            <a:r>
              <a:rPr lang="en-US" altLang="ko-KR" b="1" dirty="0" smtClean="0"/>
              <a:t>Bias</a:t>
            </a:r>
            <a:r>
              <a:rPr lang="en-US" altLang="ko-KR" b="1" dirty="0"/>
              <a:t>: Fading </a:t>
            </a:r>
            <a:r>
              <a:rPr lang="en-US" altLang="ko-KR" b="1" dirty="0" smtClean="0"/>
              <a:t>Affect Bias (cont.)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9819215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In </a:t>
            </a:r>
            <a:r>
              <a:rPr lang="en-US" altLang="ko-KR" dirty="0"/>
              <a:t>the hospitality industry, service failures often occur due to the inconsistent nature of hospitality and restaurant services, coupled with the inevitability of human errors. </a:t>
            </a:r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Given </a:t>
            </a:r>
            <a:r>
              <a:rPr lang="en-US" altLang="ko-KR" dirty="0"/>
              <a:t>that it is difficult to prevent service failures in the hospitality business, researchers and practitioners have been interested in effective ways of reacting to these failures. </a:t>
            </a:r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Appropriate </a:t>
            </a:r>
            <a:r>
              <a:rPr lang="en-US" altLang="ko-KR" dirty="0"/>
              <a:t>levels of service recovery would result in positive affect toward the recovery efforts and may balance negative affect in response to the service failures. </a:t>
            </a:r>
            <a:endParaRPr lang="ko-KR" altLang="ko-KR" dirty="0"/>
          </a:p>
          <a:p>
            <a:endParaRPr lang="ko-KR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41834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Service </a:t>
            </a:r>
            <a:r>
              <a:rPr lang="en-US" altLang="ko-KR" dirty="0"/>
              <a:t>firms should exert particular </a:t>
            </a:r>
            <a:r>
              <a:rPr lang="en-US" altLang="ko-KR" dirty="0" smtClean="0"/>
              <a:t>efforts to avoid </a:t>
            </a:r>
            <a:r>
              <a:rPr lang="en-US" altLang="ko-KR" dirty="0"/>
              <a:t>those failures that would lead to a strong memory. Furthermore, appropriate service recoveries should be employed when service failures occur. </a:t>
            </a:r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Researchers </a:t>
            </a:r>
            <a:r>
              <a:rPr lang="en-US" altLang="ko-KR" dirty="0"/>
              <a:t>have identified a list of recovery strategies including apology, correction, empathy, compensation, follow-up, acknowledgment, explanation, exceptional </a:t>
            </a:r>
            <a:r>
              <a:rPr lang="en-US" altLang="ko-KR" dirty="0" smtClean="0"/>
              <a:t>treatment </a:t>
            </a:r>
            <a:r>
              <a:rPr lang="en-US" altLang="ko-KR" dirty="0"/>
              <a:t>and managerial intervention (Lewis &amp; McCann, 2004). </a:t>
            </a:r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However</a:t>
            </a:r>
            <a:r>
              <a:rPr lang="en-US" altLang="ko-KR" dirty="0"/>
              <a:t>, the success of these strategies varies based on the type of service, the type of </a:t>
            </a:r>
            <a:r>
              <a:rPr lang="en-US" altLang="ko-KR" dirty="0" smtClean="0"/>
              <a:t>failure </a:t>
            </a:r>
            <a:r>
              <a:rPr lang="en-US" altLang="ko-KR" dirty="0"/>
              <a:t>and the speed of response (</a:t>
            </a:r>
            <a:r>
              <a:rPr lang="en-US" altLang="ko-KR" dirty="0" err="1"/>
              <a:t>Boshoff</a:t>
            </a:r>
            <a:r>
              <a:rPr lang="en-US" altLang="ko-KR" dirty="0"/>
              <a:t>, 1997; </a:t>
            </a:r>
            <a:r>
              <a:rPr lang="en-US" altLang="ko-KR" dirty="0" err="1"/>
              <a:t>Mattila</a:t>
            </a:r>
            <a:r>
              <a:rPr lang="en-US" altLang="ko-KR" dirty="0"/>
              <a:t>, 2001; McDougall &amp; Levesque, 1999).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(cont.)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42322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500" dirty="0" smtClean="0"/>
              <a:t>Understand the memorable nature </a:t>
            </a:r>
            <a:r>
              <a:rPr lang="en-US" altLang="ko-KR" sz="2500" dirty="0"/>
              <a:t>of </a:t>
            </a:r>
            <a:r>
              <a:rPr lang="en-US" altLang="ko-KR" sz="2500" dirty="0" smtClean="0"/>
              <a:t>service failure.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sz="2500" dirty="0" smtClean="0"/>
              <a:t>Understand the influence </a:t>
            </a:r>
            <a:r>
              <a:rPr lang="en-US" altLang="ko-KR" sz="2500" dirty="0"/>
              <a:t>of </a:t>
            </a:r>
            <a:r>
              <a:rPr lang="en-US" altLang="ko-KR" sz="2500" dirty="0" smtClean="0"/>
              <a:t>memory </a:t>
            </a:r>
            <a:r>
              <a:rPr lang="en-US" altLang="ko-KR" sz="2500" dirty="0"/>
              <a:t>on </a:t>
            </a:r>
            <a:r>
              <a:rPr lang="en-US" altLang="ko-KR" sz="2500" dirty="0" smtClean="0"/>
              <a:t>consumer </a:t>
            </a:r>
            <a:r>
              <a:rPr lang="en-US" altLang="ko-KR" sz="2500" dirty="0" err="1" smtClean="0"/>
              <a:t>behaviour</a:t>
            </a:r>
            <a:r>
              <a:rPr lang="en-US" altLang="ko-KR" sz="25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sz="2500" dirty="0" smtClean="0"/>
              <a:t>Identify factors contributing </a:t>
            </a:r>
            <a:r>
              <a:rPr lang="en-US" altLang="ko-KR" sz="2500" dirty="0"/>
              <a:t>to </a:t>
            </a:r>
            <a:r>
              <a:rPr lang="en-US" altLang="ko-KR" sz="2500" dirty="0" smtClean="0"/>
              <a:t>memorability </a:t>
            </a:r>
            <a:r>
              <a:rPr lang="en-US" altLang="ko-KR" sz="2500" dirty="0"/>
              <a:t>of </a:t>
            </a:r>
            <a:r>
              <a:rPr lang="en-US" altLang="ko-KR" sz="2500" dirty="0" smtClean="0"/>
              <a:t>service failure.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sz="2500" dirty="0" smtClean="0"/>
              <a:t>Understand the importance </a:t>
            </a:r>
            <a:r>
              <a:rPr lang="en-US" altLang="ko-KR" sz="2500" dirty="0"/>
              <a:t>of </a:t>
            </a:r>
            <a:r>
              <a:rPr lang="en-US" altLang="ko-KR" sz="2500" dirty="0" smtClean="0"/>
              <a:t>provision </a:t>
            </a:r>
            <a:r>
              <a:rPr lang="en-US" altLang="ko-KR" sz="2500" dirty="0"/>
              <a:t>of </a:t>
            </a:r>
            <a:r>
              <a:rPr lang="en-US" altLang="ko-KR" sz="2500" dirty="0" smtClean="0"/>
              <a:t>service recovery.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sz="2500" dirty="0" smtClean="0"/>
              <a:t>Understand memory </a:t>
            </a:r>
            <a:r>
              <a:rPr lang="en-US" altLang="ko-KR" sz="2500" dirty="0"/>
              <a:t>bias: </a:t>
            </a:r>
            <a:r>
              <a:rPr lang="en-US" altLang="ko-KR" sz="2500" dirty="0" smtClean="0"/>
              <a:t>fading </a:t>
            </a:r>
            <a:r>
              <a:rPr lang="en-US" altLang="ko-KR" sz="2500" dirty="0"/>
              <a:t>affect </a:t>
            </a:r>
            <a:r>
              <a:rPr lang="en-US" altLang="ko-KR" sz="2500" dirty="0" smtClean="0"/>
              <a:t>bias.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Learning Objectives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269991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457200">
              <a:spcBef>
                <a:spcPts val="580"/>
              </a:spcBef>
              <a:buFont typeface="Wingdings" panose="05000000000000000000" pitchFamily="2" charset="2"/>
              <a:buChar char="Ø"/>
            </a:pPr>
            <a:r>
              <a:rPr lang="en-US" altLang="ko-KR" sz="2900" dirty="0" smtClean="0"/>
              <a:t>In </a:t>
            </a:r>
            <a:r>
              <a:rPr lang="en-US" altLang="ko-KR" sz="2900" dirty="0"/>
              <a:t>the hospitality and tourism </a:t>
            </a:r>
            <a:r>
              <a:rPr lang="en-US" altLang="ko-KR" sz="2900" dirty="0" smtClean="0"/>
              <a:t>industry, service failures </a:t>
            </a:r>
            <a:r>
              <a:rPr lang="en-US" altLang="ko-KR" sz="2900" dirty="0"/>
              <a:t>often occur due </a:t>
            </a:r>
            <a:r>
              <a:rPr lang="en-US" altLang="ko-KR" sz="2900" dirty="0" smtClean="0"/>
              <a:t>to (</a:t>
            </a:r>
            <a:r>
              <a:rPr lang="en-US" altLang="ko-KR" sz="2900" dirty="0"/>
              <a:t>Kim &amp; Jang, 2016</a:t>
            </a:r>
            <a:r>
              <a:rPr lang="en-US" altLang="ko-KR" sz="2900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900" dirty="0" smtClean="0"/>
              <a:t>inconsistent </a:t>
            </a:r>
            <a:r>
              <a:rPr lang="en-US" altLang="ko-KR" sz="2900" dirty="0"/>
              <a:t>nature of the service </a:t>
            </a:r>
            <a:r>
              <a:rPr lang="en-US" altLang="ko-KR" sz="2900" dirty="0" smtClean="0"/>
              <a:t>products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900" dirty="0" smtClean="0"/>
              <a:t>inevitability </a:t>
            </a:r>
            <a:r>
              <a:rPr lang="en-US" altLang="ko-KR" sz="2900" dirty="0"/>
              <a:t>of human </a:t>
            </a:r>
            <a:r>
              <a:rPr lang="en-US" altLang="ko-KR" sz="2900" dirty="0" smtClean="0"/>
              <a:t>errors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sz="2900" dirty="0" smtClean="0"/>
              <a:t>Service failures </a:t>
            </a:r>
            <a:r>
              <a:rPr lang="en-US" altLang="ko-KR" sz="2900" dirty="0"/>
              <a:t>lead to undesirable future consumer </a:t>
            </a:r>
            <a:r>
              <a:rPr lang="en-US" altLang="ko-KR" sz="2900" dirty="0" err="1" smtClean="0"/>
              <a:t>behaviour</a:t>
            </a:r>
            <a:r>
              <a:rPr lang="en-US" altLang="ko-KR" sz="2900" dirty="0" smtClean="0"/>
              <a:t> such as exit </a:t>
            </a:r>
            <a:r>
              <a:rPr lang="en-US" altLang="ko-KR" sz="2900" dirty="0"/>
              <a:t>(i.e</a:t>
            </a:r>
            <a:r>
              <a:rPr lang="en-US" altLang="ko-KR" sz="2900" dirty="0" smtClean="0"/>
              <a:t>. </a:t>
            </a:r>
            <a:r>
              <a:rPr lang="en-US" altLang="ko-KR" sz="2900" dirty="0"/>
              <a:t>never return), </a:t>
            </a:r>
            <a:r>
              <a:rPr lang="en-US" altLang="ko-KR" sz="2900" dirty="0" smtClean="0"/>
              <a:t>complaints </a:t>
            </a:r>
            <a:r>
              <a:rPr lang="en-US" altLang="ko-KR" sz="2900" dirty="0"/>
              <a:t>and negative </a:t>
            </a:r>
            <a:r>
              <a:rPr lang="en-US" altLang="ko-KR" sz="2900" dirty="0" smtClean="0"/>
              <a:t>word-of-mouth </a:t>
            </a:r>
            <a:r>
              <a:rPr lang="en-US" altLang="ko-KR" sz="2900" dirty="0"/>
              <a:t>(WOM)  </a:t>
            </a:r>
            <a:r>
              <a:rPr lang="en-US" altLang="ko-KR" sz="2900" dirty="0" smtClean="0"/>
              <a:t>(Kim &amp; Chen, 2010).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sz="2900" dirty="0" smtClean="0"/>
              <a:t>This chapter </a:t>
            </a:r>
            <a:r>
              <a:rPr lang="en-US" altLang="ko-KR" sz="2900" dirty="0"/>
              <a:t>will discuss the memorable nature of service failures that mediates consumer </a:t>
            </a:r>
            <a:r>
              <a:rPr lang="en-US" altLang="ko-KR" sz="2900" dirty="0" err="1" smtClean="0"/>
              <a:t>behaviour</a:t>
            </a:r>
            <a:r>
              <a:rPr lang="en-US" altLang="ko-KR" sz="2900" dirty="0" smtClean="0"/>
              <a:t>.</a:t>
            </a:r>
            <a:endParaRPr lang="ko-KR" altLang="ko-KR" sz="29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Introduction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577059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A </a:t>
            </a:r>
            <a:r>
              <a:rPr lang="en-US" altLang="ko-KR" dirty="0"/>
              <a:t>service failure, which refers to service delivery performance that falls below customers’ expectations (Oliver, </a:t>
            </a:r>
            <a:r>
              <a:rPr lang="en-US" altLang="ko-KR" dirty="0" smtClean="0"/>
              <a:t>1997; </a:t>
            </a:r>
            <a:r>
              <a:rPr lang="en-US" altLang="ko-KR" dirty="0" err="1" smtClean="0"/>
              <a:t>Zeithaml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1993), </a:t>
            </a:r>
            <a:r>
              <a:rPr lang="en-US" altLang="ko-KR" dirty="0"/>
              <a:t>gives rise to negative emotions and customer dissatisfaction. </a:t>
            </a:r>
            <a:endParaRPr lang="en-US" altLang="ko-K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Individuals </a:t>
            </a:r>
            <a:r>
              <a:rPr lang="en-US" altLang="ko-KR" dirty="0"/>
              <a:t>are likely to remember emotional information vividly (</a:t>
            </a:r>
            <a:r>
              <a:rPr lang="en-US" altLang="ko-KR" dirty="0" err="1" smtClean="0"/>
              <a:t>Kensinger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</a:t>
            </a:r>
            <a:r>
              <a:rPr lang="en-US" altLang="ko-KR" dirty="0"/>
              <a:t>2007</a:t>
            </a:r>
            <a:r>
              <a:rPr lang="en-US" altLang="ko-KR" dirty="0" smtClean="0"/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Emotional </a:t>
            </a:r>
            <a:r>
              <a:rPr lang="en-US" altLang="ko-KR" dirty="0"/>
              <a:t>events are more often associated with field memories in which the individual </a:t>
            </a:r>
            <a:r>
              <a:rPr lang="en-US" altLang="ko-KR" dirty="0" smtClean="0"/>
              <a:t>‘sees’ </a:t>
            </a:r>
            <a:r>
              <a:rPr lang="en-US" altLang="ko-KR" dirty="0"/>
              <a:t>the event from his or her point of </a:t>
            </a:r>
            <a:r>
              <a:rPr lang="en-US" altLang="ko-KR" dirty="0" smtClean="0"/>
              <a:t>view.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Memorable Nature of Service </a:t>
            </a:r>
            <a:r>
              <a:rPr lang="en-US" altLang="ko-KR" b="1" dirty="0" smtClean="0"/>
              <a:t>Failure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7762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900" dirty="0" smtClean="0"/>
              <a:t>Researchers </a:t>
            </a:r>
            <a:r>
              <a:rPr lang="en-US" altLang="ko-KR" sz="2900" dirty="0"/>
              <a:t>have suggested that a negative valence leads to a stronger memory than a positive valence (Levine &amp; </a:t>
            </a:r>
            <a:r>
              <a:rPr lang="en-US" altLang="ko-KR" sz="2900" dirty="0" err="1"/>
              <a:t>Bluck</a:t>
            </a:r>
            <a:r>
              <a:rPr lang="en-US" altLang="ko-KR" sz="2900" dirty="0"/>
              <a:t>, 2004; </a:t>
            </a:r>
            <a:r>
              <a:rPr lang="en-US" altLang="ko-KR" sz="2900" dirty="0" err="1"/>
              <a:t>Kensigner</a:t>
            </a:r>
            <a:r>
              <a:rPr lang="en-US" altLang="ko-KR" sz="2900" dirty="0"/>
              <a:t> </a:t>
            </a:r>
            <a:r>
              <a:rPr lang="en-US" altLang="ko-KR" sz="2900" i="1" dirty="0"/>
              <a:t>et al</a:t>
            </a:r>
            <a:r>
              <a:rPr lang="en-US" altLang="ko-KR" sz="2900" dirty="0"/>
              <a:t>., 2007</a:t>
            </a:r>
            <a:r>
              <a:rPr lang="en-US" altLang="ko-KR" sz="2900" dirty="0" smtClean="0"/>
              <a:t>).</a:t>
            </a:r>
            <a:endParaRPr lang="en-US" altLang="ko-KR" sz="29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900" dirty="0"/>
              <a:t>Individuals who had a negative experience of an event remember it with more detail and accuracy than those who had a positive </a:t>
            </a:r>
            <a:r>
              <a:rPr lang="en-US" altLang="ko-KR" sz="2900" dirty="0" smtClean="0"/>
              <a:t>experience.</a:t>
            </a:r>
            <a:endParaRPr lang="en-US" altLang="ko-KR" sz="29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900" dirty="0"/>
              <a:t>As a result, service failures, which induce an individual’s negative emotions, are likely to leave lasting impressions and affect the individual’s consequent </a:t>
            </a:r>
            <a:r>
              <a:rPr lang="en-US" altLang="ko-KR" sz="2900" dirty="0" err="1" smtClean="0"/>
              <a:t>behaviour</a:t>
            </a:r>
            <a:r>
              <a:rPr lang="en-US" altLang="ko-KR" sz="2900" dirty="0" smtClean="0"/>
              <a:t>.</a:t>
            </a:r>
            <a:r>
              <a:rPr lang="en-US" altLang="ko-KR" sz="2900" dirty="0"/>
              <a:t> </a:t>
            </a:r>
            <a:endParaRPr lang="ko-KR" altLang="ko-KR" sz="29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Memorable Nature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5648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Marketing </a:t>
            </a:r>
            <a:r>
              <a:rPr lang="en-US" altLang="ko-KR" dirty="0"/>
              <a:t>researchers have noted that autobiographical memories mediate consumer </a:t>
            </a:r>
            <a:r>
              <a:rPr lang="en-US" altLang="ko-KR" dirty="0" err="1" smtClean="0"/>
              <a:t>behaviour</a:t>
            </a:r>
            <a:r>
              <a:rPr lang="en-US" altLang="ko-KR" dirty="0" smtClean="0"/>
              <a:t> as (e.g. </a:t>
            </a:r>
            <a:r>
              <a:rPr lang="en-US" altLang="ko-KR" dirty="0" err="1" smtClean="0"/>
              <a:t>Ratnayake</a:t>
            </a:r>
            <a:r>
              <a:rPr lang="en-US" altLang="ko-KR" dirty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</a:t>
            </a:r>
            <a:r>
              <a:rPr lang="en-US" altLang="ko-KR" dirty="0"/>
              <a:t>2010</a:t>
            </a:r>
            <a:r>
              <a:rPr lang="en-US" altLang="ko-KR" dirty="0" smtClean="0"/>
              <a:t>): </a:t>
            </a:r>
          </a:p>
          <a:p>
            <a:pPr marL="834390" lvl="1" indent="-514350">
              <a:buFont typeface="+mj-lt"/>
              <a:buAutoNum type="arabicParenR"/>
            </a:pPr>
            <a:r>
              <a:rPr lang="en-US" altLang="ko-KR" dirty="0"/>
              <a:t>I</a:t>
            </a:r>
            <a:r>
              <a:rPr lang="en-US" altLang="ko-KR" dirty="0" smtClean="0"/>
              <a:t>ndividuals</a:t>
            </a:r>
            <a:r>
              <a:rPr lang="en-US" altLang="ko-KR" dirty="0"/>
              <a:t>’ level of motivation to purchase a product and their involvement with a product are high when information is drawn from their </a:t>
            </a:r>
            <a:r>
              <a:rPr lang="en-US" altLang="ko-KR" dirty="0" smtClean="0"/>
              <a:t>experiences; </a:t>
            </a:r>
          </a:p>
          <a:p>
            <a:pPr marL="834390" lvl="1" indent="-514350">
              <a:buFont typeface="+mj-lt"/>
              <a:buAutoNum type="arabicParenR"/>
            </a:pPr>
            <a:r>
              <a:rPr lang="en-US" altLang="ko-KR" dirty="0"/>
              <a:t>I</a:t>
            </a:r>
            <a:r>
              <a:rPr lang="en-US" altLang="ko-KR" dirty="0" smtClean="0"/>
              <a:t>ndividuals </a:t>
            </a:r>
            <a:r>
              <a:rPr lang="en-US" altLang="ko-KR" dirty="0"/>
              <a:t>perceive their recalled experiences as highly credible. Thus, individuals are likely to rely on their experiences during choice processing and </a:t>
            </a:r>
            <a:r>
              <a:rPr lang="en-US" altLang="ko-KR" dirty="0" smtClean="0"/>
              <a:t>decision-making </a:t>
            </a:r>
            <a:r>
              <a:rPr lang="en-US" altLang="ko-KR" dirty="0"/>
              <a:t>about future consumer </a:t>
            </a:r>
            <a:r>
              <a:rPr lang="en-US" altLang="ko-KR" dirty="0" err="1" smtClean="0"/>
              <a:t>behaviours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Kerstetter</a:t>
            </a:r>
            <a:r>
              <a:rPr lang="en-US" altLang="ko-KR" dirty="0" smtClean="0"/>
              <a:t> &amp; </a:t>
            </a:r>
            <a:r>
              <a:rPr lang="en-US" altLang="ko-KR" dirty="0"/>
              <a:t>Cho, 2004</a:t>
            </a:r>
            <a:r>
              <a:rPr lang="en-US" altLang="ko-KR" dirty="0" smtClean="0"/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Numerous </a:t>
            </a:r>
            <a:r>
              <a:rPr lang="en-US" altLang="ko-KR" dirty="0"/>
              <a:t>empirical studies have supported this notion (</a:t>
            </a:r>
            <a:r>
              <a:rPr lang="en-US" altLang="ko-KR" dirty="0" err="1" smtClean="0"/>
              <a:t>Adongo</a:t>
            </a:r>
            <a:r>
              <a:rPr lang="en-US" altLang="ko-KR" dirty="0"/>
              <a:t> </a:t>
            </a:r>
            <a:r>
              <a:rPr lang="en-US" altLang="ko-KR" i="1" dirty="0" smtClean="0"/>
              <a:t>et al</a:t>
            </a:r>
            <a:r>
              <a:rPr lang="en-US" altLang="ko-KR" dirty="0" smtClean="0"/>
              <a:t>., </a:t>
            </a:r>
            <a:r>
              <a:rPr lang="en-US" altLang="ko-KR" dirty="0"/>
              <a:t>2015; </a:t>
            </a:r>
            <a:r>
              <a:rPr lang="en-US" altLang="ko-KR" dirty="0" smtClean="0"/>
              <a:t>Kim &amp; Jang, </a:t>
            </a:r>
            <a:r>
              <a:rPr lang="en-US" altLang="ko-KR" dirty="0"/>
              <a:t>2014; </a:t>
            </a:r>
            <a:r>
              <a:rPr lang="en-US" altLang="ko-KR" dirty="0" err="1"/>
              <a:t>Kozak</a:t>
            </a:r>
            <a:r>
              <a:rPr lang="en-US" altLang="ko-KR" dirty="0"/>
              <a:t>, 2001; </a:t>
            </a:r>
            <a:r>
              <a:rPr lang="en-US" altLang="ko-KR" dirty="0" err="1"/>
              <a:t>Wirtz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2003</a:t>
            </a:r>
            <a:r>
              <a:rPr lang="en-US" altLang="ko-KR" dirty="0" smtClean="0"/>
              <a:t>).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Significant Influence </a:t>
            </a:r>
            <a:r>
              <a:rPr lang="en-US" altLang="ko-KR" b="1" dirty="0"/>
              <a:t>of Memory on Consumer </a:t>
            </a:r>
            <a:r>
              <a:rPr lang="en-US" altLang="ko-KR" b="1" dirty="0" err="1" smtClean="0"/>
              <a:t>Behaviour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3248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b="1" dirty="0" smtClean="0"/>
              <a:t>1) Intensity </a:t>
            </a:r>
            <a:r>
              <a:rPr lang="en-US" altLang="ko-KR" b="1" dirty="0"/>
              <a:t>of negative emotion</a:t>
            </a:r>
            <a:endParaRPr lang="ko-KR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High </a:t>
            </a:r>
            <a:r>
              <a:rPr lang="en-US" altLang="ko-KR" dirty="0"/>
              <a:t>levels of arousal facilitate memory formation and lead to long-term retention (e.g., Bradley, 1994; Dewhurst &amp; Parry, 2000; </a:t>
            </a:r>
            <a:r>
              <a:rPr lang="en-US" altLang="ko-KR" dirty="0" err="1"/>
              <a:t>Kensinger</a:t>
            </a:r>
            <a:r>
              <a:rPr lang="en-US" altLang="ko-KR" dirty="0"/>
              <a:t> &amp; </a:t>
            </a:r>
            <a:r>
              <a:rPr lang="en-US" altLang="ko-KR" dirty="0" err="1"/>
              <a:t>Corkin</a:t>
            </a:r>
            <a:r>
              <a:rPr lang="en-US" altLang="ko-KR" dirty="0"/>
              <a:t>, 2003</a:t>
            </a:r>
            <a:r>
              <a:rPr lang="en-US" altLang="ko-KR" dirty="0" smtClean="0"/>
              <a:t>).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Emotionally </a:t>
            </a:r>
            <a:r>
              <a:rPr lang="en-US" altLang="ko-KR" dirty="0"/>
              <a:t>arousing material is recalled more accurately than neutral material (Bradley, 1994; Christiansen, 1992; </a:t>
            </a:r>
            <a:r>
              <a:rPr lang="en-US" altLang="ko-KR" dirty="0" err="1"/>
              <a:t>Heuer</a:t>
            </a:r>
            <a:r>
              <a:rPr lang="en-US" altLang="ko-KR" dirty="0"/>
              <a:t> &amp; </a:t>
            </a:r>
            <a:r>
              <a:rPr lang="en-US" altLang="ko-KR" dirty="0" err="1"/>
              <a:t>Reisberg</a:t>
            </a:r>
            <a:r>
              <a:rPr lang="en-US" altLang="ko-KR" dirty="0"/>
              <a:t>, 1990</a:t>
            </a:r>
            <a:r>
              <a:rPr lang="en-US" altLang="ko-KR" dirty="0" smtClean="0"/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Memory </a:t>
            </a:r>
            <a:r>
              <a:rPr lang="en-US" altLang="ko-KR" dirty="0"/>
              <a:t>researchers have explained these results by focusing on the attention-grabbing nature of emotional stimuli at the encoding stage (Dolan &amp; </a:t>
            </a:r>
            <a:r>
              <a:rPr lang="en-US" altLang="ko-KR" dirty="0" err="1"/>
              <a:t>Vuilleumier</a:t>
            </a:r>
            <a:r>
              <a:rPr lang="en-US" altLang="ko-KR" dirty="0"/>
              <a:t>, 2003; Wang et al., 2005</a:t>
            </a:r>
            <a:r>
              <a:rPr lang="en-US" altLang="ko-KR" dirty="0" smtClean="0"/>
              <a:t>).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9757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b="1" dirty="0"/>
              <a:t>1) Intensity of negative </a:t>
            </a:r>
            <a:r>
              <a:rPr lang="en-US" altLang="ko-KR" b="1" dirty="0" smtClean="0"/>
              <a:t>emotion (cont.)</a:t>
            </a:r>
            <a:endParaRPr lang="ko-KR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/>
              <a:t>Intensely emotional events come to mind more often and are therefore rehearsed </a:t>
            </a:r>
            <a:r>
              <a:rPr lang="en-US" altLang="ko-KR" dirty="0" smtClean="0"/>
              <a:t>(</a:t>
            </a:r>
            <a:r>
              <a:rPr lang="en-US" altLang="ko-KR" dirty="0" err="1"/>
              <a:t>Bohanek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2005; Cahill &amp; </a:t>
            </a:r>
            <a:r>
              <a:rPr lang="en-US" altLang="ko-KR" dirty="0" err="1"/>
              <a:t>McGaugh</a:t>
            </a:r>
            <a:r>
              <a:rPr lang="en-US" altLang="ko-KR" dirty="0"/>
              <a:t>, 1998</a:t>
            </a:r>
            <a:r>
              <a:rPr lang="en-US" altLang="ko-KR" dirty="0" smtClean="0"/>
              <a:t>).</a:t>
            </a:r>
            <a:endParaRPr lang="en-US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 smtClean="0"/>
              <a:t>In </a:t>
            </a:r>
            <a:r>
              <a:rPr lang="en-US" altLang="ko-KR" dirty="0"/>
              <a:t>hospitality settings, different types of service failures would result in different levels of negative affect as well as perceived loss (e.g., </a:t>
            </a:r>
            <a:r>
              <a:rPr lang="en-US" altLang="ko-KR" dirty="0" err="1"/>
              <a:t>Weun</a:t>
            </a:r>
            <a:r>
              <a:rPr lang="en-US" altLang="ko-KR" dirty="0"/>
              <a:t> </a:t>
            </a:r>
            <a:r>
              <a:rPr lang="en-US" altLang="ko-KR" i="1" dirty="0"/>
              <a:t>et al</a:t>
            </a:r>
            <a:r>
              <a:rPr lang="en-US" altLang="ko-KR" dirty="0"/>
              <a:t>., 2004; Krishna </a:t>
            </a:r>
            <a:r>
              <a:rPr lang="en-US" altLang="ko-KR" i="1" dirty="0"/>
              <a:t>et al</a:t>
            </a:r>
            <a:r>
              <a:rPr lang="en-US" altLang="ko-KR" dirty="0"/>
              <a:t>., 2011</a:t>
            </a:r>
            <a:r>
              <a:rPr lang="en-US" altLang="ko-KR" dirty="0" smtClean="0"/>
              <a:t>). </a:t>
            </a:r>
            <a:endParaRPr lang="en-US" altLang="ko-KR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dirty="0"/>
              <a:t>Customers who experience a service failure are likely to be in emotional states ranging from neutral to extremely </a:t>
            </a:r>
            <a:r>
              <a:rPr lang="en-US" altLang="ko-KR" dirty="0" smtClean="0"/>
              <a:t>negative.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Factors Contributing to Memorability of Service </a:t>
            </a:r>
            <a:r>
              <a:rPr lang="en-US" altLang="ko-KR" b="1" dirty="0" smtClean="0"/>
              <a:t>Failure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7453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2042</TotalTime>
  <Words>1854</Words>
  <Application>Microsoft Office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Theme1</vt:lpstr>
      <vt:lpstr>Service Failures and Recovery in Tourism and Hospitality: A Practical Manual</vt:lpstr>
      <vt:lpstr>PowerPoint Presentation</vt:lpstr>
      <vt:lpstr>Learning Objectives</vt:lpstr>
      <vt:lpstr>Introduction</vt:lpstr>
      <vt:lpstr>Memorable Nature of Service Failure</vt:lpstr>
      <vt:lpstr>Memorable Nature of Service Failure (cont.)</vt:lpstr>
      <vt:lpstr>Significant Influence of Memory on Consumer Behaviour</vt:lpstr>
      <vt:lpstr>Factors Contributing to Memorability of Service Failure</vt:lpstr>
      <vt:lpstr>Factors Contributing to Memorability of Service Failure (cont.)</vt:lpstr>
      <vt:lpstr>Factors Contributing to Memorability of Service Failure (cont.)</vt:lpstr>
      <vt:lpstr>Factors Contributing to Memorability of Service Failure (cont.)</vt:lpstr>
      <vt:lpstr>Factors Contributing to Memorability of Service Failure (cont.)</vt:lpstr>
      <vt:lpstr>Factors Contributing to Memorability of Service Failure (cont.)</vt:lpstr>
      <vt:lpstr>Factors Contributing to Memorability of Service Failure (cont.)</vt:lpstr>
      <vt:lpstr>Factors Contributing to Memorability of Service Failure (cont.)</vt:lpstr>
      <vt:lpstr>Importance of Provision of Service Recovery</vt:lpstr>
      <vt:lpstr>Importance of Provision of Service Recovery (cont.)</vt:lpstr>
      <vt:lpstr>Service Recovery Paradox</vt:lpstr>
      <vt:lpstr>Memory Bias: Fading Affect Bias </vt:lpstr>
      <vt:lpstr>Memory Bias: Fading Affect Bias (cont.) </vt:lpstr>
      <vt:lpstr>Memory Bias: Fading Affect Bias (cont.) </vt:lpstr>
      <vt:lpstr>Summary</vt:lpstr>
      <vt:lpstr>Summary (cont.)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Tim Kapp</cp:lastModifiedBy>
  <cp:revision>257</cp:revision>
  <dcterms:created xsi:type="dcterms:W3CDTF">2013-10-09T04:47:54Z</dcterms:created>
  <dcterms:modified xsi:type="dcterms:W3CDTF">2017-10-11T11:41:17Z</dcterms:modified>
</cp:coreProperties>
</file>