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31"/>
  </p:notesMasterIdLst>
  <p:sldIdLst>
    <p:sldId id="386" r:id="rId2"/>
    <p:sldId id="256" r:id="rId3"/>
    <p:sldId id="257" r:id="rId4"/>
    <p:sldId id="297" r:id="rId5"/>
    <p:sldId id="370" r:id="rId6"/>
    <p:sldId id="358" r:id="rId7"/>
    <p:sldId id="359" r:id="rId8"/>
    <p:sldId id="360" r:id="rId9"/>
    <p:sldId id="361" r:id="rId10"/>
    <p:sldId id="362" r:id="rId11"/>
    <p:sldId id="363" r:id="rId12"/>
    <p:sldId id="365" r:id="rId13"/>
    <p:sldId id="367" r:id="rId14"/>
    <p:sldId id="368" r:id="rId15"/>
    <p:sldId id="369" r:id="rId16"/>
    <p:sldId id="371" r:id="rId17"/>
    <p:sldId id="372" r:id="rId18"/>
    <p:sldId id="387" r:id="rId19"/>
    <p:sldId id="374" r:id="rId20"/>
    <p:sldId id="375" r:id="rId21"/>
    <p:sldId id="376" r:id="rId22"/>
    <p:sldId id="377" r:id="rId23"/>
    <p:sldId id="379" r:id="rId24"/>
    <p:sldId id="380" r:id="rId25"/>
    <p:sldId id="381" r:id="rId26"/>
    <p:sldId id="383" r:id="rId27"/>
    <p:sldId id="382" r:id="rId28"/>
    <p:sldId id="384" r:id="rId29"/>
    <p:sldId id="3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Hattersley"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varScale="1">
        <p:scale>
          <a:sx n="77" d="100"/>
          <a:sy n="77" d="100"/>
        </p:scale>
        <p:origin x="-90" y="-7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1F4F9-3279-4451-A5CA-E385A26F7F82}" type="datetimeFigureOut">
              <a:rPr lang="en-US" smtClean="0"/>
              <a:pPr/>
              <a:t>10/11/2017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1CD6-EEB6-431C-9E6C-3A6A3DB37876}" type="slidenum">
              <a:rPr lang="en-US" smtClean="0"/>
              <a:pPr/>
              <a:t>‹#›</a:t>
            </a:fld>
            <a:endParaRPr lang="en-US"/>
          </a:p>
        </p:txBody>
      </p:sp>
    </p:spTree>
    <p:extLst>
      <p:ext uri="{BB962C8B-B14F-4D97-AF65-F5344CB8AC3E}">
        <p14:creationId xmlns:p14="http://schemas.microsoft.com/office/powerpoint/2010/main" val="38498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t="12890" b="13351"/>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F863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8" name="Picture 7"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9" name="Rectangle 8"/>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25401-661C-44DB-ACFE-7EF969AD013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5401-661C-44DB-ACFE-7EF969AD013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3" name="Picture 12"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1607738"/>
          </a:xfrm>
          <a:prstGeom prst="rect">
            <a:avLst/>
          </a:prstGeom>
          <a:solidFill>
            <a:schemeClr val="tx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2" name="Picture 11"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269748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693739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4" name="Picture 13"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25401-661C-44DB-ACFE-7EF969AD0133}" type="slidenum">
              <a:rPr lang="en-US" smtClean="0"/>
              <a:pPr/>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Service Failures and Recovery in Tourism and Hospitality: A Practical Manual</a:t>
            </a:r>
            <a:endParaRPr lang="en-GB" dirty="0"/>
          </a:p>
        </p:txBody>
      </p:sp>
      <p:sp>
        <p:nvSpPr>
          <p:cNvPr id="3" name="Subtitle 2"/>
          <p:cNvSpPr>
            <a:spLocks noGrp="1"/>
          </p:cNvSpPr>
          <p:nvPr>
            <p:ph type="subTitle" idx="1"/>
          </p:nvPr>
        </p:nvSpPr>
        <p:spPr/>
        <p:txBody>
          <a:bodyPr/>
          <a:lstStyle/>
          <a:p>
            <a:r>
              <a:rPr lang="en-US" dirty="0" err="1" smtClean="0">
                <a:latin typeface="Arial"/>
                <a:cs typeface="Arial"/>
              </a:rPr>
              <a:t>Erdogan</a:t>
            </a:r>
            <a:r>
              <a:rPr lang="en-US" dirty="0" smtClean="0">
                <a:latin typeface="Arial"/>
                <a:cs typeface="Arial"/>
              </a:rPr>
              <a:t>  </a:t>
            </a:r>
            <a:r>
              <a:rPr lang="en-US" dirty="0" err="1" smtClean="0">
                <a:latin typeface="Arial"/>
                <a:cs typeface="Arial"/>
              </a:rPr>
              <a:t>Koc</a:t>
            </a:r>
            <a:endParaRPr lang="en-US" dirty="0" smtClean="0">
              <a:latin typeface="Arial"/>
              <a:cs typeface="Arial"/>
            </a:endParaRPr>
          </a:p>
          <a:p>
            <a:endParaRPr lang="en-GB" dirty="0"/>
          </a:p>
        </p:txBody>
      </p:sp>
    </p:spTree>
    <p:extLst>
      <p:ext uri="{BB962C8B-B14F-4D97-AF65-F5344CB8AC3E}">
        <p14:creationId xmlns:p14="http://schemas.microsoft.com/office/powerpoint/2010/main" val="2626448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a:bodyPr>
          <a:lstStyle/>
          <a:p>
            <a:endParaRPr lang="en-GB" sz="3200" dirty="0" smtClean="0"/>
          </a:p>
          <a:p>
            <a:pPr marL="457200" indent="-457200">
              <a:buFont typeface="Wingdings" pitchFamily="2" charset="2"/>
              <a:buChar char="Ø"/>
            </a:pPr>
            <a:r>
              <a:rPr lang="en-GB" sz="2700" dirty="0"/>
              <a:t>C</a:t>
            </a:r>
            <a:r>
              <a:rPr lang="en-GB" sz="2700" dirty="0" smtClean="0"/>
              <a:t>ustomers tell an average of 9 people about their good service experiences, and 16 people about their poor service experiences (TARP, 2007)</a:t>
            </a:r>
            <a:r>
              <a:rPr lang="tr-TR" sz="2700" dirty="0" smtClean="0"/>
              <a:t>. </a:t>
            </a:r>
          </a:p>
          <a:p>
            <a:endParaRPr lang="tr-TR" sz="2700" dirty="0" smtClean="0"/>
          </a:p>
          <a:p>
            <a:pPr>
              <a:buNone/>
            </a:pPr>
            <a:r>
              <a:rPr lang="tr-TR" sz="2700" dirty="0" smtClean="0"/>
              <a:t>	(</a:t>
            </a:r>
            <a:r>
              <a:rPr lang="tr-TR" sz="2700" dirty="0" err="1" smtClean="0"/>
              <a:t>Negative</a:t>
            </a:r>
            <a:r>
              <a:rPr lang="tr-TR" sz="2700" dirty="0" smtClean="0"/>
              <a:t> </a:t>
            </a:r>
            <a:r>
              <a:rPr lang="tr-TR" sz="2700" dirty="0" err="1" smtClean="0"/>
              <a:t>Emotions</a:t>
            </a:r>
            <a:r>
              <a:rPr lang="tr-TR" sz="2700" dirty="0" smtClean="0"/>
              <a:t>!)</a:t>
            </a:r>
          </a:p>
          <a:p>
            <a:pPr lvl="0"/>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Emotions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endParaRPr lang="tr-TR" sz="3200" dirty="0" smtClean="0"/>
          </a:p>
          <a:p>
            <a:pPr marL="457200" lvl="0" indent="-457200">
              <a:buFont typeface="Wingdings" pitchFamily="2" charset="2"/>
              <a:buChar char="Ø"/>
            </a:pPr>
            <a:r>
              <a:rPr lang="tr-TR" sz="2500" dirty="0" err="1" smtClean="0"/>
              <a:t>Expectancy</a:t>
            </a:r>
            <a:r>
              <a:rPr lang="tr-TR" sz="2500" dirty="0" smtClean="0"/>
              <a:t> </a:t>
            </a:r>
            <a:r>
              <a:rPr lang="tr-TR" sz="2500" dirty="0" err="1" smtClean="0"/>
              <a:t>confirmation</a:t>
            </a:r>
            <a:r>
              <a:rPr lang="tr-TR" sz="2500" dirty="0" smtClean="0"/>
              <a:t> / </a:t>
            </a:r>
            <a:r>
              <a:rPr lang="tr-TR" sz="2500" dirty="0" err="1" smtClean="0"/>
              <a:t>disconfirmation</a:t>
            </a:r>
            <a:r>
              <a:rPr lang="tr-TR" sz="2500" dirty="0" smtClean="0"/>
              <a:t> </a:t>
            </a:r>
          </a:p>
          <a:p>
            <a:pPr marL="457200" lvl="0" indent="-457200">
              <a:buFont typeface="Wingdings" pitchFamily="2" charset="2"/>
              <a:buChar char="Ø"/>
            </a:pPr>
            <a:r>
              <a:rPr lang="tr-TR" sz="2500" dirty="0" err="1" smtClean="0"/>
              <a:t>Customer</a:t>
            </a:r>
            <a:r>
              <a:rPr lang="tr-TR" sz="2500" dirty="0" smtClean="0"/>
              <a:t> </a:t>
            </a:r>
            <a:r>
              <a:rPr lang="tr-TR" sz="2500" dirty="0" err="1" smtClean="0"/>
              <a:t>delightment</a:t>
            </a:r>
            <a:r>
              <a:rPr lang="tr-TR" sz="2500" dirty="0" smtClean="0"/>
              <a:t> </a:t>
            </a:r>
          </a:p>
          <a:p>
            <a:pPr marL="457200" lvl="0" indent="-457200">
              <a:buFont typeface="Wingdings" pitchFamily="2" charset="2"/>
              <a:buChar char="Ø"/>
            </a:pPr>
            <a:r>
              <a:rPr lang="tr-TR" sz="2500" dirty="0" smtClean="0"/>
              <a:t>Service </a:t>
            </a:r>
            <a:r>
              <a:rPr lang="tr-TR" sz="2500" dirty="0" err="1"/>
              <a:t>r</a:t>
            </a:r>
            <a:r>
              <a:rPr lang="tr-TR" sz="2500" dirty="0" err="1" smtClean="0"/>
              <a:t>ecovery</a:t>
            </a:r>
            <a:r>
              <a:rPr lang="tr-TR" sz="2500" dirty="0" smtClean="0"/>
              <a:t> </a:t>
            </a:r>
            <a:r>
              <a:rPr lang="tr-TR" sz="2500" dirty="0" err="1"/>
              <a:t>p</a:t>
            </a:r>
            <a:r>
              <a:rPr lang="tr-TR" sz="2500" dirty="0" err="1" smtClean="0"/>
              <a:t>aradox</a:t>
            </a:r>
            <a:endParaRPr lang="tr-TR" sz="25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Emotions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0000" lnSpcReduction="20000"/>
          </a:bodyPr>
          <a:lstStyle/>
          <a:p>
            <a:pPr lvl="0">
              <a:buNone/>
            </a:pPr>
            <a:endParaRPr lang="tr-TR" sz="3600" dirty="0" smtClean="0"/>
          </a:p>
          <a:p>
            <a:pPr lvl="0">
              <a:buNone/>
            </a:pPr>
            <a:r>
              <a:rPr lang="tr-TR" sz="3600" dirty="0" err="1" smtClean="0"/>
              <a:t>Difficulty</a:t>
            </a:r>
            <a:r>
              <a:rPr lang="tr-TR" sz="3600" dirty="0" smtClean="0"/>
              <a:t> in </a:t>
            </a:r>
            <a:r>
              <a:rPr lang="tr-TR" sz="3600" dirty="0" err="1" smtClean="0"/>
              <a:t>measuring</a:t>
            </a:r>
            <a:r>
              <a:rPr lang="tr-TR" sz="3600" dirty="0" smtClean="0"/>
              <a:t> </a:t>
            </a:r>
            <a:r>
              <a:rPr lang="tr-TR" sz="3600" dirty="0" err="1" smtClean="0"/>
              <a:t>emotions</a:t>
            </a:r>
            <a:endParaRPr lang="tr-TR" sz="3600" dirty="0"/>
          </a:p>
          <a:p>
            <a:pPr lvl="0">
              <a:buNone/>
            </a:pPr>
            <a:endParaRPr lang="tr-TR" sz="3600" dirty="0" smtClean="0"/>
          </a:p>
          <a:p>
            <a:pPr marL="571500" lvl="0" indent="-571500">
              <a:buFont typeface="Wingdings" pitchFamily="2" charset="2"/>
              <a:buChar char="Ø"/>
            </a:pPr>
            <a:r>
              <a:rPr lang="tr-TR" sz="3600" dirty="0" smtClean="0"/>
              <a:t>People </a:t>
            </a:r>
            <a:r>
              <a:rPr lang="tr-TR" sz="3600" dirty="0" err="1" smtClean="0"/>
              <a:t>are</a:t>
            </a:r>
            <a:r>
              <a:rPr lang="tr-TR" sz="3600" dirty="0" smtClean="0"/>
              <a:t> not </a:t>
            </a:r>
            <a:r>
              <a:rPr lang="tr-TR" sz="3600" dirty="0" err="1" smtClean="0"/>
              <a:t>aware</a:t>
            </a:r>
            <a:r>
              <a:rPr lang="tr-TR" sz="3600" dirty="0" smtClean="0"/>
              <a:t> of </a:t>
            </a:r>
            <a:r>
              <a:rPr lang="tr-TR" sz="3600" dirty="0" err="1" smtClean="0"/>
              <a:t>their</a:t>
            </a:r>
            <a:r>
              <a:rPr lang="tr-TR" sz="3600" dirty="0" smtClean="0"/>
              <a:t> </a:t>
            </a:r>
            <a:r>
              <a:rPr lang="tr-TR" sz="3600" dirty="0" err="1" smtClean="0"/>
              <a:t>emotions</a:t>
            </a:r>
            <a:endParaRPr lang="tr-TR" sz="3600" dirty="0" smtClean="0"/>
          </a:p>
          <a:p>
            <a:pPr marL="571500" lvl="0" indent="-571500">
              <a:buFont typeface="Wingdings" pitchFamily="2" charset="2"/>
              <a:buChar char="Ø"/>
            </a:pPr>
            <a:r>
              <a:rPr lang="tr-TR" sz="3600" dirty="0" smtClean="0"/>
              <a:t>Emotions are difficult to desc</a:t>
            </a:r>
            <a:r>
              <a:rPr lang="en-GB" sz="3600" dirty="0" smtClean="0"/>
              <a:t>r</a:t>
            </a:r>
            <a:r>
              <a:rPr lang="tr-TR" sz="3600" dirty="0" smtClean="0"/>
              <a:t>ibe</a:t>
            </a:r>
          </a:p>
          <a:p>
            <a:pPr marL="571500" lvl="0" indent="-571500">
              <a:buFont typeface="Wingdings" pitchFamily="2" charset="2"/>
              <a:buChar char="Ø"/>
            </a:pPr>
            <a:r>
              <a:rPr lang="tr-TR" sz="3600" dirty="0" err="1" smtClean="0"/>
              <a:t>Impression</a:t>
            </a:r>
            <a:r>
              <a:rPr lang="tr-TR" sz="3600" dirty="0" smtClean="0"/>
              <a:t> </a:t>
            </a:r>
            <a:r>
              <a:rPr lang="tr-TR" sz="3600" dirty="0" err="1" smtClean="0"/>
              <a:t>management</a:t>
            </a:r>
            <a:endParaRPr lang="tr-TR" sz="3600" dirty="0" smtClean="0"/>
          </a:p>
          <a:p>
            <a:pPr lvl="0">
              <a:buNone/>
            </a:pPr>
            <a:endParaRPr lang="tr-TR" sz="3200" dirty="0" smtClean="0"/>
          </a:p>
          <a:p>
            <a:pPr lvl="0">
              <a:buNone/>
            </a:pPr>
            <a:endParaRPr lang="tr-TR" sz="3200" dirty="0" smtClean="0"/>
          </a:p>
          <a:p>
            <a:pPr lvl="0">
              <a:buNone/>
            </a:pPr>
            <a:endParaRPr lang="tr-TR" sz="3200" dirty="0" smtClean="0"/>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Measurement</a:t>
            </a:r>
            <a:r>
              <a:rPr lang="tr-TR" sz="2800" dirty="0" smtClean="0"/>
              <a:t> of </a:t>
            </a:r>
            <a:r>
              <a:rPr lang="tr-TR" sz="2800" dirty="0" err="1" smtClean="0"/>
              <a:t>Emotions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55000" lnSpcReduction="20000"/>
          </a:bodyPr>
          <a:lstStyle/>
          <a:p>
            <a:pPr lvl="0">
              <a:buNone/>
            </a:pPr>
            <a:r>
              <a:rPr lang="tr-TR" sz="4000" dirty="0" err="1" smtClean="0"/>
              <a:t>Measuring</a:t>
            </a:r>
            <a:r>
              <a:rPr lang="tr-TR" sz="4000" dirty="0" smtClean="0"/>
              <a:t> </a:t>
            </a:r>
            <a:r>
              <a:rPr lang="tr-TR" sz="4000" dirty="0" err="1" smtClean="0"/>
              <a:t>emotions</a:t>
            </a:r>
            <a:r>
              <a:rPr lang="tr-TR" sz="4000" dirty="0" smtClean="0"/>
              <a:t> </a:t>
            </a:r>
            <a:r>
              <a:rPr lang="tr-TR" sz="4000" dirty="0" err="1" smtClean="0"/>
              <a:t>by</a:t>
            </a:r>
            <a:r>
              <a:rPr lang="tr-TR" sz="4000" dirty="0" smtClean="0"/>
              <a:t> </a:t>
            </a:r>
            <a:r>
              <a:rPr lang="tr-TR" sz="4000" dirty="0" err="1" smtClean="0"/>
              <a:t>using</a:t>
            </a:r>
            <a:r>
              <a:rPr lang="tr-TR" sz="4000" dirty="0" smtClean="0"/>
              <a:t>:</a:t>
            </a:r>
          </a:p>
          <a:p>
            <a:pPr lvl="0">
              <a:buNone/>
            </a:pPr>
            <a:endParaRPr lang="tr-TR" sz="4000" dirty="0" smtClean="0"/>
          </a:p>
          <a:p>
            <a:pPr marL="571500" lvl="0" indent="-571500">
              <a:buFont typeface="Wingdings" pitchFamily="2" charset="2"/>
              <a:buChar char="Ø"/>
            </a:pPr>
            <a:r>
              <a:rPr lang="en-GB" sz="4000" dirty="0" smtClean="0"/>
              <a:t>EEG</a:t>
            </a:r>
            <a:r>
              <a:rPr lang="tr-TR" sz="4000" dirty="0" smtClean="0"/>
              <a:t> (</a:t>
            </a:r>
            <a:r>
              <a:rPr lang="tr-TR" sz="4000" dirty="0" err="1" smtClean="0"/>
              <a:t>Electroencephalogram</a:t>
            </a:r>
            <a:r>
              <a:rPr lang="tr-TR" sz="4000" dirty="0" smtClean="0"/>
              <a:t>) </a:t>
            </a:r>
            <a:r>
              <a:rPr lang="en-GB" sz="4000" dirty="0" smtClean="0"/>
              <a:t> </a:t>
            </a:r>
            <a:endParaRPr lang="tr-TR" sz="4000" dirty="0" smtClean="0"/>
          </a:p>
          <a:p>
            <a:pPr marL="571500" lvl="0" indent="-571500">
              <a:buFont typeface="Wingdings" pitchFamily="2" charset="2"/>
              <a:buChar char="Ø"/>
            </a:pPr>
            <a:r>
              <a:rPr lang="tr-TR" sz="4000" dirty="0" err="1" smtClean="0"/>
              <a:t>fMRI</a:t>
            </a:r>
            <a:endParaRPr lang="tr-TR" sz="4000" dirty="0" smtClean="0"/>
          </a:p>
          <a:p>
            <a:pPr marL="571500" lvl="0" indent="-571500">
              <a:buFont typeface="Wingdings" pitchFamily="2" charset="2"/>
              <a:buChar char="Ø"/>
            </a:pPr>
            <a:r>
              <a:rPr lang="tr-TR" sz="4000" dirty="0" smtClean="0"/>
              <a:t>T</a:t>
            </a:r>
            <a:r>
              <a:rPr lang="en-GB" sz="4000" dirty="0" smtClean="0"/>
              <a:t>he eye </a:t>
            </a:r>
            <a:r>
              <a:rPr lang="en-GB" sz="4000" dirty="0"/>
              <a:t>t</a:t>
            </a:r>
            <a:r>
              <a:rPr lang="en-GB" sz="4000" dirty="0" smtClean="0"/>
              <a:t>racker </a:t>
            </a:r>
            <a:endParaRPr lang="tr-TR" sz="4000" dirty="0" smtClean="0"/>
          </a:p>
          <a:p>
            <a:pPr marL="571500" lvl="0" indent="-571500">
              <a:buFont typeface="Wingdings" pitchFamily="2" charset="2"/>
              <a:buChar char="Ø"/>
            </a:pPr>
            <a:r>
              <a:rPr lang="en-GB" sz="4000" dirty="0" smtClean="0"/>
              <a:t>HR (heart </a:t>
            </a:r>
            <a:r>
              <a:rPr lang="en-GB" sz="4000" dirty="0"/>
              <a:t>r</a:t>
            </a:r>
            <a:r>
              <a:rPr lang="en-GB" sz="4000" dirty="0" smtClean="0"/>
              <a:t>ate) </a:t>
            </a:r>
            <a:endParaRPr lang="tr-TR" sz="4000" dirty="0" smtClean="0"/>
          </a:p>
          <a:p>
            <a:pPr marL="571500" lvl="0" indent="-571500">
              <a:buFont typeface="Wingdings" pitchFamily="2" charset="2"/>
              <a:buChar char="Ø"/>
            </a:pPr>
            <a:r>
              <a:rPr lang="en-GB" sz="4000" dirty="0" smtClean="0"/>
              <a:t>GSR (galvanic </a:t>
            </a:r>
            <a:r>
              <a:rPr lang="en-GB" sz="4000" dirty="0"/>
              <a:t>s</a:t>
            </a:r>
            <a:r>
              <a:rPr lang="en-GB" sz="4000" dirty="0" smtClean="0"/>
              <a:t>kin </a:t>
            </a:r>
            <a:r>
              <a:rPr lang="en-GB" sz="4000" dirty="0"/>
              <a:t>r</a:t>
            </a:r>
            <a:r>
              <a:rPr lang="en-GB" sz="4000" dirty="0" smtClean="0"/>
              <a:t>esponse) </a:t>
            </a:r>
            <a:endParaRPr lang="tr-TR" sz="4000" dirty="0" smtClean="0"/>
          </a:p>
          <a:p>
            <a:pPr marL="571500" lvl="0" indent="-571500">
              <a:buFont typeface="Wingdings" pitchFamily="2" charset="2"/>
              <a:buChar char="Ø"/>
            </a:pPr>
            <a:r>
              <a:rPr lang="en-GB" sz="4000" dirty="0" smtClean="0"/>
              <a:t>Various face recognition tools </a:t>
            </a:r>
            <a:endParaRPr lang="tr-TR" sz="4000" dirty="0"/>
          </a:p>
          <a:p>
            <a:pPr marL="571500" lvl="0" indent="-571500">
              <a:buFont typeface="Wingdings" pitchFamily="2" charset="2"/>
              <a:buChar char="Ø"/>
            </a:pPr>
            <a:r>
              <a:rPr lang="tr-TR" sz="4000" dirty="0" err="1" smtClean="0"/>
              <a:t>Objectivity</a:t>
            </a:r>
            <a:r>
              <a:rPr lang="tr-TR" sz="4000" dirty="0" smtClean="0"/>
              <a:t> – </a:t>
            </a:r>
            <a:r>
              <a:rPr lang="tr-TR" sz="4000" dirty="0" err="1" smtClean="0"/>
              <a:t>validity</a:t>
            </a:r>
            <a:r>
              <a:rPr lang="tr-TR" sz="4000" dirty="0" smtClean="0"/>
              <a:t> – data </a:t>
            </a:r>
            <a:r>
              <a:rPr lang="tr-TR" sz="4000" dirty="0" err="1" smtClean="0"/>
              <a:t>triangulation</a:t>
            </a:r>
            <a:endParaRPr lang="tr-TR" sz="4000" dirty="0" smtClean="0"/>
          </a:p>
          <a:p>
            <a:pPr lvl="0">
              <a:buNone/>
            </a:pPr>
            <a:endParaRPr lang="tr-TR" sz="3200" dirty="0" smtClean="0"/>
          </a:p>
          <a:p>
            <a:pPr lvl="0">
              <a:buNone/>
            </a:pPr>
            <a:endParaRPr lang="tr-TR" sz="3200" dirty="0" smtClean="0"/>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smtClean="0"/>
              <a:t>P</a:t>
            </a:r>
            <a:r>
              <a:rPr lang="en-GB" sz="2800" dirty="0" err="1" smtClean="0"/>
              <a:t>sychophysiological</a:t>
            </a:r>
            <a:r>
              <a:rPr lang="en-GB" sz="2800" dirty="0" smtClean="0"/>
              <a:t> Tools </a:t>
            </a:r>
            <a:r>
              <a:rPr lang="tr-TR" sz="2800" dirty="0" smtClean="0"/>
              <a:t>/ </a:t>
            </a:r>
            <a:r>
              <a:rPr lang="tr-TR" sz="2800" dirty="0" err="1"/>
              <a:t>D</a:t>
            </a:r>
            <a:r>
              <a:rPr lang="tr-TR" sz="2800" dirty="0" err="1" smtClean="0"/>
              <a:t>evices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500435"/>
          </a:xfrm>
        </p:spPr>
        <p:txBody>
          <a:bodyPr>
            <a:normAutofit/>
          </a:bodyPr>
          <a:lstStyle/>
          <a:p>
            <a:pPr lvl="0">
              <a:buNone/>
            </a:pPr>
            <a:r>
              <a:rPr lang="en-GB" sz="2500" b="1" dirty="0" smtClean="0"/>
              <a:t>Measurement of Affective States</a:t>
            </a: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smtClean="0"/>
              <a:t>P</a:t>
            </a:r>
            <a:r>
              <a:rPr lang="en-GB" sz="2800" dirty="0" err="1" smtClean="0"/>
              <a:t>sychophysiological</a:t>
            </a:r>
            <a:r>
              <a:rPr lang="en-GB" sz="2800" dirty="0" smtClean="0"/>
              <a:t> Tools </a:t>
            </a:r>
            <a:r>
              <a:rPr lang="tr-TR" sz="2800" dirty="0" smtClean="0"/>
              <a:t>/ </a:t>
            </a:r>
            <a:r>
              <a:rPr lang="tr-TR" sz="2800" dirty="0" err="1" smtClean="0"/>
              <a:t>Devices</a:t>
            </a:r>
            <a:r>
              <a:rPr lang="tr-TR" sz="2800" dirty="0" smtClean="0"/>
              <a:t> </a:t>
            </a:r>
            <a:endParaRPr lang="en-US" sz="2800" dirty="0"/>
          </a:p>
        </p:txBody>
      </p:sp>
      <p:sp>
        <p:nvSpPr>
          <p:cNvPr id="6" name="Rectangle 5"/>
          <p:cNvSpPr/>
          <p:nvPr/>
        </p:nvSpPr>
        <p:spPr>
          <a:xfrm>
            <a:off x="1259632" y="1844824"/>
            <a:ext cx="1152128" cy="377495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945672" y="1844824"/>
            <a:ext cx="2592288" cy="377495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6012160" y="2806299"/>
            <a:ext cx="1296144" cy="1296144"/>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7596336" y="3101879"/>
            <a:ext cx="1152128" cy="704983"/>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1259632" y="1868340"/>
            <a:ext cx="1008112" cy="4339650"/>
          </a:xfrm>
          <a:prstGeom prst="rect">
            <a:avLst/>
          </a:prstGeom>
          <a:noFill/>
        </p:spPr>
        <p:txBody>
          <a:bodyPr wrap="square" rtlCol="0">
            <a:spAutoFit/>
          </a:bodyPr>
          <a:lstStyle/>
          <a:p>
            <a:r>
              <a:rPr lang="en-GB" sz="1200" dirty="0" smtClean="0"/>
              <a:t>Face</a:t>
            </a:r>
          </a:p>
          <a:p>
            <a:endParaRPr lang="en-GB" sz="1200" dirty="0" smtClean="0"/>
          </a:p>
          <a:p>
            <a:endParaRPr lang="en-GB" sz="1200" dirty="0"/>
          </a:p>
          <a:p>
            <a:r>
              <a:rPr lang="en-GB" sz="1200" dirty="0" smtClean="0"/>
              <a:t>Hand</a:t>
            </a:r>
          </a:p>
          <a:p>
            <a:endParaRPr lang="en-GB" sz="1200" dirty="0" smtClean="0"/>
          </a:p>
          <a:p>
            <a:endParaRPr lang="en-GB" sz="1200" dirty="0"/>
          </a:p>
          <a:p>
            <a:r>
              <a:rPr lang="en-GB" sz="1200" dirty="0" smtClean="0"/>
              <a:t>Body</a:t>
            </a:r>
          </a:p>
          <a:p>
            <a:endParaRPr lang="en-GB" sz="1200" dirty="0"/>
          </a:p>
          <a:p>
            <a:endParaRPr lang="en-GB" sz="1200" dirty="0" smtClean="0"/>
          </a:p>
          <a:p>
            <a:r>
              <a:rPr lang="en-GB" sz="1200" dirty="0" smtClean="0"/>
              <a:t>Eye</a:t>
            </a:r>
          </a:p>
          <a:p>
            <a:endParaRPr lang="en-GB" sz="1200" dirty="0"/>
          </a:p>
          <a:p>
            <a:endParaRPr lang="en-GB" sz="1200" dirty="0" smtClean="0"/>
          </a:p>
          <a:p>
            <a:r>
              <a:rPr lang="en-GB" sz="1200" dirty="0" smtClean="0"/>
              <a:t>Physiological Signals</a:t>
            </a:r>
          </a:p>
          <a:p>
            <a:endParaRPr lang="en-GB" sz="1200" dirty="0"/>
          </a:p>
          <a:p>
            <a:endParaRPr lang="en-GB" sz="1200" dirty="0" smtClean="0"/>
          </a:p>
          <a:p>
            <a:r>
              <a:rPr lang="en-GB" sz="1200" dirty="0" smtClean="0"/>
              <a:t>Voice</a:t>
            </a:r>
          </a:p>
          <a:p>
            <a:endParaRPr lang="en-GB" sz="1200" dirty="0"/>
          </a:p>
          <a:p>
            <a:endParaRPr lang="en-GB" sz="1200" dirty="0" smtClean="0"/>
          </a:p>
          <a:p>
            <a:r>
              <a:rPr lang="en-GB" sz="1200" dirty="0" smtClean="0"/>
              <a:t>Mouth</a:t>
            </a:r>
          </a:p>
          <a:p>
            <a:endParaRPr lang="en-GB" dirty="0"/>
          </a:p>
          <a:p>
            <a:endParaRPr lang="en-GB" dirty="0"/>
          </a:p>
        </p:txBody>
      </p:sp>
      <p:sp>
        <p:nvSpPr>
          <p:cNvPr id="12" name="TextBox 11"/>
          <p:cNvSpPr txBox="1"/>
          <p:nvPr/>
        </p:nvSpPr>
        <p:spPr>
          <a:xfrm>
            <a:off x="3210684" y="1846097"/>
            <a:ext cx="2304256" cy="4062651"/>
          </a:xfrm>
          <a:prstGeom prst="rect">
            <a:avLst/>
          </a:prstGeom>
          <a:noFill/>
        </p:spPr>
        <p:txBody>
          <a:bodyPr wrap="square" rtlCol="0">
            <a:spAutoFit/>
          </a:bodyPr>
          <a:lstStyle/>
          <a:p>
            <a:r>
              <a:rPr lang="en-GB" sz="1200" dirty="0" smtClean="0"/>
              <a:t>Facial expression capturing</a:t>
            </a:r>
          </a:p>
          <a:p>
            <a:endParaRPr lang="en-GB" sz="1200" dirty="0" smtClean="0"/>
          </a:p>
          <a:p>
            <a:endParaRPr lang="en-GB" sz="1200" dirty="0"/>
          </a:p>
          <a:p>
            <a:r>
              <a:rPr lang="en-GB" sz="1200" dirty="0" smtClean="0"/>
              <a:t>Hand gesture tracking</a:t>
            </a:r>
          </a:p>
          <a:p>
            <a:endParaRPr lang="en-GB" sz="1200" dirty="0" smtClean="0"/>
          </a:p>
          <a:p>
            <a:endParaRPr lang="en-GB" sz="1200" dirty="0"/>
          </a:p>
          <a:p>
            <a:r>
              <a:rPr lang="en-GB" sz="1200" dirty="0" smtClean="0"/>
              <a:t>Body movement and body gesture tracking</a:t>
            </a:r>
          </a:p>
          <a:p>
            <a:endParaRPr lang="en-GB" sz="1200" dirty="0"/>
          </a:p>
          <a:p>
            <a:r>
              <a:rPr lang="en-GB" sz="1200" dirty="0" smtClean="0"/>
              <a:t>Eye movement, eye features and eyebrow features</a:t>
            </a:r>
          </a:p>
          <a:p>
            <a:endParaRPr lang="en-GB" sz="1200" dirty="0"/>
          </a:p>
          <a:p>
            <a:r>
              <a:rPr lang="en-GB" sz="1200" dirty="0" smtClean="0"/>
              <a:t>EEG, ECG(EKG), EMG, EOG, SCR, Spo2, skin temperature, BVP, </a:t>
            </a:r>
            <a:r>
              <a:rPr lang="en-GB" sz="1200" dirty="0" err="1" smtClean="0"/>
              <a:t>electrodermal</a:t>
            </a:r>
            <a:r>
              <a:rPr lang="en-GB" sz="1200" dirty="0" smtClean="0"/>
              <a:t> activity</a:t>
            </a:r>
          </a:p>
          <a:p>
            <a:endParaRPr lang="en-GB" sz="1200" dirty="0"/>
          </a:p>
          <a:p>
            <a:r>
              <a:rPr lang="en-GB" sz="1200" dirty="0" smtClean="0"/>
              <a:t>Voice and verbalization</a:t>
            </a:r>
          </a:p>
          <a:p>
            <a:endParaRPr lang="en-GB" sz="1200" dirty="0"/>
          </a:p>
          <a:p>
            <a:r>
              <a:rPr lang="en-GB" sz="1200" dirty="0" smtClean="0"/>
              <a:t>Mouth feature (corner of mouth rising up and mouth open etc.</a:t>
            </a:r>
            <a:endParaRPr lang="en-GB" dirty="0"/>
          </a:p>
          <a:p>
            <a:endParaRPr lang="en-GB" dirty="0"/>
          </a:p>
        </p:txBody>
      </p:sp>
      <p:sp>
        <p:nvSpPr>
          <p:cNvPr id="13" name="TextBox 12"/>
          <p:cNvSpPr txBox="1"/>
          <p:nvPr/>
        </p:nvSpPr>
        <p:spPr>
          <a:xfrm>
            <a:off x="6048164" y="2996952"/>
            <a:ext cx="1224136" cy="830997"/>
          </a:xfrm>
          <a:prstGeom prst="rect">
            <a:avLst/>
          </a:prstGeom>
          <a:noFill/>
        </p:spPr>
        <p:txBody>
          <a:bodyPr wrap="square" rtlCol="0">
            <a:spAutoFit/>
          </a:bodyPr>
          <a:lstStyle/>
          <a:p>
            <a:pPr algn="ctr"/>
            <a:r>
              <a:rPr lang="en-GB" sz="1200" dirty="0" smtClean="0"/>
              <a:t>Identification arithmetic and self suitability process</a:t>
            </a:r>
            <a:endParaRPr lang="en-GB" sz="1200" dirty="0"/>
          </a:p>
        </p:txBody>
      </p:sp>
      <p:sp>
        <p:nvSpPr>
          <p:cNvPr id="14" name="TextBox 13"/>
          <p:cNvSpPr txBox="1"/>
          <p:nvPr/>
        </p:nvSpPr>
        <p:spPr>
          <a:xfrm>
            <a:off x="7776356" y="3244334"/>
            <a:ext cx="792088" cy="461665"/>
          </a:xfrm>
          <a:prstGeom prst="rect">
            <a:avLst/>
          </a:prstGeom>
          <a:noFill/>
        </p:spPr>
        <p:txBody>
          <a:bodyPr wrap="square" rtlCol="0">
            <a:spAutoFit/>
          </a:bodyPr>
          <a:lstStyle/>
          <a:p>
            <a:pPr algn="ctr"/>
            <a:r>
              <a:rPr lang="en-GB" sz="1200" dirty="0" smtClean="0"/>
              <a:t>Affective Status</a:t>
            </a:r>
            <a:endParaRPr lang="en-GB" sz="1200" dirty="0"/>
          </a:p>
        </p:txBody>
      </p:sp>
      <p:cxnSp>
        <p:nvCxnSpPr>
          <p:cNvPr id="18" name="Straight Arrow Connector 17"/>
          <p:cNvCxnSpPr/>
          <p:nvPr/>
        </p:nvCxnSpPr>
        <p:spPr>
          <a:xfrm>
            <a:off x="2411760" y="1988840"/>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411760" y="2564904"/>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421417" y="3122965"/>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421417" y="3710085"/>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1760" y="4293096"/>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1760" y="4941168"/>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421417" y="5445224"/>
            <a:ext cx="5339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37960" y="3454371"/>
            <a:ext cx="474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8" idx="3"/>
            <a:endCxn id="9" idx="1"/>
          </p:cNvCxnSpPr>
          <p:nvPr/>
        </p:nvCxnSpPr>
        <p:spPr>
          <a:xfrm>
            <a:off x="7308304" y="3454371"/>
            <a:ext cx="2880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endParaRPr lang="tr-TR" sz="3200" dirty="0" smtClean="0"/>
          </a:p>
          <a:p>
            <a:pPr marL="457200" indent="-457200">
              <a:buFont typeface="Wingdings" pitchFamily="2" charset="2"/>
              <a:buChar char="Ø"/>
            </a:pPr>
            <a:r>
              <a:rPr lang="tr-TR" sz="3200" dirty="0" err="1" smtClean="0"/>
              <a:t>Emotional</a:t>
            </a:r>
            <a:r>
              <a:rPr lang="tr-TR" sz="3200" dirty="0" smtClean="0"/>
              <a:t> </a:t>
            </a:r>
            <a:r>
              <a:rPr lang="tr-TR" sz="3200" dirty="0" err="1"/>
              <a:t>i</a:t>
            </a:r>
            <a:r>
              <a:rPr lang="tr-TR" sz="3200" dirty="0" err="1" smtClean="0"/>
              <a:t>ntelligence</a:t>
            </a:r>
            <a:endParaRPr lang="tr-TR" sz="3200" dirty="0" smtClean="0"/>
          </a:p>
          <a:p>
            <a:pPr marL="457200" indent="-457200">
              <a:buFont typeface="Wingdings" pitchFamily="2" charset="2"/>
              <a:buChar char="Ø"/>
            </a:pPr>
            <a:r>
              <a:rPr lang="tr-TR" sz="3200" dirty="0" err="1" smtClean="0"/>
              <a:t>Emotional</a:t>
            </a:r>
            <a:r>
              <a:rPr lang="tr-TR" sz="3200" dirty="0" smtClean="0"/>
              <a:t> </a:t>
            </a:r>
            <a:r>
              <a:rPr lang="tr-TR" sz="3200" dirty="0" err="1"/>
              <a:t>l</a:t>
            </a:r>
            <a:r>
              <a:rPr lang="tr-TR" sz="3200" dirty="0" err="1" smtClean="0"/>
              <a:t>abour</a:t>
            </a:r>
            <a:endParaRPr lang="tr-TR" sz="3200" dirty="0" smtClean="0"/>
          </a:p>
          <a:p>
            <a:pPr lvl="0">
              <a:buNone/>
            </a:pPr>
            <a:endParaRPr lang="tr-TR" sz="3200" dirty="0" smtClean="0"/>
          </a:p>
          <a:p>
            <a:pPr lvl="0">
              <a:buNone/>
            </a:pPr>
            <a:endParaRPr lang="tr-TR" sz="3200" dirty="0" smtClean="0"/>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Emotional</a:t>
            </a:r>
            <a:r>
              <a:rPr lang="tr-TR" sz="2800" dirty="0" smtClean="0"/>
              <a:t> </a:t>
            </a:r>
            <a:r>
              <a:rPr lang="tr-TR" sz="2800" dirty="0" err="1" smtClean="0"/>
              <a:t>Abilities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buNone/>
            </a:pPr>
            <a:r>
              <a:rPr lang="tr-TR" sz="2500" dirty="0" smtClean="0"/>
              <a:t>The </a:t>
            </a:r>
            <a:r>
              <a:rPr lang="en-GB" sz="2500" dirty="0"/>
              <a:t>a</a:t>
            </a:r>
            <a:r>
              <a:rPr lang="en-GB" sz="2500" dirty="0" smtClean="0"/>
              <a:t>bility or tendency to perceive, understand, regulate, control and manage emotions adaptively in the self and in others. </a:t>
            </a:r>
            <a:endParaRPr lang="tr-TR" sz="2500" dirty="0" smtClean="0"/>
          </a:p>
          <a:p>
            <a:pPr lvl="0">
              <a:buNone/>
            </a:pPr>
            <a:r>
              <a:rPr lang="tr-TR" sz="2500" dirty="0" smtClean="0"/>
              <a:t>	</a:t>
            </a:r>
            <a:r>
              <a:rPr lang="en-GB" sz="2500" dirty="0" smtClean="0"/>
              <a:t>(</a:t>
            </a:r>
            <a:r>
              <a:rPr lang="en-GB" sz="2500" dirty="0" err="1" smtClean="0"/>
              <a:t>Salovey</a:t>
            </a:r>
            <a:r>
              <a:rPr lang="en-GB" sz="2500" dirty="0" smtClean="0"/>
              <a:t> and Mayer, 1990)</a:t>
            </a:r>
            <a:endParaRPr lang="tr-TR" sz="2500" dirty="0" smtClean="0"/>
          </a:p>
          <a:p>
            <a:pPr lvl="0">
              <a:buNone/>
            </a:pPr>
            <a:endParaRPr lang="tr-TR" sz="3200" dirty="0" smtClean="0"/>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Emotional</a:t>
            </a:r>
            <a:r>
              <a:rPr lang="tr-TR" sz="2800" dirty="0" smtClean="0"/>
              <a:t> </a:t>
            </a:r>
            <a:r>
              <a:rPr lang="tr-TR" sz="2800" dirty="0" err="1" smtClean="0"/>
              <a:t>Intelligence</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a:buNone/>
            </a:pPr>
            <a:r>
              <a:rPr lang="tr-TR" sz="2700" dirty="0" smtClean="0"/>
              <a:t>U</a:t>
            </a:r>
            <a:r>
              <a:rPr lang="en-GB" sz="2700" dirty="0" err="1" smtClean="0"/>
              <a:t>nlike</a:t>
            </a:r>
            <a:r>
              <a:rPr lang="en-GB" sz="2700" dirty="0" smtClean="0"/>
              <a:t> IQ,</a:t>
            </a:r>
            <a:r>
              <a:rPr lang="tr-TR" sz="2700" dirty="0" smtClean="0"/>
              <a:t> e</a:t>
            </a:r>
            <a:r>
              <a:rPr lang="en-GB" sz="2700" dirty="0" smtClean="0"/>
              <a:t>motional </a:t>
            </a:r>
            <a:r>
              <a:rPr lang="tr-TR" sz="2700" dirty="0" smtClean="0"/>
              <a:t>i</a:t>
            </a:r>
            <a:r>
              <a:rPr lang="en-GB" sz="2700" dirty="0" err="1" smtClean="0"/>
              <a:t>ntelligence</a:t>
            </a:r>
            <a:r>
              <a:rPr lang="en-GB" sz="2700" dirty="0" smtClean="0"/>
              <a:t> can be</a:t>
            </a:r>
            <a:r>
              <a:rPr lang="tr-TR" sz="2700" dirty="0" smtClean="0"/>
              <a:t>:</a:t>
            </a:r>
            <a:r>
              <a:rPr lang="en-GB" sz="2700" dirty="0" smtClean="0"/>
              <a:t> </a:t>
            </a:r>
            <a:endParaRPr lang="tr-TR" sz="2700" dirty="0" smtClean="0"/>
          </a:p>
          <a:p>
            <a:pPr>
              <a:buNone/>
            </a:pPr>
            <a:endParaRPr lang="tr-TR" sz="2700" dirty="0" smtClean="0"/>
          </a:p>
          <a:p>
            <a:pPr marL="457200" indent="-457200">
              <a:buFont typeface="Wingdings" pitchFamily="2" charset="2"/>
              <a:buChar char="Ø"/>
            </a:pPr>
            <a:r>
              <a:rPr lang="tr-TR" sz="2700" dirty="0" smtClean="0"/>
              <a:t>	a</a:t>
            </a:r>
            <a:r>
              <a:rPr lang="en-GB" sz="2700" dirty="0" err="1" smtClean="0"/>
              <a:t>cquired</a:t>
            </a:r>
            <a:r>
              <a:rPr lang="en-GB" sz="2700" dirty="0" smtClean="0"/>
              <a:t> </a:t>
            </a:r>
            <a:endParaRPr lang="tr-TR" sz="2700" dirty="0" smtClean="0"/>
          </a:p>
          <a:p>
            <a:pPr marL="457200" indent="-457200">
              <a:buFont typeface="Wingdings" pitchFamily="2" charset="2"/>
              <a:buChar char="Ø"/>
            </a:pPr>
            <a:r>
              <a:rPr lang="tr-TR" sz="2700" dirty="0" smtClean="0"/>
              <a:t>	</a:t>
            </a:r>
            <a:r>
              <a:rPr lang="en-GB" sz="2700" dirty="0" smtClean="0"/>
              <a:t>improved </a:t>
            </a:r>
            <a:endParaRPr lang="tr-TR" sz="2700" dirty="0" smtClean="0"/>
          </a:p>
          <a:p>
            <a:pPr marL="457200" indent="-457200">
              <a:buFont typeface="Wingdings" pitchFamily="2" charset="2"/>
              <a:buChar char="Ø"/>
            </a:pPr>
            <a:r>
              <a:rPr lang="tr-TR" sz="2700" dirty="0" smtClean="0"/>
              <a:t>	learnt</a:t>
            </a:r>
          </a:p>
          <a:p>
            <a:pPr lvl="0">
              <a:buNone/>
            </a:pPr>
            <a:endParaRPr lang="tr-TR" sz="3200" dirty="0" smtClean="0"/>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Emotional</a:t>
            </a:r>
            <a:r>
              <a:rPr lang="tr-TR" sz="2800" dirty="0" smtClean="0"/>
              <a:t> </a:t>
            </a:r>
            <a:r>
              <a:rPr lang="tr-TR" sz="2800" dirty="0" err="1" smtClean="0"/>
              <a:t>Intelligence</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tr-TR" sz="2500" dirty="0">
                <a:solidFill>
                  <a:srgbClr val="464646"/>
                </a:solidFill>
                <a:effectLst>
                  <a:outerShdw blurRad="31750" dist="25400" dir="5400000" algn="tl" rotWithShape="0">
                    <a:srgbClr val="000000">
                      <a:alpha val="25000"/>
                    </a:srgbClr>
                  </a:outerShdw>
                </a:effectLst>
                <a:latin typeface="+mn-lt"/>
              </a:rPr>
              <a:t>Skills of Emotional Intelligence</a:t>
            </a:r>
            <a:endParaRPr lang="en-GB" sz="2500" dirty="0">
              <a:latin typeface="+mn-lt"/>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94406" y="1271588"/>
            <a:ext cx="6785401"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0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13"/>
            <p:extLst>
              <p:ext uri="{D42A27DB-BD31-4B8C-83A1-F6EECF244321}">
                <p14:modId xmlns:p14="http://schemas.microsoft.com/office/powerpoint/2010/main" val="1000586732"/>
              </p:ext>
            </p:extLst>
          </p:nvPr>
        </p:nvGraphicFramePr>
        <p:xfrm>
          <a:off x="899592" y="1052737"/>
          <a:ext cx="7196187" cy="4625525"/>
        </p:xfrm>
        <a:graphic>
          <a:graphicData uri="http://schemas.openxmlformats.org/drawingml/2006/table">
            <a:tbl>
              <a:tblPr firstRow="1" bandRow="1">
                <a:tableStyleId>{5C22544A-7EE6-4342-B048-85BDC9FD1C3A}</a:tableStyleId>
              </a:tblPr>
              <a:tblGrid>
                <a:gridCol w="1061733"/>
                <a:gridCol w="1592599"/>
                <a:gridCol w="1663381"/>
                <a:gridCol w="1580802"/>
                <a:gridCol w="1297672"/>
              </a:tblGrid>
              <a:tr h="857383">
                <a:tc>
                  <a:txBody>
                    <a:bodyPr/>
                    <a:lstStyle/>
                    <a:p>
                      <a:pPr>
                        <a:lnSpc>
                          <a:spcPct val="115000"/>
                        </a:lnSpc>
                        <a:spcAft>
                          <a:spcPts val="0"/>
                        </a:spcAft>
                      </a:pPr>
                      <a:r>
                        <a:rPr lang="en-GB" sz="1800" b="1" dirty="0">
                          <a:latin typeface="+mj-lt"/>
                          <a:ea typeface="Times New Roman"/>
                          <a:cs typeface="Times New Roman"/>
                        </a:rPr>
                        <a:t>Skill</a:t>
                      </a:r>
                      <a:endParaRPr lang="tr-TR" sz="1800" dirty="0">
                        <a:latin typeface="+mj-lt"/>
                        <a:ea typeface="Times New Roman"/>
                        <a:cs typeface="Times New Roman"/>
                      </a:endParaRPr>
                    </a:p>
                  </a:txBody>
                  <a:tcPr marL="56625" marR="56625" marT="0" marB="0"/>
                </a:tc>
                <a:tc>
                  <a:txBody>
                    <a:bodyPr/>
                    <a:lstStyle/>
                    <a:p>
                      <a:pPr>
                        <a:lnSpc>
                          <a:spcPct val="115000"/>
                        </a:lnSpc>
                        <a:spcAft>
                          <a:spcPts val="0"/>
                        </a:spcAft>
                      </a:pPr>
                      <a:r>
                        <a:rPr lang="en-GB" sz="1800" b="1">
                          <a:latin typeface="+mj-lt"/>
                          <a:ea typeface="Times New Roman"/>
                          <a:cs typeface="Times New Roman"/>
                        </a:rPr>
                        <a:t>Explanation</a:t>
                      </a:r>
                      <a:endParaRPr lang="tr-TR" sz="1800">
                        <a:latin typeface="+mj-lt"/>
                        <a:ea typeface="Times New Roman"/>
                        <a:cs typeface="Times New Roman"/>
                      </a:endParaRPr>
                    </a:p>
                  </a:txBody>
                  <a:tcPr marL="56625" marR="56625" marT="0" marB="0"/>
                </a:tc>
                <a:tc>
                  <a:txBody>
                    <a:bodyPr/>
                    <a:lstStyle/>
                    <a:p>
                      <a:pPr>
                        <a:lnSpc>
                          <a:spcPct val="115000"/>
                        </a:lnSpc>
                        <a:spcAft>
                          <a:spcPts val="0"/>
                        </a:spcAft>
                      </a:pPr>
                      <a:r>
                        <a:rPr lang="en-GB" sz="1800" b="1">
                          <a:latin typeface="+mj-lt"/>
                          <a:ea typeface="Times New Roman"/>
                          <a:cs typeface="Times New Roman"/>
                        </a:rPr>
                        <a:t>Characteristics</a:t>
                      </a:r>
                      <a:endParaRPr lang="tr-TR" sz="1800">
                        <a:latin typeface="+mj-lt"/>
                        <a:ea typeface="Times New Roman"/>
                        <a:cs typeface="Times New Roman"/>
                      </a:endParaRPr>
                    </a:p>
                  </a:txBody>
                  <a:tcPr marL="56625" marR="56625" marT="0" marB="0"/>
                </a:tc>
                <a:tc>
                  <a:txBody>
                    <a:bodyPr/>
                    <a:lstStyle/>
                    <a:p>
                      <a:pPr>
                        <a:lnSpc>
                          <a:spcPct val="115000"/>
                        </a:lnSpc>
                        <a:spcAft>
                          <a:spcPts val="0"/>
                        </a:spcAft>
                      </a:pPr>
                      <a:r>
                        <a:rPr lang="en-GB" sz="1800" b="1">
                          <a:latin typeface="+mj-lt"/>
                          <a:ea typeface="Times New Roman"/>
                          <a:cs typeface="Times New Roman"/>
                        </a:rPr>
                        <a:t>Relation to Service Personnel</a:t>
                      </a:r>
                      <a:endParaRPr lang="tr-TR" sz="1800">
                        <a:latin typeface="+mj-lt"/>
                        <a:ea typeface="Times New Roman"/>
                        <a:cs typeface="Times New Roman"/>
                      </a:endParaRPr>
                    </a:p>
                  </a:txBody>
                  <a:tcPr marL="56625" marR="56625" marT="0" marB="0"/>
                </a:tc>
                <a:tc>
                  <a:txBody>
                    <a:bodyPr/>
                    <a:lstStyle/>
                    <a:p>
                      <a:pPr>
                        <a:lnSpc>
                          <a:spcPct val="115000"/>
                        </a:lnSpc>
                        <a:spcAft>
                          <a:spcPts val="0"/>
                        </a:spcAft>
                      </a:pPr>
                      <a:r>
                        <a:rPr lang="en-GB" sz="1800" b="1">
                          <a:latin typeface="+mj-lt"/>
                          <a:ea typeface="Times New Roman"/>
                          <a:cs typeface="Times New Roman"/>
                        </a:rPr>
                        <a:t>Relation to SERVQUAL Dimensions</a:t>
                      </a:r>
                      <a:endParaRPr lang="tr-TR" sz="1800">
                        <a:latin typeface="+mj-lt"/>
                        <a:ea typeface="Times New Roman"/>
                        <a:cs typeface="Times New Roman"/>
                      </a:endParaRPr>
                    </a:p>
                  </a:txBody>
                  <a:tcPr marL="56625" marR="56625" marT="0" marB="0"/>
                </a:tc>
              </a:tr>
              <a:tr h="3679121">
                <a:tc>
                  <a:txBody>
                    <a:bodyPr/>
                    <a:lstStyle/>
                    <a:p>
                      <a:pPr>
                        <a:lnSpc>
                          <a:spcPct val="115000"/>
                        </a:lnSpc>
                        <a:spcAft>
                          <a:spcPts val="0"/>
                        </a:spcAft>
                      </a:pPr>
                      <a:r>
                        <a:rPr lang="en-GB" sz="1600" dirty="0" smtClean="0">
                          <a:latin typeface="+mj-lt"/>
                          <a:ea typeface="Times New Roman"/>
                          <a:cs typeface="Times New Roman"/>
                        </a:rPr>
                        <a:t>Self-regulation</a:t>
                      </a:r>
                      <a:endParaRPr lang="tr-TR" sz="1600" dirty="0">
                        <a:latin typeface="+mj-lt"/>
                        <a:ea typeface="Times New Roman"/>
                        <a:cs typeface="Times New Roman"/>
                      </a:endParaRPr>
                    </a:p>
                  </a:txBody>
                  <a:tcPr marL="56625" marR="56625" marT="0" marB="0"/>
                </a:tc>
                <a:tc>
                  <a:txBody>
                    <a:bodyPr/>
                    <a:lstStyle/>
                    <a:p>
                      <a:pPr>
                        <a:lnSpc>
                          <a:spcPct val="115000"/>
                        </a:lnSpc>
                        <a:spcAft>
                          <a:spcPts val="0"/>
                        </a:spcAft>
                      </a:pPr>
                      <a:r>
                        <a:rPr lang="en-GB" sz="1600" dirty="0">
                          <a:latin typeface="+mj-lt"/>
                          <a:ea typeface="Times New Roman"/>
                          <a:cs typeface="Times New Roman"/>
                        </a:rPr>
                        <a:t>Ability to control or redirect disruptive impulses and moods and the propensity to suspend </a:t>
                      </a:r>
                      <a:r>
                        <a:rPr lang="en-GB" sz="1600" dirty="0" smtClean="0">
                          <a:latin typeface="+mj-lt"/>
                          <a:ea typeface="Times New Roman"/>
                          <a:cs typeface="Times New Roman"/>
                        </a:rPr>
                        <a:t>judgment - </a:t>
                      </a:r>
                      <a:r>
                        <a:rPr lang="en-GB" sz="1600" dirty="0">
                          <a:latin typeface="+mj-lt"/>
                          <a:ea typeface="Times New Roman"/>
                          <a:cs typeface="Times New Roman"/>
                        </a:rPr>
                        <a:t>thinking before acting.</a:t>
                      </a:r>
                      <a:endParaRPr lang="tr-TR" sz="1600" dirty="0">
                        <a:latin typeface="+mj-lt"/>
                        <a:ea typeface="Times New Roman"/>
                        <a:cs typeface="Times New Roman"/>
                      </a:endParaRPr>
                    </a:p>
                  </a:txBody>
                  <a:tcPr marL="56625" marR="56625" marT="0" marB="0"/>
                </a:tc>
                <a:tc>
                  <a:txBody>
                    <a:bodyPr/>
                    <a:lstStyle/>
                    <a:p>
                      <a:pPr>
                        <a:lnSpc>
                          <a:spcPct val="115000"/>
                        </a:lnSpc>
                        <a:spcAft>
                          <a:spcPts val="0"/>
                        </a:spcAft>
                      </a:pPr>
                      <a:r>
                        <a:rPr lang="en-GB" sz="1600" dirty="0">
                          <a:latin typeface="+mj-lt"/>
                          <a:ea typeface="Times New Roman"/>
                          <a:cs typeface="Times New Roman"/>
                        </a:rPr>
                        <a:t>Trustworthiness, integrity, comfort with ambiguity, openness to change.</a:t>
                      </a:r>
                      <a:endParaRPr lang="tr-TR" sz="1600" dirty="0">
                        <a:latin typeface="+mj-lt"/>
                        <a:ea typeface="Times New Roman"/>
                        <a:cs typeface="Times New Roman"/>
                      </a:endParaRPr>
                    </a:p>
                  </a:txBody>
                  <a:tcPr marL="56625" marR="56625" marT="0" marB="0"/>
                </a:tc>
                <a:tc>
                  <a:txBody>
                    <a:bodyPr/>
                    <a:lstStyle/>
                    <a:p>
                      <a:pPr>
                        <a:lnSpc>
                          <a:spcPct val="115000"/>
                        </a:lnSpc>
                        <a:spcAft>
                          <a:spcPts val="0"/>
                        </a:spcAft>
                      </a:pPr>
                      <a:r>
                        <a:rPr lang="en-GB" sz="1600" dirty="0">
                          <a:latin typeface="+mj-lt"/>
                          <a:ea typeface="Times New Roman"/>
                          <a:cs typeface="Times New Roman"/>
                        </a:rPr>
                        <a:t>Ability to understand and evaluate service failures.</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Ability to think and implement new approaches to deal with service failures.</a:t>
                      </a:r>
                      <a:endParaRPr lang="tr-TR" sz="1600" dirty="0">
                        <a:latin typeface="+mj-lt"/>
                        <a:ea typeface="Times New Roman"/>
                        <a:cs typeface="Times New Roman"/>
                      </a:endParaRPr>
                    </a:p>
                  </a:txBody>
                  <a:tcPr marL="56625" marR="56625" marT="0" marB="0"/>
                </a:tc>
                <a:tc>
                  <a:txBody>
                    <a:bodyPr/>
                    <a:lstStyle/>
                    <a:p>
                      <a:pPr>
                        <a:lnSpc>
                          <a:spcPct val="115000"/>
                        </a:lnSpc>
                        <a:spcAft>
                          <a:spcPts val="0"/>
                        </a:spcAft>
                      </a:pPr>
                      <a:r>
                        <a:rPr lang="en-GB" sz="1400" dirty="0" smtClean="0">
                          <a:latin typeface="+mj-lt"/>
                          <a:ea typeface="Times New Roman"/>
                          <a:cs typeface="Times New Roman"/>
                        </a:rPr>
                        <a:t>Reliability</a:t>
                      </a:r>
                      <a:endParaRPr lang="tr-TR" sz="1400" dirty="0">
                        <a:latin typeface="+mj-lt"/>
                        <a:ea typeface="Times New Roman"/>
                        <a:cs typeface="Times New Roman"/>
                      </a:endParaRPr>
                    </a:p>
                    <a:p>
                      <a:pPr>
                        <a:lnSpc>
                          <a:spcPct val="115000"/>
                        </a:lnSpc>
                        <a:spcAft>
                          <a:spcPts val="0"/>
                        </a:spcAft>
                      </a:pPr>
                      <a:r>
                        <a:rPr lang="en-GB" sz="1400" dirty="0" smtClean="0">
                          <a:latin typeface="+mj-lt"/>
                          <a:ea typeface="Times New Roman"/>
                          <a:cs typeface="Times New Roman"/>
                        </a:rPr>
                        <a:t>Responsiveness</a:t>
                      </a:r>
                      <a:endParaRPr lang="tr-TR" sz="1400" dirty="0">
                        <a:latin typeface="+mj-lt"/>
                        <a:ea typeface="Times New Roman"/>
                        <a:cs typeface="Times New Roman"/>
                      </a:endParaRPr>
                    </a:p>
                    <a:p>
                      <a:pPr>
                        <a:lnSpc>
                          <a:spcPct val="115000"/>
                        </a:lnSpc>
                        <a:spcAft>
                          <a:spcPts val="0"/>
                        </a:spcAft>
                      </a:pPr>
                      <a:r>
                        <a:rPr lang="en-GB" sz="1400" dirty="0" smtClean="0">
                          <a:latin typeface="+mj-lt"/>
                          <a:ea typeface="Times New Roman"/>
                          <a:cs typeface="Times New Roman"/>
                        </a:rPr>
                        <a:t>Assurance </a:t>
                      </a:r>
                      <a:endParaRPr lang="tr-TR" sz="1400" dirty="0">
                        <a:latin typeface="+mj-lt"/>
                        <a:ea typeface="Times New Roman"/>
                        <a:cs typeface="Times New Roman"/>
                      </a:endParaRPr>
                    </a:p>
                    <a:p>
                      <a:pPr>
                        <a:lnSpc>
                          <a:spcPct val="115000"/>
                        </a:lnSpc>
                        <a:spcAft>
                          <a:spcPts val="0"/>
                        </a:spcAft>
                      </a:pPr>
                      <a:r>
                        <a:rPr lang="en-GB" sz="1400" dirty="0">
                          <a:latin typeface="+mj-lt"/>
                          <a:ea typeface="Times New Roman"/>
                          <a:cs typeface="Times New Roman"/>
                        </a:rPr>
                        <a:t>Empathy</a:t>
                      </a:r>
                      <a:endParaRPr lang="tr-TR" sz="1400" dirty="0">
                        <a:latin typeface="+mj-lt"/>
                        <a:ea typeface="Times New Roman"/>
                        <a:cs typeface="Times New Roman"/>
                      </a:endParaRPr>
                    </a:p>
                  </a:txBody>
                  <a:tcPr marL="56625" marR="56625" marT="0" marB="0"/>
                </a:tc>
              </a:tr>
            </a:tbl>
          </a:graphicData>
        </a:graphic>
      </p:graphicFrame>
      <p:sp>
        <p:nvSpPr>
          <p:cNvPr id="2" name="Title 1"/>
          <p:cNvSpPr>
            <a:spLocks noGrp="1"/>
          </p:cNvSpPr>
          <p:nvPr>
            <p:ph type="title"/>
          </p:nvPr>
        </p:nvSpPr>
        <p:spPr/>
        <p:txBody>
          <a:bodyPr>
            <a:normAutofit/>
          </a:bodyPr>
          <a:lstStyle/>
          <a:p>
            <a:r>
              <a:rPr lang="tr-TR" sz="2800" dirty="0" err="1" smtClean="0"/>
              <a:t>Skills</a:t>
            </a:r>
            <a:r>
              <a:rPr lang="tr-TR" sz="2800" dirty="0" smtClean="0"/>
              <a:t> of </a:t>
            </a:r>
            <a:r>
              <a:rPr lang="tr-TR" sz="2800" dirty="0" err="1" smtClean="0"/>
              <a:t>Emotional</a:t>
            </a:r>
            <a:r>
              <a:rPr lang="tr-TR" sz="2800" dirty="0" smtClean="0"/>
              <a:t> </a:t>
            </a:r>
            <a:r>
              <a:rPr lang="tr-TR" sz="2800" dirty="0" err="1" smtClean="0"/>
              <a:t>Intelligence</a:t>
            </a:r>
            <a:endParaRPr lang="en-US" sz="2800" dirty="0"/>
          </a:p>
        </p:txBody>
      </p:sp>
    </p:spTree>
    <p:extLst>
      <p:ext uri="{BB962C8B-B14F-4D97-AF65-F5344CB8AC3E}">
        <p14:creationId xmlns:p14="http://schemas.microsoft.com/office/powerpoint/2010/main" val="330259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4293096"/>
            <a:ext cx="7772400" cy="675967"/>
          </a:xfrm>
        </p:spPr>
        <p:txBody>
          <a:bodyPr>
            <a:noAutofit/>
          </a:bodyPr>
          <a:lstStyle/>
          <a:p>
            <a:pPr marL="109728"/>
            <a:r>
              <a:rPr lang="en-US" dirty="0">
                <a:solidFill>
                  <a:schemeClr val="bg1"/>
                </a:solidFill>
                <a:cs typeface="Arial" panose="020B0604020202020204" pitchFamily="34" charset="0"/>
              </a:rPr>
              <a:t>Chapter</a:t>
            </a:r>
            <a:r>
              <a:rPr lang="en-US" b="1" dirty="0">
                <a:solidFill>
                  <a:schemeClr val="bg1"/>
                </a:solidFill>
                <a:cs typeface="Arial" panose="020B0604020202020204" pitchFamily="34" charset="0"/>
              </a:rPr>
              <a:t> </a:t>
            </a:r>
            <a:r>
              <a:rPr lang="tr-TR" dirty="0">
                <a:solidFill>
                  <a:schemeClr val="bg1"/>
                </a:solidFill>
                <a:cs typeface="Arial" panose="020B0604020202020204" pitchFamily="34" charset="0"/>
              </a:rPr>
              <a:t>4</a:t>
            </a:r>
          </a:p>
          <a:p>
            <a:pPr marL="109728" indent="0">
              <a:buNone/>
            </a:pPr>
            <a:endParaRPr lang="en-US" sz="2400" b="1" dirty="0" smtClean="0">
              <a:solidFill>
                <a:schemeClr val="tx1"/>
              </a:solidFill>
              <a:effectLst>
                <a:outerShdw blurRad="38100" dist="38100" dir="2700000" algn="tl">
                  <a:srgbClr val="000000">
                    <a:alpha val="43137"/>
                  </a:srgbClr>
                </a:outerShdw>
              </a:effectLst>
            </a:endParaRPr>
          </a:p>
          <a:p>
            <a:pPr marL="109728" indent="0" algn="ctr">
              <a:buNone/>
            </a:pPr>
            <a:endParaRPr lang="en-US" sz="2400" dirty="0" smtClean="0"/>
          </a:p>
          <a:p>
            <a:pPr marL="109728" indent="0" algn="ctr">
              <a:buNone/>
            </a:pPr>
            <a:r>
              <a:rPr lang="en-US" sz="2400" b="1" dirty="0" smtClean="0"/>
              <a:t> </a:t>
            </a:r>
            <a:r>
              <a:rPr lang="en-US" sz="2400" b="1" dirty="0" smtClean="0">
                <a:solidFill>
                  <a:schemeClr val="tx1"/>
                </a:solidFill>
                <a:effectLst>
                  <a:outerShdw blurRad="38100" dist="38100" dir="2700000" algn="tl">
                    <a:srgbClr val="000000">
                      <a:alpha val="43137"/>
                    </a:srgbClr>
                  </a:outerShdw>
                </a:effectLst>
              </a:rPr>
              <a:t> </a:t>
            </a:r>
            <a:endParaRPr lang="en-US" sz="2400" b="1" dirty="0">
              <a:solidFill>
                <a:schemeClr val="tx1"/>
              </a:solidFill>
              <a:effectLst>
                <a:outerShdw blurRad="38100" dist="38100" dir="2700000" algn="tl">
                  <a:srgbClr val="000000">
                    <a:alpha val="43137"/>
                  </a:srgbClr>
                </a:outerShdw>
              </a:effectLst>
            </a:endParaRPr>
          </a:p>
          <a:p>
            <a:pPr algn="ctr"/>
            <a:endParaRPr lang="en-US" sz="2400" dirty="0">
              <a:solidFill>
                <a:schemeClr val="tx1"/>
              </a:solidFill>
            </a:endParaRPr>
          </a:p>
        </p:txBody>
      </p:sp>
      <p:sp>
        <p:nvSpPr>
          <p:cNvPr id="2" name="Title 1"/>
          <p:cNvSpPr>
            <a:spLocks noGrp="1"/>
          </p:cNvSpPr>
          <p:nvPr>
            <p:ph type="ctrTitle" idx="4294967295"/>
          </p:nvPr>
        </p:nvSpPr>
        <p:spPr>
          <a:xfrm>
            <a:off x="685800" y="4941888"/>
            <a:ext cx="8458200" cy="1295400"/>
          </a:xfrm>
        </p:spPr>
        <p:txBody>
          <a:bodyPr>
            <a:noAutofit/>
          </a:bodyPr>
          <a:lstStyle/>
          <a:p>
            <a:pPr algn="l"/>
            <a:r>
              <a:rPr lang="en-GB" sz="2500" dirty="0" smtClean="0">
                <a:solidFill>
                  <a:schemeClr val="bg1"/>
                </a:solidFill>
              </a:rPr>
              <a:t>Emotions and Emotional Abilities in Service Failures and Recovery</a:t>
            </a:r>
            <a:r>
              <a:rPr lang="tr-TR" sz="3200" dirty="0" smtClean="0">
                <a:solidFill>
                  <a:schemeClr val="bg1"/>
                </a:solidFill>
              </a:rPr>
              <a:t/>
            </a:r>
            <a:br>
              <a:rPr lang="tr-TR" sz="3200" dirty="0" smtClean="0">
                <a:solidFill>
                  <a:schemeClr val="bg1"/>
                </a:solidFill>
              </a:rPr>
            </a:br>
            <a:endParaRPr lang="en-US" sz="3200" dirty="0">
              <a:solidFill>
                <a:schemeClr val="bg1"/>
              </a:solidFill>
            </a:endParaRPr>
          </a:p>
        </p:txBody>
      </p:sp>
    </p:spTree>
    <p:extLst>
      <p:ext uri="{BB962C8B-B14F-4D97-AF65-F5344CB8AC3E}">
        <p14:creationId xmlns:p14="http://schemas.microsoft.com/office/powerpoint/2010/main" val="3751500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13"/>
            <p:extLst>
              <p:ext uri="{D42A27DB-BD31-4B8C-83A1-F6EECF244321}">
                <p14:modId xmlns:p14="http://schemas.microsoft.com/office/powerpoint/2010/main" val="1905118260"/>
              </p:ext>
            </p:extLst>
          </p:nvPr>
        </p:nvGraphicFramePr>
        <p:xfrm>
          <a:off x="1187624" y="1268760"/>
          <a:ext cx="7196160" cy="4394495"/>
        </p:xfrm>
        <a:graphic>
          <a:graphicData uri="http://schemas.openxmlformats.org/drawingml/2006/table">
            <a:tbl>
              <a:tblPr firstRow="1" bandRow="1">
                <a:tableStyleId>{5C22544A-7EE6-4342-B048-85BDC9FD1C3A}</a:tableStyleId>
              </a:tblPr>
              <a:tblGrid>
                <a:gridCol w="936089"/>
                <a:gridCol w="1755168"/>
                <a:gridCol w="1404134"/>
                <a:gridCol w="1661537"/>
                <a:gridCol w="1439232"/>
              </a:tblGrid>
              <a:tr h="835760">
                <a:tc>
                  <a:txBody>
                    <a:bodyPr/>
                    <a:lstStyle/>
                    <a:p>
                      <a:pPr>
                        <a:lnSpc>
                          <a:spcPct val="115000"/>
                        </a:lnSpc>
                        <a:spcAft>
                          <a:spcPts val="0"/>
                        </a:spcAft>
                      </a:pPr>
                      <a:r>
                        <a:rPr lang="en-GB" sz="1800" b="1" dirty="0">
                          <a:latin typeface="+mj-lt"/>
                          <a:ea typeface="Times New Roman"/>
                          <a:cs typeface="Times New Roman"/>
                        </a:rPr>
                        <a:t>Skill</a:t>
                      </a:r>
                      <a:endParaRPr lang="tr-TR" sz="1800" dirty="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Explanation</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dirty="0">
                          <a:latin typeface="+mj-lt"/>
                          <a:ea typeface="Times New Roman"/>
                          <a:cs typeface="Times New Roman"/>
                        </a:rPr>
                        <a:t>Characteristics</a:t>
                      </a:r>
                      <a:endParaRPr lang="tr-TR" sz="1800" dirty="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Relation to Service Personnel</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Relation to SERVQUAL Dimensions</a:t>
                      </a:r>
                      <a:endParaRPr lang="tr-TR" sz="1800">
                        <a:latin typeface="+mj-lt"/>
                        <a:ea typeface="Times New Roman"/>
                        <a:cs typeface="Times New Roman"/>
                      </a:endParaRPr>
                    </a:p>
                  </a:txBody>
                  <a:tcPr marL="56165" marR="56165" marT="0" marB="0"/>
                </a:tc>
              </a:tr>
              <a:tr h="3448091">
                <a:tc>
                  <a:txBody>
                    <a:bodyPr/>
                    <a:lstStyle/>
                    <a:p>
                      <a:pPr>
                        <a:lnSpc>
                          <a:spcPct val="115000"/>
                        </a:lnSpc>
                        <a:spcAft>
                          <a:spcPts val="0"/>
                        </a:spcAft>
                      </a:pPr>
                      <a:r>
                        <a:rPr lang="en-GB" sz="1400" dirty="0">
                          <a:latin typeface="+mj-lt"/>
                          <a:ea typeface="Times New Roman"/>
                          <a:cs typeface="Times New Roman"/>
                        </a:rPr>
                        <a:t>Motivation</a:t>
                      </a:r>
                      <a:endParaRPr lang="tr-TR" sz="14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A passion to work for reasons that go beyond money or status, with a propensity to pursue goals with energy and persistence.</a:t>
                      </a:r>
                      <a:endParaRPr lang="tr-TR" sz="16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Strong desire to achieve, </a:t>
                      </a:r>
                      <a:r>
                        <a:rPr lang="en-GB" sz="1600" dirty="0" smtClean="0">
                          <a:latin typeface="+mj-lt"/>
                          <a:ea typeface="Times New Roman"/>
                          <a:cs typeface="Times New Roman"/>
                        </a:rPr>
                        <a:t>optimism (</a:t>
                      </a:r>
                      <a:r>
                        <a:rPr lang="en-GB" sz="1600" dirty="0">
                          <a:latin typeface="+mj-lt"/>
                          <a:ea typeface="Times New Roman"/>
                          <a:cs typeface="Times New Roman"/>
                        </a:rPr>
                        <a:t>even in the face of failure),  organizational commitment</a:t>
                      </a:r>
                      <a:endParaRPr lang="tr-TR" sz="1600" dirty="0">
                        <a:latin typeface="+mj-lt"/>
                        <a:ea typeface="Times New Roman"/>
                        <a:cs typeface="Times New Roman"/>
                      </a:endParaRPr>
                    </a:p>
                  </a:txBody>
                  <a:tcPr marL="56165" marR="56165" marT="0" marB="0"/>
                </a:tc>
                <a:tc>
                  <a:txBody>
                    <a:bodyPr/>
                    <a:lstStyle/>
                    <a:p>
                      <a:pPr>
                        <a:lnSpc>
                          <a:spcPct val="115000"/>
                        </a:lnSpc>
                        <a:spcAft>
                          <a:spcPts val="0"/>
                        </a:spcAft>
                      </a:pPr>
                      <a:r>
                        <a:rPr lang="en-GB" sz="1500" dirty="0">
                          <a:latin typeface="+mj-lt"/>
                          <a:ea typeface="Times New Roman"/>
                          <a:cs typeface="Times New Roman"/>
                        </a:rPr>
                        <a:t>Ability to cope with heavy demands of frequent and intense social interactions. Unyielding approach towards service failures. Commitment to service quality and maintaining a strong </a:t>
                      </a:r>
                      <a:r>
                        <a:rPr lang="en-GB" sz="1500" dirty="0" smtClean="0">
                          <a:latin typeface="+mj-lt"/>
                          <a:ea typeface="Times New Roman"/>
                          <a:cs typeface="Times New Roman"/>
                        </a:rPr>
                        <a:t>image </a:t>
                      </a:r>
                      <a:r>
                        <a:rPr lang="en-GB" sz="1500" dirty="0">
                          <a:latin typeface="+mj-lt"/>
                          <a:ea typeface="Times New Roman"/>
                          <a:cs typeface="Times New Roman"/>
                        </a:rPr>
                        <a:t>of </a:t>
                      </a:r>
                      <a:r>
                        <a:rPr lang="en-GB" sz="1500" dirty="0" smtClean="0">
                          <a:latin typeface="+mj-lt"/>
                          <a:ea typeface="Times New Roman"/>
                          <a:cs typeface="Times New Roman"/>
                        </a:rPr>
                        <a:t>the service </a:t>
                      </a:r>
                      <a:r>
                        <a:rPr lang="en-GB" sz="1500" dirty="0">
                          <a:latin typeface="+mj-lt"/>
                          <a:ea typeface="Times New Roman"/>
                          <a:cs typeface="Times New Roman"/>
                        </a:rPr>
                        <a:t>business.</a:t>
                      </a:r>
                      <a:endParaRPr lang="tr-TR" sz="15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Responsiveness</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Reliability </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Assurance </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Empathy</a:t>
                      </a:r>
                      <a:endParaRPr lang="tr-TR" sz="1600" dirty="0">
                        <a:latin typeface="+mj-lt"/>
                        <a:ea typeface="Times New Roman"/>
                        <a:cs typeface="Times New Roman"/>
                      </a:endParaRPr>
                    </a:p>
                  </a:txBody>
                  <a:tcPr marL="56165" marR="56165" marT="0" marB="0"/>
                </a:tc>
              </a:tr>
            </a:tbl>
          </a:graphicData>
        </a:graphic>
      </p:graphicFrame>
      <p:sp>
        <p:nvSpPr>
          <p:cNvPr id="2" name="Title 1"/>
          <p:cNvSpPr>
            <a:spLocks noGrp="1"/>
          </p:cNvSpPr>
          <p:nvPr>
            <p:ph type="title"/>
          </p:nvPr>
        </p:nvSpPr>
        <p:spPr/>
        <p:txBody>
          <a:bodyPr>
            <a:normAutofit/>
          </a:bodyPr>
          <a:lstStyle/>
          <a:p>
            <a:r>
              <a:rPr lang="tr-TR" sz="2800" dirty="0" err="1" smtClean="0"/>
              <a:t>Skills</a:t>
            </a:r>
            <a:r>
              <a:rPr lang="tr-TR" sz="2800" dirty="0" smtClean="0"/>
              <a:t> of </a:t>
            </a:r>
            <a:r>
              <a:rPr lang="tr-TR" sz="2800" dirty="0" err="1" smtClean="0"/>
              <a:t>Emotional</a:t>
            </a:r>
            <a:r>
              <a:rPr lang="tr-TR" sz="2800" dirty="0" smtClean="0"/>
              <a:t> </a:t>
            </a:r>
            <a:r>
              <a:rPr lang="tr-TR" sz="2800" dirty="0" err="1" smtClean="0"/>
              <a:t>Intelligence</a:t>
            </a:r>
            <a:endParaRPr lang="en-US" sz="2800" dirty="0"/>
          </a:p>
        </p:txBody>
      </p:sp>
    </p:spTree>
    <p:extLst>
      <p:ext uri="{BB962C8B-B14F-4D97-AF65-F5344CB8AC3E}">
        <p14:creationId xmlns:p14="http://schemas.microsoft.com/office/powerpoint/2010/main" val="330259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13"/>
            <p:extLst>
              <p:ext uri="{D42A27DB-BD31-4B8C-83A1-F6EECF244321}">
                <p14:modId xmlns:p14="http://schemas.microsoft.com/office/powerpoint/2010/main" val="3051825394"/>
              </p:ext>
            </p:extLst>
          </p:nvPr>
        </p:nvGraphicFramePr>
        <p:xfrm>
          <a:off x="1189038" y="1305561"/>
          <a:ext cx="7196161" cy="4206604"/>
        </p:xfrm>
        <a:graphic>
          <a:graphicData uri="http://schemas.openxmlformats.org/drawingml/2006/table">
            <a:tbl>
              <a:tblPr firstRow="1" bandRow="1">
                <a:tableStyleId>{5C22544A-7EE6-4342-B048-85BDC9FD1C3A}</a:tableStyleId>
              </a:tblPr>
              <a:tblGrid>
                <a:gridCol w="994595"/>
                <a:gridCol w="1755168"/>
                <a:gridCol w="1567934"/>
                <a:gridCol w="1591368"/>
                <a:gridCol w="1287096"/>
              </a:tblGrid>
              <a:tr h="879463">
                <a:tc>
                  <a:txBody>
                    <a:bodyPr/>
                    <a:lstStyle/>
                    <a:p>
                      <a:pPr>
                        <a:lnSpc>
                          <a:spcPct val="115000"/>
                        </a:lnSpc>
                        <a:spcAft>
                          <a:spcPts val="0"/>
                        </a:spcAft>
                      </a:pPr>
                      <a:r>
                        <a:rPr lang="en-GB" sz="1800" b="1" dirty="0">
                          <a:latin typeface="+mj-lt"/>
                          <a:ea typeface="Times New Roman"/>
                          <a:cs typeface="Times New Roman"/>
                        </a:rPr>
                        <a:t>Skill</a:t>
                      </a:r>
                      <a:endParaRPr lang="tr-TR" sz="1800" dirty="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Explanation</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Characteristics</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Relation to Service Personnel</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a:latin typeface="+mj-lt"/>
                          <a:ea typeface="Times New Roman"/>
                          <a:cs typeface="Times New Roman"/>
                        </a:rPr>
                        <a:t>Relation to SERVQUAL Dimensions</a:t>
                      </a:r>
                      <a:endParaRPr lang="tr-TR" sz="1800">
                        <a:latin typeface="+mj-lt"/>
                        <a:ea typeface="Times New Roman"/>
                        <a:cs typeface="Times New Roman"/>
                      </a:endParaRPr>
                    </a:p>
                  </a:txBody>
                  <a:tcPr marL="56165" marR="56165" marT="0" marB="0"/>
                </a:tc>
              </a:tr>
              <a:tr h="3260200">
                <a:tc>
                  <a:txBody>
                    <a:bodyPr/>
                    <a:lstStyle/>
                    <a:p>
                      <a:pPr>
                        <a:lnSpc>
                          <a:spcPct val="115000"/>
                        </a:lnSpc>
                        <a:spcAft>
                          <a:spcPts val="0"/>
                        </a:spcAft>
                      </a:pPr>
                      <a:r>
                        <a:rPr lang="en-GB" sz="1200" dirty="0">
                          <a:latin typeface="+mj-lt"/>
                          <a:ea typeface="Times New Roman"/>
                          <a:cs typeface="Times New Roman"/>
                        </a:rPr>
                        <a:t>Empathy</a:t>
                      </a:r>
                      <a:endParaRPr lang="tr-TR" sz="1200" dirty="0">
                        <a:latin typeface="+mj-lt"/>
                        <a:ea typeface="Times New Roman"/>
                        <a:cs typeface="Times New Roman"/>
                      </a:endParaRPr>
                    </a:p>
                  </a:txBody>
                  <a:tcPr marL="56165" marR="56165" marT="0" marB="0"/>
                </a:tc>
                <a:tc>
                  <a:txBody>
                    <a:bodyPr/>
                    <a:lstStyle/>
                    <a:p>
                      <a:pPr>
                        <a:lnSpc>
                          <a:spcPct val="115000"/>
                        </a:lnSpc>
                        <a:spcAft>
                          <a:spcPts val="0"/>
                        </a:spcAft>
                      </a:pPr>
                      <a:r>
                        <a:rPr lang="en-GB" sz="1200" dirty="0">
                          <a:latin typeface="+mj-lt"/>
                          <a:ea typeface="Times New Roman"/>
                          <a:cs typeface="Times New Roman"/>
                        </a:rPr>
                        <a:t>Ability to understand the emotional makeup of other people, with skill in treating people according to their emotional reactions.</a:t>
                      </a:r>
                      <a:endParaRPr lang="tr-TR" sz="1200" dirty="0">
                        <a:latin typeface="+mj-lt"/>
                        <a:ea typeface="Times New Roman"/>
                        <a:cs typeface="Times New Roman"/>
                      </a:endParaRPr>
                    </a:p>
                  </a:txBody>
                  <a:tcPr marL="56165" marR="56165" marT="0" marB="0"/>
                </a:tc>
                <a:tc>
                  <a:txBody>
                    <a:bodyPr/>
                    <a:lstStyle/>
                    <a:p>
                      <a:pPr>
                        <a:lnSpc>
                          <a:spcPct val="115000"/>
                        </a:lnSpc>
                        <a:spcAft>
                          <a:spcPts val="0"/>
                        </a:spcAft>
                      </a:pPr>
                      <a:r>
                        <a:rPr lang="en-GB" sz="1200" dirty="0">
                          <a:latin typeface="+mj-lt"/>
                          <a:ea typeface="Times New Roman"/>
                          <a:cs typeface="Times New Roman"/>
                        </a:rPr>
                        <a:t>Service towards customers and clients, cross-cultural sensitivity, expertise in building and retaining talent.</a:t>
                      </a:r>
                      <a:endParaRPr lang="tr-TR" sz="1200" dirty="0">
                        <a:latin typeface="+mj-lt"/>
                        <a:ea typeface="Times New Roman"/>
                        <a:cs typeface="Times New Roman"/>
                      </a:endParaRPr>
                    </a:p>
                  </a:txBody>
                  <a:tcPr marL="56165" marR="56165" marT="0" marB="0"/>
                </a:tc>
                <a:tc>
                  <a:txBody>
                    <a:bodyPr/>
                    <a:lstStyle/>
                    <a:p>
                      <a:pPr>
                        <a:lnSpc>
                          <a:spcPct val="115000"/>
                        </a:lnSpc>
                        <a:spcAft>
                          <a:spcPts val="0"/>
                        </a:spcAft>
                      </a:pPr>
                      <a:r>
                        <a:rPr lang="en-GB" sz="1200" dirty="0">
                          <a:latin typeface="+mj-lt"/>
                          <a:ea typeface="Times New Roman"/>
                          <a:cs typeface="Times New Roman"/>
                        </a:rPr>
                        <a:t>Ability to understand the needs and expectations of customers – including customers from other cultures.</a:t>
                      </a:r>
                      <a:endParaRPr lang="tr-TR" sz="1200" dirty="0">
                        <a:latin typeface="+mj-lt"/>
                        <a:ea typeface="Times New Roman"/>
                        <a:cs typeface="Times New Roman"/>
                      </a:endParaRPr>
                    </a:p>
                    <a:p>
                      <a:pPr>
                        <a:lnSpc>
                          <a:spcPct val="115000"/>
                        </a:lnSpc>
                        <a:spcAft>
                          <a:spcPts val="0"/>
                        </a:spcAft>
                      </a:pPr>
                      <a:r>
                        <a:rPr lang="en-GB" sz="1200" dirty="0">
                          <a:latin typeface="+mj-lt"/>
                          <a:ea typeface="Times New Roman"/>
                          <a:cs typeface="Times New Roman"/>
                        </a:rPr>
                        <a:t>Service orientation.</a:t>
                      </a:r>
                      <a:endParaRPr lang="tr-TR" sz="1200" dirty="0">
                        <a:latin typeface="+mj-lt"/>
                        <a:ea typeface="Times New Roman"/>
                        <a:cs typeface="Times New Roman"/>
                      </a:endParaRPr>
                    </a:p>
                    <a:p>
                      <a:pPr>
                        <a:lnSpc>
                          <a:spcPct val="115000"/>
                        </a:lnSpc>
                        <a:spcAft>
                          <a:spcPts val="0"/>
                        </a:spcAft>
                      </a:pPr>
                      <a:r>
                        <a:rPr lang="en-GB" sz="1200" dirty="0">
                          <a:latin typeface="+mj-lt"/>
                          <a:ea typeface="Times New Roman"/>
                          <a:cs typeface="Times New Roman"/>
                        </a:rPr>
                        <a:t>Empathy towards the feelings of customers during service encounters.</a:t>
                      </a:r>
                      <a:endParaRPr lang="tr-TR" sz="1200" dirty="0">
                        <a:latin typeface="+mj-lt"/>
                        <a:ea typeface="Times New Roman"/>
                        <a:cs typeface="Times New Roman"/>
                      </a:endParaRPr>
                    </a:p>
                    <a:p>
                      <a:pPr>
                        <a:lnSpc>
                          <a:spcPct val="115000"/>
                        </a:lnSpc>
                        <a:spcAft>
                          <a:spcPts val="0"/>
                        </a:spcAft>
                      </a:pPr>
                      <a:r>
                        <a:rPr lang="en-GB" sz="1200" dirty="0">
                          <a:latin typeface="+mj-lt"/>
                          <a:ea typeface="Times New Roman"/>
                          <a:cs typeface="Times New Roman"/>
                        </a:rPr>
                        <a:t>Handling complaints and conflicts.</a:t>
                      </a:r>
                      <a:endParaRPr lang="tr-TR" sz="1200" dirty="0">
                        <a:latin typeface="+mj-lt"/>
                        <a:ea typeface="Times New Roman"/>
                        <a:cs typeface="Times New Roman"/>
                      </a:endParaRPr>
                    </a:p>
                    <a:p>
                      <a:pPr>
                        <a:lnSpc>
                          <a:spcPct val="115000"/>
                        </a:lnSpc>
                        <a:spcAft>
                          <a:spcPts val="0"/>
                        </a:spcAft>
                      </a:pPr>
                      <a:r>
                        <a:rPr lang="en-GB" sz="1200" dirty="0">
                          <a:latin typeface="+mj-lt"/>
                          <a:ea typeface="Times New Roman"/>
                          <a:cs typeface="Times New Roman"/>
                        </a:rPr>
                        <a:t>Handling difficult customers.</a:t>
                      </a:r>
                      <a:endParaRPr lang="tr-TR" sz="1200" dirty="0">
                        <a:latin typeface="+mj-lt"/>
                        <a:ea typeface="Times New Roman"/>
                        <a:cs typeface="Times New Roman"/>
                      </a:endParaRPr>
                    </a:p>
                  </a:txBody>
                  <a:tcPr marL="56165" marR="56165" marT="0" marB="0"/>
                </a:tc>
                <a:tc>
                  <a:txBody>
                    <a:bodyPr/>
                    <a:lstStyle/>
                    <a:p>
                      <a:pPr>
                        <a:lnSpc>
                          <a:spcPct val="115000"/>
                        </a:lnSpc>
                        <a:spcAft>
                          <a:spcPts val="0"/>
                        </a:spcAft>
                      </a:pPr>
                      <a:r>
                        <a:rPr lang="en-GB" sz="1200" dirty="0" smtClean="0">
                          <a:latin typeface="+mj-lt"/>
                          <a:ea typeface="Times New Roman"/>
                          <a:cs typeface="Times New Roman"/>
                        </a:rPr>
                        <a:t>Empathy</a:t>
                      </a:r>
                      <a:endParaRPr lang="tr-TR" sz="1200" dirty="0">
                        <a:latin typeface="+mj-lt"/>
                        <a:ea typeface="Times New Roman"/>
                        <a:cs typeface="Times New Roman"/>
                      </a:endParaRPr>
                    </a:p>
                    <a:p>
                      <a:pPr>
                        <a:lnSpc>
                          <a:spcPct val="115000"/>
                        </a:lnSpc>
                        <a:spcAft>
                          <a:spcPts val="0"/>
                        </a:spcAft>
                      </a:pPr>
                      <a:r>
                        <a:rPr lang="en-GB" sz="1200" dirty="0" smtClean="0">
                          <a:latin typeface="+mj-lt"/>
                          <a:ea typeface="Times New Roman"/>
                          <a:cs typeface="Times New Roman"/>
                        </a:rPr>
                        <a:t>Responsiveness</a:t>
                      </a:r>
                      <a:endParaRPr lang="tr-TR" sz="1200" dirty="0">
                        <a:latin typeface="+mj-lt"/>
                        <a:ea typeface="Times New Roman"/>
                        <a:cs typeface="Times New Roman"/>
                      </a:endParaRPr>
                    </a:p>
                    <a:p>
                      <a:pPr>
                        <a:lnSpc>
                          <a:spcPct val="115000"/>
                        </a:lnSpc>
                        <a:spcAft>
                          <a:spcPts val="0"/>
                        </a:spcAft>
                      </a:pPr>
                      <a:r>
                        <a:rPr lang="en-GB" sz="1200" dirty="0" smtClean="0">
                          <a:latin typeface="+mj-lt"/>
                          <a:ea typeface="Times New Roman"/>
                          <a:cs typeface="Times New Roman"/>
                        </a:rPr>
                        <a:t>Assurance</a:t>
                      </a:r>
                      <a:endParaRPr lang="tr-TR" sz="1200" dirty="0">
                        <a:latin typeface="+mj-lt"/>
                        <a:ea typeface="Times New Roman"/>
                        <a:cs typeface="Times New Roman"/>
                      </a:endParaRPr>
                    </a:p>
                    <a:p>
                      <a:pPr>
                        <a:lnSpc>
                          <a:spcPct val="115000"/>
                        </a:lnSpc>
                        <a:spcAft>
                          <a:spcPts val="0"/>
                        </a:spcAft>
                      </a:pPr>
                      <a:r>
                        <a:rPr lang="en-GB" sz="1200" dirty="0">
                          <a:latin typeface="+mj-lt"/>
                          <a:ea typeface="Times New Roman"/>
                          <a:cs typeface="Times New Roman"/>
                        </a:rPr>
                        <a:t>Reliability </a:t>
                      </a:r>
                      <a:endParaRPr lang="tr-TR" sz="1200" dirty="0">
                        <a:latin typeface="+mj-lt"/>
                        <a:ea typeface="Times New Roman"/>
                        <a:cs typeface="Times New Roman"/>
                      </a:endParaRPr>
                    </a:p>
                  </a:txBody>
                  <a:tcPr marL="56165" marR="56165" marT="0" marB="0"/>
                </a:tc>
              </a:tr>
            </a:tbl>
          </a:graphicData>
        </a:graphic>
      </p:graphicFrame>
      <p:sp>
        <p:nvSpPr>
          <p:cNvPr id="2" name="Title 1"/>
          <p:cNvSpPr>
            <a:spLocks noGrp="1"/>
          </p:cNvSpPr>
          <p:nvPr>
            <p:ph type="title"/>
          </p:nvPr>
        </p:nvSpPr>
        <p:spPr/>
        <p:txBody>
          <a:bodyPr>
            <a:normAutofit/>
          </a:bodyPr>
          <a:lstStyle/>
          <a:p>
            <a:r>
              <a:rPr lang="tr-TR" sz="2800" dirty="0" err="1" smtClean="0"/>
              <a:t>Skills</a:t>
            </a:r>
            <a:r>
              <a:rPr lang="tr-TR" sz="2800" dirty="0" smtClean="0"/>
              <a:t> of </a:t>
            </a:r>
            <a:r>
              <a:rPr lang="tr-TR" sz="2800" dirty="0" err="1" smtClean="0"/>
              <a:t>Emotional</a:t>
            </a:r>
            <a:r>
              <a:rPr lang="tr-TR" sz="2800" dirty="0" smtClean="0"/>
              <a:t> </a:t>
            </a:r>
            <a:r>
              <a:rPr lang="tr-TR" sz="2800" dirty="0" err="1" smtClean="0"/>
              <a:t>Intelligence</a:t>
            </a:r>
            <a:endParaRPr lang="en-US" sz="2800" dirty="0"/>
          </a:p>
        </p:txBody>
      </p:sp>
    </p:spTree>
    <p:extLst>
      <p:ext uri="{BB962C8B-B14F-4D97-AF65-F5344CB8AC3E}">
        <p14:creationId xmlns:p14="http://schemas.microsoft.com/office/powerpoint/2010/main" val="330259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13"/>
            <p:extLst>
              <p:ext uri="{D42A27DB-BD31-4B8C-83A1-F6EECF244321}">
                <p14:modId xmlns:p14="http://schemas.microsoft.com/office/powerpoint/2010/main" val="2451823339"/>
              </p:ext>
            </p:extLst>
          </p:nvPr>
        </p:nvGraphicFramePr>
        <p:xfrm>
          <a:off x="1043608" y="1052736"/>
          <a:ext cx="7196160" cy="4377587"/>
        </p:xfrm>
        <a:graphic>
          <a:graphicData uri="http://schemas.openxmlformats.org/drawingml/2006/table">
            <a:tbl>
              <a:tblPr firstRow="1" bandRow="1">
                <a:tableStyleId>{5C22544A-7EE6-4342-B048-85BDC9FD1C3A}</a:tableStyleId>
              </a:tblPr>
              <a:tblGrid>
                <a:gridCol w="702067"/>
                <a:gridCol w="1813673"/>
                <a:gridCol w="1228617"/>
                <a:gridCol w="1872179"/>
                <a:gridCol w="1579624"/>
              </a:tblGrid>
              <a:tr h="889297">
                <a:tc>
                  <a:txBody>
                    <a:bodyPr/>
                    <a:lstStyle/>
                    <a:p>
                      <a:pPr>
                        <a:lnSpc>
                          <a:spcPct val="115000"/>
                        </a:lnSpc>
                        <a:spcAft>
                          <a:spcPts val="0"/>
                        </a:spcAft>
                      </a:pPr>
                      <a:r>
                        <a:rPr lang="en-GB" sz="1800" b="1" dirty="0">
                          <a:latin typeface="+mj-lt"/>
                          <a:ea typeface="Times New Roman"/>
                          <a:cs typeface="Times New Roman"/>
                        </a:rPr>
                        <a:t>Skill</a:t>
                      </a:r>
                      <a:endParaRPr lang="tr-TR" sz="1800" dirty="0">
                        <a:latin typeface="+mj-lt"/>
                        <a:ea typeface="Times New Roman"/>
                        <a:cs typeface="Times New Roman"/>
                      </a:endParaRPr>
                    </a:p>
                  </a:txBody>
                  <a:tcPr marL="56165" marR="56165" marT="0" marB="0"/>
                </a:tc>
                <a:tc>
                  <a:txBody>
                    <a:bodyPr/>
                    <a:lstStyle/>
                    <a:p>
                      <a:pPr>
                        <a:lnSpc>
                          <a:spcPct val="115000"/>
                        </a:lnSpc>
                        <a:spcAft>
                          <a:spcPts val="0"/>
                        </a:spcAft>
                      </a:pPr>
                      <a:r>
                        <a:rPr lang="en-GB" sz="1800" b="1" dirty="0">
                          <a:latin typeface="+mj-lt"/>
                          <a:ea typeface="Times New Roman"/>
                          <a:cs typeface="Times New Roman"/>
                        </a:rPr>
                        <a:t>Explanation</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dirty="0">
                          <a:latin typeface="+mj-lt"/>
                          <a:ea typeface="Times New Roman"/>
                          <a:cs typeface="Times New Roman"/>
                        </a:rPr>
                        <a:t>Characteristics</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dirty="0">
                          <a:latin typeface="+mj-lt"/>
                          <a:ea typeface="Times New Roman"/>
                          <a:cs typeface="Times New Roman"/>
                        </a:rPr>
                        <a:t>Relation to Service Personnel</a:t>
                      </a:r>
                      <a:endParaRPr lang="tr-TR" sz="1800">
                        <a:latin typeface="+mj-lt"/>
                        <a:ea typeface="Times New Roman"/>
                        <a:cs typeface="Times New Roman"/>
                      </a:endParaRPr>
                    </a:p>
                  </a:txBody>
                  <a:tcPr marL="56165" marR="56165" marT="0" marB="0"/>
                </a:tc>
                <a:tc>
                  <a:txBody>
                    <a:bodyPr/>
                    <a:lstStyle/>
                    <a:p>
                      <a:pPr>
                        <a:lnSpc>
                          <a:spcPct val="115000"/>
                        </a:lnSpc>
                        <a:spcAft>
                          <a:spcPts val="0"/>
                        </a:spcAft>
                      </a:pPr>
                      <a:r>
                        <a:rPr lang="en-GB" sz="1800" b="1" dirty="0">
                          <a:latin typeface="+mj-lt"/>
                          <a:ea typeface="Times New Roman"/>
                          <a:cs typeface="Times New Roman"/>
                        </a:rPr>
                        <a:t>Relation to SERVQUAL Dimensions</a:t>
                      </a:r>
                      <a:endParaRPr lang="tr-TR" sz="1800">
                        <a:latin typeface="+mj-lt"/>
                        <a:ea typeface="Times New Roman"/>
                        <a:cs typeface="Times New Roman"/>
                      </a:endParaRPr>
                    </a:p>
                  </a:txBody>
                  <a:tcPr marL="56165" marR="56165" marT="0" marB="0"/>
                </a:tc>
              </a:tr>
              <a:tr h="3431183">
                <a:tc>
                  <a:txBody>
                    <a:bodyPr/>
                    <a:lstStyle/>
                    <a:p>
                      <a:pPr>
                        <a:lnSpc>
                          <a:spcPct val="115000"/>
                        </a:lnSpc>
                        <a:spcAft>
                          <a:spcPts val="0"/>
                        </a:spcAft>
                      </a:pPr>
                      <a:r>
                        <a:rPr lang="en-GB" sz="1600" dirty="0">
                          <a:latin typeface="+mj-lt"/>
                          <a:ea typeface="Times New Roman"/>
                          <a:cs typeface="Times New Roman"/>
                        </a:rPr>
                        <a:t>Social Skill</a:t>
                      </a:r>
                      <a:endParaRPr lang="tr-TR" sz="16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Proficiency in managing relationships and building networks, with an ability to find common ground and build rapport.</a:t>
                      </a:r>
                      <a:endParaRPr lang="tr-TR" sz="16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Managing relationships and building networks, with an ability to find common ground and build rapport.</a:t>
                      </a:r>
                      <a:endParaRPr lang="tr-TR" sz="16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Ability to manage social interactions effectively during service encounters.  </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Ability to use help from networks of people from other departments to solve problems.</a:t>
                      </a:r>
                      <a:endParaRPr lang="tr-TR" sz="1600" dirty="0">
                        <a:latin typeface="+mj-lt"/>
                        <a:ea typeface="Times New Roman"/>
                        <a:cs typeface="Times New Roman"/>
                      </a:endParaRPr>
                    </a:p>
                  </a:txBody>
                  <a:tcPr marL="56165" marR="56165" marT="0" marB="0"/>
                </a:tc>
                <a:tc>
                  <a:txBody>
                    <a:bodyPr/>
                    <a:lstStyle/>
                    <a:p>
                      <a:pPr>
                        <a:lnSpc>
                          <a:spcPct val="115000"/>
                        </a:lnSpc>
                        <a:spcAft>
                          <a:spcPts val="0"/>
                        </a:spcAft>
                      </a:pPr>
                      <a:r>
                        <a:rPr lang="en-GB" sz="1600" dirty="0">
                          <a:latin typeface="+mj-lt"/>
                          <a:ea typeface="Times New Roman"/>
                          <a:cs typeface="Times New Roman"/>
                        </a:rPr>
                        <a:t>Responsiveness</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Assurance</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Reliability</a:t>
                      </a:r>
                      <a:endParaRPr lang="tr-TR" sz="1600" dirty="0">
                        <a:latin typeface="+mj-lt"/>
                        <a:ea typeface="Times New Roman"/>
                        <a:cs typeface="Times New Roman"/>
                      </a:endParaRPr>
                    </a:p>
                    <a:p>
                      <a:pPr>
                        <a:lnSpc>
                          <a:spcPct val="115000"/>
                        </a:lnSpc>
                        <a:spcAft>
                          <a:spcPts val="0"/>
                        </a:spcAft>
                      </a:pPr>
                      <a:r>
                        <a:rPr lang="en-GB" sz="1600" dirty="0">
                          <a:latin typeface="+mj-lt"/>
                          <a:ea typeface="Times New Roman"/>
                          <a:cs typeface="Times New Roman"/>
                        </a:rPr>
                        <a:t>Empathy</a:t>
                      </a:r>
                      <a:endParaRPr lang="tr-TR" sz="1600" dirty="0">
                        <a:latin typeface="+mj-lt"/>
                        <a:ea typeface="Times New Roman"/>
                        <a:cs typeface="Times New Roman"/>
                      </a:endParaRPr>
                    </a:p>
                  </a:txBody>
                  <a:tcPr marL="56165" marR="56165" marT="0" marB="0"/>
                </a:tc>
              </a:tr>
            </a:tbl>
          </a:graphicData>
        </a:graphic>
      </p:graphicFrame>
      <p:sp>
        <p:nvSpPr>
          <p:cNvPr id="2" name="Title 1"/>
          <p:cNvSpPr>
            <a:spLocks noGrp="1"/>
          </p:cNvSpPr>
          <p:nvPr>
            <p:ph type="title"/>
          </p:nvPr>
        </p:nvSpPr>
        <p:spPr/>
        <p:txBody>
          <a:bodyPr>
            <a:normAutofit/>
          </a:bodyPr>
          <a:lstStyle/>
          <a:p>
            <a:r>
              <a:rPr lang="tr-TR" sz="2800" dirty="0" err="1" smtClean="0"/>
              <a:t>Skills</a:t>
            </a:r>
            <a:r>
              <a:rPr lang="tr-TR" sz="2800" dirty="0" smtClean="0"/>
              <a:t> of </a:t>
            </a:r>
            <a:r>
              <a:rPr lang="tr-TR" sz="2800" dirty="0" err="1" smtClean="0"/>
              <a:t>Emotional</a:t>
            </a:r>
            <a:r>
              <a:rPr lang="tr-TR" sz="2800" dirty="0" smtClean="0"/>
              <a:t> </a:t>
            </a:r>
            <a:r>
              <a:rPr lang="tr-TR" sz="2800" dirty="0" err="1" smtClean="0"/>
              <a:t>Intelligence</a:t>
            </a:r>
            <a:endParaRPr lang="en-US" sz="2800" dirty="0"/>
          </a:p>
        </p:txBody>
      </p:sp>
    </p:spTree>
    <p:extLst>
      <p:ext uri="{BB962C8B-B14F-4D97-AF65-F5344CB8AC3E}">
        <p14:creationId xmlns:p14="http://schemas.microsoft.com/office/powerpoint/2010/main" val="330259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buNone/>
            </a:pPr>
            <a:r>
              <a:rPr lang="tr-TR" sz="3200" dirty="0" smtClean="0"/>
              <a:t>T</a:t>
            </a:r>
            <a:r>
              <a:rPr lang="en-GB" sz="3200" dirty="0" smtClean="0"/>
              <a:t>he process of managing feelings and expressions to fulfil the emotional requirements of a job. </a:t>
            </a:r>
            <a:endParaRPr lang="tr-TR" sz="3200" dirty="0" smtClean="0"/>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smtClean="0"/>
          </a:p>
        </p:txBody>
      </p:sp>
      <p:sp>
        <p:nvSpPr>
          <p:cNvPr id="2" name="Title 1"/>
          <p:cNvSpPr>
            <a:spLocks noGrp="1"/>
          </p:cNvSpPr>
          <p:nvPr>
            <p:ph type="title"/>
          </p:nvPr>
        </p:nvSpPr>
        <p:spPr/>
        <p:txBody>
          <a:bodyPr>
            <a:normAutofit/>
          </a:bodyPr>
          <a:lstStyle/>
          <a:p>
            <a:r>
              <a:rPr lang="tr-TR" sz="3200" dirty="0" err="1" smtClean="0"/>
              <a:t>Dimensions</a:t>
            </a:r>
            <a:r>
              <a:rPr lang="tr-TR" sz="3200" dirty="0" smtClean="0"/>
              <a:t> of </a:t>
            </a:r>
            <a:r>
              <a:rPr lang="tr-TR" sz="3200" dirty="0" err="1" smtClean="0"/>
              <a:t>Emotional</a:t>
            </a:r>
            <a:r>
              <a:rPr lang="tr-TR" sz="3200" dirty="0" smtClean="0"/>
              <a:t> </a:t>
            </a:r>
            <a:r>
              <a:rPr lang="tr-TR" sz="3200" dirty="0" err="1" smtClean="0"/>
              <a:t>Labour</a:t>
            </a:r>
            <a:endParaRPr lang="en-US" sz="32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err="1" smtClean="0"/>
              <a:t>Factors</a:t>
            </a:r>
            <a:r>
              <a:rPr lang="tr-TR" sz="2800" dirty="0" smtClean="0"/>
              <a:t> </a:t>
            </a:r>
            <a:r>
              <a:rPr lang="tr-TR" sz="2800" dirty="0" err="1" smtClean="0"/>
              <a:t>Influential</a:t>
            </a:r>
            <a:r>
              <a:rPr lang="tr-TR" sz="2800" dirty="0" smtClean="0"/>
              <a:t> on </a:t>
            </a:r>
            <a:r>
              <a:rPr lang="tr-TR" sz="2800" dirty="0" err="1" smtClean="0"/>
              <a:t>Emotional</a:t>
            </a:r>
            <a:r>
              <a:rPr lang="tr-TR" sz="2800" dirty="0" smtClean="0"/>
              <a:t> </a:t>
            </a:r>
            <a:r>
              <a:rPr lang="tr-TR" sz="2800" dirty="0" err="1" smtClean="0"/>
              <a:t>Labour</a:t>
            </a:r>
            <a:endParaRPr lang="en-US" sz="2800" dirty="0"/>
          </a:p>
        </p:txBody>
      </p:sp>
      <p:graphicFrame>
        <p:nvGraphicFramePr>
          <p:cNvPr id="4" name="Tablo 3"/>
          <p:cNvGraphicFramePr>
            <a:graphicFrameLocks noGrp="1"/>
          </p:cNvGraphicFramePr>
          <p:nvPr>
            <p:extLst>
              <p:ext uri="{D42A27DB-BD31-4B8C-83A1-F6EECF244321}">
                <p14:modId xmlns:p14="http://schemas.microsoft.com/office/powerpoint/2010/main" val="3904113483"/>
              </p:ext>
            </p:extLst>
          </p:nvPr>
        </p:nvGraphicFramePr>
        <p:xfrm>
          <a:off x="533400" y="1447799"/>
          <a:ext cx="8458199" cy="4089790"/>
        </p:xfrm>
        <a:graphic>
          <a:graphicData uri="http://schemas.openxmlformats.org/drawingml/2006/table">
            <a:tbl>
              <a:tblPr firstRow="1" firstCol="1" bandRow="1">
                <a:tableStyleId>{5C22544A-7EE6-4342-B048-85BDC9FD1C3A}</a:tableStyleId>
              </a:tblPr>
              <a:tblGrid>
                <a:gridCol w="1581365"/>
                <a:gridCol w="3835391"/>
                <a:gridCol w="3041443"/>
              </a:tblGrid>
              <a:tr h="400266">
                <a:tc>
                  <a:txBody>
                    <a:bodyPr/>
                    <a:lstStyle/>
                    <a:p>
                      <a:pPr algn="just">
                        <a:lnSpc>
                          <a:spcPct val="115000"/>
                        </a:lnSpc>
                        <a:spcAft>
                          <a:spcPts val="0"/>
                        </a:spcAft>
                      </a:pPr>
                      <a:r>
                        <a:rPr lang="en-GB" sz="2000" b="1" dirty="0">
                          <a:latin typeface="+mj-lt"/>
                          <a:ea typeface="Times New Roman"/>
                          <a:cs typeface="Times New Roman"/>
                        </a:rPr>
                        <a:t>Factors</a:t>
                      </a:r>
                      <a:endParaRPr lang="tr-TR" sz="20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2000" b="1" dirty="0">
                          <a:latin typeface="+mj-lt"/>
                          <a:ea typeface="Times New Roman"/>
                          <a:cs typeface="Times New Roman"/>
                        </a:rPr>
                        <a:t>Explanations</a:t>
                      </a:r>
                      <a:endParaRPr lang="tr-TR" sz="20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2000" b="1" dirty="0">
                          <a:latin typeface="+mj-lt"/>
                          <a:ea typeface="Times New Roman"/>
                          <a:cs typeface="Times New Roman"/>
                        </a:rPr>
                        <a:t>Examples</a:t>
                      </a:r>
                      <a:r>
                        <a:rPr lang="en-GB" sz="2400" b="1" dirty="0">
                          <a:latin typeface="+mj-lt"/>
                          <a:ea typeface="Times New Roman"/>
                          <a:cs typeface="Times New Roman"/>
                        </a:rPr>
                        <a:t> </a:t>
                      </a:r>
                      <a:endParaRPr lang="tr-TR" sz="2400" dirty="0">
                        <a:latin typeface="+mj-lt"/>
                        <a:ea typeface="Times New Roman"/>
                        <a:cs typeface="Times New Roman"/>
                      </a:endParaRPr>
                    </a:p>
                  </a:txBody>
                  <a:tcPr marL="68580" marR="68580" marT="0" marB="0"/>
                </a:tc>
              </a:tr>
              <a:tr h="2251557">
                <a:tc>
                  <a:txBody>
                    <a:bodyPr/>
                    <a:lstStyle/>
                    <a:p>
                      <a:pPr algn="just">
                        <a:lnSpc>
                          <a:spcPct val="115000"/>
                        </a:lnSpc>
                        <a:spcAft>
                          <a:spcPts val="0"/>
                        </a:spcAft>
                      </a:pPr>
                      <a:r>
                        <a:rPr lang="en-GB" sz="1600" dirty="0">
                          <a:latin typeface="+mj-lt"/>
                          <a:ea typeface="Times New Roman"/>
                          <a:cs typeface="Times New Roman"/>
                        </a:rPr>
                        <a:t>Societal and Cultural Factors</a:t>
                      </a:r>
                      <a:endParaRPr lang="tr-TR" sz="16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400" dirty="0">
                          <a:latin typeface="+mj-lt"/>
                          <a:ea typeface="Times New Roman"/>
                          <a:cs typeface="Times New Roman"/>
                        </a:rPr>
                        <a:t>People in different societies and cultures may perceive the demonstration of emotional labour skills differently. </a:t>
                      </a:r>
                      <a:endParaRPr lang="tr-TR" sz="1400" dirty="0">
                        <a:latin typeface="+mj-lt"/>
                        <a:ea typeface="Times New Roman"/>
                        <a:cs typeface="Times New Roman"/>
                      </a:endParaRPr>
                    </a:p>
                  </a:txBody>
                  <a:tcPr marL="68580" marR="68580" marT="0" marB="0"/>
                </a:tc>
                <a:tc>
                  <a:txBody>
                    <a:bodyPr/>
                    <a:lstStyle/>
                    <a:p>
                      <a:pPr>
                        <a:lnSpc>
                          <a:spcPct val="115000"/>
                        </a:lnSpc>
                        <a:spcAft>
                          <a:spcPts val="0"/>
                        </a:spcAft>
                      </a:pPr>
                      <a:r>
                        <a:rPr lang="en-GB" sz="1400" dirty="0" smtClean="0">
                          <a:latin typeface="+mj-lt"/>
                          <a:ea typeface="Times New Roman"/>
                          <a:cs typeface="Times New Roman"/>
                        </a:rPr>
                        <a:t>McDonald’s </a:t>
                      </a:r>
                      <a:r>
                        <a:rPr lang="en-GB" sz="1400" dirty="0">
                          <a:latin typeface="+mj-lt"/>
                          <a:ea typeface="Times New Roman"/>
                          <a:cs typeface="Times New Roman"/>
                        </a:rPr>
                        <a:t>experts found that Russian customers were shocked by the smiling of </a:t>
                      </a:r>
                      <a:r>
                        <a:rPr lang="en-GB" sz="1400" dirty="0" err="1">
                          <a:latin typeface="+mj-lt"/>
                          <a:ea typeface="Times New Roman"/>
                          <a:cs typeface="Times New Roman"/>
                        </a:rPr>
                        <a:t>McDondald’s</a:t>
                      </a:r>
                      <a:r>
                        <a:rPr lang="en-GB" sz="1400" dirty="0">
                          <a:latin typeface="+mj-lt"/>
                          <a:ea typeface="Times New Roman"/>
                          <a:cs typeface="Times New Roman"/>
                        </a:rPr>
                        <a:t> employees. The immediate reaction of Russian customers were </a:t>
                      </a:r>
                      <a:r>
                        <a:rPr lang="en-GB" sz="1400" dirty="0" smtClean="0">
                          <a:latin typeface="+mj-lt"/>
                          <a:ea typeface="Times New Roman"/>
                          <a:cs typeface="Times New Roman"/>
                        </a:rPr>
                        <a:t>‘What </a:t>
                      </a:r>
                      <a:r>
                        <a:rPr lang="en-GB" sz="1400" dirty="0">
                          <a:latin typeface="+mj-lt"/>
                          <a:ea typeface="Times New Roman"/>
                          <a:cs typeface="Times New Roman"/>
                        </a:rPr>
                        <a:t>is wrong with this person</a:t>
                      </a:r>
                      <a:r>
                        <a:rPr lang="en-GB" sz="1400" dirty="0" smtClean="0">
                          <a:latin typeface="+mj-lt"/>
                          <a:ea typeface="Times New Roman"/>
                          <a:cs typeface="Times New Roman"/>
                        </a:rPr>
                        <a:t>?’ </a:t>
                      </a:r>
                      <a:endParaRPr lang="tr-TR" sz="1400" dirty="0">
                        <a:latin typeface="+mj-lt"/>
                        <a:ea typeface="Times New Roman"/>
                        <a:cs typeface="Times New Roman"/>
                      </a:endParaRPr>
                    </a:p>
                    <a:p>
                      <a:pPr>
                        <a:lnSpc>
                          <a:spcPct val="115000"/>
                        </a:lnSpc>
                        <a:spcAft>
                          <a:spcPts val="0"/>
                        </a:spcAft>
                      </a:pPr>
                      <a:r>
                        <a:rPr lang="en-GB" sz="1400" dirty="0">
                          <a:latin typeface="+mj-lt"/>
                          <a:ea typeface="Times New Roman"/>
                          <a:cs typeface="Times New Roman"/>
                        </a:rPr>
                        <a:t>(</a:t>
                      </a:r>
                      <a:r>
                        <a:rPr lang="en-GB" sz="1400" dirty="0" err="1">
                          <a:latin typeface="+mj-lt"/>
                          <a:ea typeface="Times New Roman"/>
                          <a:cs typeface="Times New Roman"/>
                        </a:rPr>
                        <a:t>Hofstede</a:t>
                      </a:r>
                      <a:r>
                        <a:rPr lang="en-GB" sz="1400" dirty="0">
                          <a:latin typeface="+mj-lt"/>
                          <a:ea typeface="Times New Roman"/>
                          <a:cs typeface="Times New Roman"/>
                        </a:rPr>
                        <a:t> </a:t>
                      </a:r>
                      <a:r>
                        <a:rPr lang="en-GB" sz="1400" i="1" dirty="0">
                          <a:latin typeface="+mj-lt"/>
                          <a:ea typeface="Times New Roman"/>
                          <a:cs typeface="Times New Roman"/>
                        </a:rPr>
                        <a:t>et al</a:t>
                      </a:r>
                      <a:r>
                        <a:rPr lang="en-GB" sz="1400" dirty="0">
                          <a:latin typeface="+mj-lt"/>
                          <a:ea typeface="Times New Roman"/>
                          <a:cs typeface="Times New Roman"/>
                        </a:rPr>
                        <a:t>., 2010) </a:t>
                      </a:r>
                      <a:endParaRPr lang="tr-TR" sz="1400" dirty="0">
                        <a:latin typeface="+mj-lt"/>
                        <a:ea typeface="Times New Roman"/>
                        <a:cs typeface="Times New Roman"/>
                      </a:endParaRPr>
                    </a:p>
                  </a:txBody>
                  <a:tcPr marL="68580" marR="68580" marT="0" marB="0"/>
                </a:tc>
              </a:tr>
              <a:tr h="1417609">
                <a:tc>
                  <a:txBody>
                    <a:bodyPr/>
                    <a:lstStyle/>
                    <a:p>
                      <a:pPr algn="just">
                        <a:lnSpc>
                          <a:spcPct val="115000"/>
                        </a:lnSpc>
                        <a:spcAft>
                          <a:spcPts val="0"/>
                        </a:spcAft>
                      </a:pPr>
                      <a:r>
                        <a:rPr lang="en-GB" sz="1600" dirty="0">
                          <a:latin typeface="+mj-lt"/>
                          <a:ea typeface="Times New Roman"/>
                          <a:cs typeface="Times New Roman"/>
                        </a:rPr>
                        <a:t>Job-related Factors</a:t>
                      </a:r>
                      <a:endParaRPr lang="tr-TR" sz="16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400" dirty="0">
                          <a:latin typeface="+mj-lt"/>
                          <a:ea typeface="Times New Roman"/>
                          <a:cs typeface="Times New Roman"/>
                        </a:rPr>
                        <a:t>Front-stage employees need to have a higher level of emotional labour skills than back-stage employees. </a:t>
                      </a:r>
                      <a:endParaRPr lang="tr-TR" sz="14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400" dirty="0">
                          <a:latin typeface="+mj-lt"/>
                          <a:ea typeface="Times New Roman"/>
                          <a:cs typeface="Times New Roman"/>
                        </a:rPr>
                        <a:t>While an unsmiling </a:t>
                      </a:r>
                      <a:r>
                        <a:rPr lang="en-GB" sz="1400" dirty="0" smtClean="0">
                          <a:latin typeface="+mj-lt"/>
                          <a:ea typeface="Times New Roman"/>
                          <a:cs typeface="Times New Roman"/>
                        </a:rPr>
                        <a:t>but talented </a:t>
                      </a:r>
                      <a:r>
                        <a:rPr lang="en-GB" sz="1400" dirty="0">
                          <a:latin typeface="+mj-lt"/>
                          <a:ea typeface="Times New Roman"/>
                          <a:cs typeface="Times New Roman"/>
                        </a:rPr>
                        <a:t>cook may be tolerated at a hotel, an unsmiling but talented waitress may not be tolerated in the same hotel. </a:t>
                      </a:r>
                      <a:endParaRPr lang="tr-TR" sz="1400" dirty="0">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30259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Facto</a:t>
            </a:r>
            <a:r>
              <a:rPr lang="en-GB" sz="2800" dirty="0" smtClean="0"/>
              <a:t>r</a:t>
            </a:r>
            <a:r>
              <a:rPr lang="tr-TR" sz="2800" dirty="0" smtClean="0"/>
              <a:t>s Influential on Emotional Labour</a:t>
            </a:r>
            <a:endParaRPr lang="en-US" sz="2800" dirty="0"/>
          </a:p>
        </p:txBody>
      </p:sp>
      <p:graphicFrame>
        <p:nvGraphicFramePr>
          <p:cNvPr id="4" name="Tablo 3"/>
          <p:cNvGraphicFramePr>
            <a:graphicFrameLocks noGrp="1"/>
          </p:cNvGraphicFramePr>
          <p:nvPr>
            <p:extLst>
              <p:ext uri="{D42A27DB-BD31-4B8C-83A1-F6EECF244321}">
                <p14:modId xmlns:p14="http://schemas.microsoft.com/office/powerpoint/2010/main" val="397645771"/>
              </p:ext>
            </p:extLst>
          </p:nvPr>
        </p:nvGraphicFramePr>
        <p:xfrm>
          <a:off x="533400" y="1447801"/>
          <a:ext cx="8458199" cy="3890772"/>
        </p:xfrm>
        <a:graphic>
          <a:graphicData uri="http://schemas.openxmlformats.org/drawingml/2006/table">
            <a:tbl>
              <a:tblPr firstRow="1" firstCol="1" bandRow="1">
                <a:tableStyleId>{5C22544A-7EE6-4342-B048-85BDC9FD1C3A}</a:tableStyleId>
              </a:tblPr>
              <a:tblGrid>
                <a:gridCol w="1966898"/>
                <a:gridCol w="3449858"/>
                <a:gridCol w="3041443"/>
              </a:tblGrid>
              <a:tr h="230007">
                <a:tc>
                  <a:txBody>
                    <a:bodyPr/>
                    <a:lstStyle/>
                    <a:p>
                      <a:pPr algn="just">
                        <a:lnSpc>
                          <a:spcPct val="115000"/>
                        </a:lnSpc>
                        <a:spcAft>
                          <a:spcPts val="0"/>
                        </a:spcAft>
                      </a:pPr>
                      <a:r>
                        <a:rPr lang="en-GB" sz="2400" b="1" dirty="0">
                          <a:latin typeface="+mj-lt"/>
                          <a:ea typeface="Times New Roman"/>
                          <a:cs typeface="Times New Roman"/>
                        </a:rPr>
                        <a:t>Factors</a:t>
                      </a:r>
                      <a:endParaRPr lang="tr-TR" sz="24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2400" b="1" dirty="0">
                          <a:latin typeface="+mj-lt"/>
                          <a:ea typeface="Times New Roman"/>
                          <a:cs typeface="Times New Roman"/>
                        </a:rPr>
                        <a:t>Explanations</a:t>
                      </a:r>
                      <a:endParaRPr lang="tr-TR" sz="24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2400" b="1" dirty="0">
                          <a:latin typeface="+mj-lt"/>
                          <a:ea typeface="Times New Roman"/>
                          <a:cs typeface="Times New Roman"/>
                        </a:rPr>
                        <a:t>Examples </a:t>
                      </a:r>
                      <a:endParaRPr lang="tr-TR" sz="2400" dirty="0">
                        <a:latin typeface="+mj-lt"/>
                        <a:ea typeface="Times New Roman"/>
                        <a:cs typeface="Times New Roman"/>
                      </a:endParaRPr>
                    </a:p>
                  </a:txBody>
                  <a:tcPr marL="68580" marR="68580" marT="0" marB="0"/>
                </a:tc>
              </a:tr>
              <a:tr h="1394003">
                <a:tc>
                  <a:txBody>
                    <a:bodyPr/>
                    <a:lstStyle/>
                    <a:p>
                      <a:pPr algn="just">
                        <a:lnSpc>
                          <a:spcPct val="115000"/>
                        </a:lnSpc>
                        <a:spcAft>
                          <a:spcPts val="0"/>
                        </a:spcAft>
                      </a:pPr>
                      <a:r>
                        <a:rPr lang="en-GB" sz="1800" dirty="0">
                          <a:latin typeface="+mj-lt"/>
                          <a:ea typeface="Times New Roman"/>
                          <a:cs typeface="Times New Roman"/>
                        </a:rPr>
                        <a:t>Business atmosphere and </a:t>
                      </a:r>
                      <a:r>
                        <a:rPr lang="en-GB" sz="1800" dirty="0" smtClean="0">
                          <a:latin typeface="+mj-lt"/>
                          <a:ea typeface="Times New Roman"/>
                          <a:cs typeface="Times New Roman"/>
                        </a:rPr>
                        <a:t>organizational </a:t>
                      </a:r>
                      <a:r>
                        <a:rPr lang="en-GB" sz="1800" dirty="0">
                          <a:latin typeface="+mj-lt"/>
                          <a:ea typeface="Times New Roman"/>
                          <a:cs typeface="Times New Roman"/>
                        </a:rPr>
                        <a:t>factors</a:t>
                      </a:r>
                      <a:endParaRPr lang="tr-TR" sz="18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800" dirty="0">
                          <a:latin typeface="+mj-lt"/>
                          <a:ea typeface="Times New Roman"/>
                          <a:cs typeface="Times New Roman"/>
                        </a:rPr>
                        <a:t>The level of customer orientation in the tourism and hospitality business, type and characteristics of the customers served and how busy </a:t>
                      </a:r>
                      <a:r>
                        <a:rPr lang="en-GB" sz="1800" dirty="0" smtClean="0">
                          <a:latin typeface="+mj-lt"/>
                          <a:ea typeface="Times New Roman"/>
                          <a:cs typeface="Times New Roman"/>
                        </a:rPr>
                        <a:t>the </a:t>
                      </a:r>
                      <a:r>
                        <a:rPr lang="en-GB" sz="1800" dirty="0">
                          <a:latin typeface="+mj-lt"/>
                          <a:ea typeface="Times New Roman"/>
                          <a:cs typeface="Times New Roman"/>
                        </a:rPr>
                        <a:t>tourism and hospitality business </a:t>
                      </a:r>
                      <a:r>
                        <a:rPr lang="en-GB" sz="1800" dirty="0" smtClean="0">
                          <a:latin typeface="+mj-lt"/>
                          <a:ea typeface="Times New Roman"/>
                          <a:cs typeface="Times New Roman"/>
                        </a:rPr>
                        <a:t>is at </a:t>
                      </a:r>
                      <a:r>
                        <a:rPr lang="en-GB" sz="1800" dirty="0">
                          <a:latin typeface="+mj-lt"/>
                          <a:ea typeface="Times New Roman"/>
                          <a:cs typeface="Times New Roman"/>
                        </a:rPr>
                        <a:t>a particular time.</a:t>
                      </a:r>
                      <a:endParaRPr lang="tr-TR" sz="18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800" dirty="0">
                          <a:latin typeface="+mj-lt"/>
                          <a:ea typeface="Times New Roman"/>
                          <a:cs typeface="Times New Roman"/>
                        </a:rPr>
                        <a:t>In a busy restaurant </a:t>
                      </a:r>
                      <a:r>
                        <a:rPr lang="en-GB" sz="1800" dirty="0" smtClean="0">
                          <a:latin typeface="+mj-lt"/>
                          <a:ea typeface="Times New Roman"/>
                          <a:cs typeface="Times New Roman"/>
                        </a:rPr>
                        <a:t>service, </a:t>
                      </a:r>
                      <a:r>
                        <a:rPr lang="en-GB" sz="1800" dirty="0">
                          <a:latin typeface="+mj-lt"/>
                          <a:ea typeface="Times New Roman"/>
                          <a:cs typeface="Times New Roman"/>
                        </a:rPr>
                        <a:t>employees’ emotional labour skills are more often put </a:t>
                      </a:r>
                      <a:r>
                        <a:rPr lang="en-GB" sz="1800" dirty="0" smtClean="0">
                          <a:latin typeface="+mj-lt"/>
                          <a:ea typeface="Times New Roman"/>
                          <a:cs typeface="Times New Roman"/>
                        </a:rPr>
                        <a:t>to</a:t>
                      </a:r>
                      <a:r>
                        <a:rPr lang="en-GB" sz="1800" baseline="0" dirty="0" smtClean="0">
                          <a:latin typeface="+mj-lt"/>
                          <a:ea typeface="Times New Roman"/>
                          <a:cs typeface="Times New Roman"/>
                        </a:rPr>
                        <a:t> the</a:t>
                      </a:r>
                      <a:r>
                        <a:rPr lang="en-GB" sz="1800" dirty="0" smtClean="0">
                          <a:latin typeface="+mj-lt"/>
                          <a:ea typeface="Times New Roman"/>
                          <a:cs typeface="Times New Roman"/>
                        </a:rPr>
                        <a:t> </a:t>
                      </a:r>
                      <a:r>
                        <a:rPr lang="en-GB" sz="1800" dirty="0">
                          <a:latin typeface="+mj-lt"/>
                          <a:ea typeface="Times New Roman"/>
                          <a:cs typeface="Times New Roman"/>
                        </a:rPr>
                        <a:t>test (</a:t>
                      </a:r>
                      <a:r>
                        <a:rPr lang="en-GB" sz="1800" dirty="0" err="1">
                          <a:latin typeface="+mj-lt"/>
                          <a:ea typeface="Times New Roman"/>
                          <a:cs typeface="Times New Roman"/>
                        </a:rPr>
                        <a:t>Rafaeli</a:t>
                      </a:r>
                      <a:r>
                        <a:rPr lang="en-GB" sz="1800" dirty="0">
                          <a:latin typeface="+mj-lt"/>
                          <a:ea typeface="Times New Roman"/>
                          <a:cs typeface="Times New Roman"/>
                        </a:rPr>
                        <a:t> and Sutton, 1989; </a:t>
                      </a:r>
                      <a:r>
                        <a:rPr lang="en-GB" sz="1800" dirty="0" smtClean="0">
                          <a:latin typeface="+mj-lt"/>
                          <a:ea typeface="Times New Roman"/>
                          <a:cs typeface="Times New Roman"/>
                        </a:rPr>
                        <a:t>Friedman, </a:t>
                      </a:r>
                      <a:r>
                        <a:rPr lang="en-GB" sz="1800" dirty="0">
                          <a:latin typeface="+mj-lt"/>
                          <a:ea typeface="Times New Roman"/>
                          <a:cs typeface="Times New Roman"/>
                        </a:rPr>
                        <a:t>1990; </a:t>
                      </a:r>
                      <a:r>
                        <a:rPr lang="en-GB" sz="1800" dirty="0" err="1">
                          <a:latin typeface="+mj-lt"/>
                          <a:ea typeface="Times New Roman"/>
                          <a:cs typeface="Times New Roman"/>
                        </a:rPr>
                        <a:t>Grandey</a:t>
                      </a:r>
                      <a:r>
                        <a:rPr lang="en-GB" sz="1800" dirty="0">
                          <a:latin typeface="+mj-lt"/>
                          <a:ea typeface="Times New Roman"/>
                          <a:cs typeface="Times New Roman"/>
                        </a:rPr>
                        <a:t> </a:t>
                      </a:r>
                      <a:r>
                        <a:rPr lang="en-GB" sz="1800" i="1" dirty="0">
                          <a:latin typeface="+mj-lt"/>
                          <a:ea typeface="Times New Roman"/>
                          <a:cs typeface="Times New Roman"/>
                        </a:rPr>
                        <a:t>et al</a:t>
                      </a:r>
                      <a:r>
                        <a:rPr lang="en-GB" sz="1800" dirty="0">
                          <a:latin typeface="+mj-lt"/>
                          <a:ea typeface="Times New Roman"/>
                          <a:cs typeface="Times New Roman"/>
                        </a:rPr>
                        <a:t>., 2005; </a:t>
                      </a:r>
                      <a:endParaRPr lang="tr-TR" sz="1800" dirty="0">
                        <a:latin typeface="+mj-lt"/>
                        <a:ea typeface="Times New Roman"/>
                        <a:cs typeface="Times New Roman"/>
                      </a:endParaRPr>
                    </a:p>
                  </a:txBody>
                  <a:tcPr marL="68580" marR="68580" marT="0" marB="0"/>
                </a:tc>
              </a:tr>
              <a:tr h="1394003">
                <a:tc>
                  <a:txBody>
                    <a:bodyPr/>
                    <a:lstStyle/>
                    <a:p>
                      <a:pPr algn="just">
                        <a:lnSpc>
                          <a:spcPct val="115000"/>
                        </a:lnSpc>
                        <a:spcAft>
                          <a:spcPts val="0"/>
                        </a:spcAft>
                      </a:pPr>
                      <a:r>
                        <a:rPr lang="en-GB" sz="1800" dirty="0">
                          <a:latin typeface="+mj-lt"/>
                          <a:ea typeface="Times New Roman"/>
                          <a:cs typeface="Times New Roman"/>
                        </a:rPr>
                        <a:t>Dispositional Characteristics</a:t>
                      </a:r>
                      <a:endParaRPr lang="tr-TR" sz="18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800" dirty="0">
                          <a:latin typeface="+mj-lt"/>
                          <a:ea typeface="Times New Roman"/>
                          <a:cs typeface="Times New Roman"/>
                        </a:rPr>
                        <a:t>The ability of an individual service employee to use facial expressions, voice, </a:t>
                      </a:r>
                      <a:r>
                        <a:rPr lang="en-GB" sz="1800" dirty="0" smtClean="0">
                          <a:latin typeface="+mj-lt"/>
                          <a:ea typeface="Times New Roman"/>
                          <a:cs typeface="Times New Roman"/>
                        </a:rPr>
                        <a:t>gestures </a:t>
                      </a:r>
                      <a:r>
                        <a:rPr lang="en-GB" sz="1800" dirty="0">
                          <a:latin typeface="+mj-lt"/>
                          <a:ea typeface="Times New Roman"/>
                          <a:cs typeface="Times New Roman"/>
                        </a:rPr>
                        <a:t>and body movements to transmit her/his emotions.</a:t>
                      </a:r>
                      <a:endParaRPr lang="tr-TR" sz="1800" dirty="0">
                        <a:latin typeface="+mj-lt"/>
                        <a:ea typeface="Times New Roman"/>
                        <a:cs typeface="Times New Roman"/>
                      </a:endParaRPr>
                    </a:p>
                  </a:txBody>
                  <a:tcPr marL="68580" marR="68580" marT="0" marB="0"/>
                </a:tc>
                <a:tc>
                  <a:txBody>
                    <a:bodyPr/>
                    <a:lstStyle/>
                    <a:p>
                      <a:pPr algn="just">
                        <a:lnSpc>
                          <a:spcPct val="115000"/>
                        </a:lnSpc>
                        <a:spcAft>
                          <a:spcPts val="0"/>
                        </a:spcAft>
                      </a:pPr>
                      <a:r>
                        <a:rPr lang="en-GB" sz="1800" dirty="0">
                          <a:latin typeface="+mj-lt"/>
                          <a:ea typeface="Times New Roman"/>
                          <a:cs typeface="Times New Roman"/>
                        </a:rPr>
                        <a:t>Males tend to smile less than females (Ellis and Das, 2011).</a:t>
                      </a:r>
                      <a:endParaRPr lang="tr-TR" sz="1800" dirty="0">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30259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55000" lnSpcReduction="20000"/>
          </a:bodyPr>
          <a:lstStyle/>
          <a:p>
            <a:pPr>
              <a:buNone/>
            </a:pPr>
            <a:r>
              <a:rPr lang="tr-TR" sz="3200" dirty="0" smtClean="0"/>
              <a:t>J</a:t>
            </a:r>
            <a:r>
              <a:rPr lang="en-GB" sz="3200" dirty="0" err="1" smtClean="0"/>
              <a:t>obs</a:t>
            </a:r>
            <a:r>
              <a:rPr lang="en-GB" sz="3200" dirty="0" smtClean="0"/>
              <a:t> involving emotional labour </a:t>
            </a:r>
            <a:r>
              <a:rPr lang="tr-TR" sz="3200" dirty="0" smtClean="0"/>
              <a:t>(</a:t>
            </a:r>
            <a:r>
              <a:rPr lang="tr-TR" sz="3200" dirty="0" err="1" smtClean="0"/>
              <a:t>Hochschild</a:t>
            </a:r>
            <a:r>
              <a:rPr lang="tr-TR" sz="3200" dirty="0" smtClean="0"/>
              <a:t>, 1983)</a:t>
            </a:r>
            <a:r>
              <a:rPr lang="en-GB" sz="3200" dirty="0" smtClean="0"/>
              <a:t>:</a:t>
            </a:r>
            <a:endParaRPr lang="tr-TR" sz="3200" dirty="0" smtClean="0"/>
          </a:p>
          <a:p>
            <a:endParaRPr lang="tr-TR" sz="3200" dirty="0" smtClean="0"/>
          </a:p>
          <a:p>
            <a:pPr marL="457200" lvl="0" indent="-457200">
              <a:buFont typeface="Wingdings" pitchFamily="2" charset="2"/>
              <a:buChar char="Ø"/>
            </a:pPr>
            <a:r>
              <a:rPr lang="en-GB" dirty="0"/>
              <a:t>R</a:t>
            </a:r>
            <a:r>
              <a:rPr lang="en-GB" sz="3200" dirty="0" smtClean="0"/>
              <a:t>equire face-to-face or voice-to-voice contact with the customers</a:t>
            </a:r>
            <a:endParaRPr lang="tr-TR" sz="3200" dirty="0" smtClean="0"/>
          </a:p>
          <a:p>
            <a:pPr lvl="0"/>
            <a:endParaRPr lang="tr-TR" sz="3200" dirty="0" smtClean="0"/>
          </a:p>
          <a:p>
            <a:pPr marL="457200" lvl="0" indent="-457200">
              <a:buFont typeface="Wingdings" pitchFamily="2" charset="2"/>
              <a:buChar char="Ø"/>
            </a:pPr>
            <a:r>
              <a:rPr lang="en-GB" dirty="0"/>
              <a:t>R</a:t>
            </a:r>
            <a:r>
              <a:rPr lang="en-GB" sz="3200" dirty="0" smtClean="0"/>
              <a:t>equire the employee to produce an emotional state in another person</a:t>
            </a:r>
            <a:endParaRPr lang="tr-TR" sz="3200" dirty="0" smtClean="0"/>
          </a:p>
          <a:p>
            <a:pPr lvl="0"/>
            <a:endParaRPr lang="tr-TR" sz="3200" dirty="0" smtClean="0"/>
          </a:p>
          <a:p>
            <a:pPr marL="457200" lvl="0" indent="-457200">
              <a:buFont typeface="Wingdings" pitchFamily="2" charset="2"/>
              <a:buChar char="Ø"/>
            </a:pPr>
            <a:r>
              <a:rPr lang="en-GB" dirty="0"/>
              <a:t>A</a:t>
            </a:r>
            <a:r>
              <a:rPr lang="en-GB" sz="3200" dirty="0" smtClean="0"/>
              <a:t>llow the employer, through training and supervision, to exercise a degree of control over the emotional activities of employees.</a:t>
            </a:r>
            <a:endParaRPr lang="tr-TR" sz="3200" dirty="0" smtClean="0"/>
          </a:p>
          <a:p>
            <a:pPr lvl="0">
              <a:buNone/>
            </a:pPr>
            <a:endParaRPr lang="tr-TR" sz="3200" dirty="0" smtClean="0"/>
          </a:p>
          <a:p>
            <a:pPr marL="109728" lvl="0" indent="0">
              <a:buNone/>
            </a:pPr>
            <a:r>
              <a:rPr lang="tr-TR" sz="3200" dirty="0" smtClean="0"/>
              <a:t>Do </a:t>
            </a:r>
            <a:r>
              <a:rPr lang="tr-TR" sz="3200" dirty="0" err="1" smtClean="0"/>
              <a:t>they</a:t>
            </a:r>
            <a:r>
              <a:rPr lang="tr-TR" sz="3200" dirty="0" smtClean="0"/>
              <a:t> </a:t>
            </a:r>
            <a:r>
              <a:rPr lang="tr-TR" sz="3200" dirty="0" err="1" smtClean="0"/>
              <a:t>look</a:t>
            </a:r>
            <a:r>
              <a:rPr lang="tr-TR" sz="3200" dirty="0" smtClean="0"/>
              <a:t> </a:t>
            </a:r>
            <a:r>
              <a:rPr lang="tr-TR" sz="3200" dirty="0" err="1" smtClean="0"/>
              <a:t>familiar</a:t>
            </a:r>
            <a:r>
              <a:rPr lang="tr-TR" sz="3200" dirty="0" smtClean="0"/>
              <a:t>?</a:t>
            </a:r>
          </a:p>
          <a:p>
            <a:pPr lvl="0">
              <a:buNone/>
            </a:pPr>
            <a:endParaRPr lang="tr-TR" sz="3200" dirty="0" smtClean="0"/>
          </a:p>
          <a:p>
            <a:pPr lvl="0"/>
            <a:endParaRPr lang="tr-TR" sz="3200" dirty="0" smtClean="0"/>
          </a:p>
          <a:p>
            <a:pPr>
              <a:buNone/>
            </a:pPr>
            <a:r>
              <a:rPr lang="tr-TR" sz="1600" dirty="0" smtClean="0"/>
              <a:t>	</a:t>
            </a:r>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Emotional</a:t>
            </a:r>
            <a:r>
              <a:rPr lang="tr-TR" sz="2800" dirty="0" smtClean="0"/>
              <a:t> </a:t>
            </a:r>
            <a:r>
              <a:rPr lang="tr-TR" sz="2800" dirty="0" err="1" smtClean="0"/>
              <a:t>Labour</a:t>
            </a:r>
            <a:r>
              <a:rPr lang="tr-TR" sz="2800" dirty="0" smtClean="0"/>
              <a:t> </a:t>
            </a:r>
            <a:r>
              <a:rPr lang="tr-TR" sz="2800" dirty="0" err="1" smtClean="0"/>
              <a:t>and</a:t>
            </a:r>
            <a:r>
              <a:rPr lang="tr-TR" sz="2800" dirty="0" smtClean="0"/>
              <a:t> </a:t>
            </a:r>
            <a:r>
              <a:rPr lang="tr-TR" sz="2800" dirty="0" err="1" smtClean="0"/>
              <a:t>Jobs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marL="342900" indent="-342900">
              <a:buFont typeface="Wingdings" panose="05000000000000000000" pitchFamily="2" charset="2"/>
              <a:buChar char="Ø"/>
            </a:pPr>
            <a:r>
              <a:rPr lang="en-GB" sz="2400" b="1" dirty="0" smtClean="0"/>
              <a:t>Surface acting</a:t>
            </a:r>
            <a:r>
              <a:rPr lang="en-GB" sz="2400" dirty="0" smtClean="0"/>
              <a:t> </a:t>
            </a:r>
            <a:endParaRPr lang="tr-TR" sz="2400" dirty="0" smtClean="0"/>
          </a:p>
          <a:p>
            <a:pPr>
              <a:buNone/>
            </a:pPr>
            <a:endParaRPr lang="tr-TR" sz="1000" i="1" dirty="0" smtClean="0"/>
          </a:p>
          <a:p>
            <a:pPr>
              <a:buNone/>
            </a:pPr>
            <a:r>
              <a:rPr lang="tr-TR" sz="2400" dirty="0" smtClean="0"/>
              <a:t>	</a:t>
            </a:r>
            <a:r>
              <a:rPr lang="en-GB" sz="2400" dirty="0" smtClean="0"/>
              <a:t>Hiding real feelings and exhibiting different emotions towards others in organizations. </a:t>
            </a:r>
            <a:endParaRPr lang="tr-TR" sz="2400" dirty="0" smtClean="0"/>
          </a:p>
          <a:p>
            <a:pPr>
              <a:buNone/>
            </a:pPr>
            <a:endParaRPr lang="tr-TR" sz="1000" i="1" dirty="0" smtClean="0"/>
          </a:p>
          <a:p>
            <a:pPr>
              <a:buNone/>
            </a:pPr>
            <a:r>
              <a:rPr lang="tr-TR" sz="2400" dirty="0" smtClean="0"/>
              <a:t> </a:t>
            </a:r>
            <a:r>
              <a:rPr lang="en-GB" sz="2400" dirty="0" smtClean="0"/>
              <a:t> 	Faking and feigning emotions or pretending to have certain emotions the employee does not have.</a:t>
            </a:r>
            <a:endParaRPr lang="tr-TR" sz="2400" i="1" dirty="0" smtClean="0"/>
          </a:p>
          <a:p>
            <a:pPr>
              <a:buNone/>
            </a:pPr>
            <a:endParaRPr lang="tr-TR" sz="1000" i="1" dirty="0" smtClean="0"/>
          </a:p>
          <a:p>
            <a:pPr marL="342900" indent="-342900">
              <a:buFont typeface="Wingdings" panose="05000000000000000000" pitchFamily="2" charset="2"/>
              <a:buChar char="Ø"/>
            </a:pPr>
            <a:r>
              <a:rPr lang="en-GB" sz="2400" b="1" dirty="0" smtClean="0"/>
              <a:t>Deep acting</a:t>
            </a:r>
          </a:p>
          <a:p>
            <a:pPr>
              <a:spcBef>
                <a:spcPts val="1800"/>
              </a:spcBef>
              <a:buNone/>
            </a:pPr>
            <a:r>
              <a:rPr lang="en-GB" sz="2400" dirty="0" smtClean="0"/>
              <a:t>	</a:t>
            </a:r>
            <a:r>
              <a:rPr lang="en-GB" sz="2400" dirty="0" err="1" smtClean="0"/>
              <a:t>Tr</a:t>
            </a:r>
            <a:r>
              <a:rPr lang="tr-TR" sz="2400" dirty="0" smtClean="0"/>
              <a:t>ying</a:t>
            </a:r>
            <a:r>
              <a:rPr lang="en-GB" sz="2400" dirty="0" smtClean="0"/>
              <a:t> to feel those emotions that</a:t>
            </a:r>
            <a:r>
              <a:rPr lang="tr-TR" sz="2400" dirty="0" smtClean="0"/>
              <a:t> the employee </a:t>
            </a:r>
            <a:r>
              <a:rPr lang="en-GB" sz="2400" dirty="0" smtClean="0"/>
              <a:t>is required to feel and internalizing real emotions due to the role’s expectations.</a:t>
            </a:r>
            <a:endParaRPr lang="tr-TR" sz="2400" dirty="0" smtClean="0"/>
          </a:p>
          <a:p>
            <a:pPr lvl="0"/>
            <a:endParaRPr lang="tr-TR" sz="3200" dirty="0" smtClean="0"/>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Dimensions</a:t>
            </a:r>
            <a:r>
              <a:rPr lang="tr-TR" sz="2800" dirty="0" smtClean="0"/>
              <a:t> of </a:t>
            </a:r>
            <a:r>
              <a:rPr lang="tr-TR" sz="2800" dirty="0" err="1" smtClean="0"/>
              <a:t>Emotional</a:t>
            </a:r>
            <a:r>
              <a:rPr lang="tr-TR" sz="2800" dirty="0" smtClean="0"/>
              <a:t> </a:t>
            </a:r>
            <a:r>
              <a:rPr lang="tr-TR" sz="2800" dirty="0" err="1" smtClean="0"/>
              <a:t>Labour</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buNone/>
            </a:pPr>
            <a:r>
              <a:rPr lang="en-GB" sz="2500" dirty="0" smtClean="0"/>
              <a:t>When a service employee fakes her/his (surface acting), s/he will eventually feel emotionally exhausted, resulting in reduced job satisfaction.</a:t>
            </a:r>
            <a:endParaRPr lang="tr-TR" sz="2500" dirty="0" smtClean="0"/>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Dimensions</a:t>
            </a:r>
            <a:r>
              <a:rPr lang="tr-TR" sz="2800" dirty="0" smtClean="0"/>
              <a:t> of </a:t>
            </a:r>
            <a:r>
              <a:rPr lang="tr-TR" sz="2800" dirty="0" err="1" smtClean="0"/>
              <a:t>Emotional</a:t>
            </a:r>
            <a:r>
              <a:rPr lang="tr-TR" sz="2800" dirty="0" smtClean="0"/>
              <a:t> </a:t>
            </a:r>
            <a:r>
              <a:rPr lang="tr-TR" sz="2800" dirty="0" err="1" smtClean="0"/>
              <a:t>Labour</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GB" sz="2400" b="1" dirty="0" smtClean="0"/>
              <a:t>Activity</a:t>
            </a:r>
            <a:endParaRPr lang="tr-TR" sz="2400" b="1" dirty="0" smtClean="0"/>
          </a:p>
          <a:p>
            <a:endParaRPr lang="tr-TR" sz="2400" b="1" dirty="0" smtClean="0"/>
          </a:p>
          <a:p>
            <a:pPr>
              <a:buNone/>
            </a:pPr>
            <a:r>
              <a:rPr lang="tr-TR" sz="2400" dirty="0" smtClean="0"/>
              <a:t>	</a:t>
            </a:r>
            <a:r>
              <a:rPr lang="en-GB" sz="2400" dirty="0" smtClean="0"/>
              <a:t>Think of a situation where you had to do surface acting (e.g. when you had to be nice to someone though you did not actually want to be) and deep acting. How did you feel afterwards? Can you do it several times a day?  </a:t>
            </a:r>
            <a:endParaRPr lang="tr-TR" sz="2400" dirty="0" smtClean="0"/>
          </a:p>
          <a:p>
            <a:pPr>
              <a:buNone/>
            </a:pPr>
            <a:endParaRPr lang="tr-TR" sz="2400" dirty="0" smtClean="0"/>
          </a:p>
          <a:p>
            <a:endParaRPr lang="tr-TR" sz="2400" dirty="0" smtClean="0"/>
          </a:p>
          <a:p>
            <a:pPr>
              <a:buNone/>
            </a:pPr>
            <a:endParaRPr lang="tr-TR" sz="1600" dirty="0" smtClean="0"/>
          </a:p>
          <a:p>
            <a:pPr lvl="0">
              <a:buNone/>
            </a:pPr>
            <a:endParaRPr lang="en-US" sz="1600" dirty="0" err="1" smtClean="0"/>
          </a:p>
        </p:txBody>
      </p:sp>
      <p:sp>
        <p:nvSpPr>
          <p:cNvPr id="2" name="Title 1"/>
          <p:cNvSpPr>
            <a:spLocks noGrp="1"/>
          </p:cNvSpPr>
          <p:nvPr>
            <p:ph type="title"/>
          </p:nvPr>
        </p:nvSpPr>
        <p:spPr/>
        <p:txBody>
          <a:bodyPr>
            <a:normAutofit/>
          </a:bodyPr>
          <a:lstStyle/>
          <a:p>
            <a:r>
              <a:rPr lang="tr-TR" sz="2800" dirty="0" err="1" smtClean="0"/>
              <a:t>Dimensions</a:t>
            </a:r>
            <a:r>
              <a:rPr lang="tr-TR" sz="2800" dirty="0" smtClean="0"/>
              <a:t> of </a:t>
            </a:r>
            <a:r>
              <a:rPr lang="tr-TR" sz="2800" dirty="0" err="1" smtClean="0"/>
              <a:t>Emotional</a:t>
            </a:r>
            <a:r>
              <a:rPr lang="tr-TR" sz="2800" dirty="0" smtClean="0"/>
              <a:t> </a:t>
            </a:r>
            <a:r>
              <a:rPr lang="tr-TR" sz="2800" dirty="0" err="1" smtClean="0"/>
              <a:t>Labour</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lvl="0"/>
            <a:r>
              <a:rPr lang="en-GB" sz="2400" dirty="0" smtClean="0"/>
              <a:t>Explain the relationship between emotions, service encounters, service failures and recovery.</a:t>
            </a:r>
            <a:endParaRPr lang="tr-TR" sz="2400" dirty="0" smtClean="0"/>
          </a:p>
          <a:p>
            <a:pPr lvl="0">
              <a:buNone/>
            </a:pPr>
            <a:endParaRPr lang="tr-TR" sz="1000" dirty="0" smtClean="0"/>
          </a:p>
          <a:p>
            <a:pPr lvl="0"/>
            <a:r>
              <a:rPr lang="en-GB" sz="2400" dirty="0" smtClean="0"/>
              <a:t>Explain the components of emotional intelligence in relation to service encounters.</a:t>
            </a:r>
            <a:endParaRPr lang="tr-TR" sz="2400" dirty="0" smtClean="0"/>
          </a:p>
          <a:p>
            <a:pPr lvl="0"/>
            <a:endParaRPr lang="tr-TR" sz="1000" dirty="0" smtClean="0"/>
          </a:p>
          <a:p>
            <a:pPr lvl="0"/>
            <a:r>
              <a:rPr lang="en-GB" sz="2400" dirty="0" smtClean="0"/>
              <a:t>Understand the difference between surface acting and deep acting and their implications for the customer and for the individual service employee.</a:t>
            </a:r>
            <a:endParaRPr lang="tr-TR" sz="2400" dirty="0" smtClean="0"/>
          </a:p>
          <a:p>
            <a:pPr lvl="0"/>
            <a:endParaRPr lang="tr-TR" sz="1000" dirty="0" smtClean="0"/>
          </a:p>
          <a:p>
            <a:pPr lvl="0"/>
            <a:r>
              <a:rPr lang="en-GB" sz="2400" dirty="0" smtClean="0"/>
              <a:t>Understand and explain how tourism and hospitality businesses may benefit from recruiting staff with emotional intelligence and emotional labour.</a:t>
            </a:r>
            <a:endParaRPr lang="tr-TR" sz="2400" dirty="0" smtClean="0"/>
          </a:p>
          <a:p>
            <a:endParaRPr lang="en-US" dirty="0"/>
          </a:p>
        </p:txBody>
      </p:sp>
      <p:sp>
        <p:nvSpPr>
          <p:cNvPr id="2" name="Title 1"/>
          <p:cNvSpPr>
            <a:spLocks noGrp="1"/>
          </p:cNvSpPr>
          <p:nvPr>
            <p:ph type="title"/>
          </p:nvPr>
        </p:nvSpPr>
        <p:spPr/>
        <p:txBody>
          <a:bodyPr>
            <a:normAutofit/>
          </a:bodyPr>
          <a:lstStyle/>
          <a:p>
            <a:r>
              <a:rPr lang="en-US" sz="2800" dirty="0" smtClean="0"/>
              <a:t>Learning Objectives</a:t>
            </a:r>
            <a:endParaRPr lang="en-US" sz="2800" dirty="0"/>
          </a:p>
        </p:txBody>
      </p:sp>
    </p:spTree>
    <p:extLst>
      <p:ext uri="{BB962C8B-B14F-4D97-AF65-F5344CB8AC3E}">
        <p14:creationId xmlns:p14="http://schemas.microsoft.com/office/powerpoint/2010/main" val="1697567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32500" lnSpcReduction="20000"/>
          </a:bodyPr>
          <a:lstStyle/>
          <a:p>
            <a:pPr lvl="0">
              <a:buNone/>
            </a:pPr>
            <a:endParaRPr lang="tr-TR" sz="4500" b="1" dirty="0" smtClean="0"/>
          </a:p>
          <a:p>
            <a:pPr marL="457200" lvl="0" indent="-457200">
              <a:buFont typeface="Arial" pitchFamily="34" charset="0"/>
              <a:buChar char="•"/>
            </a:pPr>
            <a:r>
              <a:rPr lang="en-GB" sz="4500" dirty="0" smtClean="0"/>
              <a:t>subsistence </a:t>
            </a:r>
            <a:endParaRPr lang="tr-TR" sz="4500" dirty="0" smtClean="0"/>
          </a:p>
          <a:p>
            <a:pPr marL="457200" lvl="0" indent="-457200">
              <a:buFont typeface="Arial" pitchFamily="34" charset="0"/>
              <a:buChar char="•"/>
            </a:pPr>
            <a:r>
              <a:rPr lang="en-GB" sz="4500" dirty="0" smtClean="0"/>
              <a:t>protection </a:t>
            </a:r>
            <a:endParaRPr lang="tr-TR" sz="4500" dirty="0" smtClean="0"/>
          </a:p>
          <a:p>
            <a:pPr marL="457200" lvl="0" indent="-457200">
              <a:buFont typeface="Arial" pitchFamily="34" charset="0"/>
              <a:buChar char="•"/>
            </a:pPr>
            <a:r>
              <a:rPr lang="en-GB" sz="4500" dirty="0" smtClean="0"/>
              <a:t>affection </a:t>
            </a:r>
            <a:endParaRPr lang="tr-TR" sz="4500" dirty="0" smtClean="0"/>
          </a:p>
          <a:p>
            <a:pPr marL="457200" lvl="0" indent="-457200">
              <a:buFont typeface="Arial" pitchFamily="34" charset="0"/>
              <a:buChar char="•"/>
            </a:pPr>
            <a:r>
              <a:rPr lang="en-GB" sz="4500" dirty="0" smtClean="0"/>
              <a:t>understanding </a:t>
            </a:r>
            <a:endParaRPr lang="tr-TR" sz="4500" dirty="0" smtClean="0"/>
          </a:p>
          <a:p>
            <a:pPr marL="457200" lvl="0" indent="-457200">
              <a:buFont typeface="Arial" pitchFamily="34" charset="0"/>
              <a:buChar char="•"/>
            </a:pPr>
            <a:r>
              <a:rPr lang="en-GB" sz="4500" dirty="0" smtClean="0"/>
              <a:t>participation, leisure </a:t>
            </a:r>
            <a:endParaRPr lang="tr-TR" sz="4500" dirty="0" smtClean="0"/>
          </a:p>
          <a:p>
            <a:pPr marL="457200" lvl="0" indent="-457200">
              <a:buFont typeface="Arial" pitchFamily="34" charset="0"/>
              <a:buChar char="•"/>
            </a:pPr>
            <a:r>
              <a:rPr lang="en-GB" sz="4500" dirty="0" smtClean="0"/>
              <a:t>creation </a:t>
            </a:r>
            <a:endParaRPr lang="tr-TR" sz="4500" dirty="0" smtClean="0"/>
          </a:p>
          <a:p>
            <a:pPr marL="457200" lvl="0" indent="-457200">
              <a:buFont typeface="Arial" pitchFamily="34" charset="0"/>
              <a:buChar char="•"/>
            </a:pPr>
            <a:r>
              <a:rPr lang="en-GB" sz="4500" dirty="0" smtClean="0"/>
              <a:t>identity</a:t>
            </a:r>
            <a:endParaRPr lang="tr-TR" sz="4500" dirty="0" smtClean="0"/>
          </a:p>
          <a:p>
            <a:pPr marL="457200" lvl="0" indent="-457200">
              <a:buFont typeface="Arial" pitchFamily="34" charset="0"/>
              <a:buChar char="•"/>
            </a:pPr>
            <a:r>
              <a:rPr lang="en-GB" sz="4500" dirty="0" smtClean="0"/>
              <a:t>freedom </a:t>
            </a:r>
            <a:endParaRPr lang="tr-TR" sz="4500" dirty="0" smtClean="0"/>
          </a:p>
          <a:p>
            <a:pPr lvl="0">
              <a:buNone/>
            </a:pPr>
            <a:endParaRPr lang="tr-TR" sz="4500" dirty="0" smtClean="0"/>
          </a:p>
          <a:p>
            <a:pPr lvl="0">
              <a:buNone/>
            </a:pPr>
            <a:r>
              <a:rPr lang="en-GB" sz="4500" dirty="0" smtClean="0"/>
              <a:t>Each </a:t>
            </a:r>
            <a:r>
              <a:rPr lang="tr-TR" sz="4500" dirty="0" err="1" smtClean="0"/>
              <a:t>need</a:t>
            </a:r>
            <a:r>
              <a:rPr lang="tr-TR" sz="4500" dirty="0" smtClean="0"/>
              <a:t> can </a:t>
            </a:r>
            <a:r>
              <a:rPr lang="en-GB" sz="4500" dirty="0" smtClean="0"/>
              <a:t>categorized along the existential dimensions of</a:t>
            </a:r>
            <a:r>
              <a:rPr lang="tr-TR" sz="4500" dirty="0" smtClean="0"/>
              <a:t>:</a:t>
            </a:r>
            <a:endParaRPr lang="tr-TR" sz="4500" b="1" dirty="0" smtClean="0"/>
          </a:p>
          <a:p>
            <a:pPr marL="566737" indent="-457200">
              <a:buFont typeface="Arial" pitchFamily="34" charset="0"/>
              <a:buChar char="•"/>
            </a:pPr>
            <a:r>
              <a:rPr lang="en-GB" sz="4500" dirty="0" smtClean="0"/>
              <a:t>being (qualities) </a:t>
            </a:r>
            <a:endParaRPr lang="tr-TR" sz="4500" dirty="0" smtClean="0"/>
          </a:p>
          <a:p>
            <a:pPr marL="566737" indent="-457200">
              <a:buFont typeface="Arial" pitchFamily="34" charset="0"/>
              <a:buChar char="•"/>
            </a:pPr>
            <a:r>
              <a:rPr lang="en-GB" sz="4500" dirty="0" smtClean="0"/>
              <a:t>having (things) </a:t>
            </a:r>
            <a:endParaRPr lang="tr-TR" sz="4500" dirty="0" smtClean="0"/>
          </a:p>
          <a:p>
            <a:pPr marL="566737" indent="-457200">
              <a:buFont typeface="Arial" pitchFamily="34" charset="0"/>
              <a:buChar char="•"/>
            </a:pPr>
            <a:r>
              <a:rPr lang="en-GB" sz="4500" dirty="0" smtClean="0"/>
              <a:t>doing (actions) </a:t>
            </a:r>
          </a:p>
          <a:p>
            <a:pPr marL="566737" indent="-457200">
              <a:buFont typeface="Arial" pitchFamily="34" charset="0"/>
              <a:buChar char="•"/>
            </a:pPr>
            <a:r>
              <a:rPr lang="en-GB" sz="4500" dirty="0" smtClean="0"/>
              <a:t>interacting (settings) </a:t>
            </a:r>
            <a:endParaRPr lang="tr-TR" sz="4500" dirty="0" smtClean="0"/>
          </a:p>
          <a:p>
            <a:pPr lvl="0">
              <a:buNone/>
            </a:pPr>
            <a:endParaRPr lang="tr-TR" sz="4500" dirty="0" smtClean="0"/>
          </a:p>
          <a:p>
            <a:pPr lvl="0">
              <a:buNone/>
            </a:pPr>
            <a:r>
              <a:rPr lang="en-GB" sz="4500" dirty="0" smtClean="0"/>
              <a:t>(Max-</a:t>
            </a:r>
            <a:r>
              <a:rPr lang="en-GB" sz="4500" dirty="0" err="1" smtClean="0"/>
              <a:t>Neef</a:t>
            </a:r>
            <a:r>
              <a:rPr lang="en-GB" sz="4500" dirty="0" smtClean="0"/>
              <a:t> </a:t>
            </a:r>
            <a:r>
              <a:rPr lang="en-GB" sz="4500" i="1" dirty="0" smtClean="0"/>
              <a:t>et al</a:t>
            </a:r>
            <a:r>
              <a:rPr lang="en-GB" sz="4500" dirty="0" smtClean="0"/>
              <a:t>., 1991). </a:t>
            </a:r>
            <a:endParaRPr lang="tr-TR" sz="4500" dirty="0" smtClean="0"/>
          </a:p>
          <a:p>
            <a:pPr marL="109728" lvl="0" indent="0">
              <a:buNone/>
            </a:pPr>
            <a:endParaRPr lang="tr-TR" sz="2400" dirty="0"/>
          </a:p>
          <a:p>
            <a:pPr marL="109728" lvl="0" indent="0">
              <a:buNone/>
            </a:pPr>
            <a:r>
              <a:rPr lang="tr-TR" sz="2400" dirty="0" smtClean="0"/>
              <a:t>     </a:t>
            </a:r>
            <a:endParaRPr lang="en-US" sz="2200" dirty="0"/>
          </a:p>
        </p:txBody>
      </p:sp>
      <p:sp>
        <p:nvSpPr>
          <p:cNvPr id="2" name="Title 1"/>
          <p:cNvSpPr>
            <a:spLocks noGrp="1"/>
          </p:cNvSpPr>
          <p:nvPr>
            <p:ph type="title"/>
          </p:nvPr>
        </p:nvSpPr>
        <p:spPr/>
        <p:txBody>
          <a:bodyPr>
            <a:normAutofit/>
          </a:bodyPr>
          <a:lstStyle/>
          <a:p>
            <a:r>
              <a:rPr lang="tr-TR" sz="2800" dirty="0" err="1" smtClean="0"/>
              <a:t>Human</a:t>
            </a:r>
            <a:r>
              <a:rPr lang="tr-TR" sz="2800" dirty="0" smtClean="0"/>
              <a:t> </a:t>
            </a:r>
            <a:r>
              <a:rPr lang="tr-TR" sz="2800" dirty="0" err="1" smtClean="0"/>
              <a:t>Needs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lgn="ctr">
              <a:buNone/>
            </a:pPr>
            <a:r>
              <a:rPr lang="en-GB" sz="2800" dirty="0" smtClean="0"/>
              <a:t>Service failures delay gratification and </a:t>
            </a:r>
            <a:endParaRPr lang="tr-TR" sz="2800" dirty="0" smtClean="0"/>
          </a:p>
          <a:p>
            <a:pPr lvl="0" algn="ctr">
              <a:buNone/>
            </a:pPr>
            <a:r>
              <a:rPr lang="en-GB" sz="2800" dirty="0" smtClean="0"/>
              <a:t>increase tension</a:t>
            </a:r>
            <a:endParaRPr lang="tr-TR" sz="2000" dirty="0" smtClean="0"/>
          </a:p>
          <a:p>
            <a:pPr lvl="0">
              <a:buNone/>
            </a:pPr>
            <a:endParaRPr lang="tr-TR" sz="2000" dirty="0" smtClean="0"/>
          </a:p>
          <a:p>
            <a:pPr lvl="0">
              <a:buNone/>
            </a:pPr>
            <a:endParaRPr lang="tr-TR" sz="2000" dirty="0" smtClean="0"/>
          </a:p>
          <a:p>
            <a:pPr lvl="0">
              <a:buNone/>
            </a:pPr>
            <a:endParaRPr lang="tr-TR" sz="2000" dirty="0" smtClean="0"/>
          </a:p>
          <a:p>
            <a:pPr lvl="0" algn="ctr">
              <a:buNone/>
            </a:pPr>
            <a:r>
              <a:rPr lang="tr-TR" sz="3600" dirty="0" err="1" smtClean="0"/>
              <a:t>Negative</a:t>
            </a:r>
            <a:r>
              <a:rPr lang="tr-TR" sz="3600" dirty="0" smtClean="0"/>
              <a:t> </a:t>
            </a:r>
            <a:r>
              <a:rPr lang="tr-TR" sz="3600" dirty="0" err="1" smtClean="0"/>
              <a:t>Feelings</a:t>
            </a:r>
            <a:endParaRPr lang="tr-TR" sz="3600" dirty="0"/>
          </a:p>
          <a:p>
            <a:pPr marL="109728" lvl="0" indent="0">
              <a:buNone/>
            </a:pPr>
            <a:r>
              <a:rPr lang="tr-TR" sz="2400" dirty="0" smtClean="0"/>
              <a:t>     </a:t>
            </a:r>
            <a:endParaRPr lang="en-US" sz="2200" dirty="0"/>
          </a:p>
        </p:txBody>
      </p:sp>
      <p:sp>
        <p:nvSpPr>
          <p:cNvPr id="2" name="Title 1"/>
          <p:cNvSpPr>
            <a:spLocks noGrp="1"/>
          </p:cNvSpPr>
          <p:nvPr>
            <p:ph type="title"/>
          </p:nvPr>
        </p:nvSpPr>
        <p:spPr/>
        <p:txBody>
          <a:bodyPr>
            <a:normAutofit/>
          </a:bodyPr>
          <a:lstStyle/>
          <a:p>
            <a:r>
              <a:rPr lang="tr-TR" sz="2800" dirty="0" err="1" smtClean="0"/>
              <a:t>Needs</a:t>
            </a:r>
            <a:r>
              <a:rPr lang="tr-TR" sz="2800" dirty="0" smtClean="0"/>
              <a:t> </a:t>
            </a:r>
            <a:r>
              <a:rPr lang="tr-TR" sz="2800" dirty="0" err="1" smtClean="0"/>
              <a:t>and</a:t>
            </a:r>
            <a:r>
              <a:rPr lang="tr-TR" sz="2800" dirty="0" smtClean="0"/>
              <a:t> Service </a:t>
            </a:r>
            <a:r>
              <a:rPr lang="tr-TR" sz="2800" dirty="0" err="1" smtClean="0"/>
              <a:t>Failures</a:t>
            </a:r>
            <a:endParaRPr lang="en-US" sz="2800" dirty="0"/>
          </a:p>
        </p:txBody>
      </p:sp>
      <p:cxnSp>
        <p:nvCxnSpPr>
          <p:cNvPr id="8" name="Straight Arrow Connector 7"/>
          <p:cNvCxnSpPr/>
          <p:nvPr/>
        </p:nvCxnSpPr>
        <p:spPr>
          <a:xfrm>
            <a:off x="4716016" y="2276872"/>
            <a:ext cx="0" cy="12241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4100835"/>
          </a:xfrm>
        </p:spPr>
        <p:txBody>
          <a:bodyPr>
            <a:normAutofit fontScale="85000" lnSpcReduction="20000"/>
          </a:bodyPr>
          <a:lstStyle/>
          <a:p>
            <a:pPr marL="342900" lvl="0" indent="-342900">
              <a:buFont typeface="Wingdings" pitchFamily="2" charset="2"/>
              <a:buChar char="Ø"/>
            </a:pPr>
            <a:r>
              <a:rPr lang="en-GB" sz="2700" dirty="0" smtClean="0"/>
              <a:t>The number of signals coming from the limbic system (emotional part of the human brain) to the frontal cortex</a:t>
            </a:r>
            <a:r>
              <a:rPr lang="tr-TR" sz="2700" dirty="0" smtClean="0"/>
              <a:t> (</a:t>
            </a:r>
            <a:r>
              <a:rPr lang="en-GB" sz="2700" dirty="0" smtClean="0"/>
              <a:t>rational part of the human brain) is ten times higher than vice versa (Hawkins and Blakeslee, 2004). </a:t>
            </a:r>
            <a:endParaRPr lang="tr-TR" sz="2700" dirty="0" smtClean="0"/>
          </a:p>
          <a:p>
            <a:pPr lvl="0">
              <a:buNone/>
            </a:pPr>
            <a:r>
              <a:rPr lang="tr-TR" sz="2700" dirty="0" smtClean="0"/>
              <a:t>	</a:t>
            </a:r>
          </a:p>
          <a:p>
            <a:pPr lvl="0">
              <a:buNone/>
            </a:pPr>
            <a:r>
              <a:rPr lang="tr-TR" sz="2700" dirty="0" smtClean="0"/>
              <a:t>	</a:t>
            </a:r>
            <a:r>
              <a:rPr lang="en-US" sz="2700" dirty="0" smtClean="0"/>
              <a:t>What are the implications of this? </a:t>
            </a:r>
          </a:p>
          <a:p>
            <a:pPr lvl="0">
              <a:buNone/>
            </a:pPr>
            <a:endParaRPr lang="en-US" sz="2700" dirty="0" smtClean="0"/>
          </a:p>
          <a:p>
            <a:pPr marL="365760" lvl="0" indent="-256032" defTabSz="914400">
              <a:spcBef>
                <a:spcPts val="400"/>
              </a:spcBef>
              <a:buClr>
                <a:srgbClr val="2DA2BF"/>
              </a:buClr>
              <a:buSzPct val="68000"/>
            </a:pPr>
            <a:r>
              <a:rPr lang="en-US" sz="2700" dirty="0" smtClean="0"/>
              <a:t>    The h</a:t>
            </a:r>
            <a:r>
              <a:rPr lang="en-US" sz="2700" dirty="0" smtClean="0">
                <a:solidFill>
                  <a:prstClr val="black"/>
                </a:solidFill>
              </a:rPr>
              <a:t>uman </a:t>
            </a:r>
            <a:r>
              <a:rPr lang="en-US" sz="2700" dirty="0">
                <a:solidFill>
                  <a:prstClr val="black"/>
                </a:solidFill>
              </a:rPr>
              <a:t>brain has a tendency to do more emotional processing than rational processing. </a:t>
            </a:r>
          </a:p>
          <a:p>
            <a:pPr lvl="0">
              <a:buNone/>
            </a:pPr>
            <a:endParaRPr lang="en-US" sz="2200" dirty="0" smtClean="0"/>
          </a:p>
          <a:p>
            <a:pPr lvl="0" algn="ctr"/>
            <a:r>
              <a:rPr lang="en-US" sz="2200" dirty="0" smtClean="0"/>
              <a:t>   </a:t>
            </a:r>
            <a:endParaRPr lang="tr-TR" sz="2400" dirty="0"/>
          </a:p>
          <a:p>
            <a:pPr marL="109728" lvl="0" indent="0">
              <a:buNone/>
            </a:pPr>
            <a:r>
              <a:rPr lang="tr-TR" sz="2400" dirty="0" smtClean="0"/>
              <a:t>     </a:t>
            </a:r>
            <a:endParaRPr lang="en-US" sz="2200" dirty="0"/>
          </a:p>
        </p:txBody>
      </p:sp>
      <p:sp>
        <p:nvSpPr>
          <p:cNvPr id="2" name="Title 1"/>
          <p:cNvSpPr>
            <a:spLocks noGrp="1"/>
          </p:cNvSpPr>
          <p:nvPr>
            <p:ph type="title"/>
          </p:nvPr>
        </p:nvSpPr>
        <p:spPr/>
        <p:txBody>
          <a:bodyPr>
            <a:normAutofit/>
          </a:bodyPr>
          <a:lstStyle/>
          <a:p>
            <a:r>
              <a:rPr lang="tr-TR" sz="2800" dirty="0" err="1" smtClean="0"/>
              <a:t>Emotions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endParaRPr lang="en-GB" sz="3200" dirty="0" smtClean="0"/>
          </a:p>
          <a:p>
            <a:pPr marL="457200" lvl="0" indent="-457200">
              <a:buFont typeface="Wingdings" pitchFamily="2" charset="2"/>
              <a:buChar char="Ø"/>
            </a:pPr>
            <a:r>
              <a:rPr lang="en-GB" sz="2500" dirty="0" smtClean="0"/>
              <a:t>An organized psychophysiological reaction to the appraisal of ongoing relationships with the environment (Scherer, 2003). </a:t>
            </a:r>
            <a:r>
              <a:rPr lang="tr-TR" sz="2500" dirty="0" smtClean="0"/>
              <a:t>     </a:t>
            </a:r>
            <a:endParaRPr lang="en-US" sz="2500" dirty="0"/>
          </a:p>
        </p:txBody>
      </p:sp>
      <p:sp>
        <p:nvSpPr>
          <p:cNvPr id="2" name="Title 1"/>
          <p:cNvSpPr>
            <a:spLocks noGrp="1"/>
          </p:cNvSpPr>
          <p:nvPr>
            <p:ph type="title"/>
          </p:nvPr>
        </p:nvSpPr>
        <p:spPr/>
        <p:txBody>
          <a:bodyPr>
            <a:normAutofit/>
          </a:bodyPr>
          <a:lstStyle/>
          <a:p>
            <a:r>
              <a:rPr lang="tr-TR" sz="2800" dirty="0" err="1" smtClean="0"/>
              <a:t>What</a:t>
            </a:r>
            <a:r>
              <a:rPr lang="tr-TR" sz="2800" dirty="0" smtClean="0"/>
              <a:t> is an </a:t>
            </a:r>
            <a:r>
              <a:rPr lang="tr-TR" sz="2800" dirty="0" err="1" smtClean="0"/>
              <a:t>emotion</a:t>
            </a:r>
            <a:r>
              <a:rPr lang="tr-TR" sz="2800" dirty="0" smtClean="0"/>
              <a:t>?</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3603647681"/>
              </p:ext>
            </p:extLst>
          </p:nvPr>
        </p:nvGraphicFramePr>
        <p:xfrm>
          <a:off x="1189038" y="1271588"/>
          <a:ext cx="7196189" cy="3151469"/>
        </p:xfrm>
        <a:graphic>
          <a:graphicData uri="http://schemas.openxmlformats.org/drawingml/2006/table">
            <a:tbl>
              <a:tblPr/>
              <a:tblGrid>
                <a:gridCol w="1799049"/>
                <a:gridCol w="3113735"/>
                <a:gridCol w="2283405"/>
              </a:tblGrid>
              <a:tr h="714380">
                <a:tc>
                  <a:txBody>
                    <a:bodyPr/>
                    <a:lstStyle/>
                    <a:p>
                      <a:pPr>
                        <a:lnSpc>
                          <a:spcPct val="115000"/>
                        </a:lnSpc>
                        <a:spcBef>
                          <a:spcPts val="600"/>
                        </a:spcBef>
                        <a:spcAft>
                          <a:spcPts val="600"/>
                        </a:spcAft>
                      </a:pPr>
                      <a:r>
                        <a:rPr lang="en-GB" sz="2500" b="1" dirty="0">
                          <a:latin typeface="+mj-lt"/>
                          <a:ea typeface="Times New Roman"/>
                          <a:cs typeface="Times New Roman"/>
                        </a:rPr>
                        <a:t>Emotions</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2500" b="1">
                          <a:latin typeface="+mj-lt"/>
                          <a:ea typeface="Times New Roman"/>
                          <a:cs typeface="Times New Roman"/>
                        </a:rPr>
                        <a:t>Positive</a:t>
                      </a:r>
                      <a:endParaRPr lang="tr-TR" sz="250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2500" b="1">
                          <a:latin typeface="+mj-lt"/>
                          <a:ea typeface="Times New Roman"/>
                          <a:cs typeface="Times New Roman"/>
                        </a:rPr>
                        <a:t>Negative</a:t>
                      </a:r>
                      <a:endParaRPr lang="tr-TR" sz="250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570">
                <a:tc>
                  <a:txBody>
                    <a:bodyPr/>
                    <a:lstStyle/>
                    <a:p>
                      <a:pPr>
                        <a:lnSpc>
                          <a:spcPct val="115000"/>
                        </a:lnSpc>
                        <a:spcBef>
                          <a:spcPts val="600"/>
                        </a:spcBef>
                        <a:spcAft>
                          <a:spcPts val="600"/>
                        </a:spcAft>
                      </a:pPr>
                      <a:r>
                        <a:rPr lang="en-GB" sz="2500" b="1" dirty="0">
                          <a:latin typeface="+mj-lt"/>
                          <a:ea typeface="Times New Roman"/>
                          <a:cs typeface="Times New Roman"/>
                        </a:rPr>
                        <a:t>Activated</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2500" dirty="0">
                          <a:latin typeface="+mj-lt"/>
                          <a:ea typeface="Times New Roman"/>
                          <a:cs typeface="Times New Roman"/>
                        </a:rPr>
                        <a:t>Joyful, </a:t>
                      </a:r>
                      <a:r>
                        <a:rPr lang="en-GB" sz="2500" dirty="0" smtClean="0">
                          <a:latin typeface="+mj-lt"/>
                          <a:ea typeface="Times New Roman"/>
                          <a:cs typeface="Times New Roman"/>
                        </a:rPr>
                        <a:t>happy</a:t>
                      </a:r>
                      <a:r>
                        <a:rPr lang="en-GB" sz="2500" dirty="0">
                          <a:latin typeface="+mj-lt"/>
                          <a:ea typeface="Times New Roman"/>
                          <a:cs typeface="Times New Roman"/>
                        </a:rPr>
                        <a:t>, </a:t>
                      </a:r>
                      <a:r>
                        <a:rPr lang="en-GB" sz="2500" dirty="0" smtClean="0">
                          <a:latin typeface="+mj-lt"/>
                          <a:ea typeface="Times New Roman"/>
                          <a:cs typeface="Times New Roman"/>
                        </a:rPr>
                        <a:t>playful</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2500" dirty="0" smtClean="0">
                          <a:latin typeface="+mj-lt"/>
                          <a:ea typeface="Times New Roman"/>
                          <a:cs typeface="Times New Roman"/>
                        </a:rPr>
                        <a:t>Anxious, angry</a:t>
                      </a:r>
                      <a:r>
                        <a:rPr lang="en-GB" sz="2500" dirty="0">
                          <a:latin typeface="+mj-lt"/>
                          <a:ea typeface="Times New Roman"/>
                          <a:cs typeface="Times New Roman"/>
                        </a:rPr>
                        <a:t>, </a:t>
                      </a:r>
                      <a:r>
                        <a:rPr lang="en-GB" sz="2500" dirty="0" smtClean="0">
                          <a:latin typeface="+mj-lt"/>
                          <a:ea typeface="Times New Roman"/>
                          <a:cs typeface="Times New Roman"/>
                        </a:rPr>
                        <a:t>tense</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519">
                <a:tc>
                  <a:txBody>
                    <a:bodyPr/>
                    <a:lstStyle/>
                    <a:p>
                      <a:pPr>
                        <a:lnSpc>
                          <a:spcPct val="115000"/>
                        </a:lnSpc>
                        <a:spcBef>
                          <a:spcPts val="600"/>
                        </a:spcBef>
                        <a:spcAft>
                          <a:spcPts val="600"/>
                        </a:spcAft>
                      </a:pPr>
                      <a:r>
                        <a:rPr lang="en-GB" sz="2500" b="1" dirty="0">
                          <a:latin typeface="+mj-lt"/>
                          <a:ea typeface="Times New Roman"/>
                          <a:cs typeface="Times New Roman"/>
                        </a:rPr>
                        <a:t>Deactivated</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2500" dirty="0">
                          <a:latin typeface="+mj-lt"/>
                          <a:ea typeface="Times New Roman"/>
                          <a:cs typeface="Times New Roman"/>
                        </a:rPr>
                        <a:t>Relaxed, </a:t>
                      </a:r>
                      <a:r>
                        <a:rPr lang="en-GB" sz="2500" dirty="0" smtClean="0">
                          <a:latin typeface="+mj-lt"/>
                          <a:ea typeface="Times New Roman"/>
                          <a:cs typeface="Times New Roman"/>
                        </a:rPr>
                        <a:t>tranquil</a:t>
                      </a:r>
                      <a:r>
                        <a:rPr lang="en-GB" sz="2500" dirty="0">
                          <a:latin typeface="+mj-lt"/>
                          <a:ea typeface="Times New Roman"/>
                          <a:cs typeface="Times New Roman"/>
                        </a:rPr>
                        <a:t>, </a:t>
                      </a:r>
                      <a:r>
                        <a:rPr lang="en-GB" sz="2500" dirty="0" smtClean="0">
                          <a:latin typeface="+mj-lt"/>
                          <a:ea typeface="Times New Roman"/>
                          <a:cs typeface="Times New Roman"/>
                        </a:rPr>
                        <a:t>serene</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2500" dirty="0">
                          <a:latin typeface="+mj-lt"/>
                          <a:ea typeface="Times New Roman"/>
                          <a:cs typeface="Times New Roman"/>
                        </a:rPr>
                        <a:t>Sad, </a:t>
                      </a:r>
                      <a:r>
                        <a:rPr lang="en-GB" sz="2500" dirty="0" smtClean="0">
                          <a:latin typeface="+mj-lt"/>
                          <a:ea typeface="Times New Roman"/>
                          <a:cs typeface="Times New Roman"/>
                        </a:rPr>
                        <a:t>ashamed</a:t>
                      </a:r>
                      <a:r>
                        <a:rPr lang="en-GB" sz="2500" dirty="0">
                          <a:latin typeface="+mj-lt"/>
                          <a:ea typeface="Times New Roman"/>
                          <a:cs typeface="Times New Roman"/>
                        </a:rPr>
                        <a:t>, </a:t>
                      </a:r>
                      <a:r>
                        <a:rPr lang="en-GB" sz="2500" dirty="0" smtClean="0">
                          <a:latin typeface="+mj-lt"/>
                          <a:ea typeface="Times New Roman"/>
                          <a:cs typeface="Times New Roman"/>
                        </a:rPr>
                        <a:t>grieving</a:t>
                      </a:r>
                      <a:endParaRPr lang="tr-TR" sz="2500" dirty="0">
                        <a:latin typeface="+mj-lt"/>
                        <a:ea typeface="Times New Roman"/>
                        <a:cs typeface="Times New Roman"/>
                      </a:endParaRPr>
                    </a:p>
                  </a:txBody>
                  <a:tcPr marL="66426" marR="66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a:bodyPr>
          <a:lstStyle/>
          <a:p>
            <a:r>
              <a:rPr lang="tr-TR" sz="2800" dirty="0" err="1" smtClean="0"/>
              <a:t>Types</a:t>
            </a:r>
            <a:r>
              <a:rPr lang="tr-TR" sz="2800" dirty="0" smtClean="0"/>
              <a:t> of </a:t>
            </a:r>
            <a:r>
              <a:rPr lang="tr-TR" sz="2800" dirty="0" err="1" smtClean="0"/>
              <a:t>Emotions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457200" lvl="0" indent="-457200">
              <a:buFont typeface="Wingdings" pitchFamily="2" charset="2"/>
              <a:buChar char="Ø"/>
            </a:pPr>
            <a:r>
              <a:rPr lang="en-GB" sz="2500" dirty="0"/>
              <a:t>P</a:t>
            </a:r>
            <a:r>
              <a:rPr lang="en-GB" sz="2500" dirty="0" smtClean="0"/>
              <a:t>eople may place a greater significance on negative feelings</a:t>
            </a:r>
            <a:endParaRPr lang="tr-TR" sz="2500" dirty="0" smtClean="0"/>
          </a:p>
          <a:p>
            <a:pPr marL="457200" lvl="0" indent="-457200">
              <a:buFont typeface="Wingdings" pitchFamily="2" charset="2"/>
              <a:buChar char="Ø"/>
            </a:pPr>
            <a:r>
              <a:rPr lang="en-GB" sz="2500" dirty="0" smtClean="0"/>
              <a:t>The feeling of sadness is the longest lasting</a:t>
            </a:r>
            <a:r>
              <a:rPr lang="tr-TR" sz="2500" dirty="0" smtClean="0"/>
              <a:t> </a:t>
            </a:r>
            <a:r>
              <a:rPr lang="en-GB" sz="2500" dirty="0" smtClean="0"/>
              <a:t>feeling in the human mind</a:t>
            </a:r>
            <a:endParaRPr lang="tr-TR" sz="2500" dirty="0" smtClean="0"/>
          </a:p>
          <a:p>
            <a:pPr lvl="0">
              <a:buNone/>
            </a:pPr>
            <a:r>
              <a:rPr lang="tr-TR" sz="2500" dirty="0" smtClean="0"/>
              <a:t>	</a:t>
            </a:r>
            <a:r>
              <a:rPr lang="en-GB" sz="1800" dirty="0" err="1" smtClean="0"/>
              <a:t>Verduyn</a:t>
            </a:r>
            <a:r>
              <a:rPr lang="en-GB" sz="1800" dirty="0" smtClean="0"/>
              <a:t> and </a:t>
            </a:r>
            <a:r>
              <a:rPr lang="en-GB" sz="1800" dirty="0" err="1" smtClean="0"/>
              <a:t>Lavrijsen</a:t>
            </a:r>
            <a:r>
              <a:rPr lang="en-GB" sz="1800" dirty="0" smtClean="0"/>
              <a:t> (2014)</a:t>
            </a:r>
            <a:endParaRPr lang="tr-TR" sz="2500" dirty="0" smtClean="0"/>
          </a:p>
          <a:p>
            <a:pPr marL="457200" lvl="0" indent="-457200">
              <a:buFont typeface="Wingdings" pitchFamily="2" charset="2"/>
              <a:buChar char="Ø"/>
            </a:pPr>
            <a:r>
              <a:rPr lang="en-GB" sz="2500" dirty="0" smtClean="0"/>
              <a:t>People place a much greater significance on losing than winning</a:t>
            </a:r>
            <a:endParaRPr lang="tr-TR" sz="2500" dirty="0" smtClean="0"/>
          </a:p>
          <a:p>
            <a:pPr lvl="0">
              <a:buNone/>
            </a:pPr>
            <a:r>
              <a:rPr lang="tr-TR" sz="2500" dirty="0" smtClean="0"/>
              <a:t>	</a:t>
            </a:r>
            <a:r>
              <a:rPr lang="en-GB" sz="1800" dirty="0" err="1" smtClean="0"/>
              <a:t>Kahneman</a:t>
            </a:r>
            <a:r>
              <a:rPr lang="en-GB" sz="1800" dirty="0" smtClean="0"/>
              <a:t> and </a:t>
            </a:r>
            <a:r>
              <a:rPr lang="en-GB" sz="1800" dirty="0" err="1" smtClean="0"/>
              <a:t>Tversky</a:t>
            </a:r>
            <a:r>
              <a:rPr lang="en-GB" sz="1800" dirty="0" smtClean="0"/>
              <a:t> (1979)</a:t>
            </a:r>
            <a:endParaRPr lang="en-US" sz="1800" dirty="0" err="1" smtClean="0"/>
          </a:p>
        </p:txBody>
      </p:sp>
      <p:sp>
        <p:nvSpPr>
          <p:cNvPr id="2" name="Title 1"/>
          <p:cNvSpPr>
            <a:spLocks noGrp="1"/>
          </p:cNvSpPr>
          <p:nvPr>
            <p:ph type="title"/>
          </p:nvPr>
        </p:nvSpPr>
        <p:spPr/>
        <p:txBody>
          <a:bodyPr>
            <a:normAutofit/>
          </a:bodyPr>
          <a:lstStyle/>
          <a:p>
            <a:r>
              <a:rPr lang="tr-TR" sz="2800" dirty="0" err="1" smtClean="0"/>
              <a:t>Emotions</a:t>
            </a:r>
            <a:endParaRPr lang="en-US" sz="2800" dirty="0"/>
          </a:p>
        </p:txBody>
      </p:sp>
    </p:spTree>
    <p:extLst>
      <p:ext uri="{BB962C8B-B14F-4D97-AF65-F5344CB8AC3E}">
        <p14:creationId xmlns:p14="http://schemas.microsoft.com/office/powerpoint/2010/main" val="12364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Koc theme</Template>
  <TotalTime>2387</TotalTime>
  <Words>1155</Words>
  <Application>Microsoft Office PowerPoint</Application>
  <PresentationFormat>On-screen Show (4:3)</PresentationFormat>
  <Paragraphs>298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Theme1</vt:lpstr>
      <vt:lpstr>Service Failures and Recovery in Tourism and Hospitality: A Practical Manual</vt:lpstr>
      <vt:lpstr>Emotions and Emotional Abilities in Service Failures and Recovery </vt:lpstr>
      <vt:lpstr>Learning Objectives</vt:lpstr>
      <vt:lpstr>Human Needs</vt:lpstr>
      <vt:lpstr>Needs and Service Failures</vt:lpstr>
      <vt:lpstr>Emotions</vt:lpstr>
      <vt:lpstr>What is an emotion?</vt:lpstr>
      <vt:lpstr>Types of Emotions</vt:lpstr>
      <vt:lpstr>Emotions</vt:lpstr>
      <vt:lpstr>Emotions</vt:lpstr>
      <vt:lpstr>Emotions</vt:lpstr>
      <vt:lpstr>Measurement of Emotions</vt:lpstr>
      <vt:lpstr>Psychophysiological Tools / Devices</vt:lpstr>
      <vt:lpstr>Psychophysiological Tools / Devices </vt:lpstr>
      <vt:lpstr>Emotional Abilities</vt:lpstr>
      <vt:lpstr>Emotional Intelligence</vt:lpstr>
      <vt:lpstr>Emotional Intelligence</vt:lpstr>
      <vt:lpstr>Skills of Emotional Intelligence</vt:lpstr>
      <vt:lpstr>Skills of Emotional Intelligence</vt:lpstr>
      <vt:lpstr>Skills of Emotional Intelligence</vt:lpstr>
      <vt:lpstr>Skills of Emotional Intelligence</vt:lpstr>
      <vt:lpstr>Skills of Emotional Intelligence</vt:lpstr>
      <vt:lpstr>Dimensions of Emotional Labour</vt:lpstr>
      <vt:lpstr>Factors Influential on Emotional Labour</vt:lpstr>
      <vt:lpstr>Factors Influential on Emotional Labour</vt:lpstr>
      <vt:lpstr>Emotional Labour and Jobs</vt:lpstr>
      <vt:lpstr>Dimensions of Emotional Labour</vt:lpstr>
      <vt:lpstr>Dimensions of Emotional Labour</vt:lpstr>
      <vt:lpstr>Dimensions of Emotional Labour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dc:creator>
  <cp:lastModifiedBy>Tim Kapp</cp:lastModifiedBy>
  <cp:revision>293</cp:revision>
  <dcterms:created xsi:type="dcterms:W3CDTF">2013-10-09T04:47:54Z</dcterms:created>
  <dcterms:modified xsi:type="dcterms:W3CDTF">2017-10-11T11:40:38Z</dcterms:modified>
</cp:coreProperties>
</file>