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71" r:id="rId4"/>
    <p:sldId id="272" r:id="rId5"/>
    <p:sldId id="273" r:id="rId6"/>
    <p:sldId id="274" r:id="rId7"/>
    <p:sldId id="275" r:id="rId8"/>
    <p:sldId id="276" r:id="rId9"/>
    <p:sldId id="277" r:id="rId10"/>
    <p:sldId id="278" r:id="rId11"/>
    <p:sldId id="279" r:id="rId12"/>
    <p:sldId id="280" r:id="rId13"/>
    <p:sldId id="282" r:id="rId14"/>
    <p:sldId id="284" r:id="rId15"/>
    <p:sldId id="285" r:id="rId16"/>
    <p:sldId id="286" r:id="rId17"/>
    <p:sldId id="287" r:id="rId18"/>
    <p:sldId id="288" r:id="rId19"/>
    <p:sldId id="289" r:id="rId20"/>
    <p:sldId id="292" r:id="rId21"/>
    <p:sldId id="293" r:id="rId22"/>
    <p:sldId id="294" r:id="rId23"/>
    <p:sldId id="295" r:id="rId24"/>
    <p:sldId id="296" r:id="rId25"/>
    <p:sldId id="297" r:id="rId26"/>
    <p:sldId id="298" r:id="rId27"/>
    <p:sldId id="299" r:id="rId28"/>
    <p:sldId id="300" r:id="rId29"/>
    <p:sldId id="30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34F"/>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86" autoAdjust="0"/>
  </p:normalViewPr>
  <p:slideViewPr>
    <p:cSldViewPr snapToGrid="0" snapToObjects="1">
      <p:cViewPr>
        <p:scale>
          <a:sx n="90" d="100"/>
          <a:sy n="90" d="100"/>
        </p:scale>
        <p:origin x="192" y="-498"/>
      </p:cViewPr>
      <p:guideLst>
        <p:guide orient="horz" pos="2160"/>
        <p:guide pos="3294"/>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userDrawn="1"/>
        </p:nvPicPr>
        <p:blipFill rotWithShape="1">
          <a:blip r:embed="rId2">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3" name="Picture 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userDrawn="1"/>
        </p:nvPicPr>
        <p:blipFill rotWithShape="1">
          <a:blip r:embed="rId2">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GB" dirty="0"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5906A56-B915-4582-8F6B-4861A8C118C9}" type="datetime1">
              <a:rPr lang="en-US" smtClean="0"/>
              <a:t>10/11/2017</a:t>
            </a:fld>
            <a:endParaRPr lang="en-US"/>
          </a:p>
        </p:txBody>
      </p:sp>
      <p:sp>
        <p:nvSpPr>
          <p:cNvPr id="5" name="Footer Placeholder 4"/>
          <p:cNvSpPr>
            <a:spLocks noGrp="1"/>
          </p:cNvSpPr>
          <p:nvPr>
            <p:ph type="ftr" sz="quarter" idx="11"/>
          </p:nvPr>
        </p:nvSpPr>
        <p:spPr/>
        <p:txBody>
          <a:bodyPr/>
          <a:lstStyle>
            <a:extLst/>
          </a:lstStyle>
          <a:p>
            <a:r>
              <a:rPr lang="en-US" smtClean="0"/>
              <a:t>Koc, E. (2017). Service Failures and Recovery in Tourism and Hospitality: A Practical Manual. CABI: Oxford, UK.</a:t>
            </a:r>
            <a:endParaRPr lang="en-US"/>
          </a:p>
        </p:txBody>
      </p:sp>
      <p:sp>
        <p:nvSpPr>
          <p:cNvPr id="6" name="Slide Number Placeholder 5"/>
          <p:cNvSpPr>
            <a:spLocks noGrp="1"/>
          </p:cNvSpPr>
          <p:nvPr>
            <p:ph type="sldNum" sz="quarter" idx="12"/>
          </p:nvPr>
        </p:nvSpPr>
        <p:spPr/>
        <p:txBody>
          <a:bodyPr/>
          <a:lstStyle>
            <a:extLst/>
          </a:lstStyle>
          <a:p>
            <a:fld id="{10C25401-661C-44DB-ACFE-7EF969AD01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89529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2" name="Picture 11"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endParaRPr lang="en-US" sz="4200" dirty="0">
              <a:solidFill>
                <a:schemeClr val="bg1"/>
              </a:solidFill>
              <a:latin typeface="Arial"/>
              <a:cs typeface="Aria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endParaRPr lang="en-GB"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2" name="Picture 11"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pic>
        <p:nvPicPr>
          <p:cNvPr id="13" name="Picture 12"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userDrawn="1"/>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descr="CABI Logo_NEW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52" r:id="rId10"/>
    <p:sldLayoutId id="2147483666"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30754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itchFamily="2" charset="2"/>
              <a:buChar char="Ø"/>
            </a:pPr>
            <a:r>
              <a:rPr lang="en-US" sz="2500" dirty="0"/>
              <a:t>Perceptions of how fairly others are treated.</a:t>
            </a:r>
          </a:p>
          <a:p>
            <a:endParaRPr lang="en-US" sz="2500" dirty="0"/>
          </a:p>
          <a:p>
            <a:pPr marL="342900" indent="-342900">
              <a:buFont typeface="Wingdings" pitchFamily="2" charset="2"/>
              <a:buChar char="Ø"/>
            </a:pPr>
            <a:r>
              <a:rPr lang="en-US" sz="2500" dirty="0"/>
              <a:t>Important to consider who is responsible for failure (attributions).</a:t>
            </a:r>
          </a:p>
          <a:p>
            <a:endParaRPr lang="en-GB" dirty="0"/>
          </a:p>
        </p:txBody>
      </p:sp>
      <p:sp>
        <p:nvSpPr>
          <p:cNvPr id="3" name="Title 2"/>
          <p:cNvSpPr>
            <a:spLocks noGrp="1"/>
          </p:cNvSpPr>
          <p:nvPr>
            <p:ph type="title"/>
          </p:nvPr>
        </p:nvSpPr>
        <p:spPr/>
        <p:txBody>
          <a:bodyPr>
            <a:normAutofit/>
          </a:bodyPr>
          <a:lstStyle/>
          <a:p>
            <a:r>
              <a:rPr lang="en-US" sz="2500" dirty="0"/>
              <a:t>Third-Party Justice</a:t>
            </a:r>
            <a:endParaRPr lang="en-GB" sz="2500" dirty="0"/>
          </a:p>
        </p:txBody>
      </p:sp>
    </p:spTree>
    <p:extLst>
      <p:ext uri="{BB962C8B-B14F-4D97-AF65-F5344CB8AC3E}">
        <p14:creationId xmlns:p14="http://schemas.microsoft.com/office/powerpoint/2010/main" val="54061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sz="2500" dirty="0" smtClean="0"/>
          </a:p>
          <a:p>
            <a:pPr marL="342900" indent="-342900">
              <a:buFont typeface="Wingdings" pitchFamily="2" charset="2"/>
              <a:buChar char="Ø"/>
            </a:pPr>
            <a:r>
              <a:rPr lang="en-US" sz="2500" dirty="0"/>
              <a:t>Relational Cultural Model</a:t>
            </a:r>
          </a:p>
          <a:p>
            <a:endParaRPr lang="en-US" sz="2500" dirty="0"/>
          </a:p>
          <a:p>
            <a:pPr marL="342900" indent="-342900">
              <a:buFont typeface="Wingdings" pitchFamily="2" charset="2"/>
              <a:buChar char="Ø"/>
            </a:pPr>
            <a:r>
              <a:rPr lang="en-US" sz="2500" dirty="0"/>
              <a:t>Utilitarian Cultural Model</a:t>
            </a:r>
          </a:p>
          <a:p>
            <a:endParaRPr lang="en-US" sz="2500" dirty="0"/>
          </a:p>
          <a:p>
            <a:pPr marL="342900" indent="-342900">
              <a:buFont typeface="Wingdings" pitchFamily="2" charset="2"/>
              <a:buChar char="Ø"/>
            </a:pPr>
            <a:r>
              <a:rPr lang="en-US" sz="2500" dirty="0"/>
              <a:t>Oppositional Cultural Model</a:t>
            </a:r>
          </a:p>
          <a:p>
            <a:endParaRPr lang="en-GB" dirty="0"/>
          </a:p>
        </p:txBody>
      </p:sp>
      <p:sp>
        <p:nvSpPr>
          <p:cNvPr id="3" name="Title 2"/>
          <p:cNvSpPr>
            <a:spLocks noGrp="1"/>
          </p:cNvSpPr>
          <p:nvPr>
            <p:ph type="title"/>
          </p:nvPr>
        </p:nvSpPr>
        <p:spPr/>
        <p:txBody>
          <a:bodyPr>
            <a:normAutofit/>
          </a:bodyPr>
          <a:lstStyle/>
          <a:p>
            <a:r>
              <a:rPr lang="en-US" sz="2500" dirty="0"/>
              <a:t>Cultural Models Approach to Service Recovery</a:t>
            </a:r>
            <a:endParaRPr lang="en-GB" sz="2500" dirty="0"/>
          </a:p>
        </p:txBody>
      </p:sp>
    </p:spTree>
    <p:extLst>
      <p:ext uri="{BB962C8B-B14F-4D97-AF65-F5344CB8AC3E}">
        <p14:creationId xmlns:p14="http://schemas.microsoft.com/office/powerpoint/2010/main" val="66679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pPr marL="457200" indent="-457200">
              <a:buFont typeface="Wingdings" pitchFamily="2" charset="2"/>
              <a:buChar char="Ø"/>
            </a:pPr>
            <a:r>
              <a:rPr lang="en-US" sz="2700" dirty="0"/>
              <a:t>KEY JUSTICE PRINCIPLE</a:t>
            </a:r>
            <a:endParaRPr lang="tr-TR" sz="2700" dirty="0"/>
          </a:p>
          <a:p>
            <a:pPr marL="109728"/>
            <a:endParaRPr lang="en-US" sz="2700" dirty="0"/>
          </a:p>
          <a:p>
            <a:pPr lvl="1">
              <a:buFont typeface="Arial" pitchFamily="34" charset="0"/>
              <a:buChar char="•"/>
            </a:pPr>
            <a:r>
              <a:rPr lang="en-US" sz="2700" dirty="0"/>
              <a:t>Interactional Justice</a:t>
            </a:r>
            <a:endParaRPr lang="tr-TR" sz="2700" dirty="0"/>
          </a:p>
          <a:p>
            <a:pPr marL="393192" lvl="1" indent="0">
              <a:buNone/>
            </a:pPr>
            <a:endParaRPr lang="en-US" sz="2700" dirty="0"/>
          </a:p>
          <a:p>
            <a:pPr marL="457200" indent="-457200">
              <a:buFont typeface="Wingdings" pitchFamily="2" charset="2"/>
              <a:buChar char="Ø"/>
            </a:pPr>
            <a:r>
              <a:rPr lang="en-US" sz="2700" dirty="0"/>
              <a:t>RESPONSE TO FAILURE</a:t>
            </a:r>
            <a:endParaRPr lang="tr-TR" sz="2700" dirty="0"/>
          </a:p>
          <a:p>
            <a:pPr marL="109728"/>
            <a:endParaRPr lang="en-US" sz="2700" dirty="0"/>
          </a:p>
          <a:p>
            <a:pPr lvl="1">
              <a:buFont typeface="Arial" pitchFamily="34" charset="0"/>
              <a:buChar char="•"/>
            </a:pPr>
            <a:r>
              <a:rPr lang="en-US" sz="2700" dirty="0"/>
              <a:t>Emotional (looking for consolation)</a:t>
            </a:r>
          </a:p>
          <a:p>
            <a:pPr lvl="1">
              <a:buFont typeface="Arial" pitchFamily="34" charset="0"/>
              <a:buChar char="•"/>
            </a:pPr>
            <a:r>
              <a:rPr lang="en-US" sz="2700" dirty="0"/>
              <a:t>Anxious</a:t>
            </a:r>
          </a:p>
          <a:p>
            <a:pPr lvl="1">
              <a:buFont typeface="Arial" pitchFamily="34" charset="0"/>
              <a:buChar char="•"/>
            </a:pPr>
            <a:r>
              <a:rPr lang="en-US" sz="2700" dirty="0"/>
              <a:t>Embarrassed</a:t>
            </a:r>
          </a:p>
          <a:p>
            <a:pPr lvl="1">
              <a:buFont typeface="Arial" pitchFamily="34" charset="0"/>
              <a:buChar char="•"/>
            </a:pPr>
            <a:r>
              <a:rPr lang="en-US" sz="2700" dirty="0"/>
              <a:t>Willingness to forgive</a:t>
            </a:r>
          </a:p>
          <a:p>
            <a:endParaRPr lang="en-GB" dirty="0"/>
          </a:p>
        </p:txBody>
      </p:sp>
      <p:sp>
        <p:nvSpPr>
          <p:cNvPr id="3" name="Title 2"/>
          <p:cNvSpPr>
            <a:spLocks noGrp="1"/>
          </p:cNvSpPr>
          <p:nvPr>
            <p:ph type="title"/>
          </p:nvPr>
        </p:nvSpPr>
        <p:spPr/>
        <p:txBody>
          <a:bodyPr/>
          <a:lstStyle/>
          <a:p>
            <a:r>
              <a:rPr lang="en-US" dirty="0" smtClean="0"/>
              <a:t>Relational Cultural Model</a:t>
            </a:r>
            <a:endParaRPr lang="en-GB" dirty="0"/>
          </a:p>
        </p:txBody>
      </p:sp>
    </p:spTree>
    <p:extLst>
      <p:ext uri="{BB962C8B-B14F-4D97-AF65-F5344CB8AC3E}">
        <p14:creationId xmlns:p14="http://schemas.microsoft.com/office/powerpoint/2010/main" val="705063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itchFamily="2" charset="2"/>
              <a:buChar char="Ø"/>
            </a:pPr>
            <a:r>
              <a:rPr lang="en-US" sz="2500" dirty="0"/>
              <a:t>HOW TO IDENTIFY</a:t>
            </a:r>
            <a:endParaRPr lang="tr-TR" sz="2500" dirty="0"/>
          </a:p>
          <a:p>
            <a:endParaRPr lang="en-US" sz="2500" dirty="0"/>
          </a:p>
          <a:p>
            <a:pPr lvl="1">
              <a:buFont typeface="Arial" pitchFamily="34" charset="0"/>
              <a:buChar char="•"/>
            </a:pPr>
            <a:r>
              <a:rPr lang="en-US" sz="2500" dirty="0"/>
              <a:t>Express hurt/ vulnerability</a:t>
            </a:r>
          </a:p>
          <a:p>
            <a:pPr lvl="1">
              <a:buFont typeface="Arial" pitchFamily="34" charset="0"/>
              <a:buChar char="•"/>
            </a:pPr>
            <a:r>
              <a:rPr lang="en-US" sz="2500" dirty="0"/>
              <a:t>Is helpful</a:t>
            </a:r>
          </a:p>
          <a:p>
            <a:pPr lvl="1">
              <a:buFont typeface="Arial" pitchFamily="34" charset="0"/>
              <a:buChar char="•"/>
            </a:pPr>
            <a:r>
              <a:rPr lang="en-US" sz="2500" dirty="0"/>
              <a:t>May blame self</a:t>
            </a:r>
          </a:p>
          <a:p>
            <a:pPr lvl="1">
              <a:buFont typeface="Arial" pitchFamily="34" charset="0"/>
              <a:buChar char="•"/>
            </a:pPr>
            <a:r>
              <a:rPr lang="en-US" sz="2500" dirty="0"/>
              <a:t>Shows understanding</a:t>
            </a:r>
          </a:p>
          <a:p>
            <a:pPr lvl="1">
              <a:buFont typeface="Arial" pitchFamily="34" charset="0"/>
              <a:buChar char="•"/>
            </a:pPr>
            <a:r>
              <a:rPr lang="en-US" sz="2500" dirty="0"/>
              <a:t>Will work with the provider</a:t>
            </a:r>
          </a:p>
          <a:p>
            <a:pPr lvl="1">
              <a:buFont typeface="Arial" pitchFamily="34" charset="0"/>
              <a:buChar char="•"/>
            </a:pPr>
            <a:r>
              <a:rPr lang="en-US" sz="2500" dirty="0"/>
              <a:t>Understands limitations</a:t>
            </a:r>
          </a:p>
          <a:p>
            <a:endParaRPr lang="en-GB" dirty="0"/>
          </a:p>
        </p:txBody>
      </p:sp>
      <p:sp>
        <p:nvSpPr>
          <p:cNvPr id="3" name="Title 2"/>
          <p:cNvSpPr>
            <a:spLocks noGrp="1"/>
          </p:cNvSpPr>
          <p:nvPr>
            <p:ph type="title"/>
          </p:nvPr>
        </p:nvSpPr>
        <p:spPr/>
        <p:txBody>
          <a:bodyPr/>
          <a:lstStyle/>
          <a:p>
            <a:r>
              <a:rPr lang="en-US" sz="3200" dirty="0"/>
              <a:t>Relational Cultural Model</a:t>
            </a:r>
            <a:endParaRPr lang="en-GB" dirty="0"/>
          </a:p>
        </p:txBody>
      </p:sp>
    </p:spTree>
    <p:extLst>
      <p:ext uri="{BB962C8B-B14F-4D97-AF65-F5344CB8AC3E}">
        <p14:creationId xmlns:p14="http://schemas.microsoft.com/office/powerpoint/2010/main" val="88680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Wingdings" pitchFamily="2" charset="2"/>
              <a:buChar char="Ø"/>
            </a:pPr>
            <a:r>
              <a:rPr lang="en-US" sz="2500" dirty="0"/>
              <a:t>EXPECTATIONS FROM RECOVERY</a:t>
            </a:r>
            <a:endParaRPr lang="tr-TR" sz="2500" dirty="0"/>
          </a:p>
          <a:p>
            <a:pPr marL="109728"/>
            <a:endParaRPr lang="tr-TR" sz="2500" dirty="0"/>
          </a:p>
          <a:p>
            <a:pPr lvl="1">
              <a:buFont typeface="Arial" pitchFamily="34" charset="0"/>
              <a:buChar char="•"/>
            </a:pPr>
            <a:r>
              <a:rPr lang="en-US" sz="2500" dirty="0"/>
              <a:t>Sincere apology</a:t>
            </a:r>
          </a:p>
          <a:p>
            <a:pPr lvl="1">
              <a:buFont typeface="Arial" pitchFamily="34" charset="0"/>
              <a:buChar char="•"/>
            </a:pPr>
            <a:r>
              <a:rPr lang="en-US" sz="2500" dirty="0"/>
              <a:t>Show interpersonal respect</a:t>
            </a:r>
          </a:p>
          <a:p>
            <a:pPr lvl="1">
              <a:buFont typeface="Arial" pitchFamily="34" charset="0"/>
              <a:buChar char="•"/>
            </a:pPr>
            <a:r>
              <a:rPr lang="en-US" sz="2500" dirty="0"/>
              <a:t>Demonstrate genuine care</a:t>
            </a:r>
          </a:p>
          <a:p>
            <a:pPr lvl="1">
              <a:buFont typeface="Arial" pitchFamily="34" charset="0"/>
              <a:buChar char="•"/>
            </a:pPr>
            <a:r>
              <a:rPr lang="en-US" sz="2500" dirty="0"/>
              <a:t>Provide explanation of why things went wrong</a:t>
            </a:r>
          </a:p>
          <a:p>
            <a:pPr lvl="1">
              <a:buFont typeface="Arial" pitchFamily="34" charset="0"/>
              <a:buChar char="•"/>
            </a:pPr>
            <a:r>
              <a:rPr lang="en-US" sz="2500" dirty="0"/>
              <a:t>Assert the importance of the relationship</a:t>
            </a:r>
          </a:p>
          <a:p>
            <a:endParaRPr lang="en-GB" dirty="0"/>
          </a:p>
        </p:txBody>
      </p:sp>
      <p:sp>
        <p:nvSpPr>
          <p:cNvPr id="3" name="Title 2"/>
          <p:cNvSpPr>
            <a:spLocks noGrp="1"/>
          </p:cNvSpPr>
          <p:nvPr>
            <p:ph type="title"/>
          </p:nvPr>
        </p:nvSpPr>
        <p:spPr/>
        <p:txBody>
          <a:bodyPr/>
          <a:lstStyle/>
          <a:p>
            <a:r>
              <a:rPr lang="en-US" sz="3200" dirty="0"/>
              <a:t>Relational Cultural Model</a:t>
            </a:r>
            <a:endParaRPr lang="en-GB" dirty="0"/>
          </a:p>
        </p:txBody>
      </p:sp>
    </p:spTree>
    <p:extLst>
      <p:ext uri="{BB962C8B-B14F-4D97-AF65-F5344CB8AC3E}">
        <p14:creationId xmlns:p14="http://schemas.microsoft.com/office/powerpoint/2010/main" val="325762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Wingdings" pitchFamily="2" charset="2"/>
              <a:buChar char="Ø"/>
            </a:pPr>
            <a:r>
              <a:rPr lang="en-US" sz="2700" dirty="0"/>
              <a:t>KEY JUSTICE </a:t>
            </a:r>
            <a:r>
              <a:rPr lang="en-US" sz="2700" dirty="0" smtClean="0"/>
              <a:t>PRINCIPLE</a:t>
            </a:r>
          </a:p>
          <a:p>
            <a:pPr lvl="1">
              <a:buFont typeface="Arial" pitchFamily="34" charset="0"/>
              <a:buChar char="•"/>
            </a:pPr>
            <a:r>
              <a:rPr lang="en-US" sz="2700" dirty="0" smtClean="0"/>
              <a:t>Distributive </a:t>
            </a:r>
            <a:r>
              <a:rPr lang="en-US" sz="2700" dirty="0"/>
              <a:t>Justice</a:t>
            </a:r>
            <a:endParaRPr lang="tr-TR" sz="2700" dirty="0"/>
          </a:p>
          <a:p>
            <a:pPr marL="393192" lvl="1" indent="0">
              <a:buNone/>
            </a:pPr>
            <a:endParaRPr lang="en-US" sz="2700" dirty="0"/>
          </a:p>
          <a:p>
            <a:pPr marL="457200" indent="-457200">
              <a:buFont typeface="Wingdings" pitchFamily="2" charset="2"/>
              <a:buChar char="Ø"/>
            </a:pPr>
            <a:r>
              <a:rPr lang="en-US" sz="2700" dirty="0"/>
              <a:t>RESPONSE TO </a:t>
            </a:r>
            <a:r>
              <a:rPr lang="en-US" sz="2700" dirty="0" smtClean="0"/>
              <a:t>FAILURE</a:t>
            </a:r>
          </a:p>
          <a:p>
            <a:pPr lvl="1">
              <a:buFont typeface="Arial" pitchFamily="34" charset="0"/>
              <a:buChar char="•"/>
            </a:pPr>
            <a:r>
              <a:rPr lang="en-US" sz="2700" dirty="0" smtClean="0"/>
              <a:t>Aggressive</a:t>
            </a:r>
          </a:p>
          <a:p>
            <a:pPr lvl="1">
              <a:buFont typeface="Arial" pitchFamily="34" charset="0"/>
              <a:buChar char="•"/>
            </a:pPr>
            <a:r>
              <a:rPr lang="en-US" sz="2700" dirty="0" smtClean="0"/>
              <a:t>Does </a:t>
            </a:r>
            <a:r>
              <a:rPr lang="en-US" sz="2700" dirty="0"/>
              <a:t>not forgive easily</a:t>
            </a:r>
          </a:p>
          <a:p>
            <a:pPr lvl="1">
              <a:buFont typeface="Arial" pitchFamily="34" charset="0"/>
              <a:buChar char="•"/>
            </a:pPr>
            <a:r>
              <a:rPr lang="en-US" sz="2700" dirty="0"/>
              <a:t>Emotional/ angry</a:t>
            </a:r>
          </a:p>
          <a:p>
            <a:pPr lvl="1">
              <a:buFont typeface="Arial" pitchFamily="34" charset="0"/>
              <a:buChar char="•"/>
            </a:pPr>
            <a:r>
              <a:rPr lang="en-US" sz="2700" dirty="0"/>
              <a:t>Skeptical/ cynical</a:t>
            </a:r>
          </a:p>
          <a:p>
            <a:endParaRPr lang="en-GB" dirty="0"/>
          </a:p>
        </p:txBody>
      </p:sp>
      <p:sp>
        <p:nvSpPr>
          <p:cNvPr id="3" name="Title 2"/>
          <p:cNvSpPr>
            <a:spLocks noGrp="1"/>
          </p:cNvSpPr>
          <p:nvPr>
            <p:ph type="title"/>
          </p:nvPr>
        </p:nvSpPr>
        <p:spPr/>
        <p:txBody>
          <a:bodyPr/>
          <a:lstStyle/>
          <a:p>
            <a:r>
              <a:rPr lang="en-US" dirty="0"/>
              <a:t>Oppositional Cultural Model</a:t>
            </a:r>
            <a:endParaRPr lang="en-GB" dirty="0"/>
          </a:p>
        </p:txBody>
      </p:sp>
    </p:spTree>
    <p:extLst>
      <p:ext uri="{BB962C8B-B14F-4D97-AF65-F5344CB8AC3E}">
        <p14:creationId xmlns:p14="http://schemas.microsoft.com/office/powerpoint/2010/main" val="207464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342900" indent="-342900">
              <a:buFont typeface="Wingdings" pitchFamily="2" charset="2"/>
              <a:buChar char="Ø"/>
            </a:pPr>
            <a:r>
              <a:rPr lang="en-US" sz="2500" dirty="0"/>
              <a:t>HOW TO IDENTIFY</a:t>
            </a:r>
            <a:endParaRPr lang="tr-TR" sz="2500" dirty="0"/>
          </a:p>
          <a:p>
            <a:pPr marL="109728"/>
            <a:endParaRPr lang="en-US" sz="2500" dirty="0"/>
          </a:p>
          <a:p>
            <a:pPr lvl="1">
              <a:buFont typeface="Arial" pitchFamily="34" charset="0"/>
              <a:buChar char="•"/>
            </a:pPr>
            <a:r>
              <a:rPr lang="en-US" sz="2500" dirty="0"/>
              <a:t>Is antagonistic</a:t>
            </a:r>
          </a:p>
          <a:p>
            <a:pPr lvl="1">
              <a:buFont typeface="Arial" pitchFamily="34" charset="0"/>
              <a:buChar char="•"/>
            </a:pPr>
            <a:r>
              <a:rPr lang="en-US" sz="2500" dirty="0"/>
              <a:t>Blames provider</a:t>
            </a:r>
          </a:p>
          <a:p>
            <a:pPr lvl="1">
              <a:buFont typeface="Arial" pitchFamily="34" charset="0"/>
              <a:buChar char="•"/>
            </a:pPr>
            <a:r>
              <a:rPr lang="en-US" sz="2500" dirty="0"/>
              <a:t>Is aggressive</a:t>
            </a:r>
          </a:p>
          <a:p>
            <a:pPr lvl="1">
              <a:buFont typeface="Arial" pitchFamily="34" charset="0"/>
              <a:buChar char="•"/>
            </a:pPr>
            <a:r>
              <a:rPr lang="en-US" sz="2500" dirty="0"/>
              <a:t>Is overly demanding</a:t>
            </a:r>
          </a:p>
          <a:p>
            <a:pPr lvl="1">
              <a:buFont typeface="Arial" pitchFamily="34" charset="0"/>
              <a:buChar char="•"/>
            </a:pPr>
            <a:r>
              <a:rPr lang="en-US" sz="2500" dirty="0"/>
              <a:t>Suggests excessive compensation</a:t>
            </a:r>
          </a:p>
        </p:txBody>
      </p:sp>
      <p:sp>
        <p:nvSpPr>
          <p:cNvPr id="3" name="Title 2"/>
          <p:cNvSpPr>
            <a:spLocks noGrp="1"/>
          </p:cNvSpPr>
          <p:nvPr>
            <p:ph type="title"/>
          </p:nvPr>
        </p:nvSpPr>
        <p:spPr/>
        <p:txBody>
          <a:bodyPr/>
          <a:lstStyle/>
          <a:p>
            <a:r>
              <a:rPr lang="en-US" dirty="0"/>
              <a:t>Oppositional Cultural Model</a:t>
            </a:r>
            <a:endParaRPr lang="en-GB" dirty="0"/>
          </a:p>
        </p:txBody>
      </p:sp>
    </p:spTree>
    <p:extLst>
      <p:ext uri="{BB962C8B-B14F-4D97-AF65-F5344CB8AC3E}">
        <p14:creationId xmlns:p14="http://schemas.microsoft.com/office/powerpoint/2010/main" val="13972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itchFamily="2" charset="2"/>
              <a:buChar char="Ø"/>
            </a:pPr>
            <a:r>
              <a:rPr lang="en-US" sz="2500" dirty="0"/>
              <a:t>EXPECTATIONS FROM RECOVERY</a:t>
            </a:r>
            <a:endParaRPr lang="tr-TR" sz="2500" dirty="0"/>
          </a:p>
          <a:p>
            <a:pPr marL="109728"/>
            <a:endParaRPr lang="en-US" sz="2500" dirty="0"/>
          </a:p>
          <a:p>
            <a:pPr lvl="1">
              <a:buFont typeface="Arial" pitchFamily="34" charset="0"/>
              <a:buChar char="•"/>
            </a:pPr>
            <a:r>
              <a:rPr lang="en-US" sz="2500" dirty="0"/>
              <a:t>Voices a range of recovery options</a:t>
            </a:r>
          </a:p>
          <a:p>
            <a:pPr lvl="1">
              <a:buFont typeface="Arial" pitchFamily="34" charset="0"/>
              <a:buChar char="•"/>
            </a:pPr>
            <a:r>
              <a:rPr lang="en-US" sz="2500" dirty="0"/>
              <a:t>Desires to maintain control</a:t>
            </a:r>
          </a:p>
          <a:p>
            <a:pPr lvl="1">
              <a:buFont typeface="Arial" pitchFamily="34" charset="0"/>
              <a:buChar char="•"/>
            </a:pPr>
            <a:r>
              <a:rPr lang="en-US" sz="2500" dirty="0"/>
              <a:t>Demands excessive compensation</a:t>
            </a:r>
          </a:p>
          <a:p>
            <a:endParaRPr lang="en-GB" dirty="0"/>
          </a:p>
        </p:txBody>
      </p:sp>
      <p:sp>
        <p:nvSpPr>
          <p:cNvPr id="3" name="Title 2"/>
          <p:cNvSpPr>
            <a:spLocks noGrp="1"/>
          </p:cNvSpPr>
          <p:nvPr>
            <p:ph type="title"/>
          </p:nvPr>
        </p:nvSpPr>
        <p:spPr>
          <a:xfrm>
            <a:off x="1189356" y="274638"/>
            <a:ext cx="7196137" cy="997743"/>
          </a:xfrm>
        </p:spPr>
        <p:txBody>
          <a:bodyPr>
            <a:normAutofit/>
          </a:bodyPr>
          <a:lstStyle/>
          <a:p>
            <a:r>
              <a:rPr lang="en-US" dirty="0"/>
              <a:t>Oppositional Cultural Model</a:t>
            </a:r>
            <a:endParaRPr lang="en-GB" dirty="0"/>
          </a:p>
        </p:txBody>
      </p:sp>
    </p:spTree>
    <p:extLst>
      <p:ext uri="{BB962C8B-B14F-4D97-AF65-F5344CB8AC3E}">
        <p14:creationId xmlns:p14="http://schemas.microsoft.com/office/powerpoint/2010/main" val="420863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457200" indent="-457200">
              <a:buFont typeface="Wingdings" pitchFamily="2" charset="2"/>
              <a:buChar char="Ø"/>
            </a:pPr>
            <a:r>
              <a:rPr lang="en-US" sz="2500" dirty="0"/>
              <a:t>KEY JUSTICE PRINCIPLE</a:t>
            </a:r>
            <a:endParaRPr lang="tr-TR" sz="2500" dirty="0"/>
          </a:p>
          <a:p>
            <a:pPr marL="109728"/>
            <a:endParaRPr lang="en-US" sz="2500" dirty="0"/>
          </a:p>
          <a:p>
            <a:pPr lvl="1">
              <a:buFont typeface="Arial" pitchFamily="34" charset="0"/>
              <a:buChar char="•"/>
            </a:pPr>
            <a:r>
              <a:rPr lang="en-US" sz="2500" dirty="0"/>
              <a:t>Procedural justice</a:t>
            </a:r>
            <a:endParaRPr lang="tr-TR" sz="2500" dirty="0"/>
          </a:p>
          <a:p>
            <a:pPr marL="393192" lvl="1" indent="0">
              <a:buNone/>
            </a:pPr>
            <a:endParaRPr lang="en-US" sz="2500" dirty="0"/>
          </a:p>
          <a:p>
            <a:pPr marL="457200" indent="-457200">
              <a:buFont typeface="Wingdings" pitchFamily="2" charset="2"/>
              <a:buChar char="Ø"/>
            </a:pPr>
            <a:r>
              <a:rPr lang="en-US" sz="2500" dirty="0"/>
              <a:t>RESPONSE TO FAILURE</a:t>
            </a:r>
            <a:endParaRPr lang="tr-TR" sz="2500" dirty="0"/>
          </a:p>
          <a:p>
            <a:pPr marL="109728"/>
            <a:endParaRPr lang="en-US" sz="2500" dirty="0"/>
          </a:p>
          <a:p>
            <a:pPr lvl="1">
              <a:buFont typeface="Arial" pitchFamily="34" charset="0"/>
              <a:buChar char="•"/>
            </a:pPr>
            <a:r>
              <a:rPr lang="en-US" sz="2500" dirty="0"/>
              <a:t>Pragmatic</a:t>
            </a:r>
          </a:p>
          <a:p>
            <a:pPr lvl="1">
              <a:buFont typeface="Arial" pitchFamily="34" charset="0"/>
              <a:buChar char="•"/>
            </a:pPr>
            <a:r>
              <a:rPr lang="en-US" sz="2500" dirty="0"/>
              <a:t>Shows irritation for time wasted</a:t>
            </a:r>
          </a:p>
          <a:p>
            <a:pPr lvl="1">
              <a:buFont typeface="Arial" pitchFamily="34" charset="0"/>
              <a:buChar char="•"/>
            </a:pPr>
            <a:r>
              <a:rPr lang="en-US" sz="2500" dirty="0"/>
              <a:t>Does not want excuse; wants problem solved</a:t>
            </a:r>
          </a:p>
          <a:p>
            <a:endParaRPr lang="en-GB" dirty="0"/>
          </a:p>
        </p:txBody>
      </p:sp>
      <p:sp>
        <p:nvSpPr>
          <p:cNvPr id="3" name="Title 2"/>
          <p:cNvSpPr>
            <a:spLocks noGrp="1"/>
          </p:cNvSpPr>
          <p:nvPr>
            <p:ph type="title"/>
          </p:nvPr>
        </p:nvSpPr>
        <p:spPr/>
        <p:txBody>
          <a:bodyPr>
            <a:normAutofit/>
          </a:bodyPr>
          <a:lstStyle/>
          <a:p>
            <a:r>
              <a:rPr lang="en-US" sz="3200" dirty="0" smtClean="0"/>
              <a:t>Utilitarian Cultural Model</a:t>
            </a:r>
            <a:endParaRPr lang="en-GB" sz="3200" dirty="0"/>
          </a:p>
        </p:txBody>
      </p:sp>
    </p:spTree>
    <p:extLst>
      <p:ext uri="{BB962C8B-B14F-4D97-AF65-F5344CB8AC3E}">
        <p14:creationId xmlns:p14="http://schemas.microsoft.com/office/powerpoint/2010/main" val="72873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Wingdings" pitchFamily="2" charset="2"/>
              <a:buChar char="Ø"/>
            </a:pPr>
            <a:r>
              <a:rPr lang="en-US" sz="2500" dirty="0"/>
              <a:t>HOW TO IDENTIFY</a:t>
            </a:r>
            <a:endParaRPr lang="tr-TR" sz="2500" dirty="0"/>
          </a:p>
          <a:p>
            <a:pPr marL="109728"/>
            <a:endParaRPr lang="en-US" sz="2500" dirty="0"/>
          </a:p>
          <a:p>
            <a:pPr lvl="1">
              <a:buFont typeface="Arial" pitchFamily="34" charset="0"/>
              <a:buChar char="•"/>
            </a:pPr>
            <a:r>
              <a:rPr lang="en-US" sz="2500" dirty="0"/>
              <a:t>Rational</a:t>
            </a:r>
          </a:p>
          <a:p>
            <a:pPr lvl="1">
              <a:buFont typeface="Arial" pitchFamily="34" charset="0"/>
              <a:buChar char="•"/>
            </a:pPr>
            <a:r>
              <a:rPr lang="en-US" sz="2500" dirty="0"/>
              <a:t>Not emotional, but firm</a:t>
            </a:r>
          </a:p>
          <a:p>
            <a:pPr lvl="1">
              <a:buFont typeface="Arial" pitchFamily="34" charset="0"/>
              <a:buChar char="•"/>
            </a:pPr>
            <a:r>
              <a:rPr lang="en-US" sz="2500" dirty="0"/>
              <a:t>Expects recovery for </a:t>
            </a:r>
            <a:r>
              <a:rPr lang="en-US" sz="2500" dirty="0" smtClean="0"/>
              <a:t>time/inconvenience</a:t>
            </a:r>
            <a:endParaRPr lang="en-US" sz="2500" dirty="0"/>
          </a:p>
          <a:p>
            <a:endParaRPr lang="en-GB" dirty="0"/>
          </a:p>
        </p:txBody>
      </p:sp>
      <p:sp>
        <p:nvSpPr>
          <p:cNvPr id="3" name="Title 2"/>
          <p:cNvSpPr>
            <a:spLocks noGrp="1"/>
          </p:cNvSpPr>
          <p:nvPr>
            <p:ph type="title"/>
          </p:nvPr>
        </p:nvSpPr>
        <p:spPr/>
        <p:txBody>
          <a:bodyPr/>
          <a:lstStyle/>
          <a:p>
            <a:r>
              <a:rPr lang="en-US" sz="3200" dirty="0"/>
              <a:t>Utilitarian Cultural Model</a:t>
            </a:r>
            <a:endParaRPr lang="en-GB" dirty="0"/>
          </a:p>
        </p:txBody>
      </p:sp>
    </p:spTree>
    <p:extLst>
      <p:ext uri="{BB962C8B-B14F-4D97-AF65-F5344CB8AC3E}">
        <p14:creationId xmlns:p14="http://schemas.microsoft.com/office/powerpoint/2010/main" val="31352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
          <p:cNvSpPr txBox="1">
            <a:spLocks/>
          </p:cNvSpPr>
          <p:nvPr/>
        </p:nvSpPr>
        <p:spPr>
          <a:xfrm>
            <a:off x="571084" y="4401573"/>
            <a:ext cx="7772400" cy="67596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cs typeface="Arial"/>
              </a:rPr>
              <a:t>Chapter</a:t>
            </a:r>
            <a:r>
              <a:rPr lang="en-US" dirty="0" smtClean="0">
                <a:solidFill>
                  <a:schemeClr val="bg1"/>
                </a:solidFill>
                <a:latin typeface="Arial"/>
                <a:cs typeface="Arial"/>
              </a:rPr>
              <a:t> 3</a:t>
            </a:r>
          </a:p>
          <a:p>
            <a:r>
              <a:rPr lang="en-GB" sz="2500" dirty="0">
                <a:solidFill>
                  <a:schemeClr val="bg1"/>
                </a:solidFill>
                <a:cs typeface="Arial"/>
              </a:rPr>
              <a:t>Service Failures and Recovery: Theories and Models</a:t>
            </a:r>
            <a:endParaRPr lang="en-GB" sz="2500" dirty="0"/>
          </a:p>
          <a:p>
            <a:endParaRPr lang="en-US" sz="2500" dirty="0" smtClean="0">
              <a:solidFill>
                <a:schemeClr val="bg1"/>
              </a:solidFill>
              <a:cs typeface="Arial"/>
            </a:endParaRPr>
          </a:p>
          <a:p>
            <a:endParaRPr lang="en-GB" sz="2500" dirty="0"/>
          </a:p>
        </p:txBody>
      </p:sp>
    </p:spTree>
    <p:extLst>
      <p:ext uri="{BB962C8B-B14F-4D97-AF65-F5344CB8AC3E}">
        <p14:creationId xmlns:p14="http://schemas.microsoft.com/office/powerpoint/2010/main" val="15167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lstStyle/>
          <a:p>
            <a:pPr marL="457200" indent="-457200">
              <a:buFont typeface="Wingdings" panose="05000000000000000000" pitchFamily="2" charset="2"/>
              <a:buChar char="Ø"/>
            </a:pPr>
            <a:r>
              <a:rPr lang="en-US" sz="2400" dirty="0" smtClean="0"/>
              <a:t>EXPECTATIONS FROM RECOVERY</a:t>
            </a:r>
          </a:p>
          <a:p>
            <a:pPr marL="109728" indent="0">
              <a:buNone/>
            </a:pPr>
            <a:endParaRPr lang="en-US" sz="2400" dirty="0" smtClean="0"/>
          </a:p>
          <a:p>
            <a:pPr lvl="1">
              <a:buFont typeface="Arial" panose="020B0604020202020204" pitchFamily="34" charset="0"/>
              <a:buChar char="•"/>
            </a:pPr>
            <a:r>
              <a:rPr lang="en-US" sz="2400" dirty="0" smtClean="0"/>
              <a:t>Compensate for time/ energy</a:t>
            </a:r>
          </a:p>
          <a:p>
            <a:pPr lvl="1">
              <a:buFont typeface="Arial" panose="020B0604020202020204" pitchFamily="34" charset="0"/>
              <a:buChar char="•"/>
            </a:pPr>
            <a:r>
              <a:rPr lang="en-US" sz="2400" dirty="0" smtClean="0"/>
              <a:t>Offer exchange/ refund</a:t>
            </a:r>
          </a:p>
          <a:p>
            <a:pPr lvl="1">
              <a:buFont typeface="Arial" panose="020B0604020202020204" pitchFamily="34" charset="0"/>
              <a:buChar char="•"/>
            </a:pPr>
            <a:r>
              <a:rPr lang="en-US" sz="2400" dirty="0" smtClean="0"/>
              <a:t>Make procedure easy</a:t>
            </a:r>
          </a:p>
          <a:p>
            <a:pPr lvl="1">
              <a:buFont typeface="Arial" panose="020B0604020202020204" pitchFamily="34" charset="0"/>
              <a:buChar char="•"/>
            </a:pPr>
            <a:r>
              <a:rPr lang="en-US" sz="2400" dirty="0" smtClean="0"/>
              <a:t>Solve problem quickly</a:t>
            </a:r>
            <a:endParaRPr lang="en-US" dirty="0"/>
          </a:p>
        </p:txBody>
      </p:sp>
      <p:sp>
        <p:nvSpPr>
          <p:cNvPr id="2" name="Title 1"/>
          <p:cNvSpPr>
            <a:spLocks noGrp="1"/>
          </p:cNvSpPr>
          <p:nvPr>
            <p:ph type="title"/>
          </p:nvPr>
        </p:nvSpPr>
        <p:spPr/>
        <p:txBody>
          <a:bodyPr>
            <a:normAutofit/>
          </a:bodyPr>
          <a:lstStyle/>
          <a:p>
            <a:r>
              <a:rPr lang="en-US" sz="3200" dirty="0"/>
              <a:t>Utilitarian Cultural Model</a:t>
            </a:r>
          </a:p>
        </p:txBody>
      </p:sp>
    </p:spTree>
    <p:extLst>
      <p:ext uri="{BB962C8B-B14F-4D97-AF65-F5344CB8AC3E}">
        <p14:creationId xmlns:p14="http://schemas.microsoft.com/office/powerpoint/2010/main" val="354030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56" y="637954"/>
            <a:ext cx="7196137" cy="1105786"/>
          </a:xfrm>
        </p:spPr>
        <p:txBody>
          <a:bodyPr>
            <a:normAutofit fontScale="90000"/>
          </a:bodyPr>
          <a:lstStyle/>
          <a:p>
            <a:r>
              <a:rPr lang="en-US" sz="3600" dirty="0">
                <a:solidFill>
                  <a:schemeClr val="tx1"/>
                </a:solidFill>
              </a:rPr>
              <a:t>Case Study: Service Recovery and Cultural Models</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sz="quarter" idx="13"/>
          </p:nvPr>
        </p:nvSpPr>
        <p:spPr>
          <a:xfrm>
            <a:off x="1189356" y="1871330"/>
            <a:ext cx="7196137" cy="4011999"/>
          </a:xfrm>
        </p:spPr>
        <p:txBody>
          <a:bodyPr/>
          <a:lstStyle/>
          <a:p>
            <a:r>
              <a:rPr lang="en-US" sz="2800" dirty="0"/>
              <a:t>During the course of dinner service at your upscale-casual restaurant, there are three separate service failures. In all three, the customer orders a steak medium-rare and in all three cases the steak is overcooked.</a:t>
            </a:r>
            <a:r>
              <a:rPr lang="en-US" dirty="0"/>
              <a:t>  </a:t>
            </a:r>
            <a:endParaRPr lang="en-US" sz="2800" dirty="0">
              <a:ea typeface="Calibri"/>
              <a:cs typeface="Times New Roman"/>
            </a:endParaRPr>
          </a:p>
          <a:p>
            <a:endParaRPr lang="en-GB" dirty="0"/>
          </a:p>
        </p:txBody>
      </p:sp>
    </p:spTree>
    <p:extLst>
      <p:ext uri="{BB962C8B-B14F-4D97-AF65-F5344CB8AC3E}">
        <p14:creationId xmlns:p14="http://schemas.microsoft.com/office/powerpoint/2010/main" val="409775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56" y="808075"/>
            <a:ext cx="7196137" cy="698223"/>
          </a:xfrm>
        </p:spPr>
        <p:txBody>
          <a:bodyPr>
            <a:normAutofit fontScale="90000"/>
          </a:bodyPr>
          <a:lstStyle/>
          <a:p>
            <a:r>
              <a:rPr lang="en-US" sz="3600" dirty="0">
                <a:solidFill>
                  <a:schemeClr val="tx1"/>
                </a:solidFill>
              </a:rPr>
              <a:t>Case Study: Service Recovery and Cultural Models</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sz="quarter" idx="13"/>
          </p:nvPr>
        </p:nvSpPr>
        <p:spPr>
          <a:xfrm>
            <a:off x="1189356" y="1605516"/>
            <a:ext cx="7196137" cy="3980102"/>
          </a:xfrm>
        </p:spPr>
        <p:txBody>
          <a:bodyPr/>
          <a:lstStyle/>
          <a:p>
            <a:r>
              <a:rPr lang="en-US" sz="2800" dirty="0"/>
              <a:t>The first customer says it is fine, understands the restaurant was very busy, that mistakes happen and will just eat the steak. The second    customer calls you over very calmly and asks for another steak cooked properly.  </a:t>
            </a:r>
            <a:endParaRPr lang="en-US" sz="2400" dirty="0">
              <a:ea typeface="Calibri"/>
              <a:cs typeface="Times New Roman"/>
            </a:endParaRPr>
          </a:p>
          <a:p>
            <a:endParaRPr lang="en-GB" dirty="0"/>
          </a:p>
        </p:txBody>
      </p:sp>
    </p:spTree>
    <p:extLst>
      <p:ext uri="{BB962C8B-B14F-4D97-AF65-F5344CB8AC3E}">
        <p14:creationId xmlns:p14="http://schemas.microsoft.com/office/powerpoint/2010/main" val="364814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356" y="882502"/>
            <a:ext cx="7196137" cy="666325"/>
          </a:xfrm>
        </p:spPr>
        <p:txBody>
          <a:bodyPr>
            <a:normAutofit fontScale="90000"/>
          </a:bodyPr>
          <a:lstStyle/>
          <a:p>
            <a:r>
              <a:rPr lang="en-US" sz="3600" dirty="0">
                <a:solidFill>
                  <a:schemeClr val="tx1"/>
                </a:solidFill>
              </a:rPr>
              <a:t>Case Study: Service Recovery and Cultural Models</a:t>
            </a:r>
            <a:r>
              <a:rPr lang="en-US" dirty="0">
                <a:solidFill>
                  <a:schemeClr val="tx1"/>
                </a:solidFill>
              </a:rPr>
              <a:t/>
            </a:r>
            <a:br>
              <a:rPr lang="en-US" dirty="0">
                <a:solidFill>
                  <a:schemeClr val="tx1"/>
                </a:solidFill>
              </a:rPr>
            </a:br>
            <a:endParaRPr lang="en-US" dirty="0"/>
          </a:p>
        </p:txBody>
      </p:sp>
      <p:sp>
        <p:nvSpPr>
          <p:cNvPr id="3" name="Content Placeholder 2"/>
          <p:cNvSpPr>
            <a:spLocks noGrp="1"/>
          </p:cNvSpPr>
          <p:nvPr>
            <p:ph sz="quarter" idx="13"/>
          </p:nvPr>
        </p:nvSpPr>
        <p:spPr>
          <a:xfrm>
            <a:off x="1189356" y="1754372"/>
            <a:ext cx="7196137" cy="3831246"/>
          </a:xfrm>
        </p:spPr>
        <p:txBody>
          <a:bodyPr/>
          <a:lstStyle/>
          <a:p>
            <a:r>
              <a:rPr lang="en-US" sz="2800" dirty="0"/>
              <a:t>After another manager apologizes profusely for several minutes, the customer gets frustrated and cancels the order. The third customer is loud and</a:t>
            </a:r>
            <a:r>
              <a:rPr lang="tr-TR" sz="2800" dirty="0"/>
              <a:t> </a:t>
            </a:r>
            <a:r>
              <a:rPr lang="en-US" sz="2800" dirty="0"/>
              <a:t>aggressive, blames your untrained cook for not knowing how to cook a steak and demands you pay the entire table’s bill.</a:t>
            </a:r>
            <a:r>
              <a:rPr lang="en-US" dirty="0"/>
              <a:t> </a:t>
            </a:r>
          </a:p>
          <a:p>
            <a:endParaRPr lang="en-GB" dirty="0"/>
          </a:p>
        </p:txBody>
      </p:sp>
    </p:spTree>
    <p:extLst>
      <p:ext uri="{BB962C8B-B14F-4D97-AF65-F5344CB8AC3E}">
        <p14:creationId xmlns:p14="http://schemas.microsoft.com/office/powerpoint/2010/main" val="2916871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Questions</a:t>
            </a:r>
            <a:endParaRPr lang="en-US" dirty="0"/>
          </a:p>
        </p:txBody>
      </p:sp>
      <p:sp>
        <p:nvSpPr>
          <p:cNvPr id="3" name="Content Placeholder 2"/>
          <p:cNvSpPr>
            <a:spLocks noGrp="1"/>
          </p:cNvSpPr>
          <p:nvPr>
            <p:ph sz="quarter" idx="13"/>
          </p:nvPr>
        </p:nvSpPr>
        <p:spPr>
          <a:xfrm>
            <a:off x="1189356" y="1403498"/>
            <a:ext cx="7196137" cy="4182120"/>
          </a:xfrm>
        </p:spPr>
        <p:txBody>
          <a:bodyPr>
            <a:normAutofit/>
          </a:bodyPr>
          <a:lstStyle/>
          <a:p>
            <a:pPr>
              <a:lnSpc>
                <a:spcPct val="120000"/>
              </a:lnSpc>
              <a:spcBef>
                <a:spcPts val="0"/>
              </a:spcBef>
            </a:pPr>
            <a:r>
              <a:rPr lang="en-US" sz="2800" dirty="0"/>
              <a:t>1. What is each customer’s cultural model, based on the clues in the scenario?</a:t>
            </a:r>
          </a:p>
          <a:p>
            <a:pPr>
              <a:lnSpc>
                <a:spcPct val="120000"/>
              </a:lnSpc>
              <a:spcBef>
                <a:spcPts val="0"/>
              </a:spcBef>
            </a:pPr>
            <a:r>
              <a:rPr lang="en-US" sz="2800" dirty="0"/>
              <a:t>2. What elements allowed you to identify each cultural model?</a:t>
            </a:r>
          </a:p>
          <a:p>
            <a:pPr>
              <a:lnSpc>
                <a:spcPct val="120000"/>
              </a:lnSpc>
              <a:spcBef>
                <a:spcPts val="0"/>
              </a:spcBef>
            </a:pPr>
            <a:r>
              <a:rPr lang="en-US" sz="2800" dirty="0"/>
              <a:t>3. How could you have more effectively recovered from each failure, incorporating the justice principles into your recovery actions?</a:t>
            </a:r>
            <a:endParaRPr lang="en-US" sz="2800" dirty="0">
              <a:ea typeface="Calibri"/>
              <a:cs typeface="Times New Roman"/>
            </a:endParaRPr>
          </a:p>
          <a:p>
            <a:endParaRPr lang="en-GB" dirty="0"/>
          </a:p>
        </p:txBody>
      </p:sp>
    </p:spTree>
    <p:extLst>
      <p:ext uri="{BB962C8B-B14F-4D97-AF65-F5344CB8AC3E}">
        <p14:creationId xmlns:p14="http://schemas.microsoft.com/office/powerpoint/2010/main" val="24429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Recovery Paradox</a:t>
            </a:r>
            <a:endParaRPr lang="en-US" dirty="0"/>
          </a:p>
        </p:txBody>
      </p:sp>
      <p:sp>
        <p:nvSpPr>
          <p:cNvPr id="5" name="Rectangle 4"/>
          <p:cNvSpPr/>
          <p:nvPr/>
        </p:nvSpPr>
        <p:spPr>
          <a:xfrm>
            <a:off x="765544" y="2243470"/>
            <a:ext cx="1446028" cy="85060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Service</a:t>
            </a:r>
          </a:p>
          <a:p>
            <a:pPr algn="ctr"/>
            <a:r>
              <a:rPr lang="en-GB" sz="1200" dirty="0">
                <a:solidFill>
                  <a:schemeClr val="tx1"/>
                </a:solidFill>
              </a:rPr>
              <a:t>failure</a:t>
            </a:r>
          </a:p>
        </p:txBody>
      </p:sp>
      <p:sp>
        <p:nvSpPr>
          <p:cNvPr id="7" name="Rectangle 6"/>
          <p:cNvSpPr/>
          <p:nvPr/>
        </p:nvSpPr>
        <p:spPr>
          <a:xfrm>
            <a:off x="2817627" y="2243470"/>
            <a:ext cx="1446028" cy="850604"/>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Excellent</a:t>
            </a:r>
          </a:p>
          <a:p>
            <a:pPr algn="ctr"/>
            <a:r>
              <a:rPr lang="en-GB" sz="1200" dirty="0">
                <a:solidFill>
                  <a:schemeClr val="tx1"/>
                </a:solidFill>
              </a:rPr>
              <a:t>service</a:t>
            </a:r>
          </a:p>
          <a:p>
            <a:pPr algn="ctr"/>
            <a:r>
              <a:rPr lang="en-GB" sz="1200" dirty="0">
                <a:solidFill>
                  <a:schemeClr val="tx1"/>
                </a:solidFill>
              </a:rPr>
              <a:t>recovery</a:t>
            </a:r>
          </a:p>
        </p:txBody>
      </p:sp>
      <p:sp>
        <p:nvSpPr>
          <p:cNvPr id="8" name="Rectangle 7"/>
          <p:cNvSpPr/>
          <p:nvPr/>
        </p:nvSpPr>
        <p:spPr>
          <a:xfrm>
            <a:off x="2817627" y="3859617"/>
            <a:ext cx="3530010" cy="1509823"/>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Theoretical </a:t>
            </a:r>
            <a:r>
              <a:rPr lang="en-GB" sz="1200" dirty="0" smtClean="0">
                <a:solidFill>
                  <a:schemeClr val="tx1"/>
                </a:solidFill>
              </a:rPr>
              <a:t>moderators</a:t>
            </a:r>
          </a:p>
          <a:p>
            <a:pPr algn="ctr"/>
            <a:endParaRPr lang="en-GB" sz="1200" dirty="0">
              <a:solidFill>
                <a:schemeClr val="tx1"/>
              </a:solidFill>
            </a:endParaRPr>
          </a:p>
          <a:p>
            <a:r>
              <a:rPr lang="en-GB" sz="1200" dirty="0">
                <a:solidFill>
                  <a:schemeClr val="tx1"/>
                </a:solidFill>
              </a:rPr>
              <a:t>• Failure severity</a:t>
            </a:r>
          </a:p>
          <a:p>
            <a:r>
              <a:rPr lang="en-GB" sz="1200" dirty="0">
                <a:solidFill>
                  <a:schemeClr val="tx1"/>
                </a:solidFill>
              </a:rPr>
              <a:t>• Prior failure experience</a:t>
            </a:r>
          </a:p>
          <a:p>
            <a:r>
              <a:rPr lang="en-GB" sz="1200" dirty="0">
                <a:solidFill>
                  <a:schemeClr val="tx1"/>
                </a:solidFill>
              </a:rPr>
              <a:t>• Quantity of prior failures with firm</a:t>
            </a:r>
          </a:p>
          <a:p>
            <a:r>
              <a:rPr lang="en-GB" sz="1200" dirty="0">
                <a:solidFill>
                  <a:schemeClr val="tx1"/>
                </a:solidFill>
              </a:rPr>
              <a:t>• Stability attribution</a:t>
            </a:r>
          </a:p>
          <a:p>
            <a:r>
              <a:rPr lang="en-GB" sz="1200" dirty="0">
                <a:solidFill>
                  <a:schemeClr val="tx1"/>
                </a:solidFill>
              </a:rPr>
              <a:t>• Controllability attribution</a:t>
            </a:r>
          </a:p>
        </p:txBody>
      </p:sp>
      <p:sp>
        <p:nvSpPr>
          <p:cNvPr id="9" name="Rectangle 8"/>
          <p:cNvSpPr/>
          <p:nvPr/>
        </p:nvSpPr>
        <p:spPr>
          <a:xfrm>
            <a:off x="5773479" y="2083978"/>
            <a:ext cx="2052085" cy="1509823"/>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solidFill>
                  <a:schemeClr val="tx1"/>
                </a:solidFill>
              </a:rPr>
              <a:t>Outcomes</a:t>
            </a:r>
          </a:p>
          <a:p>
            <a:pPr algn="ctr"/>
            <a:endParaRPr lang="en-GB" sz="1200" dirty="0">
              <a:solidFill>
                <a:schemeClr val="tx1"/>
              </a:solidFill>
            </a:endParaRPr>
          </a:p>
          <a:p>
            <a:r>
              <a:rPr lang="en-GB" sz="1200" dirty="0">
                <a:solidFill>
                  <a:schemeClr val="tx1"/>
                </a:solidFill>
              </a:rPr>
              <a:t>• Satisfaction</a:t>
            </a:r>
          </a:p>
          <a:p>
            <a:r>
              <a:rPr lang="en-GB" sz="1200" dirty="0">
                <a:solidFill>
                  <a:schemeClr val="tx1"/>
                </a:solidFill>
              </a:rPr>
              <a:t>• Repurchase intention</a:t>
            </a:r>
          </a:p>
          <a:p>
            <a:r>
              <a:rPr lang="en-GB" sz="1200" dirty="0">
                <a:solidFill>
                  <a:schemeClr val="tx1"/>
                </a:solidFill>
              </a:rPr>
              <a:t>• Word-of-mouth</a:t>
            </a:r>
          </a:p>
          <a:p>
            <a:r>
              <a:rPr lang="en-GB" sz="1200" dirty="0">
                <a:solidFill>
                  <a:schemeClr val="tx1"/>
                </a:solidFill>
              </a:rPr>
              <a:t>• Brand image</a:t>
            </a:r>
          </a:p>
        </p:txBody>
      </p:sp>
      <p:cxnSp>
        <p:nvCxnSpPr>
          <p:cNvPr id="10" name="Straight Arrow Connector 9"/>
          <p:cNvCxnSpPr>
            <a:stCxn id="5" idx="3"/>
            <a:endCxn id="7" idx="1"/>
          </p:cNvCxnSpPr>
          <p:nvPr/>
        </p:nvCxnSpPr>
        <p:spPr>
          <a:xfrm>
            <a:off x="2211572" y="2668772"/>
            <a:ext cx="606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263655" y="2668772"/>
            <a:ext cx="15098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922874" y="2668772"/>
            <a:ext cx="0" cy="11908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73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smtClean="0"/>
          </a:p>
          <a:p>
            <a:pPr marL="457200" indent="-457200">
              <a:buFont typeface="Arial" panose="020B0604020202020204" pitchFamily="34" charset="0"/>
              <a:buChar char="•"/>
            </a:pPr>
            <a:r>
              <a:rPr lang="en-US" sz="2400" dirty="0" smtClean="0"/>
              <a:t>Role and script theory</a:t>
            </a:r>
          </a:p>
          <a:p>
            <a:pPr marL="566928"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Service scripts</a:t>
            </a:r>
            <a:endParaRPr lang="en-US" dirty="0"/>
          </a:p>
        </p:txBody>
      </p:sp>
      <p:sp>
        <p:nvSpPr>
          <p:cNvPr id="2" name="Title 1"/>
          <p:cNvSpPr>
            <a:spLocks noGrp="1"/>
          </p:cNvSpPr>
          <p:nvPr>
            <p:ph type="title"/>
          </p:nvPr>
        </p:nvSpPr>
        <p:spPr>
          <a:xfrm>
            <a:off x="1189356" y="434126"/>
            <a:ext cx="7196137" cy="997743"/>
          </a:xfrm>
        </p:spPr>
        <p:txBody>
          <a:bodyPr>
            <a:normAutofit/>
          </a:bodyPr>
          <a:lstStyle/>
          <a:p>
            <a:r>
              <a:rPr lang="en-US" sz="3200" dirty="0" smtClean="0"/>
              <a:t>Script Theory</a:t>
            </a:r>
            <a:endParaRPr lang="en-US" sz="3200" dirty="0"/>
          </a:p>
        </p:txBody>
      </p:sp>
    </p:spTree>
    <p:extLst>
      <p:ext uri="{BB962C8B-B14F-4D97-AF65-F5344CB8AC3E}">
        <p14:creationId xmlns:p14="http://schemas.microsoft.com/office/powerpoint/2010/main" val="406626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smtClean="0"/>
          </a:p>
          <a:p>
            <a:pPr marL="342900" indent="-342900">
              <a:buFont typeface="Arial" panose="020B0604020202020204" pitchFamily="34" charset="0"/>
              <a:buChar char="•"/>
            </a:pPr>
            <a:r>
              <a:rPr lang="en-US" sz="2400" dirty="0" smtClean="0"/>
              <a:t>Customers and employees have specific roles</a:t>
            </a:r>
            <a:endParaRPr lang="tr-TR" sz="2400" dirty="0" smtClean="0"/>
          </a:p>
          <a:p>
            <a:pPr marL="452628"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Variations in script resulted in increased sensitivities</a:t>
            </a:r>
          </a:p>
          <a:p>
            <a:endParaRPr lang="en-US" dirty="0" smtClean="0"/>
          </a:p>
        </p:txBody>
      </p:sp>
      <p:sp>
        <p:nvSpPr>
          <p:cNvPr id="2" name="Title 1"/>
          <p:cNvSpPr>
            <a:spLocks noGrp="1"/>
          </p:cNvSpPr>
          <p:nvPr>
            <p:ph type="title"/>
          </p:nvPr>
        </p:nvSpPr>
        <p:spPr/>
        <p:txBody>
          <a:bodyPr/>
          <a:lstStyle/>
          <a:p>
            <a:r>
              <a:rPr lang="en-US" dirty="0" smtClean="0"/>
              <a:t>Role and </a:t>
            </a:r>
            <a:r>
              <a:rPr lang="en-US" sz="3200" dirty="0" smtClean="0"/>
              <a:t>Script</a:t>
            </a:r>
            <a:r>
              <a:rPr lang="en-US" dirty="0" smtClean="0"/>
              <a:t> Theory</a:t>
            </a:r>
            <a:endParaRPr lang="en-US" dirty="0"/>
          </a:p>
        </p:txBody>
      </p:sp>
    </p:spTree>
    <p:extLst>
      <p:ext uri="{BB962C8B-B14F-4D97-AF65-F5344CB8AC3E}">
        <p14:creationId xmlns:p14="http://schemas.microsoft.com/office/powerpoint/2010/main" val="16326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endParaRPr lang="en-US" dirty="0" smtClean="0"/>
          </a:p>
          <a:p>
            <a:pPr marL="457200" indent="-457200">
              <a:buFont typeface="Arial" panose="020B0604020202020204" pitchFamily="34" charset="0"/>
              <a:buChar char="•"/>
            </a:pPr>
            <a:r>
              <a:rPr lang="en-US" sz="2600" dirty="0" smtClean="0"/>
              <a:t>Scripts that provide </a:t>
            </a:r>
            <a:r>
              <a:rPr lang="en-US" sz="2600" dirty="0" err="1" smtClean="0"/>
              <a:t>behavioural</a:t>
            </a:r>
            <a:r>
              <a:rPr lang="en-US" sz="2600" dirty="0" smtClean="0"/>
              <a:t> and verbal               guidelines to employees</a:t>
            </a:r>
            <a:endParaRPr lang="tr-TR" sz="2600" dirty="0" smtClean="0"/>
          </a:p>
          <a:p>
            <a:pPr marL="566928"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Benefits: control and standardize employee              </a:t>
            </a:r>
            <a:r>
              <a:rPr lang="en-US" sz="2600" dirty="0" err="1" smtClean="0"/>
              <a:t>behaviours</a:t>
            </a:r>
            <a:endParaRPr lang="tr-TR" sz="2600" dirty="0" smtClean="0"/>
          </a:p>
          <a:p>
            <a:pPr marL="566928"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Drawbacks: Minimize individualized attention and communication</a:t>
            </a:r>
            <a:endParaRPr lang="en-US" sz="2600" dirty="0"/>
          </a:p>
        </p:txBody>
      </p:sp>
      <p:sp>
        <p:nvSpPr>
          <p:cNvPr id="2" name="Title 1"/>
          <p:cNvSpPr>
            <a:spLocks noGrp="1"/>
          </p:cNvSpPr>
          <p:nvPr>
            <p:ph type="title"/>
          </p:nvPr>
        </p:nvSpPr>
        <p:spPr/>
        <p:txBody>
          <a:bodyPr/>
          <a:lstStyle/>
          <a:p>
            <a:r>
              <a:rPr lang="en-US" sz="3200" dirty="0" smtClean="0"/>
              <a:t>Service</a:t>
            </a:r>
            <a:r>
              <a:rPr lang="en-US" dirty="0" smtClean="0"/>
              <a:t> Scripts</a:t>
            </a:r>
            <a:endParaRPr lang="en-US" dirty="0"/>
          </a:p>
        </p:txBody>
      </p:sp>
    </p:spTree>
    <p:extLst>
      <p:ext uri="{BB962C8B-B14F-4D97-AF65-F5344CB8AC3E}">
        <p14:creationId xmlns:p14="http://schemas.microsoft.com/office/powerpoint/2010/main" val="47815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smtClean="0"/>
          </a:p>
          <a:p>
            <a:pPr marL="342900" indent="-342900">
              <a:buFont typeface="Arial" panose="020B0604020202020204" pitchFamily="34" charset="0"/>
              <a:buChar char="•"/>
            </a:pPr>
            <a:r>
              <a:rPr lang="en-US" sz="2400" dirty="0" smtClean="0"/>
              <a:t>Individuals learn by observing others</a:t>
            </a:r>
            <a:endParaRPr lang="tr-TR" sz="2400" dirty="0" smtClean="0"/>
          </a:p>
          <a:p>
            <a:pPr marL="452628"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Affects customer complaints</a:t>
            </a:r>
            <a:endParaRPr lang="tr-TR" sz="2400" dirty="0" smtClean="0"/>
          </a:p>
          <a:p>
            <a:pPr marL="452628"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Affects customer </a:t>
            </a:r>
            <a:r>
              <a:rPr lang="en-US" sz="2400" dirty="0" err="1" smtClean="0"/>
              <a:t>misbehaviour</a:t>
            </a:r>
            <a:endParaRPr lang="tr-TR" sz="2400" dirty="0" smtClean="0"/>
          </a:p>
          <a:p>
            <a:endParaRPr lang="en-US" dirty="0"/>
          </a:p>
        </p:txBody>
      </p:sp>
      <p:sp>
        <p:nvSpPr>
          <p:cNvPr id="2" name="Title 1"/>
          <p:cNvSpPr>
            <a:spLocks noGrp="1"/>
          </p:cNvSpPr>
          <p:nvPr>
            <p:ph type="title"/>
          </p:nvPr>
        </p:nvSpPr>
        <p:spPr/>
        <p:txBody>
          <a:bodyPr/>
          <a:lstStyle/>
          <a:p>
            <a:r>
              <a:rPr lang="en-US" sz="3200" dirty="0" smtClean="0"/>
              <a:t>Social</a:t>
            </a:r>
            <a:r>
              <a:rPr lang="en-US" dirty="0" smtClean="0"/>
              <a:t> Learning Theory</a:t>
            </a:r>
            <a:endParaRPr lang="en-US" dirty="0"/>
          </a:p>
        </p:txBody>
      </p:sp>
    </p:spTree>
    <p:extLst>
      <p:ext uri="{BB962C8B-B14F-4D97-AF65-F5344CB8AC3E}">
        <p14:creationId xmlns:p14="http://schemas.microsoft.com/office/powerpoint/2010/main" val="169292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marL="514350" indent="-514350">
              <a:buAutoNum type="arabicPeriod"/>
            </a:pPr>
            <a:r>
              <a:rPr lang="tr-TR" altLang="ko-KR" sz="2700" dirty="0"/>
              <a:t>Understand and explain the expectancy disconfirmation paradigm.</a:t>
            </a:r>
          </a:p>
          <a:p>
            <a:pPr marL="514350" indent="-514350">
              <a:buAutoNum type="arabicPeriod"/>
            </a:pPr>
            <a:r>
              <a:rPr lang="tr-TR" altLang="ko-KR" sz="2700" dirty="0"/>
              <a:t>Explain justice theory in relation to the service recovery process.</a:t>
            </a:r>
            <a:endParaRPr lang="en-US" altLang="ko-KR" sz="2700" dirty="0"/>
          </a:p>
          <a:p>
            <a:pPr marL="514350" indent="-514350">
              <a:buAutoNum type="arabicPeriod"/>
            </a:pPr>
            <a:r>
              <a:rPr lang="tr-TR" altLang="ko-KR" sz="2700" dirty="0"/>
              <a:t>Explain the service recovery paradox.</a:t>
            </a:r>
            <a:endParaRPr lang="en-US" altLang="ko-KR" sz="2700" dirty="0"/>
          </a:p>
          <a:p>
            <a:pPr marL="514350" indent="-514350">
              <a:buAutoNum type="arabicPeriod"/>
            </a:pPr>
            <a:r>
              <a:rPr lang="tr-TR" altLang="ko-KR" sz="2700" dirty="0"/>
              <a:t>Understand and explain script theory and social learning theory to understand service failures and recovery processes.</a:t>
            </a:r>
            <a:endParaRPr lang="en-US" altLang="ko-KR" sz="2700" dirty="0"/>
          </a:p>
          <a:p>
            <a:endParaRPr lang="en-GB" dirty="0"/>
          </a:p>
        </p:txBody>
      </p:sp>
    </p:spTree>
    <p:extLst>
      <p:ext uri="{BB962C8B-B14F-4D97-AF65-F5344CB8AC3E}">
        <p14:creationId xmlns:p14="http://schemas.microsoft.com/office/powerpoint/2010/main" val="32952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500" dirty="0"/>
              <a:t>Expectancy Disconfirmation Paradigm</a:t>
            </a:r>
            <a:endParaRPr lang="en-GB" sz="2500"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89038" y="1579844"/>
            <a:ext cx="7196137" cy="369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95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Wingdings" pitchFamily="2" charset="2"/>
              <a:buChar char="Ø"/>
            </a:pPr>
            <a:r>
              <a:rPr lang="en-US" sz="2500" dirty="0"/>
              <a:t>Customer satisfaction is an evaluation process of expectations versus actual service experience. </a:t>
            </a:r>
          </a:p>
          <a:p>
            <a:endParaRPr lang="en-GB" dirty="0"/>
          </a:p>
        </p:txBody>
      </p:sp>
      <p:sp>
        <p:nvSpPr>
          <p:cNvPr id="3" name="Title 2"/>
          <p:cNvSpPr>
            <a:spLocks noGrp="1"/>
          </p:cNvSpPr>
          <p:nvPr>
            <p:ph type="title"/>
          </p:nvPr>
        </p:nvSpPr>
        <p:spPr/>
        <p:txBody>
          <a:bodyPr>
            <a:normAutofit/>
          </a:bodyPr>
          <a:lstStyle/>
          <a:p>
            <a:r>
              <a:rPr lang="en-US" sz="2500" dirty="0"/>
              <a:t>Expectancy Disconfirmation Paradigm</a:t>
            </a:r>
            <a:endParaRPr lang="en-GB" sz="25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153" y="2200458"/>
            <a:ext cx="6434996" cy="320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2" descr="http://images.clipartpanda.com/smiley-face-transparent-background-smile-triste-421a9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145" y="2613414"/>
            <a:ext cx="959769" cy="6371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http://iconizer.net/files/classic_smileys_set/orig/hap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187" y="3409828"/>
            <a:ext cx="1159821" cy="914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iconizer.net/files/classic_smileys_set/orig/very_unhapp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8711" y="4454011"/>
            <a:ext cx="1086867" cy="915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iconizer.net/files/classic_smileys_set/orig/unhapp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2365" y="4439769"/>
            <a:ext cx="1088691" cy="91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smtClean="0"/>
          </a:p>
          <a:p>
            <a:pPr marL="514350" indent="-514350">
              <a:buAutoNum type="arabicPeriod"/>
            </a:pPr>
            <a:r>
              <a:rPr lang="en-US" sz="2500" dirty="0"/>
              <a:t>Distributive Justice</a:t>
            </a:r>
          </a:p>
          <a:p>
            <a:pPr marL="514350" indent="-514350">
              <a:buAutoNum type="arabicPeriod"/>
            </a:pPr>
            <a:r>
              <a:rPr lang="en-US" sz="2500" dirty="0"/>
              <a:t>Procedural Justice</a:t>
            </a:r>
          </a:p>
          <a:p>
            <a:pPr marL="514350" indent="-514350">
              <a:buAutoNum type="arabicPeriod"/>
            </a:pPr>
            <a:r>
              <a:rPr lang="en-US" sz="2500" dirty="0"/>
              <a:t>Interactional Justice</a:t>
            </a:r>
          </a:p>
          <a:p>
            <a:pPr marL="514350" indent="-514350">
              <a:buAutoNum type="arabicPeriod"/>
            </a:pPr>
            <a:r>
              <a:rPr lang="en-US" sz="2500" dirty="0"/>
              <a:t>Third-Party Justice</a:t>
            </a:r>
          </a:p>
        </p:txBody>
      </p:sp>
      <p:sp>
        <p:nvSpPr>
          <p:cNvPr id="3" name="Title 2"/>
          <p:cNvSpPr>
            <a:spLocks noGrp="1"/>
          </p:cNvSpPr>
          <p:nvPr>
            <p:ph type="title"/>
          </p:nvPr>
        </p:nvSpPr>
        <p:spPr/>
        <p:txBody>
          <a:bodyPr>
            <a:normAutofit/>
          </a:bodyPr>
          <a:lstStyle/>
          <a:p>
            <a:r>
              <a:rPr lang="en-US" sz="2500" dirty="0"/>
              <a:t>Justice Theory</a:t>
            </a:r>
            <a:endParaRPr lang="en-GB" sz="2500" dirty="0"/>
          </a:p>
        </p:txBody>
      </p:sp>
    </p:spTree>
    <p:extLst>
      <p:ext uri="{BB962C8B-B14F-4D97-AF65-F5344CB8AC3E}">
        <p14:creationId xmlns:p14="http://schemas.microsoft.com/office/powerpoint/2010/main" val="346483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Wingdings" pitchFamily="2" charset="2"/>
              <a:buChar char="Ø"/>
            </a:pPr>
            <a:r>
              <a:rPr lang="en-US" sz="2500" dirty="0"/>
              <a:t>The perceived fairness of the outcome</a:t>
            </a:r>
          </a:p>
          <a:p>
            <a:pPr lvl="1">
              <a:buFont typeface="Arial" pitchFamily="34" charset="0"/>
              <a:buChar char="•"/>
            </a:pPr>
            <a:r>
              <a:rPr lang="en-US" sz="2500" dirty="0"/>
              <a:t>Compensation</a:t>
            </a:r>
          </a:p>
          <a:p>
            <a:pPr lvl="1">
              <a:buFont typeface="Arial" pitchFamily="34" charset="0"/>
              <a:buChar char="•"/>
            </a:pPr>
            <a:r>
              <a:rPr lang="en-US" sz="2500" dirty="0"/>
              <a:t>Credits</a:t>
            </a:r>
          </a:p>
          <a:p>
            <a:pPr lvl="1">
              <a:buFont typeface="Arial" pitchFamily="34" charset="0"/>
              <a:buChar char="•"/>
            </a:pPr>
            <a:r>
              <a:rPr lang="en-US" sz="2500" dirty="0"/>
              <a:t>Discounts</a:t>
            </a:r>
          </a:p>
          <a:p>
            <a:endParaRPr lang="en-GB" dirty="0"/>
          </a:p>
        </p:txBody>
      </p:sp>
      <p:sp>
        <p:nvSpPr>
          <p:cNvPr id="3" name="Title 2"/>
          <p:cNvSpPr>
            <a:spLocks noGrp="1"/>
          </p:cNvSpPr>
          <p:nvPr>
            <p:ph type="title"/>
          </p:nvPr>
        </p:nvSpPr>
        <p:spPr/>
        <p:txBody>
          <a:bodyPr>
            <a:normAutofit/>
          </a:bodyPr>
          <a:lstStyle/>
          <a:p>
            <a:r>
              <a:rPr lang="en-US" sz="2500" dirty="0"/>
              <a:t>Distributive Justice</a:t>
            </a:r>
            <a:endParaRPr lang="en-GB" sz="2500" dirty="0"/>
          </a:p>
        </p:txBody>
      </p:sp>
    </p:spTree>
    <p:extLst>
      <p:ext uri="{BB962C8B-B14F-4D97-AF65-F5344CB8AC3E}">
        <p14:creationId xmlns:p14="http://schemas.microsoft.com/office/powerpoint/2010/main" val="32728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Wingdings" pitchFamily="2" charset="2"/>
              <a:buChar char="Ø"/>
            </a:pPr>
            <a:r>
              <a:rPr lang="en-US" sz="2500" dirty="0"/>
              <a:t>The perceived fairness of the process</a:t>
            </a:r>
          </a:p>
          <a:p>
            <a:pPr lvl="1">
              <a:buFont typeface="Arial" pitchFamily="34" charset="0"/>
              <a:buChar char="•"/>
            </a:pPr>
            <a:r>
              <a:rPr lang="en-US" sz="2500" dirty="0"/>
              <a:t>Policies</a:t>
            </a:r>
          </a:p>
          <a:p>
            <a:pPr lvl="1">
              <a:buFont typeface="Arial" pitchFamily="34" charset="0"/>
              <a:buChar char="•"/>
            </a:pPr>
            <a:r>
              <a:rPr lang="en-US" sz="2500" dirty="0"/>
              <a:t>Procedures</a:t>
            </a:r>
          </a:p>
          <a:p>
            <a:pPr lvl="1">
              <a:buFont typeface="Arial" pitchFamily="34" charset="0"/>
              <a:buChar char="•"/>
            </a:pPr>
            <a:r>
              <a:rPr lang="en-US" sz="2500" dirty="0"/>
              <a:t>Convenience of process</a:t>
            </a:r>
          </a:p>
          <a:p>
            <a:pPr lvl="1">
              <a:buFont typeface="Arial" pitchFamily="34" charset="0"/>
              <a:buChar char="•"/>
            </a:pPr>
            <a:r>
              <a:rPr lang="en-US" sz="2500" dirty="0"/>
              <a:t>Timeliness of process</a:t>
            </a:r>
          </a:p>
          <a:p>
            <a:pPr lvl="1">
              <a:buFont typeface="Arial" pitchFamily="34" charset="0"/>
              <a:buChar char="•"/>
            </a:pPr>
            <a:r>
              <a:rPr lang="en-US" sz="2500" dirty="0"/>
              <a:t>Responsiveness of firm</a:t>
            </a:r>
          </a:p>
          <a:p>
            <a:endParaRPr lang="en-GB" dirty="0"/>
          </a:p>
        </p:txBody>
      </p:sp>
      <p:sp>
        <p:nvSpPr>
          <p:cNvPr id="3" name="Title 2"/>
          <p:cNvSpPr>
            <a:spLocks noGrp="1"/>
          </p:cNvSpPr>
          <p:nvPr>
            <p:ph type="title"/>
          </p:nvPr>
        </p:nvSpPr>
        <p:spPr/>
        <p:txBody>
          <a:bodyPr>
            <a:normAutofit/>
          </a:bodyPr>
          <a:lstStyle/>
          <a:p>
            <a:r>
              <a:rPr lang="en-US" sz="2500" dirty="0"/>
              <a:t>Procedural Justice</a:t>
            </a:r>
            <a:endParaRPr lang="en-GB" sz="2500" dirty="0"/>
          </a:p>
        </p:txBody>
      </p:sp>
    </p:spTree>
    <p:extLst>
      <p:ext uri="{BB962C8B-B14F-4D97-AF65-F5344CB8AC3E}">
        <p14:creationId xmlns:p14="http://schemas.microsoft.com/office/powerpoint/2010/main" val="46500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indent="-457200">
              <a:buFont typeface="Wingdings" pitchFamily="2" charset="2"/>
              <a:buChar char="Ø"/>
            </a:pPr>
            <a:r>
              <a:rPr lang="en-US" sz="2500" dirty="0"/>
              <a:t>The fairness of the treatment and interpersonal interaction </a:t>
            </a:r>
            <a:endParaRPr lang="tr-TR" sz="2500" dirty="0"/>
          </a:p>
          <a:p>
            <a:pPr marL="109728"/>
            <a:endParaRPr lang="en-US" sz="2500" dirty="0"/>
          </a:p>
          <a:p>
            <a:pPr lvl="1">
              <a:buFont typeface="Arial" pitchFamily="34" charset="0"/>
              <a:buChar char="•"/>
            </a:pPr>
            <a:r>
              <a:rPr lang="en-US" sz="2500" dirty="0"/>
              <a:t>Employee concern</a:t>
            </a:r>
          </a:p>
          <a:p>
            <a:pPr lvl="1">
              <a:buFont typeface="Arial" pitchFamily="34" charset="0"/>
              <a:buChar char="•"/>
            </a:pPr>
            <a:r>
              <a:rPr lang="en-US" sz="2500" dirty="0"/>
              <a:t>Empathy</a:t>
            </a:r>
          </a:p>
          <a:p>
            <a:pPr lvl="1">
              <a:buFont typeface="Arial" pitchFamily="34" charset="0"/>
              <a:buChar char="•"/>
            </a:pPr>
            <a:r>
              <a:rPr lang="en-US" sz="2500" dirty="0"/>
              <a:t>Friendliness</a:t>
            </a:r>
          </a:p>
          <a:p>
            <a:pPr lvl="1">
              <a:buFont typeface="Arial" pitchFamily="34" charset="0"/>
              <a:buChar char="•"/>
            </a:pPr>
            <a:r>
              <a:rPr lang="en-US" sz="2500" dirty="0"/>
              <a:t>Emotions exhibited</a:t>
            </a:r>
          </a:p>
          <a:p>
            <a:endParaRPr lang="en-GB" dirty="0"/>
          </a:p>
        </p:txBody>
      </p:sp>
      <p:sp>
        <p:nvSpPr>
          <p:cNvPr id="3" name="Title 2"/>
          <p:cNvSpPr>
            <a:spLocks noGrp="1"/>
          </p:cNvSpPr>
          <p:nvPr>
            <p:ph type="title"/>
          </p:nvPr>
        </p:nvSpPr>
        <p:spPr/>
        <p:txBody>
          <a:bodyPr>
            <a:normAutofit/>
          </a:bodyPr>
          <a:lstStyle/>
          <a:p>
            <a:r>
              <a:rPr lang="en-US" sz="2500" dirty="0"/>
              <a:t>Interactional Justice</a:t>
            </a:r>
            <a:endParaRPr lang="en-GB" sz="2500" dirty="0"/>
          </a:p>
        </p:txBody>
      </p:sp>
    </p:spTree>
    <p:extLst>
      <p:ext uri="{BB962C8B-B14F-4D97-AF65-F5344CB8AC3E}">
        <p14:creationId xmlns:p14="http://schemas.microsoft.com/office/powerpoint/2010/main" val="169207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459</TotalTime>
  <Words>680</Words>
  <Application>Microsoft Office PowerPoint</Application>
  <PresentationFormat>On-screen Show (4:3)</PresentationFormat>
  <Paragraphs>174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Service Failures and Recovery in Tourism and Hospitality: A Practical Manual</vt:lpstr>
      <vt:lpstr>PowerPoint Presentation</vt:lpstr>
      <vt:lpstr>PowerPoint Presentation</vt:lpstr>
      <vt:lpstr>Expectancy Disconfirmation Paradigm</vt:lpstr>
      <vt:lpstr>Expectancy Disconfirmation Paradigm</vt:lpstr>
      <vt:lpstr>Justice Theory</vt:lpstr>
      <vt:lpstr>Distributive Justice</vt:lpstr>
      <vt:lpstr>Procedural Justice</vt:lpstr>
      <vt:lpstr>Interactional Justice</vt:lpstr>
      <vt:lpstr>Third-Party Justice</vt:lpstr>
      <vt:lpstr>Cultural Models Approach to Service Recovery</vt:lpstr>
      <vt:lpstr>Relational Cultural Model</vt:lpstr>
      <vt:lpstr>Relational Cultural Model</vt:lpstr>
      <vt:lpstr>Relational Cultural Model</vt:lpstr>
      <vt:lpstr>Oppositional Cultural Model</vt:lpstr>
      <vt:lpstr>Oppositional Cultural Model</vt:lpstr>
      <vt:lpstr>Oppositional Cultural Model</vt:lpstr>
      <vt:lpstr>Utilitarian Cultural Model</vt:lpstr>
      <vt:lpstr>Utilitarian Cultural Model</vt:lpstr>
      <vt:lpstr>Utilitarian Cultural Model</vt:lpstr>
      <vt:lpstr>Case Study: Service Recovery and Cultural Models </vt:lpstr>
      <vt:lpstr>Case Study: Service Recovery and Cultural Models </vt:lpstr>
      <vt:lpstr>Case Study: Service Recovery and Cultural Models </vt:lpstr>
      <vt:lpstr>Case Study Questions</vt:lpstr>
      <vt:lpstr>Service Recovery Paradox</vt:lpstr>
      <vt:lpstr>Script Theory</vt:lpstr>
      <vt:lpstr>Role and Script Theory</vt:lpstr>
      <vt:lpstr>Service Scripts</vt:lpstr>
      <vt:lpstr>Social Learning Theory</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Tim Kapp</cp:lastModifiedBy>
  <cp:revision>42</cp:revision>
  <dcterms:created xsi:type="dcterms:W3CDTF">2014-12-08T12:01:41Z</dcterms:created>
  <dcterms:modified xsi:type="dcterms:W3CDTF">2017-10-11T11:38:57Z</dcterms:modified>
</cp:coreProperties>
</file>