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7" r:id="rId3"/>
    <p:sldId id="30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6" autoAdjust="0"/>
    <p:restoredTop sz="94586" autoAdjust="0"/>
  </p:normalViewPr>
  <p:slideViewPr>
    <p:cSldViewPr snapToGrid="0" snapToObjects="1">
      <p:cViewPr>
        <p:scale>
          <a:sx n="90" d="100"/>
          <a:sy n="90" d="100"/>
        </p:scale>
        <p:origin x="-114" y="-498"/>
      </p:cViewPr>
      <p:guideLst>
        <p:guide orient="horz" pos="2160"/>
        <p:guide pos="3294"/>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iStock_71138135_LARGE.jpg"/>
          <p:cNvPicPr>
            <a:picLocks noChangeAspect="1"/>
          </p:cNvPicPr>
          <p:nvPr userDrawn="1"/>
        </p:nvPicPr>
        <p:blipFill rotWithShape="1">
          <a:blip r:embed="rId2">
            <a:extLst>
              <a:ext uri="{28A0092B-C50C-407E-A947-70E740481C1C}">
                <a14:useLocalDpi xmlns:a14="http://schemas.microsoft.com/office/drawing/2010/main" val="0"/>
              </a:ext>
            </a:extLst>
          </a:blip>
          <a:srcRect t="12890" b="13351"/>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smtClean="0">
                <a:solidFill>
                  <a:srgbClr val="FFFFFF"/>
                </a:solidFill>
                <a:latin typeface="Arial"/>
                <a:cs typeface="Arial"/>
              </a:rPr>
              <a:t>COMPLIMENTARY TEACHING MATERIALS</a:t>
            </a:r>
            <a:endParaRPr lang="en-US" sz="1000" dirty="0">
              <a:solidFill>
                <a:srgbClr val="FFFFFF"/>
              </a:solidFill>
              <a:latin typeface="Arial"/>
              <a:cs typeface="Arial"/>
            </a:endParaRP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rgbClr val="F863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3" name="Picture 2"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503947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descr="iStock_71138135_LARGE.jpg"/>
          <p:cNvPicPr>
            <a:picLocks noChangeAspect="1"/>
          </p:cNvPicPr>
          <p:nvPr userDrawn="1"/>
        </p:nvPicPr>
        <p:blipFill rotWithShape="1">
          <a:blip r:embed="rId2">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9" name="Rectangle 8"/>
          <p:cNvSpPr/>
          <p:nvPr userDrawn="1"/>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solidFill>
                  <a:schemeClr val="bg1"/>
                </a:solidFill>
              </a:defRPr>
            </a:lvl1pPr>
          </a:lstStyle>
          <a:p>
            <a:r>
              <a:rPr lang="en-GB" dirty="0" smtClean="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5" name="Picture 14"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1636096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3" name="Picture 12" descr="iStock_71138135_LARGE.jpg"/>
          <p:cNvPicPr>
            <a:picLocks noChangeAspect="1"/>
          </p:cNvPicPr>
          <p:nvPr userDrawn="1"/>
        </p:nvPicPr>
        <p:blipFill rotWithShape="1">
          <a:blip r:embed="rId2">
            <a:alphaModFix/>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userDrawn="1"/>
        </p:nvSpPr>
        <p:spPr>
          <a:xfrm>
            <a:off x="0" y="4160520"/>
            <a:ext cx="9144000" cy="1607738"/>
          </a:xfrm>
          <a:prstGeom prst="rect">
            <a:avLst/>
          </a:prstGeom>
          <a:solidFill>
            <a:schemeClr val="tx1">
              <a:alpha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Rectangle 13"/>
          <p:cNvSpPr/>
          <p:nvPr userDrawn="1"/>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5" name="Picture 14"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920866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Rectangle 7"/>
          <p:cNvSpPr/>
          <p:nvPr userDrawn="1"/>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2" name="Picture 11" descr="iStock_71138135_LARGE.jpg"/>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2649184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descr="iStock_71138135_LARGE.jpg"/>
          <p:cNvPicPr>
            <a:picLocks noChangeAspect="1"/>
          </p:cNvPicPr>
          <p:nvPr userDrawn="1"/>
        </p:nvPicPr>
        <p:blipFill rotWithShape="1">
          <a:blip r:embed="rId2">
            <a:alphaModFix/>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userDrawn="1"/>
        </p:nvSpPr>
        <p:spPr>
          <a:xfrm>
            <a:off x="0" y="4160520"/>
            <a:ext cx="9144000" cy="269748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6937390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sp>
        <p:nvSpPr>
          <p:cNvPr id="8" name="Rectangle 7"/>
          <p:cNvSpPr/>
          <p:nvPr userDrawn="1"/>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3" name="Picture 12" descr="iStock_71138135_LARGE.jpg"/>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13258600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sp>
        <p:nvSpPr>
          <p:cNvPr id="8" name="Rectangle 7"/>
          <p:cNvSpPr/>
          <p:nvPr userDrawn="1"/>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3" name="Picture 12" descr="iStock_71138135_LARGE.jpg"/>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400555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Rectangle 7"/>
          <p:cNvSpPr/>
          <p:nvPr userDrawn="1"/>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2" name="Picture 11" descr="iStock_71138135_LARGE.jpg"/>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3" name="Picture 12"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4695570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Rectangle 7"/>
          <p:cNvSpPr/>
          <p:nvPr userDrawn="1"/>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smtClean="0"/>
              <a:t>Click to edit Master title style</a:t>
            </a:r>
            <a:endParaRPr lang="en-US" dirty="0"/>
          </a:p>
        </p:txBody>
      </p:sp>
      <p:pic>
        <p:nvPicPr>
          <p:cNvPr id="13" name="Picture 12" descr="iStock_71138135_LARGE.jpg"/>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877077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4" name="Picture 13" descr="iStock_71138135_LARGE.jpg"/>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userDrawn="1"/>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smtClean="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5" name="Picture 14"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90910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10/11/2017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 id="2147483652"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Service Failures and Recovery in Tourism and Hospitality: A Practical Manual</a:t>
            </a:r>
            <a:endParaRPr lang="en-GB" dirty="0"/>
          </a:p>
        </p:txBody>
      </p:sp>
      <p:sp>
        <p:nvSpPr>
          <p:cNvPr id="3" name="Subtitle 2"/>
          <p:cNvSpPr>
            <a:spLocks noGrp="1"/>
          </p:cNvSpPr>
          <p:nvPr>
            <p:ph type="subTitle" idx="1"/>
          </p:nvPr>
        </p:nvSpPr>
        <p:spPr/>
        <p:txBody>
          <a:bodyPr/>
          <a:lstStyle/>
          <a:p>
            <a:r>
              <a:rPr lang="en-US" dirty="0" err="1" smtClean="0">
                <a:latin typeface="Arial"/>
                <a:cs typeface="Arial"/>
              </a:rPr>
              <a:t>Erdogan</a:t>
            </a:r>
            <a:r>
              <a:rPr lang="en-US" dirty="0" smtClean="0">
                <a:latin typeface="Arial"/>
                <a:cs typeface="Arial"/>
              </a:rPr>
              <a:t>  </a:t>
            </a:r>
            <a:r>
              <a:rPr lang="en-US" dirty="0" err="1" smtClean="0">
                <a:latin typeface="Arial"/>
                <a:cs typeface="Arial"/>
              </a:rPr>
              <a:t>Koc</a:t>
            </a:r>
            <a:endParaRPr lang="en-US" dirty="0" smtClean="0">
              <a:latin typeface="Arial"/>
              <a:cs typeface="Arial"/>
            </a:endParaRPr>
          </a:p>
          <a:p>
            <a:endParaRPr lang="en-GB" dirty="0"/>
          </a:p>
        </p:txBody>
      </p:sp>
    </p:spTree>
    <p:extLst>
      <p:ext uri="{BB962C8B-B14F-4D97-AF65-F5344CB8AC3E}">
        <p14:creationId xmlns:p14="http://schemas.microsoft.com/office/powerpoint/2010/main" val="30754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marL="457200" lvl="0" indent="-457200">
              <a:buFont typeface="Wingdings" pitchFamily="2" charset="2"/>
              <a:buChar char="Ø"/>
            </a:pPr>
            <a:r>
              <a:rPr lang="en-US" sz="2900" dirty="0"/>
              <a:t>Services cannot be stored. </a:t>
            </a:r>
          </a:p>
          <a:p>
            <a:pPr lvl="0"/>
            <a:endParaRPr lang="en-US" sz="2900" dirty="0"/>
          </a:p>
          <a:p>
            <a:pPr marL="457200" lvl="0" indent="-457200">
              <a:buFont typeface="Wingdings" pitchFamily="2" charset="2"/>
              <a:buChar char="Ø"/>
            </a:pPr>
            <a:r>
              <a:rPr lang="en-US" sz="2900" dirty="0"/>
              <a:t>Revenue lost from not selling the rest of the rooms, tables or seats is lost forever.</a:t>
            </a:r>
          </a:p>
          <a:p>
            <a:pPr lvl="0"/>
            <a:endParaRPr lang="en-US" sz="2900" dirty="0"/>
          </a:p>
          <a:p>
            <a:pPr marL="457200" lvl="0" indent="-457200">
              <a:buFont typeface="Wingdings" pitchFamily="2" charset="2"/>
              <a:buChar char="Ø"/>
            </a:pPr>
            <a:r>
              <a:rPr lang="en-US" sz="2900" dirty="0"/>
              <a:t>Hospitality organizations have come up with other ways to tackle this issue, such as charging guests holding guaranteed reservations when they fail to arrive or selling their product at a very low rate rather than letting them go unsold.  </a:t>
            </a:r>
          </a:p>
          <a:p>
            <a:endParaRPr lang="en-GB" dirty="0"/>
          </a:p>
        </p:txBody>
      </p:sp>
      <p:sp>
        <p:nvSpPr>
          <p:cNvPr id="3" name="Title 2"/>
          <p:cNvSpPr>
            <a:spLocks noGrp="1"/>
          </p:cNvSpPr>
          <p:nvPr>
            <p:ph type="title"/>
          </p:nvPr>
        </p:nvSpPr>
        <p:spPr/>
        <p:txBody>
          <a:bodyPr/>
          <a:lstStyle/>
          <a:p>
            <a:r>
              <a:rPr lang="en-US" sz="3200" dirty="0"/>
              <a:t>Perishability</a:t>
            </a:r>
            <a:endParaRPr lang="en-GB" dirty="0"/>
          </a:p>
        </p:txBody>
      </p:sp>
    </p:spTree>
    <p:extLst>
      <p:ext uri="{BB962C8B-B14F-4D97-AF65-F5344CB8AC3E}">
        <p14:creationId xmlns:p14="http://schemas.microsoft.com/office/powerpoint/2010/main" val="253837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0000" lnSpcReduction="20000"/>
          </a:bodyPr>
          <a:lstStyle/>
          <a:p>
            <a:pPr marL="457200" lvl="0" indent="-457200">
              <a:buFont typeface="Wingdings" pitchFamily="2" charset="2"/>
              <a:buChar char="Ø"/>
            </a:pPr>
            <a:r>
              <a:rPr lang="en-US" dirty="0"/>
              <a:t>Service product failures</a:t>
            </a:r>
            <a:r>
              <a:rPr lang="en-US" dirty="0" smtClean="0"/>
              <a:t>.</a:t>
            </a:r>
          </a:p>
          <a:p>
            <a:pPr marL="109728" lvl="0"/>
            <a:endParaRPr lang="en-US" dirty="0" smtClean="0"/>
          </a:p>
          <a:p>
            <a:pPr marL="457200" lvl="0" indent="-457200">
              <a:buFont typeface="Wingdings" pitchFamily="2" charset="2"/>
              <a:buChar char="Ø"/>
            </a:pPr>
            <a:r>
              <a:rPr lang="en-US" dirty="0" smtClean="0"/>
              <a:t>Failure </a:t>
            </a:r>
            <a:r>
              <a:rPr lang="en-US" dirty="0"/>
              <a:t>to meet explicit or implicit customer requests.</a:t>
            </a:r>
          </a:p>
          <a:p>
            <a:pPr lvl="0"/>
            <a:endParaRPr lang="en-US" dirty="0"/>
          </a:p>
          <a:p>
            <a:pPr marL="457200" lvl="0" indent="-457200">
              <a:buFont typeface="Wingdings" pitchFamily="2" charset="2"/>
              <a:buChar char="Ø"/>
            </a:pPr>
            <a:r>
              <a:rPr lang="en-US" dirty="0"/>
              <a:t>Failures caused by employee actions and inactions.</a:t>
            </a:r>
          </a:p>
          <a:p>
            <a:pPr lvl="0"/>
            <a:endParaRPr lang="en-US" dirty="0"/>
          </a:p>
          <a:p>
            <a:pPr marL="457200" lvl="0" indent="-457200">
              <a:buFont typeface="Wingdings" pitchFamily="2" charset="2"/>
              <a:buChar char="Ø"/>
            </a:pPr>
            <a:r>
              <a:rPr lang="en-US" dirty="0"/>
              <a:t>Failures caused by other guests, random events, or circumstances beyond the control of the organization but which guests will still expect to be fixed.</a:t>
            </a:r>
          </a:p>
          <a:p>
            <a:pPr marL="109728" lvl="0" algn="r"/>
            <a:endParaRPr lang="en-US" sz="2400" dirty="0"/>
          </a:p>
          <a:p>
            <a:pPr marL="109728" lvl="0" algn="r"/>
            <a:r>
              <a:rPr lang="en-US" sz="2400" dirty="0"/>
              <a:t>Ford </a:t>
            </a:r>
            <a:r>
              <a:rPr lang="en-US" sz="2400" i="1" dirty="0"/>
              <a:t>et al</a:t>
            </a:r>
            <a:r>
              <a:rPr lang="en-US" sz="2400" dirty="0"/>
              <a:t>. (2012, </a:t>
            </a:r>
            <a:r>
              <a:rPr lang="en-US" sz="2400" dirty="0" smtClean="0"/>
              <a:t>pp</a:t>
            </a:r>
            <a:r>
              <a:rPr lang="en-US" sz="2400" dirty="0"/>
              <a:t>. 440-441)   </a:t>
            </a:r>
          </a:p>
          <a:p>
            <a:endParaRPr lang="en-GB" dirty="0"/>
          </a:p>
        </p:txBody>
      </p:sp>
      <p:sp>
        <p:nvSpPr>
          <p:cNvPr id="3" name="Title 2"/>
          <p:cNvSpPr>
            <a:spLocks noGrp="1"/>
          </p:cNvSpPr>
          <p:nvPr>
            <p:ph type="title"/>
          </p:nvPr>
        </p:nvSpPr>
        <p:spPr/>
        <p:txBody>
          <a:bodyPr>
            <a:normAutofit/>
          </a:bodyPr>
          <a:lstStyle/>
          <a:p>
            <a:r>
              <a:rPr lang="en-US" sz="3200" dirty="0"/>
              <a:t>Types of Service Failure</a:t>
            </a:r>
            <a:endParaRPr lang="en-GB" sz="3200" dirty="0"/>
          </a:p>
        </p:txBody>
      </p:sp>
    </p:spTree>
    <p:extLst>
      <p:ext uri="{BB962C8B-B14F-4D97-AF65-F5344CB8AC3E}">
        <p14:creationId xmlns:p14="http://schemas.microsoft.com/office/powerpoint/2010/main" val="62065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lvl="0" indent="-342900">
              <a:buFont typeface="Wingdings" pitchFamily="2" charset="2"/>
              <a:buChar char="Ø"/>
            </a:pPr>
            <a:r>
              <a:rPr lang="en-US" sz="2500" dirty="0"/>
              <a:t>Any failure in the core service products</a:t>
            </a:r>
          </a:p>
          <a:p>
            <a:pPr marL="109728" lvl="0"/>
            <a:r>
              <a:rPr lang="en-US" sz="2500" dirty="0"/>
              <a:t> </a:t>
            </a:r>
          </a:p>
          <a:p>
            <a:pPr marL="342900" lvl="0" indent="-342900">
              <a:buFont typeface="Wingdings" pitchFamily="2" charset="2"/>
              <a:buChar char="Ø"/>
            </a:pPr>
            <a:r>
              <a:rPr lang="en-US" sz="2500" dirty="0"/>
              <a:t>Service settings </a:t>
            </a:r>
          </a:p>
          <a:p>
            <a:pPr lvl="0"/>
            <a:endParaRPr lang="en-US" sz="2500" dirty="0"/>
          </a:p>
          <a:p>
            <a:pPr marL="342900" lvl="0" indent="-342900">
              <a:buFont typeface="Wingdings" pitchFamily="2" charset="2"/>
              <a:buChar char="Ø"/>
            </a:pPr>
            <a:r>
              <a:rPr lang="en-US" sz="2500" dirty="0"/>
              <a:t>Service systems</a:t>
            </a:r>
          </a:p>
          <a:p>
            <a:pPr lvl="0"/>
            <a:endParaRPr lang="en-US" sz="2500" dirty="0"/>
          </a:p>
          <a:p>
            <a:pPr marL="342900" lvl="0" indent="-342900">
              <a:buFont typeface="Wingdings" pitchFamily="2" charset="2"/>
              <a:buChar char="Ø"/>
            </a:pPr>
            <a:r>
              <a:rPr lang="en-US" sz="2500" dirty="0"/>
              <a:t>Unavailable service</a:t>
            </a:r>
          </a:p>
          <a:p>
            <a:pPr lvl="0"/>
            <a:endParaRPr lang="en-US" sz="2500" dirty="0"/>
          </a:p>
          <a:p>
            <a:pPr marL="342900" lvl="0" indent="-342900">
              <a:buFont typeface="Wingdings" pitchFamily="2" charset="2"/>
              <a:buChar char="Ø"/>
            </a:pPr>
            <a:r>
              <a:rPr lang="en-US" sz="2500" dirty="0"/>
              <a:t>Slow service</a:t>
            </a:r>
          </a:p>
          <a:p>
            <a:endParaRPr lang="en-GB" dirty="0"/>
          </a:p>
        </p:txBody>
      </p:sp>
      <p:sp>
        <p:nvSpPr>
          <p:cNvPr id="3" name="Title 2"/>
          <p:cNvSpPr>
            <a:spLocks noGrp="1"/>
          </p:cNvSpPr>
          <p:nvPr>
            <p:ph type="title"/>
          </p:nvPr>
        </p:nvSpPr>
        <p:spPr/>
        <p:txBody>
          <a:bodyPr>
            <a:normAutofit/>
          </a:bodyPr>
          <a:lstStyle/>
          <a:p>
            <a:r>
              <a:rPr lang="en-US" sz="3200" dirty="0"/>
              <a:t>Service Product Failures</a:t>
            </a:r>
            <a:endParaRPr lang="en-GB" sz="3200" dirty="0"/>
          </a:p>
        </p:txBody>
      </p:sp>
    </p:spTree>
    <p:extLst>
      <p:ext uri="{BB962C8B-B14F-4D97-AF65-F5344CB8AC3E}">
        <p14:creationId xmlns:p14="http://schemas.microsoft.com/office/powerpoint/2010/main" val="407407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7500" lnSpcReduction="20000"/>
          </a:bodyPr>
          <a:lstStyle/>
          <a:p>
            <a:pPr marL="457200" lvl="0" indent="-457200">
              <a:buFont typeface="Wingdings" pitchFamily="2" charset="2"/>
              <a:buChar char="Ø"/>
            </a:pPr>
            <a:r>
              <a:rPr lang="en-US" dirty="0"/>
              <a:t>Inability to provide what guests ask for</a:t>
            </a:r>
          </a:p>
          <a:p>
            <a:pPr lvl="0"/>
            <a:endParaRPr lang="en-US" dirty="0"/>
          </a:p>
          <a:p>
            <a:pPr marL="457200" lvl="0" indent="-457200">
              <a:buFont typeface="Wingdings" pitchFamily="2" charset="2"/>
              <a:buChar char="Ø"/>
            </a:pPr>
            <a:r>
              <a:rPr lang="en-US" dirty="0"/>
              <a:t>Inability to respect and grant special requests</a:t>
            </a:r>
          </a:p>
          <a:p>
            <a:pPr lvl="0"/>
            <a:endParaRPr lang="en-US" dirty="0"/>
          </a:p>
          <a:p>
            <a:pPr marL="457200" lvl="0" indent="-457200">
              <a:buFont typeface="Wingdings" pitchFamily="2" charset="2"/>
              <a:buChar char="Ø"/>
            </a:pPr>
            <a:r>
              <a:rPr lang="en-US" dirty="0"/>
              <a:t>Inability to respect special needs </a:t>
            </a:r>
          </a:p>
          <a:p>
            <a:pPr lvl="0"/>
            <a:endParaRPr lang="en-US" dirty="0"/>
          </a:p>
          <a:p>
            <a:pPr marL="457200" lvl="0" indent="-457200">
              <a:buFont typeface="Wingdings" pitchFamily="2" charset="2"/>
              <a:buChar char="Ø"/>
            </a:pPr>
            <a:r>
              <a:rPr lang="en-US" dirty="0"/>
              <a:t>Inability to respect special preferences </a:t>
            </a:r>
          </a:p>
          <a:p>
            <a:pPr lvl="0"/>
            <a:endParaRPr lang="en-US" dirty="0"/>
          </a:p>
          <a:p>
            <a:pPr marL="457200" lvl="0" indent="-457200">
              <a:buFont typeface="Wingdings" pitchFamily="2" charset="2"/>
              <a:buChar char="Ø"/>
            </a:pPr>
            <a:r>
              <a:rPr lang="en-US" dirty="0"/>
              <a:t>Inability to </a:t>
            </a:r>
            <a:r>
              <a:rPr lang="en-US" dirty="0" err="1"/>
              <a:t>honour</a:t>
            </a:r>
            <a:r>
              <a:rPr lang="en-US" dirty="0"/>
              <a:t> a reservation</a:t>
            </a:r>
          </a:p>
          <a:p>
            <a:pPr lvl="0"/>
            <a:endParaRPr lang="en-US" dirty="0"/>
          </a:p>
          <a:p>
            <a:pPr marL="457200" lvl="0" indent="-457200">
              <a:buFont typeface="Wingdings" pitchFamily="2" charset="2"/>
              <a:buChar char="Ø"/>
            </a:pPr>
            <a:r>
              <a:rPr lang="en-US" dirty="0"/>
              <a:t>Customer errors</a:t>
            </a:r>
          </a:p>
          <a:p>
            <a:endParaRPr lang="en-GB" dirty="0"/>
          </a:p>
        </p:txBody>
      </p:sp>
      <p:sp>
        <p:nvSpPr>
          <p:cNvPr id="3" name="Title 2"/>
          <p:cNvSpPr>
            <a:spLocks noGrp="1"/>
          </p:cNvSpPr>
          <p:nvPr>
            <p:ph type="title"/>
          </p:nvPr>
        </p:nvSpPr>
        <p:spPr>
          <a:xfrm>
            <a:off x="1189356" y="274639"/>
            <a:ext cx="7196137" cy="873678"/>
          </a:xfrm>
        </p:spPr>
        <p:txBody>
          <a:bodyPr>
            <a:noAutofit/>
          </a:bodyPr>
          <a:lstStyle/>
          <a:p>
            <a:r>
              <a:rPr lang="en-US" sz="3200" dirty="0"/>
              <a:t>Failure to Meet Explicit or Implicit Customer Requests</a:t>
            </a:r>
            <a:endParaRPr lang="en-GB" sz="3200" dirty="0"/>
          </a:p>
        </p:txBody>
      </p:sp>
    </p:spTree>
    <p:extLst>
      <p:ext uri="{BB962C8B-B14F-4D97-AF65-F5344CB8AC3E}">
        <p14:creationId xmlns:p14="http://schemas.microsoft.com/office/powerpoint/2010/main" val="228985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562986"/>
            <a:ext cx="7196137" cy="4022632"/>
          </a:xfrm>
        </p:spPr>
        <p:txBody>
          <a:bodyPr/>
          <a:lstStyle/>
          <a:p>
            <a:pPr marL="342900" lvl="0" indent="-342900">
              <a:buFont typeface="Wingdings" pitchFamily="2" charset="2"/>
              <a:buChar char="Ø"/>
            </a:pPr>
            <a:r>
              <a:rPr lang="en-US" sz="2500" dirty="0"/>
              <a:t>Intentional or unintentional acts </a:t>
            </a:r>
          </a:p>
          <a:p>
            <a:pPr marL="342900" indent="-342900">
              <a:buFont typeface="Wingdings" pitchFamily="2" charset="2"/>
              <a:buChar char="Ø"/>
            </a:pPr>
            <a:r>
              <a:rPr lang="en-US" sz="2500" dirty="0"/>
              <a:t>The level of attention</a:t>
            </a:r>
          </a:p>
          <a:p>
            <a:pPr marL="342900" indent="-342900">
              <a:buFont typeface="Wingdings" pitchFamily="2" charset="2"/>
              <a:buChar char="Ø"/>
            </a:pPr>
            <a:r>
              <a:rPr lang="en-US" sz="2500" dirty="0"/>
              <a:t>Any unusual action </a:t>
            </a:r>
          </a:p>
          <a:p>
            <a:pPr marL="342900" indent="-342900">
              <a:buFont typeface="Wingdings" pitchFamily="2" charset="2"/>
              <a:buChar char="Ø"/>
            </a:pPr>
            <a:r>
              <a:rPr lang="en-US" sz="2500" dirty="0"/>
              <a:t>Cultural </a:t>
            </a:r>
            <a:r>
              <a:rPr lang="en-US" sz="2500" dirty="0" smtClean="0"/>
              <a:t>norms </a:t>
            </a:r>
            <a:endParaRPr lang="en-US" sz="2500" dirty="0"/>
          </a:p>
          <a:p>
            <a:pPr marL="342900" indent="-342900">
              <a:buFont typeface="Wingdings" pitchFamily="2" charset="2"/>
              <a:buChar char="Ø"/>
            </a:pPr>
            <a:r>
              <a:rPr lang="en-US" sz="2500" dirty="0"/>
              <a:t>Adverse conditions</a:t>
            </a:r>
          </a:p>
          <a:p>
            <a:endParaRPr lang="en-GB" dirty="0"/>
          </a:p>
        </p:txBody>
      </p:sp>
      <p:sp>
        <p:nvSpPr>
          <p:cNvPr id="3" name="Title 2"/>
          <p:cNvSpPr>
            <a:spLocks noGrp="1"/>
          </p:cNvSpPr>
          <p:nvPr>
            <p:ph type="title"/>
          </p:nvPr>
        </p:nvSpPr>
        <p:spPr/>
        <p:txBody>
          <a:bodyPr>
            <a:noAutofit/>
          </a:bodyPr>
          <a:lstStyle/>
          <a:p>
            <a:r>
              <a:rPr lang="en-US" sz="3200" dirty="0"/>
              <a:t>Failures Caused by Employee Actions and Inactions</a:t>
            </a:r>
            <a:endParaRPr lang="en-GB" sz="3200" dirty="0"/>
          </a:p>
        </p:txBody>
      </p:sp>
    </p:spTree>
    <p:extLst>
      <p:ext uri="{BB962C8B-B14F-4D97-AF65-F5344CB8AC3E}">
        <p14:creationId xmlns:p14="http://schemas.microsoft.com/office/powerpoint/2010/main" val="2939785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lvl="0" indent="-342900">
              <a:buFont typeface="Wingdings" pitchFamily="2" charset="2"/>
              <a:buChar char="Ø"/>
            </a:pPr>
            <a:r>
              <a:rPr lang="en-US" sz="2500" dirty="0"/>
              <a:t>Failures caused by other guests</a:t>
            </a:r>
          </a:p>
          <a:p>
            <a:pPr marL="342900" lvl="0" indent="-342900">
              <a:buFont typeface="Wingdings" pitchFamily="2" charset="2"/>
              <a:buChar char="Ø"/>
            </a:pPr>
            <a:r>
              <a:rPr lang="en-US" sz="2500" dirty="0"/>
              <a:t>Random events</a:t>
            </a:r>
          </a:p>
          <a:p>
            <a:pPr marL="342900" indent="-342900">
              <a:buFont typeface="Wingdings" pitchFamily="2" charset="2"/>
              <a:buChar char="Ø"/>
            </a:pPr>
            <a:r>
              <a:rPr lang="en-US" sz="2500" dirty="0"/>
              <a:t>Circumstances beyond control of the organization but which guests will still expect to be fixed</a:t>
            </a:r>
          </a:p>
          <a:p>
            <a:pPr marL="342900" indent="-342900">
              <a:buFont typeface="Wingdings" pitchFamily="2" charset="2"/>
              <a:buChar char="Ø"/>
            </a:pPr>
            <a:r>
              <a:rPr lang="en-US" sz="2500" dirty="0"/>
              <a:t>Drunkenness </a:t>
            </a:r>
          </a:p>
          <a:p>
            <a:pPr marL="342900" indent="-342900">
              <a:buFont typeface="Wingdings" pitchFamily="2" charset="2"/>
              <a:buChar char="Ø"/>
            </a:pPr>
            <a:r>
              <a:rPr lang="en-US" sz="2500" dirty="0"/>
              <a:t>Verbal and physical abuse</a:t>
            </a:r>
          </a:p>
          <a:p>
            <a:pPr marL="342900" indent="-342900">
              <a:buFont typeface="Wingdings" pitchFamily="2" charset="2"/>
              <a:buChar char="Ø"/>
            </a:pPr>
            <a:r>
              <a:rPr lang="en-US" sz="2500" dirty="0"/>
              <a:t>Breaking company policies and rules </a:t>
            </a:r>
          </a:p>
          <a:p>
            <a:pPr marL="342900" indent="-342900">
              <a:buFont typeface="Wingdings" pitchFamily="2" charset="2"/>
              <a:buChar char="Ø"/>
            </a:pPr>
            <a:r>
              <a:rPr lang="en-US" sz="2500" dirty="0"/>
              <a:t>Dealing with uncooperative guests </a:t>
            </a:r>
          </a:p>
          <a:p>
            <a:endParaRPr lang="en-GB" dirty="0"/>
          </a:p>
        </p:txBody>
      </p:sp>
      <p:sp>
        <p:nvSpPr>
          <p:cNvPr id="3" name="Title 2"/>
          <p:cNvSpPr>
            <a:spLocks noGrp="1"/>
          </p:cNvSpPr>
          <p:nvPr>
            <p:ph type="title"/>
          </p:nvPr>
        </p:nvSpPr>
        <p:spPr/>
        <p:txBody>
          <a:bodyPr>
            <a:normAutofit/>
          </a:bodyPr>
          <a:lstStyle/>
          <a:p>
            <a:r>
              <a:rPr lang="en-US" sz="3200" dirty="0"/>
              <a:t>Other Service Failures</a:t>
            </a:r>
            <a:endParaRPr lang="en-GB" sz="3200" dirty="0"/>
          </a:p>
        </p:txBody>
      </p:sp>
    </p:spTree>
    <p:extLst>
      <p:ext uri="{BB962C8B-B14F-4D97-AF65-F5344CB8AC3E}">
        <p14:creationId xmlns:p14="http://schemas.microsoft.com/office/powerpoint/2010/main" val="3378500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pPr marL="342900" lvl="0" indent="-342900">
              <a:buFont typeface="Wingdings" pitchFamily="2" charset="2"/>
              <a:buChar char="Ø"/>
            </a:pPr>
            <a:r>
              <a:rPr lang="en-US" sz="2500" dirty="0"/>
              <a:t>Category ‘service delivery system failures’</a:t>
            </a:r>
          </a:p>
          <a:p>
            <a:pPr lvl="1">
              <a:buFont typeface="Arial" pitchFamily="34" charset="0"/>
              <a:buChar char="•"/>
            </a:pPr>
            <a:r>
              <a:rPr lang="en-US" sz="2500" dirty="0"/>
              <a:t>Product defect failures</a:t>
            </a:r>
          </a:p>
          <a:p>
            <a:pPr lvl="1">
              <a:buFont typeface="Arial" pitchFamily="34" charset="0"/>
              <a:buChar char="•"/>
            </a:pPr>
            <a:r>
              <a:rPr lang="en-US" sz="2500" dirty="0"/>
              <a:t>Slow/unavailable service failures </a:t>
            </a:r>
          </a:p>
          <a:p>
            <a:pPr lvl="1">
              <a:buFont typeface="Arial" pitchFamily="34" charset="0"/>
              <a:buChar char="•"/>
            </a:pPr>
            <a:r>
              <a:rPr lang="en-US" sz="2500" dirty="0"/>
              <a:t>Failures deriving from facility problems </a:t>
            </a:r>
          </a:p>
          <a:p>
            <a:pPr lvl="1">
              <a:buFont typeface="Arial" pitchFamily="34" charset="0"/>
              <a:buChar char="•"/>
            </a:pPr>
            <a:r>
              <a:rPr lang="en-US" sz="2500" dirty="0"/>
              <a:t>Failures related to unclear policies </a:t>
            </a:r>
          </a:p>
          <a:p>
            <a:pPr lvl="1">
              <a:buFont typeface="Arial" pitchFamily="34" charset="0"/>
              <a:buChar char="•"/>
            </a:pPr>
            <a:r>
              <a:rPr lang="en-US" sz="2500" dirty="0"/>
              <a:t>Failures related to out-of-stock conditions such as inadequate supply of menu items </a:t>
            </a:r>
          </a:p>
          <a:p>
            <a:pPr lvl="1"/>
            <a:endParaRPr lang="en-US" sz="2500" i="1" dirty="0"/>
          </a:p>
          <a:p>
            <a:pPr marL="342900" lvl="0" indent="-342900">
              <a:buFont typeface="Wingdings" pitchFamily="2" charset="2"/>
              <a:buChar char="Ø"/>
            </a:pPr>
            <a:r>
              <a:rPr lang="en-US" sz="2500" dirty="0"/>
              <a:t>Category ‘implicit/explicit customer requests’ </a:t>
            </a:r>
          </a:p>
          <a:p>
            <a:pPr lvl="1">
              <a:buFont typeface="Arial" pitchFamily="34" charset="0"/>
              <a:buChar char="•"/>
            </a:pPr>
            <a:r>
              <a:rPr lang="en-US" sz="2500" dirty="0"/>
              <a:t>Food not cooked to order </a:t>
            </a:r>
          </a:p>
          <a:p>
            <a:pPr lvl="1">
              <a:buFont typeface="Arial" pitchFamily="34" charset="0"/>
              <a:buChar char="•"/>
            </a:pPr>
            <a:r>
              <a:rPr lang="en-US" sz="2500" dirty="0"/>
              <a:t>Failures related to seating problems </a:t>
            </a:r>
          </a:p>
          <a:p>
            <a:endParaRPr lang="en-GB" dirty="0"/>
          </a:p>
        </p:txBody>
      </p:sp>
      <p:sp>
        <p:nvSpPr>
          <p:cNvPr id="3" name="Title 2"/>
          <p:cNvSpPr>
            <a:spLocks noGrp="1"/>
          </p:cNvSpPr>
          <p:nvPr>
            <p:ph type="title"/>
          </p:nvPr>
        </p:nvSpPr>
        <p:spPr/>
        <p:txBody>
          <a:bodyPr>
            <a:normAutofit/>
          </a:bodyPr>
          <a:lstStyle/>
          <a:p>
            <a:r>
              <a:rPr lang="en-US" sz="2500" dirty="0"/>
              <a:t>Hoffman, Kelley and </a:t>
            </a:r>
            <a:r>
              <a:rPr lang="en-US" sz="2500" dirty="0" err="1"/>
              <a:t>Rotalsky’s</a:t>
            </a:r>
            <a:r>
              <a:rPr lang="en-US" sz="2500" dirty="0"/>
              <a:t> (1995) Types of Service Failures</a:t>
            </a:r>
            <a:endParaRPr lang="en-GB" sz="2500" dirty="0"/>
          </a:p>
        </p:txBody>
      </p:sp>
    </p:spTree>
    <p:extLst>
      <p:ext uri="{BB962C8B-B14F-4D97-AF65-F5344CB8AC3E}">
        <p14:creationId xmlns:p14="http://schemas.microsoft.com/office/powerpoint/2010/main" val="237363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lvl="0"/>
            <a:endParaRPr lang="en-US" sz="2500" dirty="0" smtClean="0"/>
          </a:p>
          <a:p>
            <a:pPr marL="342900" lvl="0" indent="-342900">
              <a:buFont typeface="Wingdings" pitchFamily="2" charset="2"/>
              <a:buChar char="Ø"/>
            </a:pPr>
            <a:r>
              <a:rPr lang="en-US" sz="2300" dirty="0" smtClean="0"/>
              <a:t>Category </a:t>
            </a:r>
            <a:r>
              <a:rPr lang="en-US" sz="2300" dirty="0"/>
              <a:t>‘unprompted/unsolicited employee actions’ </a:t>
            </a:r>
            <a:endParaRPr lang="en-US" sz="2300" dirty="0" smtClean="0"/>
          </a:p>
          <a:p>
            <a:pPr marL="1085850" lvl="1" indent="-342900">
              <a:buFont typeface="Arial" pitchFamily="34" charset="0"/>
              <a:buChar char="•"/>
            </a:pPr>
            <a:r>
              <a:rPr lang="en-US" sz="2300" dirty="0" smtClean="0"/>
              <a:t>Failures occurring </a:t>
            </a:r>
            <a:r>
              <a:rPr lang="en-US" sz="2300" dirty="0"/>
              <a:t>due to inappropriate employee </a:t>
            </a:r>
            <a:r>
              <a:rPr lang="en-US" sz="2300" dirty="0" err="1"/>
              <a:t>behaviour</a:t>
            </a:r>
            <a:endParaRPr lang="en-US" sz="2300" dirty="0"/>
          </a:p>
          <a:p>
            <a:pPr marL="1085850" lvl="1" indent="-342900">
              <a:buFont typeface="Arial" pitchFamily="34" charset="0"/>
              <a:buChar char="•"/>
            </a:pPr>
            <a:r>
              <a:rPr lang="en-US" sz="2300" dirty="0" smtClean="0"/>
              <a:t>Service </a:t>
            </a:r>
            <a:r>
              <a:rPr lang="en-US" sz="2300" dirty="0"/>
              <a:t>failures </a:t>
            </a:r>
            <a:r>
              <a:rPr lang="en-US" sz="2300" dirty="0" smtClean="0"/>
              <a:t>based </a:t>
            </a:r>
            <a:r>
              <a:rPr lang="en-US" sz="2300" dirty="0"/>
              <a:t>on wrong orders, lost orders or guests being mischarged</a:t>
            </a:r>
          </a:p>
          <a:p>
            <a:endParaRPr lang="en-GB" dirty="0"/>
          </a:p>
        </p:txBody>
      </p:sp>
      <p:sp>
        <p:nvSpPr>
          <p:cNvPr id="3" name="Title 2"/>
          <p:cNvSpPr>
            <a:spLocks noGrp="1"/>
          </p:cNvSpPr>
          <p:nvPr>
            <p:ph type="title"/>
          </p:nvPr>
        </p:nvSpPr>
        <p:spPr/>
        <p:txBody>
          <a:bodyPr>
            <a:normAutofit/>
          </a:bodyPr>
          <a:lstStyle/>
          <a:p>
            <a:r>
              <a:rPr lang="en-US" sz="2500" dirty="0"/>
              <a:t>Hoffman, Kelley and </a:t>
            </a:r>
            <a:r>
              <a:rPr lang="en-US" sz="2500" dirty="0" err="1"/>
              <a:t>Rotalsky’s</a:t>
            </a:r>
            <a:r>
              <a:rPr lang="en-US" sz="2500" dirty="0"/>
              <a:t> (1995) Types of Service Failures</a:t>
            </a:r>
            <a:endParaRPr lang="en-GB" sz="2500" dirty="0"/>
          </a:p>
        </p:txBody>
      </p:sp>
    </p:spTree>
    <p:extLst>
      <p:ext uri="{BB962C8B-B14F-4D97-AF65-F5344CB8AC3E}">
        <p14:creationId xmlns:p14="http://schemas.microsoft.com/office/powerpoint/2010/main" val="2777245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pPr marL="342900" lvl="0" indent="-342900">
              <a:buFont typeface="Wingdings" pitchFamily="2" charset="2"/>
              <a:buChar char="Ø"/>
            </a:pPr>
            <a:r>
              <a:rPr lang="en-US" sz="2500" dirty="0"/>
              <a:t>Visible and invisible consequences of service failures (</a:t>
            </a:r>
            <a:r>
              <a:rPr lang="en-US" sz="2500" dirty="0" err="1"/>
              <a:t>Koc</a:t>
            </a:r>
            <a:r>
              <a:rPr lang="en-US" sz="2500" dirty="0"/>
              <a:t> </a:t>
            </a:r>
            <a:r>
              <a:rPr lang="en-US" sz="2500" i="1" dirty="0"/>
              <a:t>et al</a:t>
            </a:r>
            <a:r>
              <a:rPr lang="en-US" sz="2500" dirty="0"/>
              <a:t>., 2017). </a:t>
            </a:r>
          </a:p>
          <a:p>
            <a:pPr lvl="0"/>
            <a:endParaRPr lang="en-US" sz="2500" dirty="0"/>
          </a:p>
          <a:p>
            <a:pPr marL="342900" lvl="0" indent="-342900">
              <a:buFont typeface="Wingdings" pitchFamily="2" charset="2"/>
              <a:buChar char="Ø"/>
            </a:pPr>
            <a:r>
              <a:rPr lang="en-US" sz="2500" dirty="0"/>
              <a:t>Three types of customer participation (</a:t>
            </a:r>
            <a:r>
              <a:rPr lang="en-US" sz="2500" dirty="0" err="1"/>
              <a:t>Koc</a:t>
            </a:r>
            <a:r>
              <a:rPr lang="en-US" sz="2500" dirty="0"/>
              <a:t> </a:t>
            </a:r>
            <a:r>
              <a:rPr lang="en-US" sz="2500" i="1" dirty="0"/>
              <a:t>et al</a:t>
            </a:r>
            <a:r>
              <a:rPr lang="en-US" sz="2500" dirty="0"/>
              <a:t>., 2017): </a:t>
            </a:r>
            <a:endParaRPr lang="en-US" sz="2500" dirty="0" smtClean="0"/>
          </a:p>
          <a:p>
            <a:pPr lvl="0">
              <a:buClr>
                <a:srgbClr val="2DA2BF"/>
              </a:buClr>
            </a:pPr>
            <a:endParaRPr lang="en-US" sz="2500" dirty="0">
              <a:solidFill>
                <a:prstClr val="black"/>
              </a:solidFill>
            </a:endParaRPr>
          </a:p>
          <a:p>
            <a:pPr lvl="1">
              <a:buFont typeface="Arial" pitchFamily="34" charset="0"/>
              <a:buChar char="•"/>
            </a:pPr>
            <a:r>
              <a:rPr lang="en-US" sz="2500" dirty="0">
                <a:solidFill>
                  <a:prstClr val="black"/>
                </a:solidFill>
              </a:rPr>
              <a:t>a) Mental participation </a:t>
            </a:r>
          </a:p>
          <a:p>
            <a:pPr lvl="1">
              <a:buFont typeface="Arial" pitchFamily="34" charset="0"/>
              <a:buChar char="•"/>
            </a:pPr>
            <a:r>
              <a:rPr lang="en-US" sz="2500" dirty="0">
                <a:solidFill>
                  <a:prstClr val="black"/>
                </a:solidFill>
              </a:rPr>
              <a:t>b) Physical participation</a:t>
            </a:r>
          </a:p>
          <a:p>
            <a:pPr lvl="1">
              <a:buFont typeface="Arial" pitchFamily="34" charset="0"/>
              <a:buChar char="•"/>
            </a:pPr>
            <a:r>
              <a:rPr lang="en-US" sz="2500" dirty="0">
                <a:solidFill>
                  <a:prstClr val="black"/>
                </a:solidFill>
              </a:rPr>
              <a:t>c) Emotional participation</a:t>
            </a:r>
          </a:p>
          <a:p>
            <a:pPr lvl="1">
              <a:buClr>
                <a:srgbClr val="2DA2BF"/>
              </a:buClr>
            </a:pPr>
            <a:endParaRPr lang="en-US" sz="2500" i="1" dirty="0">
              <a:solidFill>
                <a:prstClr val="black"/>
              </a:solidFill>
            </a:endParaRPr>
          </a:p>
          <a:p>
            <a:pPr marL="342900" lvl="0" indent="-342900">
              <a:buFont typeface="Wingdings" pitchFamily="2" charset="2"/>
              <a:buChar char="Ø"/>
            </a:pPr>
            <a:r>
              <a:rPr lang="en-US" sz="2500" dirty="0">
                <a:solidFill>
                  <a:prstClr val="black"/>
                </a:solidFill>
              </a:rPr>
              <a:t>‘When customers participate in the service, they seem to care less for the negative outcome arising out of a service failure’ </a:t>
            </a:r>
            <a:r>
              <a:rPr lang="en-US" sz="2500" dirty="0"/>
              <a:t>(</a:t>
            </a:r>
            <a:r>
              <a:rPr lang="en-US" sz="2500" dirty="0" err="1"/>
              <a:t>Koc</a:t>
            </a:r>
            <a:r>
              <a:rPr lang="en-US" sz="2500" dirty="0"/>
              <a:t> </a:t>
            </a:r>
            <a:r>
              <a:rPr lang="en-US" sz="2500" i="1" dirty="0"/>
              <a:t>et al</a:t>
            </a:r>
            <a:r>
              <a:rPr lang="en-US" sz="2500" dirty="0"/>
              <a:t>., 2017, p. 395). </a:t>
            </a:r>
            <a:endParaRPr lang="en-US" sz="2500" dirty="0" smtClean="0"/>
          </a:p>
          <a:p>
            <a:pPr marL="342900" lvl="0" indent="-342900">
              <a:buFont typeface="Wingdings" pitchFamily="2" charset="2"/>
              <a:buChar char="Ø"/>
            </a:pPr>
            <a:r>
              <a:rPr lang="en-US" sz="2500" dirty="0" smtClean="0"/>
              <a:t>Gender </a:t>
            </a:r>
            <a:r>
              <a:rPr lang="en-US" sz="2500" dirty="0"/>
              <a:t>and younger guests do matter.</a:t>
            </a:r>
          </a:p>
          <a:p>
            <a:endParaRPr lang="en-GB" dirty="0"/>
          </a:p>
        </p:txBody>
      </p:sp>
      <p:sp>
        <p:nvSpPr>
          <p:cNvPr id="3" name="Title 2"/>
          <p:cNvSpPr>
            <a:spLocks noGrp="1"/>
          </p:cNvSpPr>
          <p:nvPr>
            <p:ph type="title"/>
          </p:nvPr>
        </p:nvSpPr>
        <p:spPr/>
        <p:txBody>
          <a:bodyPr>
            <a:normAutofit/>
          </a:bodyPr>
          <a:lstStyle/>
          <a:p>
            <a:r>
              <a:rPr lang="en-US" sz="2500" dirty="0"/>
              <a:t>Customers’ Response to Service Failures in Hospitality Settings</a:t>
            </a:r>
            <a:endParaRPr lang="en-GB" sz="2500" dirty="0"/>
          </a:p>
        </p:txBody>
      </p:sp>
    </p:spTree>
    <p:extLst>
      <p:ext uri="{BB962C8B-B14F-4D97-AF65-F5344CB8AC3E}">
        <p14:creationId xmlns:p14="http://schemas.microsoft.com/office/powerpoint/2010/main" val="2643107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584251"/>
            <a:ext cx="7196137" cy="4001367"/>
          </a:xfrm>
        </p:spPr>
        <p:txBody>
          <a:bodyPr>
            <a:normAutofit fontScale="62500" lnSpcReduction="20000"/>
          </a:bodyPr>
          <a:lstStyle/>
          <a:p>
            <a:pPr marL="571500" lvl="0" indent="-571500">
              <a:buFont typeface="Wingdings" pitchFamily="2" charset="2"/>
              <a:buChar char="Ø"/>
            </a:pPr>
            <a:r>
              <a:rPr lang="en-US" sz="3600" dirty="0"/>
              <a:t>Reactions are associated with the severity of the service failure.</a:t>
            </a:r>
          </a:p>
          <a:p>
            <a:pPr lvl="0"/>
            <a:endParaRPr lang="en-US" sz="3600" i="1" dirty="0"/>
          </a:p>
          <a:p>
            <a:pPr marL="571500" lvl="0" indent="-571500">
              <a:buFont typeface="Wingdings" pitchFamily="2" charset="2"/>
              <a:buChar char="Ø"/>
            </a:pPr>
            <a:r>
              <a:rPr lang="en-US" sz="3600" dirty="0"/>
              <a:t>Generally speaking, if guests are unhappy or dissatisfied with a product or service, they will directly express their concerns face-to-face to the hospitality employee, supervisor, or manager on duty. </a:t>
            </a:r>
          </a:p>
          <a:p>
            <a:pPr lvl="0"/>
            <a:endParaRPr lang="en-US" sz="3600" dirty="0"/>
          </a:p>
          <a:p>
            <a:pPr marL="571500" lvl="0" indent="-571500">
              <a:buFont typeface="Wingdings" pitchFamily="2" charset="2"/>
              <a:buChar char="Ø"/>
            </a:pPr>
            <a:r>
              <a:rPr lang="en-US" sz="3600" dirty="0"/>
              <a:t>If their voice is not heard, then they will most likely turn to social media or places such as </a:t>
            </a:r>
            <a:r>
              <a:rPr lang="en-US" sz="3600" dirty="0" err="1"/>
              <a:t>TripAdvisor</a:t>
            </a:r>
            <a:r>
              <a:rPr lang="en-US" sz="3600" dirty="0"/>
              <a:t> or Yelp to write a review, submit their complaint and inform others about their experience. </a:t>
            </a:r>
          </a:p>
          <a:p>
            <a:endParaRPr lang="en-GB" dirty="0"/>
          </a:p>
        </p:txBody>
      </p:sp>
      <p:sp>
        <p:nvSpPr>
          <p:cNvPr id="3" name="Title 2"/>
          <p:cNvSpPr>
            <a:spLocks noGrp="1"/>
          </p:cNvSpPr>
          <p:nvPr>
            <p:ph type="title"/>
          </p:nvPr>
        </p:nvSpPr>
        <p:spPr/>
        <p:txBody>
          <a:bodyPr>
            <a:normAutofit/>
          </a:bodyPr>
          <a:lstStyle/>
          <a:p>
            <a:r>
              <a:rPr lang="en-US" sz="2500" dirty="0"/>
              <a:t>Customers’ Response to Service Failures in Hospitality Settings</a:t>
            </a:r>
            <a:endParaRPr lang="en-GB" sz="2500" dirty="0"/>
          </a:p>
        </p:txBody>
      </p:sp>
    </p:spTree>
    <p:extLst>
      <p:ext uri="{BB962C8B-B14F-4D97-AF65-F5344CB8AC3E}">
        <p14:creationId xmlns:p14="http://schemas.microsoft.com/office/powerpoint/2010/main" val="377294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0" indent="0">
              <a:buNone/>
            </a:pPr>
            <a:r>
              <a:rPr lang="en-US" dirty="0" smtClean="0">
                <a:solidFill>
                  <a:schemeClr val="bg1"/>
                </a:solidFill>
                <a:cs typeface="Arial"/>
              </a:rPr>
              <a:t>Chapter</a:t>
            </a:r>
            <a:r>
              <a:rPr lang="en-US" dirty="0" smtClean="0">
                <a:solidFill>
                  <a:schemeClr val="bg1"/>
                </a:solidFill>
                <a:latin typeface="Arial"/>
                <a:cs typeface="Arial"/>
              </a:rPr>
              <a:t> 2</a:t>
            </a:r>
          </a:p>
          <a:p>
            <a:r>
              <a:rPr lang="en-GB" sz="2500" dirty="0">
                <a:solidFill>
                  <a:schemeClr val="bg1"/>
                </a:solidFill>
              </a:rPr>
              <a:t>Understanding and Dealing with Service Failures in Tourism and Hospitality</a:t>
            </a:r>
            <a:endParaRPr lang="en-US" sz="2500" dirty="0" smtClean="0">
              <a:solidFill>
                <a:schemeClr val="bg1"/>
              </a:solidFill>
              <a:cs typeface="Arial"/>
            </a:endParaRPr>
          </a:p>
          <a:p>
            <a:pPr marL="0" indent="0">
              <a:buNone/>
            </a:pPr>
            <a:endParaRPr lang="en-GB" dirty="0"/>
          </a:p>
        </p:txBody>
      </p:sp>
    </p:spTree>
    <p:extLst>
      <p:ext uri="{BB962C8B-B14F-4D97-AF65-F5344CB8AC3E}">
        <p14:creationId xmlns:p14="http://schemas.microsoft.com/office/powerpoint/2010/main" val="1516765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414130"/>
            <a:ext cx="7196137" cy="4171488"/>
          </a:xfrm>
        </p:spPr>
        <p:txBody>
          <a:bodyPr>
            <a:normAutofit fontScale="92500" lnSpcReduction="20000"/>
          </a:bodyPr>
          <a:lstStyle/>
          <a:p>
            <a:pPr marL="457200" lvl="0" indent="-457200">
              <a:buFont typeface="Wingdings" pitchFamily="2" charset="2"/>
              <a:buChar char="Ø"/>
            </a:pPr>
            <a:r>
              <a:rPr lang="en-US" sz="2500" dirty="0"/>
              <a:t>Send an e-mail or write a letter upon their return home. </a:t>
            </a:r>
          </a:p>
          <a:p>
            <a:pPr marL="457200" lvl="0" indent="-457200">
              <a:buFont typeface="Wingdings" pitchFamily="2" charset="2"/>
              <a:buChar char="Ø"/>
            </a:pPr>
            <a:r>
              <a:rPr lang="en-US" sz="2500" dirty="0"/>
              <a:t>They may place a phone call to the customer service line.</a:t>
            </a:r>
          </a:p>
          <a:p>
            <a:pPr marL="457200" lvl="0" indent="-457200">
              <a:buFont typeface="Wingdings" pitchFamily="2" charset="2"/>
              <a:buChar char="Ø"/>
            </a:pPr>
            <a:r>
              <a:rPr lang="en-US" sz="2500" dirty="0"/>
              <a:t>Directly contact the headquarters and submit a formal complaint through the company’s online complaint form so the problem can be resolved </a:t>
            </a:r>
            <a:r>
              <a:rPr lang="en-US" sz="2500" dirty="0" smtClean="0"/>
              <a:t>though higher </a:t>
            </a:r>
            <a:r>
              <a:rPr lang="en-US" sz="2500" dirty="0"/>
              <a:t>management. </a:t>
            </a:r>
          </a:p>
          <a:p>
            <a:pPr marL="457200" lvl="0" indent="-457200">
              <a:buFont typeface="Wingdings" pitchFamily="2" charset="2"/>
              <a:buChar char="Ø"/>
            </a:pPr>
            <a:r>
              <a:rPr lang="en-US" sz="2500" dirty="0"/>
              <a:t>Others do not want to be bothered.</a:t>
            </a:r>
          </a:p>
          <a:p>
            <a:pPr marL="457200" lvl="0" indent="-457200">
              <a:buFont typeface="Wingdings" pitchFamily="2" charset="2"/>
              <a:buChar char="Ø"/>
            </a:pPr>
            <a:r>
              <a:rPr lang="en-US" sz="2500" dirty="0"/>
              <a:t>Others will bypass any sort of interaction with the hotel management or staff and go directly to the internet to report their complaint.</a:t>
            </a:r>
            <a:r>
              <a:rPr lang="en-US" dirty="0"/>
              <a:t> </a:t>
            </a:r>
          </a:p>
          <a:p>
            <a:endParaRPr lang="en-GB" dirty="0"/>
          </a:p>
        </p:txBody>
      </p:sp>
      <p:sp>
        <p:nvSpPr>
          <p:cNvPr id="3" name="Title 2"/>
          <p:cNvSpPr>
            <a:spLocks noGrp="1"/>
          </p:cNvSpPr>
          <p:nvPr>
            <p:ph type="title"/>
          </p:nvPr>
        </p:nvSpPr>
        <p:spPr/>
        <p:txBody>
          <a:bodyPr>
            <a:normAutofit/>
          </a:bodyPr>
          <a:lstStyle/>
          <a:p>
            <a:r>
              <a:rPr lang="en-US" sz="2500" dirty="0"/>
              <a:t>Customers’ Response to Service Failures in Hospitality Settings</a:t>
            </a:r>
            <a:endParaRPr lang="en-GB" sz="2500" dirty="0"/>
          </a:p>
        </p:txBody>
      </p:sp>
    </p:spTree>
    <p:extLst>
      <p:ext uri="{BB962C8B-B14F-4D97-AF65-F5344CB8AC3E}">
        <p14:creationId xmlns:p14="http://schemas.microsoft.com/office/powerpoint/2010/main" val="2591278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499191"/>
            <a:ext cx="7196137" cy="4221125"/>
          </a:xfrm>
        </p:spPr>
        <p:txBody>
          <a:bodyPr>
            <a:normAutofit fontScale="85000" lnSpcReduction="20000"/>
          </a:bodyPr>
          <a:lstStyle/>
          <a:p>
            <a:pPr marL="342900" lvl="0" indent="-342900">
              <a:buFont typeface="Wingdings" pitchFamily="2" charset="2"/>
              <a:buChar char="Ø"/>
            </a:pPr>
            <a:r>
              <a:rPr lang="en-US" sz="2500" dirty="0"/>
              <a:t>Those guests who express their complaint to the hospitality organization are guests who are loyal or truly care about the company.</a:t>
            </a:r>
          </a:p>
          <a:p>
            <a:pPr lvl="0"/>
            <a:endParaRPr lang="en-US" sz="2500" dirty="0"/>
          </a:p>
          <a:p>
            <a:pPr marL="342900" lvl="0" indent="-342900">
              <a:buFont typeface="Wingdings" pitchFamily="2" charset="2"/>
              <a:buChar char="Ø"/>
            </a:pPr>
            <a:r>
              <a:rPr lang="en-US" sz="2500" dirty="0"/>
              <a:t>Guests who don’t complain are usually indifferent and care very little about the company’s success. </a:t>
            </a:r>
          </a:p>
          <a:p>
            <a:pPr lvl="0"/>
            <a:endParaRPr lang="en-US" sz="2500" dirty="0"/>
          </a:p>
          <a:p>
            <a:pPr marL="342900" lvl="0" indent="-342900">
              <a:buFont typeface="Wingdings" pitchFamily="2" charset="2"/>
              <a:buChar char="Ø"/>
            </a:pPr>
            <a:r>
              <a:rPr lang="en-US" sz="2500" dirty="0"/>
              <a:t>There are three primary reasons why people do not complain: </a:t>
            </a:r>
          </a:p>
          <a:p>
            <a:pPr lvl="1">
              <a:buFont typeface="Arial" pitchFamily="34" charset="0"/>
              <a:buChar char="•"/>
            </a:pPr>
            <a:r>
              <a:rPr lang="en-US" sz="2500" dirty="0"/>
              <a:t>They feel it is not worth it</a:t>
            </a:r>
          </a:p>
          <a:p>
            <a:pPr lvl="1">
              <a:buFont typeface="Arial" pitchFamily="34" charset="0"/>
              <a:buChar char="•"/>
            </a:pPr>
            <a:r>
              <a:rPr lang="en-US" sz="2500" dirty="0"/>
              <a:t>They do not know where or how to complain, and</a:t>
            </a:r>
          </a:p>
          <a:p>
            <a:pPr lvl="1">
              <a:buFont typeface="Arial" pitchFamily="34" charset="0"/>
              <a:buChar char="•"/>
            </a:pPr>
            <a:r>
              <a:rPr lang="en-US" sz="2500" dirty="0"/>
              <a:t>They believe that nothing will be done even if they do complain. </a:t>
            </a:r>
          </a:p>
          <a:p>
            <a:endParaRPr lang="en-GB" dirty="0"/>
          </a:p>
        </p:txBody>
      </p:sp>
      <p:sp>
        <p:nvSpPr>
          <p:cNvPr id="3" name="Title 2"/>
          <p:cNvSpPr>
            <a:spLocks noGrp="1"/>
          </p:cNvSpPr>
          <p:nvPr>
            <p:ph type="title"/>
          </p:nvPr>
        </p:nvSpPr>
        <p:spPr/>
        <p:txBody>
          <a:bodyPr>
            <a:normAutofit/>
          </a:bodyPr>
          <a:lstStyle/>
          <a:p>
            <a:r>
              <a:rPr lang="en-US" sz="2500" dirty="0"/>
              <a:t>Customers’ Response to Service Failures in Hospitality Settings</a:t>
            </a:r>
            <a:endParaRPr lang="en-GB" sz="2500" dirty="0"/>
          </a:p>
        </p:txBody>
      </p:sp>
    </p:spTree>
    <p:extLst>
      <p:ext uri="{BB962C8B-B14F-4D97-AF65-F5344CB8AC3E}">
        <p14:creationId xmlns:p14="http://schemas.microsoft.com/office/powerpoint/2010/main" val="3272749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541721"/>
            <a:ext cx="7196137" cy="4043897"/>
          </a:xfrm>
        </p:spPr>
        <p:txBody>
          <a:bodyPr>
            <a:normAutofit fontScale="70000" lnSpcReduction="20000"/>
          </a:bodyPr>
          <a:lstStyle/>
          <a:p>
            <a:pPr marL="457200" lvl="0" indent="-457200">
              <a:buFont typeface="Wingdings" pitchFamily="2" charset="2"/>
              <a:buChar char="Ø"/>
            </a:pPr>
            <a:r>
              <a:rPr lang="en-US" dirty="0"/>
              <a:t>Another factor that could strongly discourage guests’ willingness to express their complaints to hotel management is their participation in services.</a:t>
            </a:r>
          </a:p>
          <a:p>
            <a:pPr lvl="0"/>
            <a:endParaRPr lang="en-US" dirty="0"/>
          </a:p>
          <a:p>
            <a:pPr marL="457200" lvl="0" indent="-457200">
              <a:buFont typeface="Wingdings" pitchFamily="2" charset="2"/>
              <a:buChar char="Ø"/>
            </a:pPr>
            <a:r>
              <a:rPr lang="en-US" dirty="0"/>
              <a:t>However, it is unable to guarantee the complete abolition of those complaints. In fact, customer participation can totally backfire.</a:t>
            </a:r>
          </a:p>
          <a:p>
            <a:pPr lvl="0"/>
            <a:endParaRPr lang="en-US" dirty="0"/>
          </a:p>
          <a:p>
            <a:pPr marL="457200" lvl="0" indent="-457200">
              <a:buFont typeface="Wingdings" pitchFamily="2" charset="2"/>
              <a:buChar char="Ø"/>
            </a:pPr>
            <a:r>
              <a:rPr lang="en-US" dirty="0"/>
              <a:t>The locus of causality, which refers to guests’ perception of who is to blame, strongly controls their reactions (</a:t>
            </a:r>
            <a:r>
              <a:rPr lang="en-US" dirty="0" err="1"/>
              <a:t>Koc</a:t>
            </a:r>
            <a:r>
              <a:rPr lang="en-US" dirty="0"/>
              <a:t> </a:t>
            </a:r>
            <a:r>
              <a:rPr lang="en-US" i="1" dirty="0"/>
              <a:t>et al</a:t>
            </a:r>
            <a:r>
              <a:rPr lang="en-US" dirty="0"/>
              <a:t>., 2017).</a:t>
            </a:r>
          </a:p>
          <a:p>
            <a:endParaRPr lang="en-GB" dirty="0"/>
          </a:p>
        </p:txBody>
      </p:sp>
      <p:sp>
        <p:nvSpPr>
          <p:cNvPr id="3" name="Title 2"/>
          <p:cNvSpPr>
            <a:spLocks noGrp="1"/>
          </p:cNvSpPr>
          <p:nvPr>
            <p:ph type="title"/>
          </p:nvPr>
        </p:nvSpPr>
        <p:spPr/>
        <p:txBody>
          <a:bodyPr>
            <a:normAutofit/>
          </a:bodyPr>
          <a:lstStyle/>
          <a:p>
            <a:r>
              <a:rPr lang="en-US" sz="2500" dirty="0"/>
              <a:t>Customers’ Response to Service Failures in Hospitality Settings</a:t>
            </a:r>
            <a:endParaRPr lang="en-GB" sz="2500" dirty="0"/>
          </a:p>
        </p:txBody>
      </p:sp>
    </p:spTree>
    <p:extLst>
      <p:ext uri="{BB962C8B-B14F-4D97-AF65-F5344CB8AC3E}">
        <p14:creationId xmlns:p14="http://schemas.microsoft.com/office/powerpoint/2010/main" val="354130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584251"/>
            <a:ext cx="7196137" cy="3902150"/>
          </a:xfrm>
        </p:spPr>
        <p:txBody>
          <a:bodyPr>
            <a:normAutofit fontScale="70000" lnSpcReduction="20000"/>
          </a:bodyPr>
          <a:lstStyle/>
          <a:p>
            <a:pPr marL="457200" indent="-457200">
              <a:buFont typeface="Wingdings" pitchFamily="2" charset="2"/>
              <a:buChar char="Ø"/>
            </a:pPr>
            <a:r>
              <a:rPr lang="en-US" dirty="0"/>
              <a:t>Not listening to customers’ concerns.</a:t>
            </a:r>
          </a:p>
          <a:p>
            <a:endParaRPr lang="en-US" dirty="0"/>
          </a:p>
          <a:p>
            <a:pPr marL="457200" indent="-457200">
              <a:buFont typeface="Wingdings" pitchFamily="2" charset="2"/>
              <a:buChar char="Ø"/>
            </a:pPr>
            <a:r>
              <a:rPr lang="en-US" dirty="0"/>
              <a:t>Not taking customer concerns or complaints seriously.</a:t>
            </a:r>
          </a:p>
          <a:p>
            <a:endParaRPr lang="en-US" dirty="0"/>
          </a:p>
          <a:p>
            <a:pPr marL="457200" indent="-457200">
              <a:buFont typeface="Wingdings" pitchFamily="2" charset="2"/>
              <a:buChar char="Ø"/>
            </a:pPr>
            <a:r>
              <a:rPr lang="en-US" dirty="0"/>
              <a:t>Doing nothing about service failures</a:t>
            </a:r>
          </a:p>
          <a:p>
            <a:endParaRPr lang="en-US" dirty="0"/>
          </a:p>
          <a:p>
            <a:pPr marL="457200" indent="-457200">
              <a:buFont typeface="Wingdings" pitchFamily="2" charset="2"/>
              <a:buChar char="Ø"/>
            </a:pPr>
            <a:r>
              <a:rPr lang="en-US" dirty="0"/>
              <a:t>Not realizing the urgency of resolving a complaint or service failure as quickly as possible. </a:t>
            </a:r>
          </a:p>
          <a:p>
            <a:endParaRPr lang="en-US" dirty="0"/>
          </a:p>
          <a:p>
            <a:pPr marL="457200" indent="-457200">
              <a:buFont typeface="Wingdings" pitchFamily="2" charset="2"/>
              <a:buChar char="Ø"/>
            </a:pPr>
            <a:r>
              <a:rPr lang="en-US" dirty="0"/>
              <a:t>Resolving the specific guest complaint, but not taking any measures to ensure it will not happen again. </a:t>
            </a:r>
          </a:p>
          <a:p>
            <a:endParaRPr lang="en-GB" dirty="0"/>
          </a:p>
        </p:txBody>
      </p:sp>
      <p:sp>
        <p:nvSpPr>
          <p:cNvPr id="3" name="Title 2"/>
          <p:cNvSpPr>
            <a:spLocks noGrp="1"/>
          </p:cNvSpPr>
          <p:nvPr>
            <p:ph type="title"/>
          </p:nvPr>
        </p:nvSpPr>
        <p:spPr/>
        <p:txBody>
          <a:bodyPr>
            <a:normAutofit/>
          </a:bodyPr>
          <a:lstStyle/>
          <a:p>
            <a:r>
              <a:rPr lang="en-US" sz="2500" dirty="0"/>
              <a:t>Most Common Mistakes when Dealing with Service Failures </a:t>
            </a:r>
            <a:endParaRPr lang="en-GB" sz="2500" dirty="0"/>
          </a:p>
        </p:txBody>
      </p:sp>
    </p:spTree>
    <p:extLst>
      <p:ext uri="{BB962C8B-B14F-4D97-AF65-F5344CB8AC3E}">
        <p14:creationId xmlns:p14="http://schemas.microsoft.com/office/powerpoint/2010/main" val="3294106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477926"/>
            <a:ext cx="7196137" cy="4107692"/>
          </a:xfrm>
        </p:spPr>
        <p:txBody>
          <a:bodyPr>
            <a:normAutofit fontScale="62500" lnSpcReduction="20000"/>
          </a:bodyPr>
          <a:lstStyle/>
          <a:p>
            <a:pPr marL="571500" indent="-571500">
              <a:buFont typeface="Wingdings" pitchFamily="2" charset="2"/>
              <a:buChar char="Ø"/>
            </a:pPr>
            <a:r>
              <a:rPr lang="en-US" sz="3600" dirty="0"/>
              <a:t>Refusing to receive customer complaints. </a:t>
            </a:r>
          </a:p>
          <a:p>
            <a:endParaRPr lang="en-US" sz="3600" dirty="0"/>
          </a:p>
          <a:p>
            <a:pPr marL="571500" indent="-571500">
              <a:buFont typeface="Wingdings" pitchFamily="2" charset="2"/>
              <a:buChar char="Ø"/>
            </a:pPr>
            <a:r>
              <a:rPr lang="en-US" sz="3600" dirty="0"/>
              <a:t>Inability to identify the most appropriate way to respond to a customer complaint and how to properly handle it. </a:t>
            </a:r>
          </a:p>
          <a:p>
            <a:endParaRPr lang="en-US" sz="3600" dirty="0"/>
          </a:p>
          <a:p>
            <a:pPr marL="571500" indent="-571500">
              <a:buFont typeface="Wingdings" pitchFamily="2" charset="2"/>
              <a:buChar char="Ø"/>
            </a:pPr>
            <a:r>
              <a:rPr lang="en-US" sz="3600" dirty="0"/>
              <a:t>Inability to identify the most appropriate recovery strategy to follow. </a:t>
            </a:r>
          </a:p>
          <a:p>
            <a:endParaRPr lang="en-US" sz="3600" dirty="0"/>
          </a:p>
          <a:p>
            <a:pPr marL="571500" indent="-571500">
              <a:buFont typeface="Wingdings" pitchFamily="2" charset="2"/>
              <a:buChar char="Ø"/>
            </a:pPr>
            <a:r>
              <a:rPr lang="en-US" sz="3600" dirty="0"/>
              <a:t>Avoiding responsibility and blame shifting. </a:t>
            </a:r>
          </a:p>
          <a:p>
            <a:endParaRPr lang="en-US" sz="3600" dirty="0"/>
          </a:p>
          <a:p>
            <a:pPr marL="571500" indent="-571500">
              <a:buFont typeface="Wingdings" pitchFamily="2" charset="2"/>
              <a:buChar char="Ø"/>
            </a:pPr>
            <a:r>
              <a:rPr lang="en-US" sz="3600" dirty="0"/>
              <a:t>Not learning from each service failure that occurs. </a:t>
            </a:r>
          </a:p>
          <a:p>
            <a:endParaRPr lang="en-GB" dirty="0"/>
          </a:p>
        </p:txBody>
      </p:sp>
      <p:sp>
        <p:nvSpPr>
          <p:cNvPr id="3" name="Title 2"/>
          <p:cNvSpPr>
            <a:spLocks noGrp="1"/>
          </p:cNvSpPr>
          <p:nvPr>
            <p:ph type="title"/>
          </p:nvPr>
        </p:nvSpPr>
        <p:spPr/>
        <p:txBody>
          <a:bodyPr>
            <a:normAutofit/>
          </a:bodyPr>
          <a:lstStyle/>
          <a:p>
            <a:r>
              <a:rPr lang="en-US" sz="2500" dirty="0"/>
              <a:t>Most Common Mistakes when Dealing with Service Failures </a:t>
            </a:r>
            <a:endParaRPr lang="en-GB" sz="2500" dirty="0"/>
          </a:p>
        </p:txBody>
      </p:sp>
    </p:spTree>
    <p:extLst>
      <p:ext uri="{BB962C8B-B14F-4D97-AF65-F5344CB8AC3E}">
        <p14:creationId xmlns:p14="http://schemas.microsoft.com/office/powerpoint/2010/main" val="2570290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658680"/>
            <a:ext cx="7196137" cy="3359888"/>
          </a:xfrm>
        </p:spPr>
        <p:txBody>
          <a:bodyPr>
            <a:normAutofit fontScale="85000" lnSpcReduction="20000"/>
          </a:bodyPr>
          <a:lstStyle/>
          <a:p>
            <a:pPr marL="457200" indent="-457200">
              <a:buFont typeface="Wingdings" pitchFamily="2" charset="2"/>
              <a:buChar char="Ø"/>
            </a:pPr>
            <a:r>
              <a:rPr lang="en-US" sz="2700" dirty="0"/>
              <a:t>Service failures are inevitable. </a:t>
            </a:r>
          </a:p>
          <a:p>
            <a:endParaRPr lang="en-US" sz="2700" dirty="0"/>
          </a:p>
          <a:p>
            <a:pPr marL="457200" indent="-457200">
              <a:buFont typeface="Wingdings" pitchFamily="2" charset="2"/>
              <a:buChar char="Ø"/>
            </a:pPr>
            <a:r>
              <a:rPr lang="en-US" sz="2700" dirty="0"/>
              <a:t>Service failures are healthy. </a:t>
            </a:r>
          </a:p>
          <a:p>
            <a:pPr marL="457200" indent="-457200">
              <a:buFont typeface="Wingdings" pitchFamily="2" charset="2"/>
              <a:buChar char="Ø"/>
            </a:pPr>
            <a:endParaRPr lang="en-US" sz="2700" dirty="0" smtClean="0"/>
          </a:p>
          <a:p>
            <a:pPr marL="457200" indent="-457200">
              <a:buFont typeface="Wingdings" pitchFamily="2" charset="2"/>
              <a:buChar char="Ø"/>
            </a:pPr>
            <a:r>
              <a:rPr lang="en-US" sz="2700" dirty="0" smtClean="0"/>
              <a:t>Service </a:t>
            </a:r>
            <a:r>
              <a:rPr lang="en-US" sz="2700" dirty="0"/>
              <a:t>failures are opportunities. </a:t>
            </a:r>
          </a:p>
          <a:p>
            <a:endParaRPr lang="en-US" sz="2700" dirty="0"/>
          </a:p>
          <a:p>
            <a:pPr marL="457200" indent="-457200">
              <a:buFont typeface="Wingdings" pitchFamily="2" charset="2"/>
              <a:buChar char="Ø"/>
            </a:pPr>
            <a:r>
              <a:rPr lang="en-US" sz="2700" dirty="0"/>
              <a:t>Service failures are marketing tools. </a:t>
            </a:r>
          </a:p>
          <a:p>
            <a:endParaRPr lang="en-US" sz="2700" dirty="0"/>
          </a:p>
          <a:p>
            <a:pPr marL="457200" indent="-457200">
              <a:buFont typeface="Wingdings" pitchFamily="2" charset="2"/>
              <a:buChar char="Ø"/>
            </a:pPr>
            <a:r>
              <a:rPr lang="en-US" sz="2700" dirty="0"/>
              <a:t>Service failures are advertising. </a:t>
            </a:r>
          </a:p>
          <a:p>
            <a:endParaRPr lang="en-GB" dirty="0"/>
          </a:p>
        </p:txBody>
      </p:sp>
      <p:sp>
        <p:nvSpPr>
          <p:cNvPr id="3" name="Title 2"/>
          <p:cNvSpPr>
            <a:spLocks noGrp="1"/>
          </p:cNvSpPr>
          <p:nvPr>
            <p:ph type="title"/>
          </p:nvPr>
        </p:nvSpPr>
        <p:spPr/>
        <p:txBody>
          <a:bodyPr>
            <a:normAutofit/>
          </a:bodyPr>
          <a:lstStyle/>
          <a:p>
            <a:r>
              <a:rPr lang="en-US" sz="2500" dirty="0"/>
              <a:t>Evaluating the Severity of the Situation</a:t>
            </a:r>
            <a:endParaRPr lang="en-GB" sz="2500" dirty="0"/>
          </a:p>
        </p:txBody>
      </p:sp>
    </p:spTree>
    <p:extLst>
      <p:ext uri="{BB962C8B-B14F-4D97-AF65-F5344CB8AC3E}">
        <p14:creationId xmlns:p14="http://schemas.microsoft.com/office/powerpoint/2010/main" val="4184292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488558"/>
            <a:ext cx="7196137" cy="3615070"/>
          </a:xfrm>
        </p:spPr>
        <p:txBody>
          <a:bodyPr>
            <a:normAutofit fontScale="85000" lnSpcReduction="20000"/>
          </a:bodyPr>
          <a:lstStyle/>
          <a:p>
            <a:pPr marL="457200" indent="-457200">
              <a:buFont typeface="Wingdings" pitchFamily="2" charset="2"/>
              <a:buChar char="Ø"/>
            </a:pPr>
            <a:r>
              <a:rPr lang="en-US" sz="2900" dirty="0"/>
              <a:t>Service failure comes in degrees, ranging from catastrophic failures that make newspaper headlines to those that are annoying, to insignificant slip-ups that are barely noticed. </a:t>
            </a:r>
          </a:p>
          <a:p>
            <a:endParaRPr lang="en-US" sz="2900" dirty="0"/>
          </a:p>
          <a:p>
            <a:pPr marL="457200" indent="-457200">
              <a:buFont typeface="Wingdings" pitchFamily="2" charset="2"/>
              <a:buChar char="Ø"/>
            </a:pPr>
            <a:r>
              <a:rPr lang="en-US" sz="2900" dirty="0"/>
              <a:t>They range in frequency from those that happen often to those that are rare. </a:t>
            </a:r>
          </a:p>
          <a:p>
            <a:endParaRPr lang="en-US" sz="2900" dirty="0"/>
          </a:p>
          <a:p>
            <a:pPr marL="457200" indent="-457200">
              <a:buFont typeface="Wingdings" pitchFamily="2" charset="2"/>
              <a:buChar char="Ø"/>
            </a:pPr>
            <a:r>
              <a:rPr lang="en-US" sz="2900" dirty="0"/>
              <a:t>Each customer will perceive differently the severity of a service failure. </a:t>
            </a:r>
          </a:p>
          <a:p>
            <a:endParaRPr lang="en-GB" dirty="0"/>
          </a:p>
        </p:txBody>
      </p:sp>
      <p:sp>
        <p:nvSpPr>
          <p:cNvPr id="3" name="Title 2"/>
          <p:cNvSpPr>
            <a:spLocks noGrp="1"/>
          </p:cNvSpPr>
          <p:nvPr>
            <p:ph type="title"/>
          </p:nvPr>
        </p:nvSpPr>
        <p:spPr/>
        <p:txBody>
          <a:bodyPr>
            <a:normAutofit/>
          </a:bodyPr>
          <a:lstStyle/>
          <a:p>
            <a:r>
              <a:rPr lang="en-US" sz="2500" dirty="0"/>
              <a:t>Evaluating the Severity of the Situation</a:t>
            </a:r>
            <a:endParaRPr lang="en-GB" sz="2500" dirty="0"/>
          </a:p>
        </p:txBody>
      </p:sp>
    </p:spTree>
    <p:extLst>
      <p:ext uri="{BB962C8B-B14F-4D97-AF65-F5344CB8AC3E}">
        <p14:creationId xmlns:p14="http://schemas.microsoft.com/office/powerpoint/2010/main" val="2595891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272382"/>
            <a:ext cx="7196137" cy="3746186"/>
          </a:xfrm>
        </p:spPr>
        <p:txBody>
          <a:bodyPr>
            <a:normAutofit lnSpcReduction="10000"/>
          </a:bodyPr>
          <a:lstStyle/>
          <a:p>
            <a:pPr marL="342900" indent="-342900">
              <a:buFont typeface="Wingdings" pitchFamily="2" charset="2"/>
              <a:buChar char="Ø"/>
            </a:pPr>
            <a:r>
              <a:rPr lang="en-US" sz="2500" dirty="0"/>
              <a:t>When a service failure occurs, the hospitality manager should</a:t>
            </a:r>
            <a:r>
              <a:rPr lang="en-US" sz="2500" dirty="0" smtClean="0"/>
              <a:t>:</a:t>
            </a:r>
            <a:endParaRPr lang="en-US" sz="2500" dirty="0"/>
          </a:p>
          <a:p>
            <a:pPr lvl="1">
              <a:buFont typeface="Arial" pitchFamily="34" charset="0"/>
              <a:buChar char="•"/>
            </a:pPr>
            <a:r>
              <a:rPr lang="en-US" sz="2500" dirty="0"/>
              <a:t>Carefully evaluate the </a:t>
            </a:r>
            <a:r>
              <a:rPr lang="en-US" sz="2500" dirty="0" smtClean="0"/>
              <a:t>situation</a:t>
            </a:r>
            <a:endParaRPr lang="en-US" sz="2500" dirty="0"/>
          </a:p>
          <a:p>
            <a:pPr lvl="1">
              <a:buFont typeface="Arial" pitchFamily="34" charset="0"/>
              <a:buChar char="•"/>
            </a:pPr>
            <a:r>
              <a:rPr lang="en-US" sz="2500" dirty="0"/>
              <a:t>Make sure to ask the right </a:t>
            </a:r>
            <a:r>
              <a:rPr lang="en-US" sz="2500" dirty="0" smtClean="0"/>
              <a:t>questions</a:t>
            </a:r>
            <a:endParaRPr lang="en-US" sz="2500" dirty="0"/>
          </a:p>
          <a:p>
            <a:pPr lvl="1">
              <a:buFont typeface="Arial" pitchFamily="34" charset="0"/>
              <a:buChar char="•"/>
            </a:pPr>
            <a:r>
              <a:rPr lang="en-US" sz="2500" dirty="0"/>
              <a:t>Conduct a thorough investigation as to what really happened, </a:t>
            </a:r>
            <a:r>
              <a:rPr lang="en-US" sz="2500" dirty="0" smtClean="0"/>
              <a:t>and</a:t>
            </a:r>
            <a:endParaRPr lang="en-US" sz="2500" dirty="0"/>
          </a:p>
          <a:p>
            <a:pPr lvl="1">
              <a:buFont typeface="Arial" pitchFamily="34" charset="0"/>
              <a:buChar char="•"/>
            </a:pPr>
            <a:r>
              <a:rPr lang="en-US" sz="2500" dirty="0"/>
              <a:t>Gather all the facts to have a clear picture of the incident in order to determine the most appropriate service recovery strategy. </a:t>
            </a:r>
          </a:p>
          <a:p>
            <a:endParaRPr lang="en-GB" dirty="0"/>
          </a:p>
        </p:txBody>
      </p:sp>
      <p:sp>
        <p:nvSpPr>
          <p:cNvPr id="3" name="Title 2"/>
          <p:cNvSpPr>
            <a:spLocks noGrp="1"/>
          </p:cNvSpPr>
          <p:nvPr>
            <p:ph type="title"/>
          </p:nvPr>
        </p:nvSpPr>
        <p:spPr/>
        <p:txBody>
          <a:bodyPr>
            <a:normAutofit/>
          </a:bodyPr>
          <a:lstStyle/>
          <a:p>
            <a:r>
              <a:rPr lang="en-US" sz="2500" dirty="0"/>
              <a:t>Evaluating the Severity of the Situation</a:t>
            </a:r>
            <a:endParaRPr lang="en-GB" sz="2500" dirty="0"/>
          </a:p>
        </p:txBody>
      </p:sp>
    </p:spTree>
    <p:extLst>
      <p:ext uri="{BB962C8B-B14F-4D97-AF65-F5344CB8AC3E}">
        <p14:creationId xmlns:p14="http://schemas.microsoft.com/office/powerpoint/2010/main" val="4105171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272381"/>
            <a:ext cx="7196137" cy="3980103"/>
          </a:xfrm>
        </p:spPr>
        <p:txBody>
          <a:bodyPr>
            <a:normAutofit fontScale="70000" lnSpcReduction="20000"/>
          </a:bodyPr>
          <a:lstStyle/>
          <a:p>
            <a:pPr marL="457200" indent="-457200">
              <a:buFont typeface="Wingdings" pitchFamily="2" charset="2"/>
              <a:buChar char="Ø"/>
            </a:pPr>
            <a:r>
              <a:rPr lang="en-US" dirty="0"/>
              <a:t>Service recovery is the integrative actions a company takes to re-establish customer satisfaction and loyalty after a service failure (customer recovery), to ensure that failure incidents encourage learning and process improvement (process recovery) and to train and reward employees for this purpose (employee recovery). (Michael </a:t>
            </a:r>
            <a:r>
              <a:rPr lang="en-US" i="1" dirty="0"/>
              <a:t>et al</a:t>
            </a:r>
            <a:r>
              <a:rPr lang="en-US" dirty="0"/>
              <a:t>., 2009, p. 267) </a:t>
            </a:r>
          </a:p>
          <a:p>
            <a:endParaRPr lang="en-US" dirty="0"/>
          </a:p>
          <a:p>
            <a:pPr marL="457200" indent="-457200">
              <a:buFont typeface="Wingdings" pitchFamily="2" charset="2"/>
              <a:buChar char="Ø"/>
            </a:pPr>
            <a:r>
              <a:rPr lang="en-US" dirty="0"/>
              <a:t>Service recovery involves those actions designed to resolve problems, alter negative attitudes of dissatisfied customers and to ultimately retain these customers. (Miller </a:t>
            </a:r>
            <a:r>
              <a:rPr lang="en-US" i="1" dirty="0"/>
              <a:t>et al</a:t>
            </a:r>
            <a:r>
              <a:rPr lang="en-US" dirty="0"/>
              <a:t>., 2000, p. 388) </a:t>
            </a:r>
          </a:p>
          <a:p>
            <a:endParaRPr lang="en-GB" dirty="0"/>
          </a:p>
        </p:txBody>
      </p:sp>
      <p:sp>
        <p:nvSpPr>
          <p:cNvPr id="3" name="Title 2"/>
          <p:cNvSpPr>
            <a:spLocks noGrp="1"/>
          </p:cNvSpPr>
          <p:nvPr>
            <p:ph type="title"/>
          </p:nvPr>
        </p:nvSpPr>
        <p:spPr/>
        <p:txBody>
          <a:bodyPr>
            <a:normAutofit/>
          </a:bodyPr>
          <a:lstStyle/>
          <a:p>
            <a:r>
              <a:rPr lang="en-US" sz="2500" dirty="0"/>
              <a:t>Defining Service Recovery</a:t>
            </a:r>
            <a:endParaRPr lang="en-GB" sz="2500" dirty="0"/>
          </a:p>
        </p:txBody>
      </p:sp>
    </p:spTree>
    <p:extLst>
      <p:ext uri="{BB962C8B-B14F-4D97-AF65-F5344CB8AC3E}">
        <p14:creationId xmlns:p14="http://schemas.microsoft.com/office/powerpoint/2010/main" val="1550452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32500" lnSpcReduction="20000"/>
          </a:bodyPr>
          <a:lstStyle/>
          <a:p>
            <a:pPr marL="857250" indent="-857250">
              <a:buFont typeface="Wingdings" pitchFamily="2" charset="2"/>
              <a:buChar char="Ø"/>
            </a:pPr>
            <a:r>
              <a:rPr lang="en-US" sz="6300" dirty="0"/>
              <a:t>Thank the guest for sharing this valuable information with you.</a:t>
            </a:r>
          </a:p>
          <a:p>
            <a:pPr marL="857250" indent="-857250">
              <a:buFont typeface="Wingdings" pitchFamily="2" charset="2"/>
              <a:buChar char="Ø"/>
            </a:pPr>
            <a:r>
              <a:rPr lang="en-US" sz="6300" dirty="0"/>
              <a:t>Explain why you appreciate the complaint. </a:t>
            </a:r>
          </a:p>
          <a:p>
            <a:pPr marL="857250" indent="-857250">
              <a:buFont typeface="Wingdings" pitchFamily="2" charset="2"/>
              <a:buChar char="Ø"/>
            </a:pPr>
            <a:r>
              <a:rPr lang="en-US" sz="6300" dirty="0"/>
              <a:t>Apologize to the customer about the incident and any inconvenience it may have caused. </a:t>
            </a:r>
          </a:p>
          <a:p>
            <a:pPr marL="857250" indent="-857250">
              <a:buFont typeface="Wingdings" pitchFamily="2" charset="2"/>
              <a:buChar char="Ø"/>
            </a:pPr>
            <a:r>
              <a:rPr lang="en-US" sz="6300" dirty="0"/>
              <a:t>Promise to do something about the problem immediately.</a:t>
            </a:r>
          </a:p>
          <a:p>
            <a:pPr marL="857250" indent="-857250">
              <a:buFont typeface="Wingdings" pitchFamily="2" charset="2"/>
              <a:buChar char="Ø"/>
            </a:pPr>
            <a:r>
              <a:rPr lang="en-US" sz="6300" dirty="0"/>
              <a:t>Ask the guest </a:t>
            </a:r>
            <a:r>
              <a:rPr lang="en-US" sz="6300" dirty="0" smtClean="0"/>
              <a:t>for all </a:t>
            </a:r>
            <a:r>
              <a:rPr lang="en-US" sz="6300" dirty="0"/>
              <a:t>the essential information about the incident, so you can more effectively try to resolve it.</a:t>
            </a:r>
          </a:p>
          <a:p>
            <a:pPr marL="857250" indent="-857250">
              <a:buFont typeface="Wingdings" pitchFamily="2" charset="2"/>
              <a:buChar char="Ø"/>
            </a:pPr>
            <a:r>
              <a:rPr lang="en-US" sz="6300" dirty="0"/>
              <a:t>Correct the </a:t>
            </a:r>
            <a:r>
              <a:rPr lang="en-US" sz="6300" dirty="0" smtClean="0"/>
              <a:t>mistake </a:t>
            </a:r>
            <a:r>
              <a:rPr lang="en-US" sz="6300" dirty="0"/>
              <a:t>promptly. </a:t>
            </a:r>
          </a:p>
          <a:p>
            <a:pPr marL="857250" indent="-857250">
              <a:buFont typeface="Wingdings" pitchFamily="2" charset="2"/>
              <a:buChar char="Ø"/>
            </a:pPr>
            <a:r>
              <a:rPr lang="en-US" sz="6300" dirty="0"/>
              <a:t>Check customer satisfaction. </a:t>
            </a:r>
          </a:p>
          <a:p>
            <a:pPr marL="857250" indent="-857250">
              <a:buFont typeface="Wingdings" pitchFamily="2" charset="2"/>
              <a:buChar char="Ø"/>
            </a:pPr>
            <a:r>
              <a:rPr lang="en-US" sz="6300" dirty="0"/>
              <a:t>Ensure that appropriate action will be taken to prevent this incident from happening again in the future.</a:t>
            </a:r>
          </a:p>
          <a:p>
            <a:endParaRPr lang="en-GB" dirty="0"/>
          </a:p>
        </p:txBody>
      </p:sp>
      <p:sp>
        <p:nvSpPr>
          <p:cNvPr id="3" name="Title 2"/>
          <p:cNvSpPr>
            <a:spLocks noGrp="1"/>
          </p:cNvSpPr>
          <p:nvPr>
            <p:ph type="title"/>
          </p:nvPr>
        </p:nvSpPr>
        <p:spPr/>
        <p:txBody>
          <a:bodyPr>
            <a:normAutofit/>
          </a:bodyPr>
          <a:lstStyle/>
          <a:p>
            <a:r>
              <a:rPr lang="en-US" sz="2500" dirty="0"/>
              <a:t>Eight Important Steps</a:t>
            </a:r>
            <a:endParaRPr lang="en-GB" sz="2500" dirty="0"/>
          </a:p>
        </p:txBody>
      </p:sp>
    </p:spTree>
    <p:extLst>
      <p:ext uri="{BB962C8B-B14F-4D97-AF65-F5344CB8AC3E}">
        <p14:creationId xmlns:p14="http://schemas.microsoft.com/office/powerpoint/2010/main" val="24587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marL="457200" lvl="0" indent="-457200">
              <a:buFont typeface="Wingdings" pitchFamily="2" charset="2"/>
              <a:buChar char="Ø"/>
            </a:pPr>
            <a:r>
              <a:rPr lang="tr-TR" sz="2900" dirty="0"/>
              <a:t>Define and explain </a:t>
            </a:r>
            <a:r>
              <a:rPr lang="en-US" sz="2900" dirty="0"/>
              <a:t>a service failure. </a:t>
            </a:r>
          </a:p>
          <a:p>
            <a:pPr marL="457200" lvl="0" indent="-457200">
              <a:buFont typeface="Wingdings" pitchFamily="2" charset="2"/>
              <a:buChar char="Ø"/>
            </a:pPr>
            <a:r>
              <a:rPr lang="en-US" sz="2900" dirty="0"/>
              <a:t>Explain when and why a service failure occurs.</a:t>
            </a:r>
          </a:p>
          <a:p>
            <a:pPr marL="457200" lvl="0" indent="-457200">
              <a:buFont typeface="Wingdings" pitchFamily="2" charset="2"/>
              <a:buChar char="Ø"/>
            </a:pPr>
            <a:r>
              <a:rPr lang="en-US" sz="2900" dirty="0"/>
              <a:t>List and describe the different types of service failures.</a:t>
            </a:r>
          </a:p>
          <a:p>
            <a:pPr marL="457200" lvl="0" indent="-457200">
              <a:buFont typeface="Wingdings" pitchFamily="2" charset="2"/>
              <a:buChar char="Ø"/>
            </a:pPr>
            <a:r>
              <a:rPr lang="en-US" sz="2900" dirty="0"/>
              <a:t>Describe how hospitality managers can learn from service failures.</a:t>
            </a:r>
          </a:p>
          <a:p>
            <a:pPr marL="457200" lvl="0" indent="-457200">
              <a:buFont typeface="Wingdings" pitchFamily="2" charset="2"/>
              <a:buChar char="Ø"/>
            </a:pPr>
            <a:r>
              <a:rPr lang="en-US" sz="2900" dirty="0"/>
              <a:t>Explain how to properly deal with a service failure in a hospitality setting.</a:t>
            </a:r>
          </a:p>
          <a:p>
            <a:pPr marL="457200" lvl="0" indent="-457200">
              <a:buFont typeface="Wingdings" pitchFamily="2" charset="2"/>
              <a:buChar char="Ø"/>
            </a:pPr>
            <a:r>
              <a:rPr lang="en-US" sz="2900" dirty="0"/>
              <a:t>Describe the important steps that lead to selecting the most appropriate recovery strategy for a specific service failure.</a:t>
            </a:r>
          </a:p>
          <a:p>
            <a:endParaRPr lang="en-GB" dirty="0"/>
          </a:p>
        </p:txBody>
      </p:sp>
      <p:sp>
        <p:nvSpPr>
          <p:cNvPr id="3" name="Title 2"/>
          <p:cNvSpPr>
            <a:spLocks noGrp="1"/>
          </p:cNvSpPr>
          <p:nvPr>
            <p:ph type="title"/>
          </p:nvPr>
        </p:nvSpPr>
        <p:spPr/>
        <p:txBody>
          <a:bodyPr/>
          <a:lstStyle/>
          <a:p>
            <a:r>
              <a:rPr lang="en-GB" dirty="0" smtClean="0"/>
              <a:t>Learning Objectives</a:t>
            </a:r>
            <a:endParaRPr lang="en-GB" dirty="0"/>
          </a:p>
        </p:txBody>
      </p:sp>
    </p:spTree>
    <p:extLst>
      <p:ext uri="{BB962C8B-B14F-4D97-AF65-F5344CB8AC3E}">
        <p14:creationId xmlns:p14="http://schemas.microsoft.com/office/powerpoint/2010/main" val="2561072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509824"/>
            <a:ext cx="7196137" cy="3912782"/>
          </a:xfrm>
        </p:spPr>
        <p:txBody>
          <a:bodyPr>
            <a:normAutofit lnSpcReduction="10000"/>
          </a:bodyPr>
          <a:lstStyle/>
          <a:p>
            <a:pPr marL="342900" indent="-342900">
              <a:buFont typeface="Wingdings" pitchFamily="2" charset="2"/>
              <a:buChar char="Ø"/>
            </a:pPr>
            <a:r>
              <a:rPr lang="en-US" sz="2500" dirty="0"/>
              <a:t>Thinking that only monetary strategies can fix a problem and make guests happy is a naïve and narrow-minded approach when it comes to managing service recoveries. </a:t>
            </a:r>
          </a:p>
          <a:p>
            <a:pPr marL="342900" indent="-342900">
              <a:buFont typeface="Wingdings" pitchFamily="2" charset="2"/>
              <a:buChar char="Ø"/>
            </a:pPr>
            <a:r>
              <a:rPr lang="en-US" sz="2500" dirty="0"/>
              <a:t>There are other acts of kindness such as a warm smile, a sincere promise and empathy that </a:t>
            </a:r>
            <a:r>
              <a:rPr lang="en-US" sz="2500" dirty="0" smtClean="0"/>
              <a:t>can </a:t>
            </a:r>
            <a:r>
              <a:rPr lang="en-US" sz="2500" dirty="0"/>
              <a:t>also go a long way.</a:t>
            </a:r>
          </a:p>
          <a:p>
            <a:pPr marL="342900" indent="-342900">
              <a:buFont typeface="Wingdings" pitchFamily="2" charset="2"/>
              <a:buChar char="Ø"/>
            </a:pPr>
            <a:r>
              <a:rPr lang="en-US" sz="2500" dirty="0"/>
              <a:t>The most important lesson learned, though, that applies to every sector of the hospitality </a:t>
            </a:r>
            <a:r>
              <a:rPr lang="en-US" sz="2500" dirty="0" smtClean="0"/>
              <a:t>industry, </a:t>
            </a:r>
            <a:r>
              <a:rPr lang="en-US" sz="2500" dirty="0"/>
              <a:t>is to fix the problem quickly and fix it well. </a:t>
            </a:r>
          </a:p>
          <a:p>
            <a:endParaRPr lang="en-GB" dirty="0"/>
          </a:p>
        </p:txBody>
      </p:sp>
      <p:sp>
        <p:nvSpPr>
          <p:cNvPr id="3" name="Title 2"/>
          <p:cNvSpPr>
            <a:spLocks noGrp="1"/>
          </p:cNvSpPr>
          <p:nvPr>
            <p:ph type="title"/>
          </p:nvPr>
        </p:nvSpPr>
        <p:spPr/>
        <p:txBody>
          <a:bodyPr>
            <a:normAutofit/>
          </a:bodyPr>
          <a:lstStyle/>
          <a:p>
            <a:r>
              <a:rPr lang="en-US" sz="2500" dirty="0"/>
              <a:t>Service Recovery Strategies</a:t>
            </a:r>
            <a:endParaRPr lang="en-GB" sz="2500" dirty="0"/>
          </a:p>
        </p:txBody>
      </p:sp>
    </p:spTree>
    <p:extLst>
      <p:ext uri="{BB962C8B-B14F-4D97-AF65-F5344CB8AC3E}">
        <p14:creationId xmlns:p14="http://schemas.microsoft.com/office/powerpoint/2010/main" val="2303427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392865"/>
            <a:ext cx="7196137" cy="3636335"/>
          </a:xfrm>
        </p:spPr>
        <p:txBody>
          <a:bodyPr>
            <a:normAutofit fontScale="92500"/>
          </a:bodyPr>
          <a:lstStyle/>
          <a:p>
            <a:pPr marL="457200" indent="-457200">
              <a:buFont typeface="Wingdings" pitchFamily="2" charset="2"/>
              <a:buChar char="Ø"/>
            </a:pPr>
            <a:r>
              <a:rPr lang="en-US" sz="2700" dirty="0"/>
              <a:t>When it comes to hotel guests, there are the following two types of service recovery strategies: </a:t>
            </a:r>
          </a:p>
          <a:p>
            <a:pPr marL="109728"/>
            <a:endParaRPr lang="en-US" sz="2700" dirty="0"/>
          </a:p>
          <a:p>
            <a:pPr marL="109728"/>
            <a:r>
              <a:rPr lang="en-US" sz="2700" b="1" dirty="0"/>
              <a:t>a) </a:t>
            </a:r>
            <a:r>
              <a:rPr lang="en-US" sz="2700" dirty="0"/>
              <a:t>those that can be implemented while the guest is still staying at the hotel property, and </a:t>
            </a:r>
          </a:p>
          <a:p>
            <a:pPr marL="109728"/>
            <a:endParaRPr lang="en-US" sz="2700" b="1" dirty="0"/>
          </a:p>
          <a:p>
            <a:pPr marL="109728"/>
            <a:r>
              <a:rPr lang="en-US" sz="2700" b="1" dirty="0"/>
              <a:t>b) </a:t>
            </a:r>
            <a:r>
              <a:rPr lang="en-US" sz="2700" dirty="0"/>
              <a:t>t</a:t>
            </a:r>
            <a:r>
              <a:rPr lang="en-US" sz="2700" dirty="0" smtClean="0"/>
              <a:t>hose </a:t>
            </a:r>
            <a:r>
              <a:rPr lang="en-US" sz="2700" dirty="0"/>
              <a:t>that will take place after the guest has departed from the hotel. </a:t>
            </a:r>
          </a:p>
          <a:p>
            <a:endParaRPr lang="en-GB" dirty="0"/>
          </a:p>
        </p:txBody>
      </p:sp>
      <p:sp>
        <p:nvSpPr>
          <p:cNvPr id="3" name="Title 2"/>
          <p:cNvSpPr>
            <a:spLocks noGrp="1"/>
          </p:cNvSpPr>
          <p:nvPr>
            <p:ph type="title"/>
          </p:nvPr>
        </p:nvSpPr>
        <p:spPr/>
        <p:txBody>
          <a:bodyPr>
            <a:normAutofit/>
          </a:bodyPr>
          <a:lstStyle/>
          <a:p>
            <a:r>
              <a:rPr lang="en-US" sz="2500" dirty="0"/>
              <a:t>Hotel Service Recovery Strategies</a:t>
            </a:r>
            <a:endParaRPr lang="en-GB" sz="2500" dirty="0"/>
          </a:p>
        </p:txBody>
      </p:sp>
    </p:spTree>
    <p:extLst>
      <p:ext uri="{BB962C8B-B14F-4D97-AF65-F5344CB8AC3E}">
        <p14:creationId xmlns:p14="http://schemas.microsoft.com/office/powerpoint/2010/main" val="3561486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7500" lnSpcReduction="20000"/>
          </a:bodyPr>
          <a:lstStyle/>
          <a:p>
            <a:pPr marL="457200" indent="-457200">
              <a:buFont typeface="Wingdings" pitchFamily="2" charset="2"/>
              <a:buChar char="Ø"/>
            </a:pPr>
            <a:r>
              <a:rPr lang="en-US" dirty="0"/>
              <a:t>Make time for people and make them the top priority at all times. </a:t>
            </a:r>
          </a:p>
          <a:p>
            <a:pPr marL="457200" indent="-457200">
              <a:buFont typeface="Wingdings" pitchFamily="2" charset="2"/>
              <a:buChar char="Ø"/>
            </a:pPr>
            <a:r>
              <a:rPr lang="en-US" dirty="0"/>
              <a:t>Show guests how much you truly care about them. </a:t>
            </a:r>
          </a:p>
          <a:p>
            <a:pPr marL="457200" indent="-457200">
              <a:buFont typeface="Wingdings" pitchFamily="2" charset="2"/>
              <a:buChar char="Ø"/>
            </a:pPr>
            <a:r>
              <a:rPr lang="en-US" dirty="0"/>
              <a:t>Don’t just address the service failure and make up for whatever the cost was (monetary or emotional/psychological, etc.), but take it a step further and wow the affected guest.</a:t>
            </a:r>
          </a:p>
          <a:p>
            <a:pPr marL="457200" indent="-457200">
              <a:buFont typeface="Wingdings" pitchFamily="2" charset="2"/>
              <a:buChar char="Ø"/>
            </a:pPr>
            <a:r>
              <a:rPr lang="en-US" dirty="0"/>
              <a:t>Great planning, smart use of the information received by technology and your creativity and thoughtfulness can make a difference and </a:t>
            </a:r>
            <a:r>
              <a:rPr lang="en-US" dirty="0" smtClean="0"/>
              <a:t>create </a:t>
            </a:r>
            <a:r>
              <a:rPr lang="en-US" dirty="0"/>
              <a:t>guest loyalty, and significantly improve the hospitality organization’s image. </a:t>
            </a:r>
          </a:p>
          <a:p>
            <a:endParaRPr lang="en-GB" dirty="0"/>
          </a:p>
        </p:txBody>
      </p:sp>
      <p:sp>
        <p:nvSpPr>
          <p:cNvPr id="3" name="Title 2"/>
          <p:cNvSpPr>
            <a:spLocks noGrp="1"/>
          </p:cNvSpPr>
          <p:nvPr>
            <p:ph type="title"/>
          </p:nvPr>
        </p:nvSpPr>
        <p:spPr/>
        <p:txBody>
          <a:bodyPr>
            <a:normAutofit/>
          </a:bodyPr>
          <a:lstStyle/>
          <a:p>
            <a:r>
              <a:rPr lang="en-US" sz="2500" dirty="0"/>
              <a:t>How to Wow Affected Guests</a:t>
            </a:r>
            <a:endParaRPr lang="en-GB" sz="2500" dirty="0"/>
          </a:p>
        </p:txBody>
      </p:sp>
    </p:spTree>
    <p:extLst>
      <p:ext uri="{BB962C8B-B14F-4D97-AF65-F5344CB8AC3E}">
        <p14:creationId xmlns:p14="http://schemas.microsoft.com/office/powerpoint/2010/main" val="177229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pPr marL="457200" lvl="0" indent="-457200">
              <a:buFont typeface="Wingdings" pitchFamily="2" charset="2"/>
              <a:buChar char="Ø"/>
            </a:pPr>
            <a:r>
              <a:rPr lang="en-US" sz="2700" dirty="0"/>
              <a:t>When something goes wrong in the delivery of a service, it is called a service failure. </a:t>
            </a:r>
          </a:p>
          <a:p>
            <a:pPr marL="109728" lvl="0"/>
            <a:endParaRPr lang="en-US" sz="2700" dirty="0"/>
          </a:p>
          <a:p>
            <a:pPr marL="457200" lvl="0" indent="-457200">
              <a:buFont typeface="Wingdings" pitchFamily="2" charset="2"/>
              <a:buChar char="Ø"/>
            </a:pPr>
            <a:r>
              <a:rPr lang="en-US" sz="2700" dirty="0"/>
              <a:t>In the hospitality industry, when a hospitality organization falls short of the customer’s expectations then a service failure occurs. Service failures are quite common in hospitality settings as there is a high level of interaction between guests, passengers, patrons and the hospitality employees (waitresses, flight attendants, servers, bartenders, front desk agents, etc.). </a:t>
            </a:r>
          </a:p>
          <a:p>
            <a:endParaRPr lang="en-GB" dirty="0"/>
          </a:p>
        </p:txBody>
      </p:sp>
      <p:sp>
        <p:nvSpPr>
          <p:cNvPr id="3" name="Title 2"/>
          <p:cNvSpPr>
            <a:spLocks noGrp="1"/>
          </p:cNvSpPr>
          <p:nvPr>
            <p:ph type="title"/>
          </p:nvPr>
        </p:nvSpPr>
        <p:spPr/>
        <p:txBody>
          <a:bodyPr/>
          <a:lstStyle/>
          <a:p>
            <a:r>
              <a:rPr lang="en-US" sz="3200" dirty="0"/>
              <a:t>Defining Service Failure</a:t>
            </a:r>
            <a:endParaRPr lang="en-GB" dirty="0"/>
          </a:p>
        </p:txBody>
      </p:sp>
    </p:spTree>
    <p:extLst>
      <p:ext uri="{BB962C8B-B14F-4D97-AF65-F5344CB8AC3E}">
        <p14:creationId xmlns:p14="http://schemas.microsoft.com/office/powerpoint/2010/main" val="380410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pPr marL="457200" lvl="0" indent="-457200">
              <a:buFont typeface="Wingdings" pitchFamily="2" charset="2"/>
              <a:buChar char="Ø"/>
            </a:pPr>
            <a:r>
              <a:rPr lang="en-US" sz="2900" dirty="0"/>
              <a:t>A moment of truth refers to a single incident where there will be a person-to-person interaction between the guest and the hospitality employee.</a:t>
            </a:r>
          </a:p>
          <a:p>
            <a:pPr marL="109728" lvl="0"/>
            <a:r>
              <a:rPr lang="en-US" sz="2900" dirty="0"/>
              <a:t> </a:t>
            </a:r>
          </a:p>
          <a:p>
            <a:pPr marL="457200" lvl="0" indent="-457200">
              <a:buFont typeface="Wingdings" pitchFamily="2" charset="2"/>
              <a:buChar char="Ø"/>
            </a:pPr>
            <a:r>
              <a:rPr lang="en-US" sz="2900" dirty="0"/>
              <a:t>These interactions can be face-to-face, over the phone, on the Web, or by mail, e-mail or texting. </a:t>
            </a:r>
          </a:p>
          <a:p>
            <a:pPr lvl="0"/>
            <a:endParaRPr lang="en-US" sz="2900" dirty="0"/>
          </a:p>
          <a:p>
            <a:pPr marL="457200" lvl="0" indent="-457200">
              <a:buFont typeface="Wingdings" pitchFamily="2" charset="2"/>
              <a:buChar char="Ø"/>
            </a:pPr>
            <a:r>
              <a:rPr lang="en-US" sz="2900" dirty="0"/>
              <a:t>The success or failure of the guest experience strongly depends on how a single moment of truth between a hospitality employee and the guest is handled. </a:t>
            </a:r>
          </a:p>
          <a:p>
            <a:endParaRPr lang="en-GB" dirty="0"/>
          </a:p>
        </p:txBody>
      </p:sp>
      <p:sp>
        <p:nvSpPr>
          <p:cNvPr id="3" name="Title 2"/>
          <p:cNvSpPr>
            <a:spLocks noGrp="1"/>
          </p:cNvSpPr>
          <p:nvPr>
            <p:ph type="title"/>
          </p:nvPr>
        </p:nvSpPr>
        <p:spPr/>
        <p:txBody>
          <a:bodyPr/>
          <a:lstStyle/>
          <a:p>
            <a:r>
              <a:rPr lang="en-US" sz="3200" dirty="0"/>
              <a:t>Moment of Truth</a:t>
            </a:r>
            <a:endParaRPr lang="en-GB" dirty="0"/>
          </a:p>
        </p:txBody>
      </p:sp>
    </p:spTree>
    <p:extLst>
      <p:ext uri="{BB962C8B-B14F-4D97-AF65-F5344CB8AC3E}">
        <p14:creationId xmlns:p14="http://schemas.microsoft.com/office/powerpoint/2010/main" val="33415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lvl="0" indent="-342900">
              <a:buFont typeface="Wingdings" pitchFamily="2" charset="2"/>
              <a:buChar char="Ø"/>
            </a:pPr>
            <a:r>
              <a:rPr lang="en-US" sz="2500" dirty="0"/>
              <a:t>Intangibility</a:t>
            </a:r>
          </a:p>
          <a:p>
            <a:pPr lvl="0"/>
            <a:endParaRPr lang="en-US" sz="2500" dirty="0"/>
          </a:p>
          <a:p>
            <a:pPr marL="342900" lvl="0" indent="-342900">
              <a:buFont typeface="Wingdings" pitchFamily="2" charset="2"/>
              <a:buChar char="Ø"/>
            </a:pPr>
            <a:r>
              <a:rPr lang="en-US" sz="2500" dirty="0"/>
              <a:t>Inseparability</a:t>
            </a:r>
          </a:p>
          <a:p>
            <a:pPr lvl="0"/>
            <a:endParaRPr lang="en-US" sz="2500" dirty="0"/>
          </a:p>
          <a:p>
            <a:pPr marL="342900" lvl="0" indent="-342900">
              <a:buFont typeface="Wingdings" pitchFamily="2" charset="2"/>
              <a:buChar char="Ø"/>
            </a:pPr>
            <a:r>
              <a:rPr lang="en-US" sz="2500" dirty="0"/>
              <a:t>Heterogeneity/variability </a:t>
            </a:r>
          </a:p>
          <a:p>
            <a:pPr lvl="0"/>
            <a:endParaRPr lang="en-US" sz="2500" dirty="0"/>
          </a:p>
          <a:p>
            <a:pPr marL="342900" lvl="0" indent="-342900">
              <a:buFont typeface="Wingdings" pitchFamily="2" charset="2"/>
              <a:buChar char="Ø"/>
            </a:pPr>
            <a:r>
              <a:rPr lang="en-US" sz="2500" dirty="0"/>
              <a:t>Perishability</a:t>
            </a:r>
          </a:p>
          <a:p>
            <a:endParaRPr lang="en-GB" dirty="0"/>
          </a:p>
        </p:txBody>
      </p:sp>
      <p:sp>
        <p:nvSpPr>
          <p:cNvPr id="3" name="Title 2"/>
          <p:cNvSpPr>
            <a:spLocks noGrp="1"/>
          </p:cNvSpPr>
          <p:nvPr>
            <p:ph type="title"/>
          </p:nvPr>
        </p:nvSpPr>
        <p:spPr/>
        <p:txBody>
          <a:bodyPr>
            <a:normAutofit/>
          </a:bodyPr>
          <a:lstStyle/>
          <a:p>
            <a:r>
              <a:rPr lang="en-US" sz="3200" dirty="0"/>
              <a:t>The Characteristics of Services</a:t>
            </a:r>
            <a:endParaRPr lang="en-GB" sz="3200" dirty="0"/>
          </a:p>
        </p:txBody>
      </p:sp>
    </p:spTree>
    <p:extLst>
      <p:ext uri="{BB962C8B-B14F-4D97-AF65-F5344CB8AC3E}">
        <p14:creationId xmlns:p14="http://schemas.microsoft.com/office/powerpoint/2010/main" val="65590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62500" lnSpcReduction="20000"/>
          </a:bodyPr>
          <a:lstStyle/>
          <a:p>
            <a:pPr marL="571500" lvl="0" indent="-571500">
              <a:buFont typeface="Wingdings" pitchFamily="2" charset="2"/>
              <a:buChar char="Ø"/>
            </a:pPr>
            <a:r>
              <a:rPr lang="en-US" sz="3600" dirty="0"/>
              <a:t>Unlike physical products, the hospitality product cannot be seen, tasted, felt, heard or smelled before it is purchased. </a:t>
            </a:r>
          </a:p>
          <a:p>
            <a:pPr lvl="0"/>
            <a:endParaRPr lang="en-US" sz="3600" dirty="0"/>
          </a:p>
          <a:p>
            <a:pPr marL="571500" lvl="0" indent="-571500">
              <a:buFont typeface="Wingdings" pitchFamily="2" charset="2"/>
              <a:buChar char="Ø"/>
            </a:pPr>
            <a:r>
              <a:rPr lang="en-US" sz="3600" dirty="0"/>
              <a:t>The hospitality product is experiential only and guests, travellers, passengers, patrons, etc. will not know the quality of the product until after they have experienced it. </a:t>
            </a:r>
          </a:p>
          <a:p>
            <a:pPr lvl="0"/>
            <a:endParaRPr lang="en-US" sz="3600" dirty="0"/>
          </a:p>
          <a:p>
            <a:pPr marL="571500" lvl="0" indent="-571500">
              <a:buFont typeface="Wingdings" pitchFamily="2" charset="2"/>
              <a:buChar char="Ø"/>
            </a:pPr>
            <a:r>
              <a:rPr lang="en-US" sz="3600" dirty="0"/>
              <a:t>They can only rely on what they will read on the resort hotel’s </a:t>
            </a:r>
            <a:r>
              <a:rPr lang="en-US" sz="3600" dirty="0" smtClean="0"/>
              <a:t>brochure, website</a:t>
            </a:r>
            <a:r>
              <a:rPr lang="en-US" sz="3600" dirty="0"/>
              <a:t> </a:t>
            </a:r>
            <a:r>
              <a:rPr lang="en-US" sz="3600" dirty="0" smtClean="0"/>
              <a:t>and in guest reviews; and in what they see in photos </a:t>
            </a:r>
            <a:r>
              <a:rPr lang="en-US" sz="3600" dirty="0"/>
              <a:t>of the hotel property they will look at, or </a:t>
            </a:r>
            <a:r>
              <a:rPr lang="en-US" sz="3600" dirty="0" smtClean="0"/>
              <a:t>in a </a:t>
            </a:r>
            <a:r>
              <a:rPr lang="en-US" sz="3600" dirty="0"/>
              <a:t>virtual tour they might take online.  </a:t>
            </a:r>
          </a:p>
          <a:p>
            <a:endParaRPr lang="en-GB" dirty="0"/>
          </a:p>
        </p:txBody>
      </p:sp>
      <p:sp>
        <p:nvSpPr>
          <p:cNvPr id="3" name="Title 2"/>
          <p:cNvSpPr>
            <a:spLocks noGrp="1"/>
          </p:cNvSpPr>
          <p:nvPr>
            <p:ph type="title"/>
          </p:nvPr>
        </p:nvSpPr>
        <p:spPr/>
        <p:txBody>
          <a:bodyPr/>
          <a:lstStyle/>
          <a:p>
            <a:r>
              <a:rPr lang="en-US" sz="3200" dirty="0"/>
              <a:t>Intangibility</a:t>
            </a:r>
            <a:endParaRPr lang="en-GB" dirty="0"/>
          </a:p>
        </p:txBody>
      </p:sp>
    </p:spTree>
    <p:extLst>
      <p:ext uri="{BB962C8B-B14F-4D97-AF65-F5344CB8AC3E}">
        <p14:creationId xmlns:p14="http://schemas.microsoft.com/office/powerpoint/2010/main" val="271748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pPr marL="457200" lvl="0" indent="-457200">
              <a:buFont typeface="Wingdings" pitchFamily="2" charset="2"/>
              <a:buChar char="Ø"/>
            </a:pPr>
            <a:r>
              <a:rPr lang="en-US" sz="2700" dirty="0"/>
              <a:t>Unlike physical goods that are produced, then stored, later sold and still later consumed, the hospitality product is first sold and then produced and consumed simultaneously. </a:t>
            </a:r>
          </a:p>
          <a:p>
            <a:pPr lvl="0"/>
            <a:endParaRPr lang="en-US" sz="2700" dirty="0"/>
          </a:p>
          <a:p>
            <a:pPr marL="457200" lvl="0" indent="-457200">
              <a:buFont typeface="Wingdings" pitchFamily="2" charset="2"/>
              <a:buChar char="Ø"/>
            </a:pPr>
            <a:r>
              <a:rPr lang="en-US" sz="2700" dirty="0"/>
              <a:t>Customers and employees must understand that service-delivery system because they are co-producing the service. Therefore, they both need to respect each other.</a:t>
            </a:r>
          </a:p>
          <a:p>
            <a:pPr lvl="0"/>
            <a:endParaRPr lang="en-US" sz="2700" dirty="0"/>
          </a:p>
          <a:p>
            <a:pPr marL="457200" lvl="0" indent="-457200">
              <a:buFont typeface="Wingdings" pitchFamily="2" charset="2"/>
              <a:buChar char="Ø"/>
            </a:pPr>
            <a:r>
              <a:rPr lang="en-US" sz="2700" dirty="0"/>
              <a:t>The issue of emotional </a:t>
            </a:r>
            <a:r>
              <a:rPr lang="en-US" sz="2700" dirty="0" err="1"/>
              <a:t>labour</a:t>
            </a:r>
            <a:r>
              <a:rPr lang="en-US" sz="2700" dirty="0"/>
              <a:t>.  </a:t>
            </a:r>
          </a:p>
          <a:p>
            <a:endParaRPr lang="en-GB" dirty="0"/>
          </a:p>
        </p:txBody>
      </p:sp>
      <p:sp>
        <p:nvSpPr>
          <p:cNvPr id="3" name="Title 2"/>
          <p:cNvSpPr>
            <a:spLocks noGrp="1"/>
          </p:cNvSpPr>
          <p:nvPr>
            <p:ph type="title"/>
          </p:nvPr>
        </p:nvSpPr>
        <p:spPr/>
        <p:txBody>
          <a:bodyPr>
            <a:normAutofit/>
          </a:bodyPr>
          <a:lstStyle/>
          <a:p>
            <a:r>
              <a:rPr lang="en-US" sz="3200" dirty="0"/>
              <a:t>Inseparability</a:t>
            </a:r>
            <a:endParaRPr lang="en-GB" sz="3200" dirty="0"/>
          </a:p>
        </p:txBody>
      </p:sp>
    </p:spTree>
    <p:extLst>
      <p:ext uri="{BB962C8B-B14F-4D97-AF65-F5344CB8AC3E}">
        <p14:creationId xmlns:p14="http://schemas.microsoft.com/office/powerpoint/2010/main" val="320163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0000" lnSpcReduction="20000"/>
          </a:bodyPr>
          <a:lstStyle/>
          <a:p>
            <a:pPr marL="457200" lvl="0" indent="-457200">
              <a:buFont typeface="Wingdings" pitchFamily="2" charset="2"/>
              <a:buChar char="Ø"/>
            </a:pPr>
            <a:r>
              <a:rPr lang="en-US" dirty="0"/>
              <a:t>Services are highly variable and heterogeneous as they depend on who provides them, when and where and for whom they are provided. A number of reasons can lead to service variability. </a:t>
            </a:r>
          </a:p>
          <a:p>
            <a:pPr lvl="0"/>
            <a:endParaRPr lang="en-US" dirty="0"/>
          </a:p>
          <a:p>
            <a:pPr marL="457200" lvl="0" indent="-457200">
              <a:buFont typeface="Wingdings" pitchFamily="2" charset="2"/>
              <a:buChar char="Ø"/>
            </a:pPr>
            <a:r>
              <a:rPr lang="en-US" dirty="0"/>
              <a:t>Services are produced and consumed simultaneously, which limits quality control. </a:t>
            </a:r>
          </a:p>
          <a:p>
            <a:pPr lvl="0"/>
            <a:endParaRPr lang="en-US" dirty="0"/>
          </a:p>
          <a:p>
            <a:pPr marL="457200" lvl="0" indent="-457200">
              <a:buFont typeface="Wingdings" pitchFamily="2" charset="2"/>
              <a:buChar char="Ø"/>
            </a:pPr>
            <a:r>
              <a:rPr lang="en-US" dirty="0"/>
              <a:t>The heterogeneity characteristic of services is largely connected with the vagaries of human interaction between and among service contact employees and consumers. No two services will be exactly alike as the person who delivers the service could have a different attitude or be in a different mood during that time. </a:t>
            </a:r>
          </a:p>
          <a:p>
            <a:endParaRPr lang="en-GB" dirty="0"/>
          </a:p>
        </p:txBody>
      </p:sp>
      <p:sp>
        <p:nvSpPr>
          <p:cNvPr id="3" name="Title 2"/>
          <p:cNvSpPr>
            <a:spLocks noGrp="1"/>
          </p:cNvSpPr>
          <p:nvPr>
            <p:ph type="title"/>
          </p:nvPr>
        </p:nvSpPr>
        <p:spPr/>
        <p:txBody>
          <a:bodyPr>
            <a:normAutofit/>
          </a:bodyPr>
          <a:lstStyle/>
          <a:p>
            <a:r>
              <a:rPr lang="en-US" sz="3200" dirty="0"/>
              <a:t>Heterogeneity/Variability</a:t>
            </a:r>
            <a:endParaRPr lang="en-GB" sz="3200" dirty="0"/>
          </a:p>
        </p:txBody>
      </p:sp>
    </p:spTree>
    <p:extLst>
      <p:ext uri="{BB962C8B-B14F-4D97-AF65-F5344CB8AC3E}">
        <p14:creationId xmlns:p14="http://schemas.microsoft.com/office/powerpoint/2010/main" val="2281797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433</TotalTime>
  <Words>2026</Words>
  <Application>Microsoft Office PowerPoint</Application>
  <PresentationFormat>On-screen Show (4:3)</PresentationFormat>
  <Paragraphs>223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Service Failures and Recovery in Tourism and Hospitality: A Practical Manual</vt:lpstr>
      <vt:lpstr>PowerPoint Presentation</vt:lpstr>
      <vt:lpstr>Learning Objectives</vt:lpstr>
      <vt:lpstr>Defining Service Failure</vt:lpstr>
      <vt:lpstr>Moment of Truth</vt:lpstr>
      <vt:lpstr>The Characteristics of Services</vt:lpstr>
      <vt:lpstr>Intangibility</vt:lpstr>
      <vt:lpstr>Inseparability</vt:lpstr>
      <vt:lpstr>Heterogeneity/Variability</vt:lpstr>
      <vt:lpstr>Perishability</vt:lpstr>
      <vt:lpstr>Types of Service Failure</vt:lpstr>
      <vt:lpstr>Service Product Failures</vt:lpstr>
      <vt:lpstr>Failure to Meet Explicit or Implicit Customer Requests</vt:lpstr>
      <vt:lpstr>Failures Caused by Employee Actions and Inactions</vt:lpstr>
      <vt:lpstr>Other Service Failures</vt:lpstr>
      <vt:lpstr>Hoffman, Kelley and Rotalsky’s (1995) Types of Service Failures</vt:lpstr>
      <vt:lpstr>Hoffman, Kelley and Rotalsky’s (1995) Types of Service Failures</vt:lpstr>
      <vt:lpstr>Customers’ Response to Service Failures in Hospitality Settings</vt:lpstr>
      <vt:lpstr>Customers’ Response to Service Failures in Hospitality Settings</vt:lpstr>
      <vt:lpstr>Customers’ Response to Service Failures in Hospitality Settings</vt:lpstr>
      <vt:lpstr>Customers’ Response to Service Failures in Hospitality Settings</vt:lpstr>
      <vt:lpstr>Customers’ Response to Service Failures in Hospitality Settings</vt:lpstr>
      <vt:lpstr>Most Common Mistakes when Dealing with Service Failures </vt:lpstr>
      <vt:lpstr>Most Common Mistakes when Dealing with Service Failures </vt:lpstr>
      <vt:lpstr>Evaluating the Severity of the Situation</vt:lpstr>
      <vt:lpstr>Evaluating the Severity of the Situation</vt:lpstr>
      <vt:lpstr>Evaluating the Severity of the Situation</vt:lpstr>
      <vt:lpstr>Defining Service Recovery</vt:lpstr>
      <vt:lpstr>Eight Important Steps</vt:lpstr>
      <vt:lpstr>Service Recovery Strategies</vt:lpstr>
      <vt:lpstr>Hotel Service Recovery Strategies</vt:lpstr>
      <vt:lpstr>How to Wow Affected Guests</vt:lpstr>
    </vt:vector>
  </TitlesOfParts>
  <Company>CABI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Tim Kapp</cp:lastModifiedBy>
  <cp:revision>49</cp:revision>
  <dcterms:created xsi:type="dcterms:W3CDTF">2014-12-08T12:01:41Z</dcterms:created>
  <dcterms:modified xsi:type="dcterms:W3CDTF">2017-10-11T11:15:33Z</dcterms:modified>
</cp:coreProperties>
</file>