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3"/>
  </p:notesMasterIdLst>
  <p:sldIdLst>
    <p:sldId id="357" r:id="rId2"/>
    <p:sldId id="358" r:id="rId3"/>
    <p:sldId id="257" r:id="rId4"/>
    <p:sldId id="295" r:id="rId5"/>
    <p:sldId id="296" r:id="rId6"/>
    <p:sldId id="297" r:id="rId7"/>
    <p:sldId id="321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6" r:id="rId23"/>
    <p:sldId id="337" r:id="rId24"/>
    <p:sldId id="335" r:id="rId25"/>
    <p:sldId id="338" r:id="rId26"/>
    <p:sldId id="340" r:id="rId27"/>
    <p:sldId id="339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2" r:id="rId39"/>
    <p:sldId id="353" r:id="rId40"/>
    <p:sldId id="355" r:id="rId41"/>
    <p:sldId id="35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Hattersl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7" d="100"/>
          <a:sy n="77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F4F9-3279-4451-A5CA-E385A26F7F8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1CD6-EEB6-431C-9E6C-3A6A3DB37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63FBD-67EB-4E8D-BC80-A51B566403B9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884A-AE2C-42C1-A242-3204546730E9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3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However</a:t>
            </a:r>
            <a:r>
              <a:rPr lang="tr-TR" sz="2400" dirty="0" smtClean="0"/>
              <a:t>, c</a:t>
            </a:r>
            <a:r>
              <a:rPr lang="en-GB" sz="2400" dirty="0" err="1" smtClean="0"/>
              <a:t>ustomers</a:t>
            </a:r>
            <a:r>
              <a:rPr lang="en-GB" sz="2400" dirty="0" smtClean="0"/>
              <a:t> </a:t>
            </a:r>
            <a:r>
              <a:rPr lang="en-GB" sz="2400" dirty="0"/>
              <a:t>who did not switch because of </a:t>
            </a:r>
            <a:r>
              <a:rPr lang="en-GB" sz="2400" b="1" dirty="0"/>
              <a:t>social costs </a:t>
            </a:r>
            <a:r>
              <a:rPr lang="en-GB" sz="2400" dirty="0" smtClean="0"/>
              <a:t>were </a:t>
            </a:r>
            <a:r>
              <a:rPr lang="en-GB" sz="2400" dirty="0"/>
              <a:t>the customers who had </a:t>
            </a:r>
            <a:r>
              <a:rPr lang="en-GB" sz="2400" b="1" dirty="0"/>
              <a:t>affective </a:t>
            </a:r>
            <a:r>
              <a:rPr lang="en-GB" sz="2400" b="1" dirty="0" smtClean="0"/>
              <a:t>commitment</a:t>
            </a:r>
            <a:endParaRPr lang="tr-TR" sz="2400" b="1" dirty="0" smtClean="0"/>
          </a:p>
          <a:p>
            <a:pPr lvl="0"/>
            <a:endParaRPr lang="tr-TR" sz="2400" b="1" dirty="0" smtClean="0"/>
          </a:p>
          <a:p>
            <a:pPr marL="109728" lvl="0" indent="0">
              <a:buNone/>
            </a:pPr>
            <a:r>
              <a:rPr lang="en-GB" sz="2400" dirty="0" smtClean="0"/>
              <a:t>   and </a:t>
            </a:r>
            <a:endParaRPr lang="tr-TR" sz="2400" dirty="0" smtClean="0"/>
          </a:p>
          <a:p>
            <a:pPr lvl="0"/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did </a:t>
            </a:r>
            <a:r>
              <a:rPr lang="en-GB" sz="2400" b="1" dirty="0"/>
              <a:t>not</a:t>
            </a:r>
            <a:r>
              <a:rPr lang="en-GB" sz="2400" dirty="0"/>
              <a:t> tend to engage in </a:t>
            </a:r>
            <a:r>
              <a:rPr lang="en-GB" sz="2400" b="1" dirty="0"/>
              <a:t>negative </a:t>
            </a:r>
            <a:r>
              <a:rPr lang="en-GB" sz="2400" b="1" dirty="0" smtClean="0"/>
              <a:t>word-of-mouth </a:t>
            </a:r>
            <a:r>
              <a:rPr lang="en-GB" sz="2400" b="1" dirty="0"/>
              <a:t>communication </a:t>
            </a:r>
            <a:r>
              <a:rPr lang="en-GB" sz="2400" dirty="0"/>
              <a:t>about the service provider. </a:t>
            </a:r>
            <a:endParaRPr lang="tr-TR" sz="2400" dirty="0"/>
          </a:p>
          <a:p>
            <a:pPr marL="109728" lvl="0" indent="0">
              <a:buNone/>
            </a:pPr>
            <a:r>
              <a:rPr lang="tr-TR" sz="2400" dirty="0" smtClean="0"/>
              <a:t>     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Why Don’t  Cer</a:t>
            </a:r>
            <a:r>
              <a:rPr lang="en-GB" sz="2800" dirty="0" smtClean="0"/>
              <a:t>t</a:t>
            </a:r>
            <a:r>
              <a:rPr lang="tr-TR" sz="2800" dirty="0" smtClean="0"/>
              <a:t>ain Customers Switch Even After Service Failures?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5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Culture </a:t>
            </a:r>
            <a:r>
              <a:rPr lang="tr-TR" sz="2400" dirty="0" smtClean="0"/>
              <a:t>- </a:t>
            </a:r>
            <a:r>
              <a:rPr lang="en-GB" sz="2400" dirty="0" smtClean="0"/>
              <a:t>all </a:t>
            </a:r>
            <a:r>
              <a:rPr lang="en-GB" sz="2400" dirty="0"/>
              <a:t>the patterns of thinking, feeling and </a:t>
            </a:r>
            <a:r>
              <a:rPr lang="en-GB" sz="2400" dirty="0" smtClean="0"/>
              <a:t>behaviour</a:t>
            </a:r>
            <a:r>
              <a:rPr lang="tr-TR" sz="2400" dirty="0" smtClean="0"/>
              <a:t> </a:t>
            </a:r>
            <a:r>
              <a:rPr lang="en-GB" sz="2400" dirty="0" smtClean="0"/>
              <a:t>shared </a:t>
            </a:r>
            <a:r>
              <a:rPr lang="en-GB" sz="2400" dirty="0"/>
              <a:t>by the members of a society (Schwartz, 1997). </a:t>
            </a:r>
            <a:endParaRPr lang="tr-TR" sz="2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C</a:t>
            </a:r>
            <a:r>
              <a:rPr lang="en-GB" sz="2400" dirty="0" err="1" smtClean="0"/>
              <a:t>ulture</a:t>
            </a:r>
            <a:r>
              <a:rPr lang="en-GB" sz="2400" dirty="0" smtClean="0"/>
              <a:t> </a:t>
            </a:r>
            <a:r>
              <a:rPr lang="en-GB" sz="2400" dirty="0"/>
              <a:t>shapes the thoughts, feelings and behaviour of people (</a:t>
            </a:r>
            <a:r>
              <a:rPr lang="en-GB" sz="2400" dirty="0" err="1"/>
              <a:t>Mosquera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2011)</a:t>
            </a:r>
            <a:r>
              <a:rPr lang="tr-TR" sz="24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tr-TR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/>
              <a:t>S</a:t>
            </a:r>
            <a:r>
              <a:rPr lang="en-GB" sz="2400" dirty="0" err="1" smtClean="0"/>
              <a:t>ocial</a:t>
            </a:r>
            <a:r>
              <a:rPr lang="en-GB" sz="2400" dirty="0" smtClean="0"/>
              <a:t> </a:t>
            </a:r>
            <a:r>
              <a:rPr lang="en-GB" sz="2400" dirty="0"/>
              <a:t>interactions and exchanges </a:t>
            </a:r>
            <a:r>
              <a:rPr lang="en-GB" sz="2400" dirty="0" smtClean="0"/>
              <a:t>can </a:t>
            </a:r>
            <a:r>
              <a:rPr lang="en-GB" sz="2400" dirty="0"/>
              <a:t>be strongly influenced by the culture of service personnel and customers. </a:t>
            </a:r>
            <a:endParaRPr lang="tr-TR" sz="2400" dirty="0" smtClean="0"/>
          </a:p>
          <a:p>
            <a:pPr lvl="0"/>
            <a:endParaRPr lang="tr-TR" sz="2400" dirty="0" smtClean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Social</a:t>
            </a:r>
            <a:r>
              <a:rPr lang="tr-TR" sz="2800" dirty="0" smtClean="0"/>
              <a:t> </a:t>
            </a:r>
            <a:r>
              <a:rPr lang="tr-TR" sz="2800" dirty="0" err="1" smtClean="0"/>
              <a:t>Interactions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3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Additionally</a:t>
            </a:r>
            <a:r>
              <a:rPr lang="tr-TR" sz="2400" dirty="0" smtClean="0"/>
              <a:t>, </a:t>
            </a:r>
            <a:r>
              <a:rPr lang="en-GB" sz="2400" dirty="0" smtClean="0"/>
              <a:t>customers' evaluations of service encounters in international settings </a:t>
            </a:r>
            <a:r>
              <a:rPr lang="tr-TR" sz="2400" dirty="0" err="1" smtClean="0"/>
              <a:t>are</a:t>
            </a:r>
            <a:r>
              <a:rPr lang="en-GB" sz="2400" dirty="0" smtClean="0"/>
              <a:t> influenced by their </a:t>
            </a:r>
            <a:r>
              <a:rPr lang="tr-TR" sz="2400" dirty="0" err="1" smtClean="0"/>
              <a:t>perceptions</a:t>
            </a:r>
            <a:r>
              <a:rPr lang="tr-TR" sz="2400" dirty="0" smtClean="0"/>
              <a:t> of </a:t>
            </a:r>
            <a:r>
              <a:rPr lang="en-GB" sz="2400" dirty="0" smtClean="0"/>
              <a:t>service failure and recovery contexts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perceptions</a:t>
            </a:r>
            <a:r>
              <a:rPr lang="en-GB" sz="2400" dirty="0" smtClean="0"/>
              <a:t> </a:t>
            </a:r>
            <a:r>
              <a:rPr lang="tr-TR" sz="2400" dirty="0" err="1" smtClean="0"/>
              <a:t>are</a:t>
            </a:r>
            <a:r>
              <a:rPr lang="en-GB" sz="2400" dirty="0" smtClean="0"/>
              <a:t> shaped by their cultural orientation (Wong, 2004).</a:t>
            </a:r>
            <a:endParaRPr lang="tr-TR" sz="2400" dirty="0" smtClean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Social</a:t>
            </a:r>
            <a:r>
              <a:rPr lang="tr-TR" sz="2800" dirty="0" smtClean="0"/>
              <a:t> </a:t>
            </a:r>
            <a:r>
              <a:rPr lang="tr-TR" sz="2800" dirty="0" err="1" smtClean="0"/>
              <a:t>Interactions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5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GB" sz="2400" dirty="0" err="1" smtClean="0"/>
              <a:t>ourism</a:t>
            </a:r>
            <a:r>
              <a:rPr lang="en-GB" sz="2400" dirty="0" smtClean="0"/>
              <a:t> </a:t>
            </a:r>
            <a:r>
              <a:rPr lang="en-GB" sz="2400" dirty="0"/>
              <a:t>and hospitality </a:t>
            </a:r>
            <a:r>
              <a:rPr lang="tr-TR" sz="2400" dirty="0" smtClean="0"/>
              <a:t>- </a:t>
            </a:r>
            <a:r>
              <a:rPr lang="en-GB" sz="2400" dirty="0" smtClean="0"/>
              <a:t>increasingly </a:t>
            </a:r>
            <a:r>
              <a:rPr lang="en-GB" sz="2400" dirty="0"/>
              <a:t>becoming international in </a:t>
            </a:r>
            <a:r>
              <a:rPr lang="en-GB" sz="2400" dirty="0" smtClean="0"/>
              <a:t>nature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2015 about 1.2 billion international </a:t>
            </a:r>
            <a:r>
              <a:rPr lang="en-GB" sz="2400" dirty="0" smtClean="0"/>
              <a:t>tourists are </a:t>
            </a:r>
            <a:r>
              <a:rPr lang="en-GB" sz="2400" dirty="0"/>
              <a:t>engaged in international </a:t>
            </a:r>
            <a:r>
              <a:rPr lang="en-GB" sz="2400" dirty="0" smtClean="0"/>
              <a:t>tourism,</a:t>
            </a:r>
            <a:r>
              <a:rPr lang="tr-TR" sz="2400" dirty="0" smtClean="0"/>
              <a:t> </a:t>
            </a:r>
            <a:r>
              <a:rPr lang="en-GB" sz="2400" dirty="0" smtClean="0"/>
              <a:t>resulting </a:t>
            </a:r>
            <a:r>
              <a:rPr lang="en-GB" sz="2400" dirty="0"/>
              <a:t>in a revenue generation of about $1.5 trillion (WTO, 2015).</a:t>
            </a:r>
            <a:endParaRPr lang="tr-TR" sz="24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Tourism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Hospitality</a:t>
            </a:r>
            <a:r>
              <a:rPr lang="tr-TR" sz="2800" dirty="0" smtClean="0"/>
              <a:t> – International </a:t>
            </a:r>
            <a:r>
              <a:rPr lang="tr-TR" sz="2800" dirty="0" err="1" smtClean="0"/>
              <a:t>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07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/>
              <a:t>Has the customer finished his first course? </a:t>
            </a:r>
            <a:endParaRPr lang="tr-T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 </a:t>
            </a:r>
            <a:r>
              <a:rPr lang="en-GB" sz="2200" dirty="0"/>
              <a:t>guest from outside of Europe </a:t>
            </a:r>
            <a:r>
              <a:rPr lang="en-GB" sz="2200" dirty="0" smtClean="0"/>
              <a:t>may </a:t>
            </a:r>
            <a:r>
              <a:rPr lang="en-GB" sz="2200" dirty="0"/>
              <a:t>not place her/his knife and fork accordingly after finishing her/his starters and may wait unnecessarily for the main course to be served. </a:t>
            </a:r>
            <a:endParaRPr lang="tr-T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customer</a:t>
            </a:r>
            <a:r>
              <a:rPr lang="tr-TR" sz="2200" dirty="0" smtClean="0"/>
              <a:t> </a:t>
            </a:r>
            <a:r>
              <a:rPr lang="tr-TR" sz="2200" dirty="0" err="1" smtClean="0"/>
              <a:t>may</a:t>
            </a:r>
            <a:r>
              <a:rPr lang="tr-TR" sz="2200" dirty="0" smtClean="0"/>
              <a:t> </a:t>
            </a:r>
            <a:r>
              <a:rPr lang="tr-TR" sz="2200" dirty="0" err="1" smtClean="0"/>
              <a:t>feel</a:t>
            </a:r>
            <a:r>
              <a:rPr lang="tr-TR" sz="2200" dirty="0" smtClean="0"/>
              <a:t> </a:t>
            </a:r>
            <a:r>
              <a:rPr lang="tr-TR" sz="2200" dirty="0" err="1" smtClean="0"/>
              <a:t>that</a:t>
            </a:r>
            <a:r>
              <a:rPr lang="tr-TR" sz="2200" dirty="0" smtClean="0"/>
              <a:t> service </a:t>
            </a:r>
            <a:r>
              <a:rPr lang="tr-TR" sz="2200" dirty="0" err="1" smtClean="0"/>
              <a:t>staff</a:t>
            </a:r>
            <a:r>
              <a:rPr lang="tr-TR" sz="2200" dirty="0" smtClean="0"/>
              <a:t> </a:t>
            </a:r>
            <a:r>
              <a:rPr lang="tr-TR" sz="2200" dirty="0" err="1" smtClean="0"/>
              <a:t>are</a:t>
            </a:r>
            <a:r>
              <a:rPr lang="tr-TR" sz="2200" dirty="0" smtClean="0"/>
              <a:t> not </a:t>
            </a:r>
            <a:r>
              <a:rPr lang="tr-TR" sz="2200" dirty="0" err="1" smtClean="0"/>
              <a:t>responsive</a:t>
            </a:r>
            <a:r>
              <a:rPr lang="tr-TR" sz="2200" dirty="0" smtClean="0"/>
              <a:t>  - </a:t>
            </a:r>
            <a:r>
              <a:rPr lang="tr-TR" sz="2200" dirty="0" err="1" smtClean="0"/>
              <a:t>i.e</a:t>
            </a:r>
            <a:r>
              <a:rPr lang="tr-TR" sz="2200" dirty="0" smtClean="0"/>
              <a:t>. may think a service failure has occured.</a:t>
            </a:r>
            <a:endParaRPr lang="tr-TR" sz="22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Norms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Codes</a:t>
            </a:r>
            <a:endParaRPr lang="en-US" sz="2800" dirty="0"/>
          </a:p>
        </p:txBody>
      </p:sp>
      <p:pic>
        <p:nvPicPr>
          <p:cNvPr id="4" name="Resim 3" descr="andungcach-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352800" cy="21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29073"/>
              </p:ext>
            </p:extLst>
          </p:nvPr>
        </p:nvGraphicFramePr>
        <p:xfrm>
          <a:off x="533400" y="1447800"/>
          <a:ext cx="8458199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365"/>
                <a:gridCol w="3835391"/>
                <a:gridCol w="3041443"/>
              </a:tblGrid>
              <a:tr h="1351985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Cultural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Dimension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Explanation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Examples of Cultures /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Countries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5215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Power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Distance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 extent to which members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of </a:t>
                      </a:r>
                      <a:r>
                        <a:rPr lang="en-GB" sz="2000" dirty="0">
                          <a:effectLst/>
                        </a:rPr>
                        <a:t>a society accept that power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is </a:t>
                      </a:r>
                      <a:r>
                        <a:rPr lang="en-GB" sz="2000" dirty="0">
                          <a:effectLst/>
                        </a:rPr>
                        <a:t>distributed unequally in the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society</a:t>
                      </a:r>
                      <a:r>
                        <a:rPr lang="en-GB" sz="2000" dirty="0">
                          <a:effectLst/>
                        </a:rPr>
                        <a:t>.</a:t>
                      </a:r>
                      <a:endParaRPr lang="tr-TR" sz="2000" dirty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High in Power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Distance</a:t>
                      </a:r>
                      <a:r>
                        <a:rPr lang="en-GB" sz="2000" dirty="0">
                          <a:effectLst/>
                        </a:rPr>
                        <a:t>: </a:t>
                      </a:r>
                      <a:r>
                        <a:rPr lang="en-GB" sz="2000" dirty="0" smtClean="0">
                          <a:effectLst/>
                        </a:rPr>
                        <a:t>France</a:t>
                      </a:r>
                      <a:r>
                        <a:rPr lang="en-GB" sz="2000" dirty="0">
                          <a:effectLst/>
                        </a:rPr>
                        <a:t>,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Mexico</a:t>
                      </a:r>
                      <a:r>
                        <a:rPr lang="en-GB" sz="2000" dirty="0">
                          <a:effectLst/>
                        </a:rPr>
                        <a:t>, Hong Kong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and </a:t>
                      </a:r>
                      <a:r>
                        <a:rPr lang="en-GB" sz="2000" dirty="0">
                          <a:effectLst/>
                        </a:rPr>
                        <a:t>Turkey.</a:t>
                      </a:r>
                      <a:endParaRPr lang="tr-TR" sz="2000" dirty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 in Power Distance: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the </a:t>
                      </a:r>
                      <a:r>
                        <a:rPr lang="en-GB" sz="2000" dirty="0">
                          <a:effectLst/>
                        </a:rPr>
                        <a:t>USA, Sweden and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Austria</a:t>
                      </a:r>
                      <a:r>
                        <a:rPr lang="en-GB" sz="2000" dirty="0">
                          <a:effectLst/>
                        </a:rPr>
                        <a:t>.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08588"/>
              </p:ext>
            </p:extLst>
          </p:nvPr>
        </p:nvGraphicFramePr>
        <p:xfrm>
          <a:off x="457200" y="1066800"/>
          <a:ext cx="8381999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3386756"/>
                <a:gridCol w="3014043"/>
              </a:tblGrid>
              <a:tr h="963826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Cultural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Dimension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Explanation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Examples of Cultures / 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Countries</a:t>
                      </a:r>
                      <a:endParaRPr lang="tr-T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4374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Individualism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and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Collectivism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While in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individualistic cultures people 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tend to place more importance on the welfare and interests of the individuals, in collectivist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societies people 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tend to place more importance on the interests and welfare of the society as a whole.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tr-TR" sz="2000" b="1" kern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High individualism: the USA, the UK, Sweden, Italy and the Netherlands.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Low </a:t>
                      </a:r>
                      <a:r>
                        <a:rPr lang="tr-TR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20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ndividualism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(i.e. high in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collectivism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): Venezuela, China, Singapore, Japan, Taiwan and South Korea.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5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38127"/>
              </p:ext>
            </p:extLst>
          </p:nvPr>
        </p:nvGraphicFramePr>
        <p:xfrm>
          <a:off x="457200" y="1066800"/>
          <a:ext cx="8381999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118"/>
                <a:gridCol w="3800838"/>
                <a:gridCol w="3014043"/>
              </a:tblGrid>
              <a:tr h="963826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Cultural </a:t>
                      </a:r>
                      <a:endParaRPr lang="tr-TR" sz="2000" dirty="0" smtClean="0">
                        <a:effectLst/>
                        <a:latin typeface="+mj-lt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Dimension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Explanation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Examples of Cultures / </a:t>
                      </a:r>
                      <a:endParaRPr lang="tr-TR" sz="2000" dirty="0" smtClean="0">
                        <a:effectLst/>
                        <a:latin typeface="+mj-lt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Countries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4374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Risk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Aversion 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Uncertainty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Avoidance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 degree to which members of a society feel uncomfortable with uncertainty and avoid risk.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High in Risk Aversion: Japan, Turkey, Poland, Portugal, Spain and Uruguay.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Low in Risk Aversion: Jamaica, Singapore, Denmark and Sweden.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92697"/>
              </p:ext>
            </p:extLst>
          </p:nvPr>
        </p:nvGraphicFramePr>
        <p:xfrm>
          <a:off x="457200" y="1066800"/>
          <a:ext cx="8381999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118"/>
                <a:gridCol w="3800838"/>
                <a:gridCol w="3014043"/>
              </a:tblGrid>
              <a:tr h="963826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Cultural </a:t>
                      </a:r>
                      <a:endParaRPr lang="tr-TR" sz="2000" dirty="0" smtClean="0">
                        <a:effectLst/>
                        <a:latin typeface="+mj-lt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Dimension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Explanation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Examples of Cultures / </a:t>
                      </a:r>
                      <a:endParaRPr lang="tr-TR" sz="2000" dirty="0" smtClean="0">
                        <a:effectLst/>
                        <a:latin typeface="+mj-lt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Countries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4374"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Masculinity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and </a:t>
                      </a:r>
                      <a:endParaRPr lang="tr-TR" sz="2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Femininity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Masculine societies tend to display a preference for achievement, assertiveness and material success and display a strong belief in gender roles.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Feminine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societies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place </a:t>
                      </a: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more emphasis on the quality of life, care for others and equality, more especially between sexes.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High in Masculinity: Japan, Hungary, Italy, Switzerland and the USA.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Low in Masculinity: Sweden, Norway, the Netherlands, Finland and Denmark.</a:t>
                      </a:r>
                      <a:endParaRPr lang="tr-TR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3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1052736"/>
            <a:ext cx="7196137" cy="716459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How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compare</a:t>
            </a:r>
            <a:r>
              <a:rPr lang="tr-TR" sz="2000" dirty="0" smtClean="0"/>
              <a:t> </a:t>
            </a:r>
            <a:r>
              <a:rPr lang="tr-TR" sz="2000" dirty="0" err="1" smtClean="0"/>
              <a:t>countries</a:t>
            </a:r>
            <a:r>
              <a:rPr lang="tr-TR" sz="2000" dirty="0" smtClean="0"/>
              <a:t>?</a:t>
            </a:r>
          </a:p>
          <a:p>
            <a:pPr marL="109728" indent="0">
              <a:buNone/>
            </a:pPr>
            <a:r>
              <a:rPr lang="tr-TR" sz="2000" dirty="0" err="1" smtClean="0"/>
              <a:t>Visit</a:t>
            </a:r>
            <a:r>
              <a:rPr lang="tr-TR" sz="2000" dirty="0" smtClean="0"/>
              <a:t>: </a:t>
            </a:r>
            <a:r>
              <a:rPr lang="en-GB" sz="2000" dirty="0" smtClean="0"/>
              <a:t>https</a:t>
            </a:r>
            <a:r>
              <a:rPr lang="en-GB" sz="2000" dirty="0"/>
              <a:t>://geert-hofstede.com/countries.html</a:t>
            </a:r>
            <a:endParaRPr lang="tr-TR" sz="20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37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13</a:t>
            </a:r>
          </a:p>
          <a:p>
            <a:r>
              <a:rPr lang="en-GB" sz="2500" dirty="0">
                <a:solidFill>
                  <a:schemeClr val="bg1"/>
                </a:solidFill>
              </a:rPr>
              <a:t>Cross-cultural Aspects of Service Failures and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Dimensions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8960" cy="416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2400" dirty="0"/>
              <a:t>Customers from a </a:t>
            </a:r>
            <a:r>
              <a:rPr lang="en-GB" sz="2400" b="1" dirty="0" smtClean="0"/>
              <a:t>large </a:t>
            </a:r>
            <a:r>
              <a:rPr lang="en-GB" sz="2400" b="1" dirty="0"/>
              <a:t>power distance </a:t>
            </a:r>
            <a:r>
              <a:rPr lang="en-GB" sz="2400" dirty="0" smtClean="0"/>
              <a:t>culture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:</a:t>
            </a:r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More </a:t>
            </a:r>
            <a:r>
              <a:rPr lang="en-GB" sz="2400" dirty="0"/>
              <a:t>likely to perceive unsatisfactory goods and services as a fact of </a:t>
            </a:r>
            <a:r>
              <a:rPr lang="en-GB" sz="2400" dirty="0" smtClean="0"/>
              <a:t>life</a:t>
            </a:r>
            <a:r>
              <a:rPr lang="tr-TR" sz="2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Less </a:t>
            </a:r>
            <a:r>
              <a:rPr lang="en-GB" sz="2400" dirty="0"/>
              <a:t>likely to complain when </a:t>
            </a:r>
            <a:r>
              <a:rPr lang="en-GB" sz="2400" dirty="0" smtClean="0"/>
              <a:t>encountering service </a:t>
            </a:r>
            <a:r>
              <a:rPr lang="en-GB" sz="2400" dirty="0"/>
              <a:t>failures (Au </a:t>
            </a:r>
            <a:r>
              <a:rPr lang="en-GB" sz="2400" i="1" dirty="0"/>
              <a:t>et al</a:t>
            </a:r>
            <a:r>
              <a:rPr lang="en-GB" sz="2400" dirty="0"/>
              <a:t>., 2010</a:t>
            </a:r>
            <a:r>
              <a:rPr lang="en-GB" sz="2400" dirty="0" smtClean="0"/>
              <a:t>).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C</a:t>
            </a:r>
            <a:r>
              <a:rPr lang="en-GB" sz="2400" dirty="0" err="1" smtClean="0"/>
              <a:t>ustomers</a:t>
            </a:r>
            <a:r>
              <a:rPr lang="en-GB" sz="2400" dirty="0" smtClean="0"/>
              <a:t> </a:t>
            </a:r>
            <a:r>
              <a:rPr lang="en-GB" sz="2400" dirty="0"/>
              <a:t>tend to place more importance on the status of the </a:t>
            </a:r>
            <a:r>
              <a:rPr lang="en-GB" sz="2400" dirty="0" smtClean="0"/>
              <a:t>employee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  <a:r>
              <a:rPr lang="tr-TR" sz="2400" dirty="0" smtClean="0"/>
              <a:t>o</a:t>
            </a:r>
            <a:r>
              <a:rPr lang="en-GB" sz="2400" dirty="0" smtClean="0"/>
              <a:t> </a:t>
            </a:r>
            <a:r>
              <a:rPr lang="en-GB" sz="2400" dirty="0"/>
              <a:t>not place much importance on reliability and </a:t>
            </a:r>
            <a:r>
              <a:rPr lang="en-GB" sz="2400" dirty="0" smtClean="0"/>
              <a:t>responsiveness </a:t>
            </a:r>
            <a:r>
              <a:rPr lang="tr-TR" sz="2400" dirty="0" smtClean="0"/>
              <a:t>(</a:t>
            </a:r>
            <a:r>
              <a:rPr lang="en-GB" sz="2400" dirty="0" err="1" smtClean="0"/>
              <a:t>Furrer</a:t>
            </a:r>
            <a:r>
              <a:rPr lang="en-GB" sz="2400" dirty="0" smtClean="0"/>
              <a:t> </a:t>
            </a:r>
            <a:r>
              <a:rPr lang="en-GB" sz="2400" i="1" dirty="0"/>
              <a:t>et al</a:t>
            </a:r>
            <a:r>
              <a:rPr lang="en-GB" sz="2400" dirty="0" smtClean="0"/>
              <a:t>.</a:t>
            </a:r>
            <a:r>
              <a:rPr lang="tr-TR" sz="2400" dirty="0" smtClean="0"/>
              <a:t>,</a:t>
            </a:r>
            <a:r>
              <a:rPr lang="en-GB" sz="2400" dirty="0" smtClean="0"/>
              <a:t> 2000). </a:t>
            </a:r>
            <a:endParaRPr lang="tr-TR" sz="2400" dirty="0"/>
          </a:p>
          <a:p>
            <a:endParaRPr lang="tr-TR" sz="24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96137" cy="936103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Power Distance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6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Customers from a </a:t>
            </a:r>
            <a:r>
              <a:rPr lang="en-GB" sz="2400" b="1" dirty="0" smtClean="0"/>
              <a:t>large </a:t>
            </a:r>
            <a:r>
              <a:rPr lang="en-GB" sz="2400" b="1" dirty="0"/>
              <a:t>power distance </a:t>
            </a:r>
            <a:r>
              <a:rPr lang="en-GB" sz="2400" dirty="0" smtClean="0"/>
              <a:t>culture:</a:t>
            </a:r>
            <a:r>
              <a:rPr lang="tr-TR" sz="2400" dirty="0" smtClean="0"/>
              <a:t> </a:t>
            </a:r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have </a:t>
            </a:r>
            <a:r>
              <a:rPr lang="en-GB" sz="2400" dirty="0"/>
              <a:t>higher expectations than customers </a:t>
            </a:r>
            <a:r>
              <a:rPr lang="en-GB" sz="2400" dirty="0" smtClean="0"/>
              <a:t>from </a:t>
            </a:r>
            <a:r>
              <a:rPr lang="en-GB" sz="2400" dirty="0"/>
              <a:t>low power distance </a:t>
            </a:r>
            <a:r>
              <a:rPr lang="en-GB" sz="2400" dirty="0" smtClean="0"/>
              <a:t>cultures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D</a:t>
            </a:r>
            <a:r>
              <a:rPr lang="en-GB" sz="2400" dirty="0" err="1" smtClean="0"/>
              <a:t>ue</a:t>
            </a:r>
            <a:r>
              <a:rPr lang="en-GB" sz="2400" dirty="0" smtClean="0"/>
              <a:t> </a:t>
            </a:r>
            <a:r>
              <a:rPr lang="en-GB" sz="2400" dirty="0"/>
              <a:t>to their higher expectations, Turkish </a:t>
            </a:r>
            <a:r>
              <a:rPr lang="tr-TR" sz="2400" dirty="0" err="1" smtClean="0"/>
              <a:t>domestic</a:t>
            </a:r>
            <a:r>
              <a:rPr lang="tr-TR" sz="2400" dirty="0" smtClean="0"/>
              <a:t> </a:t>
            </a:r>
            <a:r>
              <a:rPr lang="en-GB" sz="2400" dirty="0" smtClean="0"/>
              <a:t>tourists </a:t>
            </a:r>
            <a:r>
              <a:rPr lang="en-GB" sz="2400" dirty="0"/>
              <a:t>tend to </a:t>
            </a:r>
            <a:r>
              <a:rPr lang="en-GB" sz="2400" dirty="0" smtClean="0"/>
              <a:t>be less </a:t>
            </a:r>
            <a:r>
              <a:rPr lang="en-GB" sz="2400" dirty="0"/>
              <a:t>satisfied with their </a:t>
            </a:r>
            <a:r>
              <a:rPr lang="en-GB" sz="2400" dirty="0" smtClean="0"/>
              <a:t>holidays</a:t>
            </a:r>
            <a:r>
              <a:rPr lang="tr-TR" sz="2400" dirty="0"/>
              <a:t> </a:t>
            </a:r>
            <a:r>
              <a:rPr lang="en-GB" sz="2400" dirty="0" smtClean="0"/>
              <a:t>than tourists </a:t>
            </a:r>
            <a:r>
              <a:rPr lang="en-GB" sz="2400" dirty="0"/>
              <a:t>from the Netherlands, the UK and Denmark, i.e. customers from low power distance cultures, who stay at the same holiday establishment (</a:t>
            </a:r>
            <a:r>
              <a:rPr lang="en-GB" sz="2400" dirty="0" err="1"/>
              <a:t>Koc</a:t>
            </a:r>
            <a:r>
              <a:rPr lang="en-GB" sz="2400" dirty="0"/>
              <a:t>, 2017). </a:t>
            </a:r>
            <a:endParaRPr lang="tr-TR" sz="2400" dirty="0"/>
          </a:p>
          <a:p>
            <a:endParaRPr lang="tr-TR" sz="2400" dirty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Power Distance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sz="1000" dirty="0" smtClean="0"/>
          </a:p>
          <a:p>
            <a:r>
              <a:rPr lang="tr-TR" sz="2400" dirty="0" smtClean="0"/>
              <a:t>E</a:t>
            </a:r>
            <a:r>
              <a:rPr lang="en-GB" sz="2400" dirty="0" err="1" smtClean="0"/>
              <a:t>mployees</a:t>
            </a:r>
            <a:r>
              <a:rPr lang="en-GB" sz="2400" dirty="0" smtClean="0"/>
              <a:t> from a </a:t>
            </a:r>
            <a:r>
              <a:rPr lang="en-GB" sz="2400" b="1" dirty="0" smtClean="0"/>
              <a:t>large power distance </a:t>
            </a:r>
            <a:r>
              <a:rPr lang="en-GB" sz="2400" dirty="0" smtClean="0"/>
              <a:t>culture are more </a:t>
            </a:r>
            <a:r>
              <a:rPr lang="en-GB" sz="2400" dirty="0"/>
              <a:t>likely to resort </a:t>
            </a:r>
            <a:r>
              <a:rPr lang="en-GB" sz="2400" dirty="0" smtClean="0"/>
              <a:t>to avoiding </a:t>
            </a:r>
            <a:r>
              <a:rPr lang="en-GB" sz="2400" dirty="0"/>
              <a:t>and accommodating strategies in situations of conflict (Koc, 2010</a:t>
            </a:r>
            <a:r>
              <a:rPr lang="en-GB" sz="2400" dirty="0" smtClean="0"/>
              <a:t>)</a:t>
            </a:r>
            <a:r>
              <a:rPr lang="tr-TR" sz="2400" dirty="0" smtClean="0"/>
              <a:t>,</a:t>
            </a:r>
            <a:r>
              <a:rPr lang="tr-TR" sz="2400" dirty="0"/>
              <a:t> </a:t>
            </a:r>
            <a:r>
              <a:rPr lang="en-GB" sz="2400" dirty="0" smtClean="0"/>
              <a:t>causing a </a:t>
            </a:r>
            <a:r>
              <a:rPr lang="en-GB" sz="2400" dirty="0"/>
              <a:t>delay in the diagnosing and handling of conflicts among service </a:t>
            </a:r>
            <a:r>
              <a:rPr lang="en-GB" sz="2400" dirty="0" smtClean="0"/>
              <a:t>personnel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Power Distance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3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2400" dirty="0"/>
              <a:t>Customers from a </a:t>
            </a:r>
            <a:r>
              <a:rPr lang="tr-TR" sz="2400" b="1" dirty="0" err="1" smtClean="0"/>
              <a:t>low</a:t>
            </a:r>
            <a:r>
              <a:rPr lang="en-GB" sz="2400" b="1" dirty="0" smtClean="0"/>
              <a:t> </a:t>
            </a:r>
            <a:r>
              <a:rPr lang="en-GB" sz="2400" b="1" dirty="0"/>
              <a:t>power distance </a:t>
            </a:r>
            <a:r>
              <a:rPr lang="en-GB" sz="2400" dirty="0" smtClean="0"/>
              <a:t>culture:</a:t>
            </a:r>
            <a:r>
              <a:rPr lang="tr-TR" sz="2400" dirty="0" smtClean="0"/>
              <a:t> </a:t>
            </a:r>
          </a:p>
          <a:p>
            <a:endParaRPr lang="tr-TR" sz="1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Expect </a:t>
            </a:r>
            <a:r>
              <a:rPr lang="en-GB" sz="2400" dirty="0"/>
              <a:t>a higher performance in SERVQUAL dimensions of reliability and responsiveness (</a:t>
            </a:r>
            <a:r>
              <a:rPr lang="en-GB" sz="2400" dirty="0" err="1"/>
              <a:t>Donthu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Yoo</a:t>
            </a:r>
            <a:r>
              <a:rPr lang="en-GB" sz="2400" dirty="0"/>
              <a:t>, 1998</a:t>
            </a:r>
            <a:r>
              <a:rPr lang="en-GB" sz="2400" dirty="0" smtClean="0"/>
              <a:t>).</a:t>
            </a:r>
            <a:endParaRPr lang="tr-TR" sz="2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 </a:t>
            </a:r>
            <a:r>
              <a:rPr lang="en-GB" sz="2400" dirty="0"/>
              <a:t>not tend to pay much attention to the status of the personnel </a:t>
            </a:r>
            <a:r>
              <a:rPr lang="en-GB" sz="2400" dirty="0" smtClean="0"/>
              <a:t>apologizing </a:t>
            </a:r>
            <a:r>
              <a:rPr lang="en-GB" sz="2400" dirty="0"/>
              <a:t>after a service failure (Patterson </a:t>
            </a:r>
            <a:r>
              <a:rPr lang="en-GB" sz="2400" i="1" dirty="0"/>
              <a:t>et al</a:t>
            </a:r>
            <a:r>
              <a:rPr lang="en-GB" sz="2400" dirty="0"/>
              <a:t>., 2006</a:t>
            </a:r>
            <a:r>
              <a:rPr lang="en-GB" sz="2400" dirty="0" smtClean="0"/>
              <a:t>).</a:t>
            </a:r>
            <a:endParaRPr lang="tr-TR" sz="2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Tend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respond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service </a:t>
            </a:r>
            <a:r>
              <a:rPr lang="tr-TR" sz="2400" dirty="0" err="1" smtClean="0"/>
              <a:t>failures</a:t>
            </a:r>
            <a:r>
              <a:rPr lang="tr-TR" sz="2400" dirty="0" smtClean="0"/>
              <a:t> </a:t>
            </a:r>
            <a:r>
              <a:rPr lang="tr-TR" sz="2400" dirty="0" err="1" smtClean="0"/>
              <a:t>faster</a:t>
            </a:r>
            <a:r>
              <a:rPr lang="tr-TR" sz="2400" dirty="0" smtClean="0"/>
              <a:t>. </a:t>
            </a:r>
            <a:r>
              <a:rPr lang="en-GB" sz="2400" dirty="0"/>
              <a:t>While Turkish employees used mitigated speech in communicating the problem to their superiors, the UK employees used a more direct approach when communicating the problem to their </a:t>
            </a:r>
            <a:r>
              <a:rPr lang="en-GB" sz="2400" dirty="0" smtClean="0"/>
              <a:t>superiors</a:t>
            </a:r>
            <a:r>
              <a:rPr lang="tr-TR" sz="2400" dirty="0" smtClean="0"/>
              <a:t> (</a:t>
            </a:r>
            <a:r>
              <a:rPr lang="tr-TR" sz="2400" dirty="0" err="1" smtClean="0"/>
              <a:t>Koc</a:t>
            </a:r>
            <a:r>
              <a:rPr lang="tr-TR" sz="2400" dirty="0" smtClean="0"/>
              <a:t>, 2013).</a:t>
            </a:r>
            <a:endParaRPr lang="tr-TR" sz="2400" dirty="0"/>
          </a:p>
          <a:p>
            <a:pPr lvl="0"/>
            <a:endParaRPr lang="tr-TR" sz="2400" dirty="0" smtClean="0"/>
          </a:p>
          <a:p>
            <a:pPr lvl="0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Power Distance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2400" dirty="0"/>
              <a:t>Customers </a:t>
            </a:r>
            <a:r>
              <a:rPr lang="en-GB" sz="2400" dirty="0" smtClean="0"/>
              <a:t>from </a:t>
            </a:r>
            <a:r>
              <a:rPr lang="en-GB" sz="2400" b="1" dirty="0" smtClean="0"/>
              <a:t>individualistic cultures</a:t>
            </a:r>
            <a:r>
              <a:rPr lang="en-GB" sz="2400" dirty="0" smtClean="0"/>
              <a:t>:</a:t>
            </a:r>
            <a:endParaRPr lang="tr-TR" sz="2400" b="1" dirty="0" smtClean="0"/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</a:t>
            </a:r>
            <a:r>
              <a:rPr lang="en-GB" sz="2400" dirty="0" smtClean="0"/>
              <a:t>re more </a:t>
            </a:r>
            <a:r>
              <a:rPr lang="en-GB" sz="2400" dirty="0"/>
              <a:t>likely to demand more efficient, prompt and </a:t>
            </a:r>
            <a:r>
              <a:rPr lang="en-GB" sz="2400" dirty="0" smtClean="0"/>
              <a:t>error-free </a:t>
            </a:r>
            <a:r>
              <a:rPr lang="en-GB" sz="2400" dirty="0"/>
              <a:t>service than customers from collectivist cultures (</a:t>
            </a:r>
            <a:r>
              <a:rPr lang="en-GB" sz="2400" dirty="0" err="1"/>
              <a:t>Furrer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2000).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Expect </a:t>
            </a:r>
            <a:r>
              <a:rPr lang="en-GB" sz="2400" dirty="0"/>
              <a:t>service personnel to </a:t>
            </a:r>
            <a:r>
              <a:rPr lang="en-GB" sz="2400" dirty="0" smtClean="0"/>
              <a:t>show more </a:t>
            </a:r>
            <a:r>
              <a:rPr lang="en-GB" sz="2400" dirty="0"/>
              <a:t>respect, care, attention, empathy and </a:t>
            </a:r>
            <a:r>
              <a:rPr lang="en-GB" sz="2400" dirty="0" smtClean="0"/>
              <a:t>personalized </a:t>
            </a:r>
            <a:r>
              <a:rPr lang="en-GB" sz="2400" dirty="0"/>
              <a:t>treatment than customers from collectivist cultures (</a:t>
            </a:r>
            <a:r>
              <a:rPr lang="en-GB" sz="2400" dirty="0" err="1"/>
              <a:t>Donthu</a:t>
            </a:r>
            <a:r>
              <a:rPr lang="en-GB" sz="2400" dirty="0"/>
              <a:t> and </a:t>
            </a:r>
            <a:r>
              <a:rPr lang="en-GB" sz="2400" dirty="0" err="1"/>
              <a:t>Yoo</a:t>
            </a:r>
            <a:r>
              <a:rPr lang="en-GB" sz="2400" dirty="0"/>
              <a:t>, 1998; Au </a:t>
            </a:r>
            <a:r>
              <a:rPr lang="en-GB" sz="2400" i="1" dirty="0"/>
              <a:t>et al</a:t>
            </a:r>
            <a:r>
              <a:rPr lang="en-GB" sz="2400" dirty="0"/>
              <a:t>., 2010). 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likely to complain to the service business itself or to a third </a:t>
            </a:r>
            <a:r>
              <a:rPr lang="en-GB" sz="2400" dirty="0" smtClean="0"/>
              <a:t>party</a:t>
            </a:r>
            <a:r>
              <a:rPr lang="tr-TR" sz="2400" dirty="0" smtClean="0"/>
              <a:t> </a:t>
            </a:r>
            <a:r>
              <a:rPr lang="en-GB" sz="2400" dirty="0"/>
              <a:t>(Blodgett </a:t>
            </a:r>
            <a:r>
              <a:rPr lang="en-GB" sz="2400" i="1" dirty="0"/>
              <a:t>et al</a:t>
            </a:r>
            <a:r>
              <a:rPr lang="en-GB" sz="2400" dirty="0"/>
              <a:t>. 2008</a:t>
            </a:r>
            <a:r>
              <a:rPr lang="en-GB" sz="2400" dirty="0" smtClean="0"/>
              <a:t>)</a:t>
            </a:r>
            <a:r>
              <a:rPr lang="tr-TR" sz="24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Individualism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57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Customers </a:t>
            </a:r>
            <a:r>
              <a:rPr lang="en-GB" sz="2400" dirty="0" smtClean="0"/>
              <a:t>from </a:t>
            </a:r>
            <a:r>
              <a:rPr lang="en-GB" sz="2400" b="1" dirty="0" smtClean="0"/>
              <a:t>individualistic cultures</a:t>
            </a:r>
            <a:r>
              <a:rPr lang="en-GB" sz="2400" dirty="0" smtClean="0"/>
              <a:t>:</a:t>
            </a:r>
            <a:endParaRPr lang="tr-TR" sz="1000" dirty="0" smtClean="0"/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likely to engage in</a:t>
            </a:r>
            <a:r>
              <a:rPr lang="tr-TR" sz="2400" dirty="0"/>
              <a:t> self-</a:t>
            </a:r>
            <a:r>
              <a:rPr lang="tr-TR" sz="2400" dirty="0" err="1"/>
              <a:t>serving</a:t>
            </a:r>
            <a:r>
              <a:rPr lang="tr-TR" sz="2400" dirty="0"/>
              <a:t> </a:t>
            </a:r>
            <a:r>
              <a:rPr lang="tr-TR" sz="2400" dirty="0" err="1"/>
              <a:t>bias</a:t>
            </a:r>
            <a:r>
              <a:rPr lang="en-GB" sz="2400" dirty="0"/>
              <a:t> </a:t>
            </a:r>
            <a:r>
              <a:rPr lang="en-GB" sz="2400" dirty="0" smtClean="0"/>
              <a:t>than </a:t>
            </a:r>
            <a:r>
              <a:rPr lang="en-GB" sz="2400" dirty="0"/>
              <a:t>people from collectivistic cultures do (</a:t>
            </a:r>
            <a:r>
              <a:rPr lang="en-GB" sz="2400" dirty="0" err="1"/>
              <a:t>Yuksel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2006</a:t>
            </a:r>
            <a:r>
              <a:rPr lang="en-GB" sz="2400" dirty="0" smtClean="0"/>
              <a:t>).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Individualism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r>
              <a:rPr lang="tr-TR" sz="2800" dirty="0" smtClean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4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2400" dirty="0"/>
              <a:t>Customers </a:t>
            </a:r>
            <a:r>
              <a:rPr lang="en-GB" sz="2400" dirty="0" smtClean="0"/>
              <a:t>from </a:t>
            </a:r>
            <a:r>
              <a:rPr lang="tr-TR" sz="2400" b="1" dirty="0" err="1" smtClean="0"/>
              <a:t>collectivist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cultures</a:t>
            </a:r>
            <a:r>
              <a:rPr lang="tr-TR" sz="2400" dirty="0" smtClean="0"/>
              <a:t>:</a:t>
            </a:r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</a:t>
            </a:r>
            <a:r>
              <a:rPr lang="en-GB" sz="2400" dirty="0" smtClean="0"/>
              <a:t>alue </a:t>
            </a:r>
            <a:r>
              <a:rPr lang="en-GB" sz="2400" dirty="0"/>
              <a:t>consistency more than individual attention and </a:t>
            </a:r>
            <a:r>
              <a:rPr lang="en-GB" sz="2400" dirty="0" smtClean="0"/>
              <a:t>personalized </a:t>
            </a:r>
            <a:r>
              <a:rPr lang="en-GB" sz="2400" dirty="0"/>
              <a:t>treatment.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less</a:t>
            </a:r>
            <a:r>
              <a:rPr lang="en-GB" sz="2400" dirty="0" smtClean="0"/>
              <a:t> </a:t>
            </a:r>
            <a:r>
              <a:rPr lang="en-GB" sz="2400" dirty="0"/>
              <a:t>likely to complain to the service business itself or to a third </a:t>
            </a:r>
            <a:r>
              <a:rPr lang="en-GB" sz="2400" dirty="0" smtClean="0"/>
              <a:t>party</a:t>
            </a:r>
            <a:r>
              <a:rPr lang="tr-TR" sz="2400" dirty="0" smtClean="0"/>
              <a:t> </a:t>
            </a:r>
            <a:r>
              <a:rPr lang="en-GB" sz="2400" dirty="0"/>
              <a:t>(Blodgett </a:t>
            </a:r>
            <a:r>
              <a:rPr lang="en-GB" sz="2400" i="1" dirty="0"/>
              <a:t>et al</a:t>
            </a:r>
            <a:r>
              <a:rPr lang="en-GB" sz="2400" dirty="0"/>
              <a:t>. 2008</a:t>
            </a:r>
            <a:r>
              <a:rPr lang="en-GB" sz="2400" dirty="0" smtClean="0"/>
              <a:t>)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Tend </a:t>
            </a:r>
            <a:r>
              <a:rPr lang="en-GB" sz="2400" dirty="0"/>
              <a:t>to attribute a person’s behaviour </a:t>
            </a:r>
            <a:r>
              <a:rPr lang="en-GB" sz="2400" dirty="0" smtClean="0"/>
              <a:t>to </a:t>
            </a:r>
            <a:r>
              <a:rPr lang="en-GB" sz="2400" dirty="0"/>
              <a:t>external factors, e.g. situational factors (</a:t>
            </a:r>
            <a:r>
              <a:rPr lang="en-GB" sz="2400" dirty="0" smtClean="0"/>
              <a:t>Choi </a:t>
            </a:r>
            <a:r>
              <a:rPr lang="en-GB" sz="2400" i="1" dirty="0"/>
              <a:t>et al</a:t>
            </a:r>
            <a:r>
              <a:rPr lang="en-GB" sz="2400" dirty="0"/>
              <a:t>., 2003; Um and Lee, 2014).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Tend to express their dissatisfaction to friends and relatives rather than making formal complaints to the tourism and hospitality establishment (</a:t>
            </a:r>
            <a:r>
              <a:rPr lang="tr-TR" sz="2400" dirty="0" err="1"/>
              <a:t>Akkawanitcha</a:t>
            </a:r>
            <a:r>
              <a:rPr lang="tr-TR" sz="2400" dirty="0"/>
              <a:t> </a:t>
            </a:r>
            <a:r>
              <a:rPr lang="tr-TR" sz="2400" i="1" dirty="0"/>
              <a:t>et al</a:t>
            </a:r>
            <a:r>
              <a:rPr lang="tr-TR" sz="2400" dirty="0"/>
              <a:t>.</a:t>
            </a:r>
            <a:r>
              <a:rPr lang="en-GB" sz="2400" dirty="0"/>
              <a:t>, 2015). </a:t>
            </a:r>
            <a:endParaRPr lang="tr-TR" sz="2400" dirty="0"/>
          </a:p>
          <a:p>
            <a:endParaRPr lang="tr-TR" sz="2400" dirty="0"/>
          </a:p>
          <a:p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Collectivism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23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Japanese </a:t>
            </a:r>
            <a:r>
              <a:rPr lang="en-GB" sz="2400" dirty="0"/>
              <a:t>culture </a:t>
            </a:r>
            <a:r>
              <a:rPr lang="tr-TR" sz="2400" dirty="0" smtClean="0"/>
              <a:t>is </a:t>
            </a:r>
            <a:r>
              <a:rPr lang="en-GB" sz="2400" dirty="0" smtClean="0"/>
              <a:t>characterized </a:t>
            </a:r>
            <a:r>
              <a:rPr lang="en-GB" sz="2400" dirty="0"/>
              <a:t>as a traditionally </a:t>
            </a:r>
            <a:r>
              <a:rPr lang="en-GB" sz="2400" dirty="0" smtClean="0"/>
              <a:t>humble culture</a:t>
            </a:r>
            <a:r>
              <a:rPr lang="tr-TR" sz="2400" dirty="0" smtClean="0"/>
              <a:t>. </a:t>
            </a:r>
            <a:r>
              <a:rPr lang="en-GB" sz="2400" dirty="0" smtClean="0"/>
              <a:t>People </a:t>
            </a:r>
            <a:r>
              <a:rPr lang="en-GB" sz="2400" dirty="0"/>
              <a:t>from Japan are more likely </a:t>
            </a:r>
            <a:r>
              <a:rPr lang="en-GB" sz="2400" dirty="0" smtClean="0"/>
              <a:t>to attribute </a:t>
            </a:r>
            <a:r>
              <a:rPr lang="en-GB" sz="2400" dirty="0"/>
              <a:t>success to external factors and failure to internal factors (</a:t>
            </a:r>
            <a:r>
              <a:rPr lang="en-GB" sz="2400" dirty="0" err="1"/>
              <a:t>Bergiel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2012).</a:t>
            </a:r>
            <a:endParaRPr lang="tr-TR" sz="2400" dirty="0"/>
          </a:p>
          <a:p>
            <a:pPr marL="109728" indent="0">
              <a:buNone/>
            </a:pPr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Collectivism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Customers from </a:t>
            </a:r>
            <a:r>
              <a:rPr lang="tr-TR" sz="2400" b="1" dirty="0" smtClean="0"/>
              <a:t>risk-</a:t>
            </a:r>
            <a:r>
              <a:rPr lang="tr-TR" sz="2400" b="1" dirty="0" err="1" smtClean="0"/>
              <a:t>averse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cultures</a:t>
            </a:r>
            <a:r>
              <a:rPr lang="tr-TR" sz="2400" dirty="0" smtClean="0"/>
              <a:t>:</a:t>
            </a:r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lace </a:t>
            </a:r>
            <a:r>
              <a:rPr lang="en-GB" sz="2400" dirty="0"/>
              <a:t>more value </a:t>
            </a:r>
            <a:r>
              <a:rPr lang="en-GB" sz="2400" dirty="0" smtClean="0"/>
              <a:t>on control </a:t>
            </a:r>
            <a:r>
              <a:rPr lang="en-GB" sz="2400" dirty="0"/>
              <a:t>offered by the service business </a:t>
            </a:r>
            <a:r>
              <a:rPr lang="en-GB" sz="2400" dirty="0" smtClean="0"/>
              <a:t>as </a:t>
            </a:r>
            <a:r>
              <a:rPr lang="en-GB" sz="2400" dirty="0"/>
              <a:t>a risk reduction </a:t>
            </a:r>
            <a:r>
              <a:rPr lang="en-GB" sz="2400" dirty="0" smtClean="0"/>
              <a:t>strategy</a:t>
            </a:r>
            <a:r>
              <a:rPr lang="tr-TR" sz="2400" dirty="0" smtClean="0"/>
              <a:t> </a:t>
            </a:r>
            <a:r>
              <a:rPr lang="en-GB" sz="2400" dirty="0" smtClean="0"/>
              <a:t>(</a:t>
            </a:r>
            <a:r>
              <a:rPr lang="en-GB" sz="2400" dirty="0"/>
              <a:t>Patterson </a:t>
            </a:r>
            <a:r>
              <a:rPr lang="en-GB" sz="2400" i="1" dirty="0"/>
              <a:t>et al</a:t>
            </a:r>
            <a:r>
              <a:rPr lang="en-GB" sz="2400" dirty="0"/>
              <a:t>., 2006; </a:t>
            </a:r>
            <a:r>
              <a:rPr lang="en-GB" sz="2400" dirty="0" err="1"/>
              <a:t>Koc</a:t>
            </a:r>
            <a:r>
              <a:rPr lang="en-GB" sz="2400" dirty="0"/>
              <a:t>, 2017</a:t>
            </a:r>
            <a:r>
              <a:rPr lang="en-GB" sz="2400" dirty="0" smtClean="0"/>
              <a:t>)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/>
              <a:t>R</a:t>
            </a:r>
            <a:r>
              <a:rPr lang="tr-TR" sz="2800" dirty="0" smtClean="0"/>
              <a:t>isk </a:t>
            </a:r>
            <a:r>
              <a:rPr lang="tr-TR" sz="2800" dirty="0" err="1" smtClean="0"/>
              <a:t>Aversion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44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Understand the implications of inseparability from the perspective of social exchange and interaction. </a:t>
            </a:r>
            <a:endParaRPr lang="tr-TR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Understand the importance of social interactions and exchange from the perspective of service encounters.</a:t>
            </a:r>
            <a:endParaRPr lang="tr-TR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Explain the influence of culture on service encounters, service failures and recovery.</a:t>
            </a:r>
            <a:endParaRPr lang="tr-TR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Explain the main dimensions of culture and their influence on service encounters, service failures and recovery.</a:t>
            </a:r>
            <a:endParaRPr lang="tr-TR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Understand the role of intercultural sensitivity on service encounters, service failures and recovery.</a:t>
            </a:r>
            <a:endParaRPr lang="tr-TR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Learning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5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Risk </a:t>
            </a:r>
            <a:r>
              <a:rPr lang="tr-TR" sz="2800" dirty="0" err="1" smtClean="0"/>
              <a:t>and</a:t>
            </a:r>
            <a:r>
              <a:rPr lang="tr-TR" sz="2800" dirty="0" smtClean="0"/>
              <a:t> Control – </a:t>
            </a:r>
            <a:r>
              <a:rPr lang="tr-TR" sz="2800" dirty="0" err="1" smtClean="0"/>
              <a:t>Types</a:t>
            </a:r>
            <a:r>
              <a:rPr lang="tr-TR" sz="2800" dirty="0" smtClean="0"/>
              <a:t> of Control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02780"/>
              </p:ext>
            </p:extLst>
          </p:nvPr>
        </p:nvGraphicFramePr>
        <p:xfrm>
          <a:off x="683568" y="908720"/>
          <a:ext cx="7776864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181"/>
                <a:gridCol w="2636032"/>
                <a:gridCol w="4099651"/>
              </a:tblGrid>
              <a:tr h="46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Type of Control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Explanation</a:t>
                      </a:r>
                      <a:endParaRPr lang="tr-TR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Strategies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9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Cognitive </a:t>
                      </a:r>
                      <a:endParaRPr lang="tr-TR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Control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Predictability of future events, having sufficient information about future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events 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and being free from negative surprises.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Providing customers with detailed information about the various aspects and components of service such as price.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Offering standard packages with standard prices (as in all-inclusive holidays).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Ensuring the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standardization 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of services. 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Decisional </a:t>
                      </a:r>
                      <a:endParaRPr lang="tr-TR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Control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The ability to make free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choices</a:t>
                      </a:r>
                      <a:r>
                        <a:rPr lang="tr-TR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allows 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customers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 have 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decisional control. 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Allowing customers to design their service products. 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Offering customers sufficient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choices.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Allowing 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customers to 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make their choices freely. 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Behavioural </a:t>
                      </a:r>
                      <a:endParaRPr lang="tr-TR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Control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Enabling customers to cancel a transaction at any point in time without incurring any significant costs.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Offering customers opportunities to cancel their purchase with a refund. </a:t>
                      </a:r>
                      <a:endParaRPr lang="tr-T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eople </a:t>
            </a:r>
            <a:r>
              <a:rPr lang="en-GB" sz="2400" dirty="0"/>
              <a:t>from </a:t>
            </a:r>
            <a:r>
              <a:rPr lang="en-GB" sz="2400" b="1" dirty="0"/>
              <a:t>high risk-averse cultures </a:t>
            </a:r>
            <a:r>
              <a:rPr lang="en-GB" sz="2400" dirty="0"/>
              <a:t>tend to express their emotions more openly and tend to attach more importance to seeking safety and </a:t>
            </a:r>
            <a:r>
              <a:rPr lang="en-GB" sz="2400" dirty="0" smtClean="0"/>
              <a:t>stability</a:t>
            </a:r>
            <a:r>
              <a:rPr lang="tr-TR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Triandis</a:t>
            </a:r>
            <a:r>
              <a:rPr lang="en-GB" sz="2400" dirty="0" smtClean="0"/>
              <a:t>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1995)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 </a:t>
            </a:r>
            <a:r>
              <a:rPr lang="en-GB" sz="2400" dirty="0"/>
              <a:t>matter what the real cause of the service failure</a:t>
            </a:r>
            <a:r>
              <a:rPr lang="en-GB" sz="2400" dirty="0" smtClean="0"/>
              <a:t>,</a:t>
            </a:r>
            <a:r>
              <a:rPr lang="tr-TR" sz="2400" dirty="0" smtClean="0"/>
              <a:t> </a:t>
            </a:r>
            <a:r>
              <a:rPr lang="tr-TR" sz="2400" dirty="0" err="1" smtClean="0"/>
              <a:t>people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b="1" dirty="0" err="1" smtClean="0"/>
              <a:t>high</a:t>
            </a:r>
            <a:r>
              <a:rPr lang="tr-TR" sz="2400" b="1" dirty="0" smtClean="0"/>
              <a:t> risk-</a:t>
            </a:r>
            <a:r>
              <a:rPr lang="tr-TR" sz="2400" b="1" dirty="0" err="1" smtClean="0"/>
              <a:t>averse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cultures</a:t>
            </a:r>
            <a:r>
              <a:rPr lang="tr-TR" sz="2400" b="1" dirty="0" smtClean="0"/>
              <a:t> </a:t>
            </a:r>
            <a:r>
              <a:rPr lang="en-GB" sz="2400" dirty="0" smtClean="0"/>
              <a:t>may </a:t>
            </a:r>
            <a:r>
              <a:rPr lang="en-GB" sz="2400" dirty="0"/>
              <a:t>attribute a significant proportion of blame to the service business (Patterson </a:t>
            </a:r>
            <a:r>
              <a:rPr lang="en-GB" sz="2400" i="1" dirty="0"/>
              <a:t>et al</a:t>
            </a:r>
            <a:r>
              <a:rPr lang="en-GB" sz="2400" dirty="0"/>
              <a:t>., 2006; </a:t>
            </a:r>
            <a:r>
              <a:rPr lang="en-GB" sz="2400" dirty="0" err="1"/>
              <a:t>Koc</a:t>
            </a:r>
            <a:r>
              <a:rPr lang="en-GB" sz="2400" dirty="0"/>
              <a:t>, 2017).</a:t>
            </a:r>
            <a:endParaRPr lang="tr-TR" sz="2400" dirty="0"/>
          </a:p>
          <a:p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smtClean="0"/>
              <a:t>Risk </a:t>
            </a:r>
            <a:r>
              <a:rPr lang="tr-TR" sz="2800" dirty="0" err="1" smtClean="0"/>
              <a:t>Aversion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4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2628" indent="-342900">
              <a:buFont typeface="Arial" panose="020B0604020202020204" pitchFamily="34" charset="0"/>
              <a:buChar char="•"/>
            </a:pPr>
            <a:r>
              <a:rPr lang="en-GB" sz="2400" dirty="0"/>
              <a:t>Customers from </a:t>
            </a:r>
            <a:r>
              <a:rPr lang="tr-TR" sz="2400" b="1" dirty="0" err="1"/>
              <a:t>less</a:t>
            </a:r>
            <a:r>
              <a:rPr lang="tr-TR" sz="2400" b="1" dirty="0"/>
              <a:t> </a:t>
            </a:r>
            <a:r>
              <a:rPr lang="tr-TR" sz="2400" b="1" dirty="0" smtClean="0"/>
              <a:t>risk-</a:t>
            </a:r>
            <a:r>
              <a:rPr lang="tr-TR" sz="2400" b="1" dirty="0" err="1" smtClean="0"/>
              <a:t>averse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cultures</a:t>
            </a:r>
            <a:r>
              <a:rPr lang="tr-TR" sz="2400" b="1" dirty="0"/>
              <a:t> </a:t>
            </a:r>
            <a:r>
              <a:rPr lang="en-GB" sz="2400" dirty="0" smtClean="0"/>
              <a:t>tend </a:t>
            </a:r>
            <a:r>
              <a:rPr lang="en-GB" sz="2400" dirty="0"/>
              <a:t>to be less emotional and more contemplating (</a:t>
            </a:r>
            <a:r>
              <a:rPr lang="en-GB" sz="2400" dirty="0" err="1" smtClean="0"/>
              <a:t>Triandis</a:t>
            </a:r>
            <a:r>
              <a:rPr lang="en-GB" sz="2400" dirty="0" smtClean="0"/>
              <a:t>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1995</a:t>
            </a:r>
            <a:r>
              <a:rPr lang="en-GB" sz="2400" dirty="0"/>
              <a:t>).</a:t>
            </a:r>
            <a:endParaRPr lang="tr-T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smtClean="0"/>
              <a:t>Risk </a:t>
            </a:r>
            <a:r>
              <a:rPr lang="tr-TR" sz="2800" dirty="0" err="1" smtClean="0"/>
              <a:t>Aversion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4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Customers from </a:t>
            </a:r>
            <a:r>
              <a:rPr lang="tr-TR" sz="2400" b="1" dirty="0" err="1" smtClean="0"/>
              <a:t>masculine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cultures</a:t>
            </a:r>
            <a:r>
              <a:rPr lang="tr-TR" sz="2400" b="1" dirty="0" smtClean="0"/>
              <a:t>:</a:t>
            </a:r>
            <a:endParaRPr lang="tr-TR" sz="2400" b="1" dirty="0"/>
          </a:p>
          <a:p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likely to report dissatisfaction and complain when encountered with service failures (</a:t>
            </a:r>
            <a:r>
              <a:rPr lang="en-GB" sz="2400" dirty="0" err="1"/>
              <a:t>Crotts</a:t>
            </a:r>
            <a:r>
              <a:rPr lang="en-GB" sz="2400" dirty="0"/>
              <a:t> and Erdmann, 2002</a:t>
            </a:r>
            <a:r>
              <a:rPr lang="en-GB" sz="2400" dirty="0" smtClean="0"/>
              <a:t>)</a:t>
            </a:r>
            <a:r>
              <a:rPr lang="tr-TR" sz="2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Tend </a:t>
            </a:r>
            <a:r>
              <a:rPr lang="en-GB" sz="2400" dirty="0"/>
              <a:t>to be more perfectionist and expect things to be more straight.  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Resulting</a:t>
            </a:r>
            <a:r>
              <a:rPr lang="tr-TR" sz="2400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more complaints to the service management as well as to third parties (Blodgett </a:t>
            </a:r>
            <a:r>
              <a:rPr lang="en-GB" sz="2400" i="1" dirty="0"/>
              <a:t>et al</a:t>
            </a:r>
            <a:r>
              <a:rPr lang="en-GB" sz="2400" dirty="0"/>
              <a:t>., 2008). 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Masculinity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23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Customers with </a:t>
            </a:r>
            <a:r>
              <a:rPr lang="en-GB" sz="2400" b="1" dirty="0"/>
              <a:t>long-term </a:t>
            </a:r>
            <a:r>
              <a:rPr lang="en-GB" sz="2400" b="1" dirty="0" smtClean="0"/>
              <a:t>orientation: </a:t>
            </a:r>
            <a:endParaRPr lang="tr-TR" sz="2400" b="1" dirty="0" smtClean="0"/>
          </a:p>
          <a:p>
            <a:pPr marL="109728" indent="0">
              <a:buNone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likely to choose long-term relationships with tourism and hospitality </a:t>
            </a:r>
            <a:r>
              <a:rPr lang="en-GB" sz="2400" dirty="0" smtClean="0"/>
              <a:t>businesses.</a:t>
            </a:r>
            <a:endParaRPr lang="tr-TR" sz="2400" dirty="0" smtClean="0"/>
          </a:p>
          <a:p>
            <a:pPr marL="109728" indent="0">
              <a:buNone/>
            </a:pPr>
            <a:endParaRPr lang="tr-TR" sz="2400" dirty="0" smtClean="0"/>
          </a:p>
          <a:p>
            <a:pPr marL="109728" indent="0">
              <a:buNone/>
            </a:pPr>
            <a:r>
              <a:rPr lang="en-GB" sz="2400" dirty="0" smtClean="0"/>
              <a:t>Customers </a:t>
            </a:r>
            <a:r>
              <a:rPr lang="en-GB" sz="2400" dirty="0"/>
              <a:t>with </a:t>
            </a:r>
            <a:r>
              <a:rPr lang="tr-TR" sz="2400" b="1" dirty="0" err="1" smtClean="0"/>
              <a:t>short</a:t>
            </a:r>
            <a:r>
              <a:rPr lang="en-GB" sz="2400" b="1" dirty="0" smtClean="0"/>
              <a:t>-term orientation: </a:t>
            </a:r>
            <a:endParaRPr lang="tr-TR" sz="2400" b="1" dirty="0"/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</a:t>
            </a:r>
            <a:r>
              <a:rPr lang="en-GB" sz="2400" dirty="0" smtClean="0"/>
              <a:t>re more </a:t>
            </a:r>
            <a:r>
              <a:rPr lang="en-GB" sz="2400" dirty="0"/>
              <a:t>likely to choose </a:t>
            </a:r>
            <a:r>
              <a:rPr lang="en-GB" sz="2400" dirty="0" smtClean="0"/>
              <a:t>short-term </a:t>
            </a:r>
            <a:r>
              <a:rPr lang="en-GB" sz="2400" dirty="0"/>
              <a:t>orientation and values (Patterson </a:t>
            </a:r>
            <a:r>
              <a:rPr lang="en-GB" sz="2400" i="1" dirty="0"/>
              <a:t>et al</a:t>
            </a:r>
            <a:r>
              <a:rPr lang="en-GB" sz="2400" dirty="0"/>
              <a:t>., 2006; </a:t>
            </a:r>
            <a:r>
              <a:rPr lang="en-GB" sz="2400" dirty="0" err="1"/>
              <a:t>Kantsperger</a:t>
            </a:r>
            <a:r>
              <a:rPr lang="en-GB" sz="2400" dirty="0"/>
              <a:t> and Kunz, 2010; </a:t>
            </a:r>
            <a:r>
              <a:rPr lang="en-GB" sz="2400" dirty="0" err="1"/>
              <a:t>Narteh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2013).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Research </a:t>
            </a:r>
            <a:r>
              <a:rPr lang="en-GB" sz="2800" dirty="0"/>
              <a:t>Findings Relating to </a:t>
            </a:r>
            <a:r>
              <a:rPr lang="tr-TR" sz="2800" dirty="0" err="1" smtClean="0"/>
              <a:t>Long</a:t>
            </a:r>
            <a:r>
              <a:rPr lang="tr-TR" sz="2800" dirty="0" err="1"/>
              <a:t>-</a:t>
            </a:r>
            <a:r>
              <a:rPr lang="tr-TR" sz="2800" dirty="0" err="1" smtClean="0"/>
              <a:t>Term</a:t>
            </a:r>
            <a:r>
              <a:rPr lang="tr-TR" sz="2800" dirty="0" smtClean="0"/>
              <a:t> </a:t>
            </a:r>
            <a:r>
              <a:rPr lang="tr-TR" sz="2800" dirty="0" err="1" smtClean="0"/>
              <a:t>Orientation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5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9996917"/>
              </p:ext>
            </p:extLst>
          </p:nvPr>
        </p:nvGraphicFramePr>
        <p:xfrm>
          <a:off x="1189038" y="1271588"/>
          <a:ext cx="7196138" cy="428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700"/>
                <a:gridCol w="353143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Indulgence Cultures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Restraint Cultures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A perception of personal life control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 perception of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helplessness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Higher importance of leisure and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fun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Lower importance of leisure and </a:t>
                      </a:r>
                      <a:r>
                        <a:rPr lang="en-GB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fun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Higher importance of having friends 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Lower importance of having friends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More likely to remember positive emotions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Less likely to remember positive emotions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Less moral discipline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Moral discipline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Positive attitude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Cynicism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More extroverted personalities</a:t>
                      </a:r>
                      <a:endParaRPr lang="tr-T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More neurotic personalities</a:t>
                      </a:r>
                      <a:endParaRPr lang="tr-T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968" marR="5996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 New </a:t>
            </a:r>
            <a:r>
              <a:rPr lang="tr-TR" sz="2800" dirty="0" err="1" smtClean="0"/>
              <a:t>Dimension</a:t>
            </a:r>
            <a:r>
              <a:rPr lang="tr-TR" sz="2800" dirty="0" smtClean="0"/>
              <a:t>: </a:t>
            </a:r>
            <a:r>
              <a:rPr lang="tr-TR" sz="2800" dirty="0" err="1" smtClean="0"/>
              <a:t>Indulgence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Restraint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8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Customers from </a:t>
            </a:r>
            <a:r>
              <a:rPr lang="en-GB" sz="2400" b="1" dirty="0"/>
              <a:t>restraint oriented </a:t>
            </a:r>
            <a:r>
              <a:rPr lang="en-GB" sz="2400" b="1" dirty="0" smtClean="0"/>
              <a:t>cultures </a:t>
            </a:r>
            <a:r>
              <a:rPr lang="en-GB" sz="2400" dirty="0" smtClean="0"/>
              <a:t>(</a:t>
            </a:r>
            <a:r>
              <a:rPr lang="en-GB" sz="2400" dirty="0"/>
              <a:t>e.g. Bulgaria, Russia, Poland, Portugal Turkey and</a:t>
            </a:r>
            <a:r>
              <a:rPr lang="tr-TR" sz="2400" dirty="0"/>
              <a:t> </a:t>
            </a:r>
            <a:r>
              <a:rPr lang="en-GB" sz="2400" dirty="0"/>
              <a:t>Japan</a:t>
            </a:r>
            <a:r>
              <a:rPr lang="en-GB" sz="2400" dirty="0" smtClean="0"/>
              <a:t>): </a:t>
            </a:r>
            <a:endParaRPr lang="tr-TR" sz="2400" b="1" dirty="0" smtClean="0"/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Tend </a:t>
            </a:r>
            <a:r>
              <a:rPr lang="en-GB" sz="2400" dirty="0"/>
              <a:t>to place less value on fun, leisure and other desires, and hedonic </a:t>
            </a:r>
            <a:r>
              <a:rPr lang="en-GB" sz="2400" dirty="0" smtClean="0"/>
              <a:t>activities.</a:t>
            </a:r>
            <a:r>
              <a:rPr lang="tr-TR" sz="2400" dirty="0"/>
              <a:t> </a:t>
            </a:r>
            <a:r>
              <a:rPr lang="tr-TR" sz="2400" dirty="0" smtClean="0"/>
              <a:t>(</a:t>
            </a:r>
            <a:r>
              <a:rPr lang="en-GB" sz="2400" dirty="0" smtClean="0"/>
              <a:t>Tourism </a:t>
            </a:r>
            <a:r>
              <a:rPr lang="en-GB" sz="2400" dirty="0"/>
              <a:t>and hospitality are primarily hedonic </a:t>
            </a:r>
            <a:r>
              <a:rPr lang="en-GB" sz="2400" dirty="0" smtClean="0"/>
              <a:t>experiences</a:t>
            </a:r>
            <a:r>
              <a:rPr lang="tr-TR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likely to remember negative </a:t>
            </a:r>
            <a:r>
              <a:rPr lang="en-GB" sz="2400" dirty="0" smtClean="0"/>
              <a:t>experiences</a:t>
            </a:r>
            <a:r>
              <a:rPr lang="tr-TR" sz="2400" dirty="0" smtClean="0"/>
              <a:t> - </a:t>
            </a:r>
            <a:r>
              <a:rPr lang="en-GB" sz="2400" dirty="0" smtClean="0"/>
              <a:t> implications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en-GB" sz="2400" dirty="0" smtClean="0"/>
              <a:t>post-service </a:t>
            </a:r>
            <a:r>
              <a:rPr lang="en-GB" sz="2400" dirty="0"/>
              <a:t>evaluations. 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 New </a:t>
            </a:r>
            <a:r>
              <a:rPr lang="tr-TR" sz="2800" dirty="0" err="1"/>
              <a:t>Dimension</a:t>
            </a:r>
            <a:r>
              <a:rPr lang="tr-TR" sz="2800" dirty="0"/>
              <a:t>: </a:t>
            </a:r>
            <a:r>
              <a:rPr lang="tr-TR" sz="2800" dirty="0" err="1"/>
              <a:t>Indulgence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Restraint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3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Customers from </a:t>
            </a:r>
            <a:r>
              <a:rPr lang="tr-TR" sz="2400" b="1" dirty="0" err="1" smtClean="0"/>
              <a:t>indulgence</a:t>
            </a:r>
            <a:r>
              <a:rPr lang="en-GB" sz="2400" b="1" dirty="0"/>
              <a:t>-</a:t>
            </a:r>
            <a:r>
              <a:rPr lang="en-GB" sz="2400" b="1" dirty="0" smtClean="0"/>
              <a:t>oriented cultures </a:t>
            </a:r>
            <a:r>
              <a:rPr lang="en-GB" sz="2400" dirty="0"/>
              <a:t>(e.g. the USA, the UK, Canada, Switzerland and Austria</a:t>
            </a:r>
            <a:r>
              <a:rPr lang="en-GB" sz="2400" dirty="0" smtClean="0"/>
              <a:t>): </a:t>
            </a:r>
            <a:endParaRPr lang="tr-TR" sz="2400" b="1" dirty="0" smtClean="0"/>
          </a:p>
          <a:p>
            <a:endParaRPr lang="tr-T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Attach </a:t>
            </a:r>
            <a:r>
              <a:rPr lang="en-GB" sz="2400" dirty="0"/>
              <a:t>more importance </a:t>
            </a:r>
            <a:r>
              <a:rPr lang="en-GB" sz="2400" dirty="0" smtClean="0"/>
              <a:t>to leisure </a:t>
            </a:r>
            <a:r>
              <a:rPr lang="en-GB" sz="2400" dirty="0"/>
              <a:t>and </a:t>
            </a:r>
            <a:r>
              <a:rPr lang="en-GB" sz="2400" dirty="0" smtClean="0"/>
              <a:t>may </a:t>
            </a:r>
            <a:r>
              <a:rPr lang="en-GB" sz="2400" dirty="0"/>
              <a:t>be expected to be more </a:t>
            </a:r>
            <a:r>
              <a:rPr lang="en-GB" sz="2400" dirty="0" smtClean="0"/>
              <a:t>involved </a:t>
            </a:r>
            <a:r>
              <a:rPr lang="en-GB" sz="2400" dirty="0"/>
              <a:t>in the purchase and consumption of tourism and hospitality </a:t>
            </a:r>
            <a:r>
              <a:rPr lang="en-GB" sz="2400" dirty="0" smtClean="0"/>
              <a:t>pro</a:t>
            </a:r>
            <a:r>
              <a:rPr lang="en-GB" sz="2400" dirty="0"/>
              <a:t>ducts/services. </a:t>
            </a:r>
            <a:endParaRPr lang="tr-TR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Engage </a:t>
            </a:r>
            <a:r>
              <a:rPr lang="en-GB" sz="2400" dirty="0"/>
              <a:t>in more extensive information collection and </a:t>
            </a:r>
            <a:r>
              <a:rPr lang="en-GB" sz="2400" dirty="0" smtClean="0"/>
              <a:t>analysis</a:t>
            </a:r>
            <a:r>
              <a:rPr lang="tr-TR" sz="2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Require a better design of products </a:t>
            </a:r>
            <a:r>
              <a:rPr lang="en-GB" sz="2400" dirty="0" smtClean="0"/>
              <a:t>and</a:t>
            </a:r>
            <a:r>
              <a:rPr lang="tr-TR" sz="2400" dirty="0" smtClean="0"/>
              <a:t> services.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 New </a:t>
            </a:r>
            <a:r>
              <a:rPr lang="tr-TR" sz="2800" dirty="0" err="1"/>
              <a:t>Dimension</a:t>
            </a:r>
            <a:r>
              <a:rPr lang="tr-TR" sz="2800" dirty="0"/>
              <a:t>: </a:t>
            </a:r>
            <a:r>
              <a:rPr lang="tr-TR" sz="2800" dirty="0" err="1"/>
              <a:t>Indulgence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Restraint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4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Service </a:t>
            </a:r>
            <a:r>
              <a:rPr lang="tr-TR" sz="2400" dirty="0" err="1" smtClean="0"/>
              <a:t>employees</a:t>
            </a:r>
            <a:r>
              <a:rPr lang="tr-TR" sz="2400" dirty="0" smtClean="0"/>
              <a:t> &amp; </a:t>
            </a:r>
            <a:r>
              <a:rPr lang="tr-TR" sz="2400" dirty="0" err="1" smtClean="0"/>
              <a:t>management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b="1" dirty="0" err="1" smtClean="0"/>
              <a:t>indulgence</a:t>
            </a:r>
            <a:r>
              <a:rPr lang="en-GB" sz="2400" b="1" dirty="0" smtClean="0"/>
              <a:t> </a:t>
            </a:r>
            <a:r>
              <a:rPr lang="en-GB" sz="2400" b="1" dirty="0"/>
              <a:t>oriented </a:t>
            </a:r>
            <a:r>
              <a:rPr lang="en-GB" sz="2400" b="1" dirty="0" smtClean="0"/>
              <a:t>cultures:</a:t>
            </a:r>
            <a:endParaRPr lang="tr-TR" sz="2400" b="1" dirty="0" smtClean="0"/>
          </a:p>
          <a:p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Are more </a:t>
            </a:r>
            <a:r>
              <a:rPr lang="en-GB" sz="2400" dirty="0"/>
              <a:t>involved in leisure and pleasure </a:t>
            </a:r>
            <a:r>
              <a:rPr lang="en-GB" sz="2400" dirty="0" smtClean="0"/>
              <a:t>activities. Service </a:t>
            </a:r>
            <a:r>
              <a:rPr lang="en-GB" sz="2400" dirty="0"/>
              <a:t>employees in these cultures may be in a better position to understand and </a:t>
            </a:r>
            <a:r>
              <a:rPr lang="en-GB" sz="2400" dirty="0" smtClean="0"/>
              <a:t>internalize </a:t>
            </a:r>
            <a:r>
              <a:rPr lang="en-GB" sz="2400" dirty="0"/>
              <a:t>customers’ </a:t>
            </a:r>
            <a:r>
              <a:rPr lang="en-GB" sz="2400" dirty="0" smtClean="0"/>
              <a:t>expectations.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</a:t>
            </a:r>
            <a:r>
              <a:rPr lang="en-GB" sz="2400" dirty="0"/>
              <a:t>be able to design touristic products and services more efficiently and </a:t>
            </a:r>
            <a:r>
              <a:rPr lang="en-GB" sz="2400" dirty="0" smtClean="0"/>
              <a:t>effectively</a:t>
            </a:r>
            <a:r>
              <a:rPr lang="tr-TR" sz="2400" dirty="0" smtClean="0"/>
              <a:t> (</a:t>
            </a:r>
            <a:r>
              <a:rPr lang="tr-TR" sz="2400" dirty="0" err="1" smtClean="0"/>
              <a:t>Koc</a:t>
            </a:r>
            <a:r>
              <a:rPr lang="tr-TR" sz="2400" dirty="0" smtClean="0"/>
              <a:t>, 2017).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 New </a:t>
            </a:r>
            <a:r>
              <a:rPr lang="tr-TR" sz="2800" dirty="0" err="1"/>
              <a:t>Dimension</a:t>
            </a:r>
            <a:r>
              <a:rPr lang="tr-TR" sz="2800" dirty="0"/>
              <a:t>: </a:t>
            </a:r>
            <a:r>
              <a:rPr lang="tr-TR" sz="2800" dirty="0" err="1"/>
              <a:t>Indulgence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Restraint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04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Ability </a:t>
            </a:r>
            <a:r>
              <a:rPr lang="en-GB" sz="2400" dirty="0"/>
              <a:t>to notice and experience cultural </a:t>
            </a:r>
            <a:r>
              <a:rPr lang="en-GB" sz="2400" dirty="0" smtClean="0"/>
              <a:t>differences</a:t>
            </a:r>
            <a:r>
              <a:rPr lang="tr-T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Demonstrate </a:t>
            </a:r>
            <a:r>
              <a:rPr lang="en-GB" sz="2400" dirty="0"/>
              <a:t>sensitivity to the importance of cultural differences, and to the points of view of people from other cultures (Hammer </a:t>
            </a:r>
            <a:r>
              <a:rPr lang="en-GB" sz="2400" i="1" dirty="0"/>
              <a:t>et al</a:t>
            </a:r>
            <a:r>
              <a:rPr lang="en-GB" sz="2400" dirty="0"/>
              <a:t>., 2003</a:t>
            </a:r>
            <a:r>
              <a:rPr lang="en-GB" sz="2400" dirty="0" smtClean="0"/>
              <a:t>).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Tendency to </a:t>
            </a:r>
            <a:r>
              <a:rPr lang="en-GB" sz="2400" dirty="0"/>
              <a:t>provide better service to international customers (</a:t>
            </a:r>
            <a:r>
              <a:rPr lang="en-GB" sz="2400" dirty="0" err="1"/>
              <a:t>Sizoo</a:t>
            </a:r>
            <a:r>
              <a:rPr lang="en-GB" sz="2400" dirty="0"/>
              <a:t>, 2008; Sharma </a:t>
            </a:r>
            <a:r>
              <a:rPr lang="en-GB" sz="2400" i="1" dirty="0"/>
              <a:t>et al</a:t>
            </a:r>
            <a:r>
              <a:rPr lang="en-GB" sz="2400" dirty="0"/>
              <a:t>., 2015; Khan </a:t>
            </a:r>
            <a:r>
              <a:rPr lang="en-GB" sz="2400" i="1" dirty="0"/>
              <a:t>et al</a:t>
            </a:r>
            <a:r>
              <a:rPr lang="en-GB" sz="2400" dirty="0"/>
              <a:t>., 2016; </a:t>
            </a:r>
            <a:r>
              <a:rPr lang="en-GB" sz="2400" dirty="0" err="1" smtClean="0"/>
              <a:t>Stauss</a:t>
            </a:r>
            <a:r>
              <a:rPr lang="en-GB" sz="2400" dirty="0" smtClean="0"/>
              <a:t>, 2016</a:t>
            </a:r>
            <a:r>
              <a:rPr lang="tr-TR" sz="24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Scoring significantly </a:t>
            </a:r>
            <a:r>
              <a:rPr lang="en-GB" sz="2400" dirty="0"/>
              <a:t>better on many measures of service aspects including interpersonal skills, service attentiveness, revenue contribution, job satisfaction, and social satisfaction as they relate to cross-cultural encounters (</a:t>
            </a:r>
            <a:r>
              <a:rPr lang="en-GB" sz="2400" dirty="0" err="1"/>
              <a:t>Sizoo</a:t>
            </a:r>
            <a:r>
              <a:rPr lang="en-GB" sz="2400" dirty="0"/>
              <a:t>, 2008). 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Intercultural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Sensitivity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1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09728" lvl="0" indent="0" algn="ctr">
              <a:buNone/>
            </a:pPr>
            <a:r>
              <a:rPr lang="tr-TR" sz="2400" dirty="0" smtClean="0"/>
              <a:t>	</a:t>
            </a:r>
            <a:r>
              <a:rPr lang="en-US" sz="2400" dirty="0" smtClean="0"/>
              <a:t>Inseparability nature of services</a:t>
            </a:r>
          </a:p>
          <a:p>
            <a:pPr lvl="0" algn="ctr"/>
            <a:endParaRPr lang="en-US" sz="2400" dirty="0" smtClean="0"/>
          </a:p>
          <a:p>
            <a:pPr marL="109728" lvl="0" indent="0" algn="ctr">
              <a:buNone/>
            </a:pPr>
            <a:r>
              <a:rPr lang="en-US" sz="2400" dirty="0" smtClean="0"/>
              <a:t>				</a:t>
            </a:r>
          </a:p>
          <a:p>
            <a:pPr marL="109728" lvl="0" indent="0" algn="ctr">
              <a:buNone/>
            </a:pPr>
            <a:r>
              <a:rPr lang="en-US" sz="2400" dirty="0" smtClean="0"/>
              <a:t>Production and consumption take place </a:t>
            </a:r>
          </a:p>
          <a:p>
            <a:pPr marL="109728" lvl="0" indent="0" algn="ctr">
              <a:buNone/>
            </a:pPr>
            <a:endParaRPr lang="en-US" sz="2400" dirty="0" smtClean="0"/>
          </a:p>
          <a:p>
            <a:pPr marL="109728" lvl="0" indent="0" algn="ctr">
              <a:buNone/>
            </a:pPr>
            <a:endParaRPr lang="en-US" sz="2400" dirty="0" smtClean="0"/>
          </a:p>
          <a:p>
            <a:pPr marL="109728" lvl="0" indent="0" algn="ctr">
              <a:buNone/>
            </a:pPr>
            <a:r>
              <a:rPr lang="en-US" sz="2400" dirty="0" smtClean="0"/>
              <a:t>Participation of both customers and service personnel</a:t>
            </a:r>
          </a:p>
          <a:p>
            <a:pPr marL="109728" lvl="0" indent="0" algn="ctr">
              <a:buNone/>
            </a:pPr>
            <a:endParaRPr lang="en-US" sz="2400" dirty="0" smtClean="0"/>
          </a:p>
          <a:p>
            <a:pPr marL="109728" lvl="0" indent="0" algn="ctr">
              <a:buNone/>
            </a:pPr>
            <a:endParaRPr lang="en-US" sz="2400" dirty="0" smtClean="0"/>
          </a:p>
          <a:p>
            <a:pPr marL="109728" lvl="0" indent="0" algn="ctr">
              <a:buNone/>
            </a:pPr>
            <a:r>
              <a:rPr lang="en-US" sz="2400" dirty="0" smtClean="0"/>
              <a:t>Social interaction and exchange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Social</a:t>
            </a:r>
            <a:r>
              <a:rPr lang="tr-TR" sz="2800" dirty="0" smtClean="0"/>
              <a:t> </a:t>
            </a:r>
            <a:r>
              <a:rPr lang="tr-TR" sz="2800" dirty="0" err="1"/>
              <a:t>Interaction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Exchange in Services</a:t>
            </a:r>
            <a:endParaRPr lang="en-US" sz="2800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724400" y="1700808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4735779" y="2924944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731659" y="414908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400" dirty="0" smtClean="0"/>
              <a:t>Five dimensions of Intercultural Sensitivity Scale (Chen </a:t>
            </a:r>
            <a:r>
              <a:rPr lang="en-GB" sz="2400" dirty="0" smtClean="0"/>
              <a:t>and</a:t>
            </a:r>
            <a:r>
              <a:rPr lang="tr-TR" sz="2400" dirty="0" smtClean="0"/>
              <a:t> Starosta, 2000):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ntercultural </a:t>
            </a:r>
            <a:r>
              <a:rPr lang="en-GB" sz="2400" dirty="0"/>
              <a:t>interaction </a:t>
            </a:r>
            <a:r>
              <a:rPr lang="en-GB" sz="2400" dirty="0" smtClean="0"/>
              <a:t>engagement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en-GB" sz="2400" dirty="0" smtClean="0"/>
              <a:t>espect </a:t>
            </a:r>
            <a:r>
              <a:rPr lang="en-GB" sz="2400" dirty="0"/>
              <a:t>for cultural </a:t>
            </a:r>
            <a:r>
              <a:rPr lang="en-GB" sz="2400" dirty="0" smtClean="0"/>
              <a:t>differences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ntercultural </a:t>
            </a:r>
            <a:r>
              <a:rPr lang="en-GB" sz="2400" dirty="0"/>
              <a:t>interaction </a:t>
            </a:r>
            <a:r>
              <a:rPr lang="en-GB" sz="2400" dirty="0" smtClean="0"/>
              <a:t>confidence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ntercultural </a:t>
            </a:r>
            <a:r>
              <a:rPr lang="en-GB" sz="2400" dirty="0"/>
              <a:t>interaction enjoyment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ntercultural </a:t>
            </a:r>
            <a:r>
              <a:rPr lang="en-GB" sz="2400" dirty="0"/>
              <a:t>interaction </a:t>
            </a:r>
            <a:r>
              <a:rPr lang="en-GB" sz="2400" dirty="0" smtClean="0"/>
              <a:t>attentiveness</a:t>
            </a:r>
            <a:endParaRPr lang="tr-TR" sz="2400" dirty="0"/>
          </a:p>
          <a:p>
            <a:pPr marL="109728" indent="0">
              <a:buNone/>
            </a:pP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Intercultural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Sensitivity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7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ntercultural </a:t>
            </a:r>
            <a:r>
              <a:rPr lang="en-GB" sz="2400" dirty="0"/>
              <a:t>sensitivity </a:t>
            </a:r>
            <a:r>
              <a:rPr lang="en-GB" sz="2400" dirty="0" smtClean="0"/>
              <a:t>can </a:t>
            </a:r>
            <a:r>
              <a:rPr lang="en-GB" sz="2400" dirty="0"/>
              <a:t>be taught, </a:t>
            </a:r>
            <a:r>
              <a:rPr lang="en-GB" sz="2400" dirty="0" smtClean="0"/>
              <a:t>learned </a:t>
            </a:r>
            <a:r>
              <a:rPr lang="en-GB" sz="2400" dirty="0"/>
              <a:t>and improved (Ouellet, 2002; Bennett </a:t>
            </a:r>
            <a:r>
              <a:rPr lang="en-GB" sz="2400" dirty="0" smtClean="0"/>
              <a:t>&amp; </a:t>
            </a:r>
            <a:r>
              <a:rPr lang="en-GB" sz="2400" dirty="0" err="1" smtClean="0"/>
              <a:t>Bennet</a:t>
            </a:r>
            <a:r>
              <a:rPr lang="en-GB" sz="2400" dirty="0"/>
              <a:t>, 2004).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Student</a:t>
            </a:r>
            <a:r>
              <a:rPr lang="tr-TR" sz="2400" dirty="0" smtClean="0"/>
              <a:t> </a:t>
            </a:r>
            <a:r>
              <a:rPr lang="tr-TR" sz="2400" dirty="0" err="1" smtClean="0"/>
              <a:t>exchange</a:t>
            </a:r>
            <a:r>
              <a:rPr lang="tr-TR" sz="2400" dirty="0" smtClean="0"/>
              <a:t> </a:t>
            </a:r>
            <a:r>
              <a:rPr lang="tr-TR" sz="2400" dirty="0" err="1" smtClean="0"/>
              <a:t>programmes</a:t>
            </a:r>
            <a:r>
              <a:rPr lang="tr-TR" sz="2400" dirty="0" smtClean="0"/>
              <a:t> </a:t>
            </a:r>
            <a:r>
              <a:rPr lang="tr-TR" sz="2400" dirty="0" err="1" smtClean="0"/>
              <a:t>such</a:t>
            </a:r>
            <a:r>
              <a:rPr lang="tr-TR" sz="2400" dirty="0" smtClean="0"/>
              <a:t> ERASMUS, </a:t>
            </a:r>
            <a:r>
              <a:rPr lang="tr-TR" sz="2400" dirty="0" err="1" smtClean="0"/>
              <a:t>work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travel</a:t>
            </a:r>
            <a:r>
              <a:rPr lang="tr-TR" sz="2400" dirty="0" smtClean="0"/>
              <a:t> </a:t>
            </a:r>
            <a:r>
              <a:rPr lang="tr-TR" sz="2400" dirty="0" err="1" smtClean="0"/>
              <a:t>programmes</a:t>
            </a:r>
            <a:r>
              <a:rPr lang="tr-TR" sz="2400" dirty="0" smtClean="0"/>
              <a:t>, </a:t>
            </a:r>
            <a:r>
              <a:rPr lang="tr-TR" sz="2400" dirty="0" err="1" smtClean="0"/>
              <a:t>international</a:t>
            </a:r>
            <a:r>
              <a:rPr lang="tr-TR" sz="2400" dirty="0" smtClean="0"/>
              <a:t> </a:t>
            </a:r>
            <a:r>
              <a:rPr lang="tr-TR" sz="2400" dirty="0" err="1" smtClean="0"/>
              <a:t>work</a:t>
            </a:r>
            <a:r>
              <a:rPr lang="tr-TR" sz="2400" dirty="0" smtClean="0"/>
              <a:t> </a:t>
            </a:r>
            <a:r>
              <a:rPr lang="tr-TR" sz="2400" dirty="0" err="1" smtClean="0"/>
              <a:t>experience</a:t>
            </a:r>
            <a:r>
              <a:rPr lang="tr-TR" sz="2400" dirty="0" smtClean="0"/>
              <a:t>, </a:t>
            </a:r>
            <a:r>
              <a:rPr lang="tr-TR" sz="2400" dirty="0" err="1" smtClean="0"/>
              <a:t>etc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Intercultural</a:t>
            </a:r>
            <a:r>
              <a:rPr lang="tr-TR" sz="2800" dirty="0" smtClean="0"/>
              <a:t> </a:t>
            </a:r>
            <a:r>
              <a:rPr lang="tr-TR" sz="2800" dirty="0" err="1" smtClean="0"/>
              <a:t>Sensitivity</a:t>
            </a:r>
            <a:r>
              <a:rPr lang="tr-TR" sz="2800" dirty="0">
                <a:effectLst/>
              </a:rPr>
              <a:t/>
            </a:r>
            <a:br>
              <a:rPr lang="tr-TR" sz="2800" dirty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5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tr-TR" sz="2400" dirty="0" smtClean="0"/>
              <a:t>T</a:t>
            </a:r>
            <a:r>
              <a:rPr lang="en-GB" sz="2400" dirty="0" err="1" smtClean="0"/>
              <a:t>ourism</a:t>
            </a:r>
            <a:r>
              <a:rPr lang="en-GB" sz="2400" dirty="0" smtClean="0"/>
              <a:t> </a:t>
            </a:r>
            <a:r>
              <a:rPr lang="en-GB" sz="2400" dirty="0"/>
              <a:t>and hospitality services </a:t>
            </a:r>
            <a:r>
              <a:rPr lang="en-GB" sz="2400" dirty="0" smtClean="0"/>
              <a:t>require</a:t>
            </a:r>
          </a:p>
          <a:p>
            <a:pPr marL="109728" lvl="0" indent="0">
              <a:buNone/>
            </a:pPr>
            <a:r>
              <a:rPr lang="en-GB" sz="2400" dirty="0" smtClean="0"/>
              <a:t> </a:t>
            </a:r>
            <a:endParaRPr lang="tr-TR" sz="2400" dirty="0" smtClean="0"/>
          </a:p>
          <a:p>
            <a:pPr marL="109728" lvl="0" indent="0">
              <a:buNone/>
            </a:pPr>
            <a:r>
              <a:rPr lang="en-GB" sz="2400" dirty="0" smtClean="0"/>
              <a:t>continuous </a:t>
            </a:r>
            <a:r>
              <a:rPr lang="en-GB" sz="2400" dirty="0"/>
              <a:t>and intense interactions between customers and service </a:t>
            </a:r>
            <a:r>
              <a:rPr lang="en-GB" sz="2400" dirty="0" smtClean="0"/>
              <a:t>personnel</a:t>
            </a:r>
            <a:r>
              <a:rPr lang="tr-TR" sz="2400" dirty="0" smtClean="0"/>
              <a:t>.</a:t>
            </a:r>
          </a:p>
          <a:p>
            <a:pPr marL="109728" lvl="0" indent="0" algn="ctr">
              <a:buNone/>
            </a:pPr>
            <a:endParaRPr lang="tr-TR" sz="2400" dirty="0"/>
          </a:p>
          <a:p>
            <a:pPr marL="109728" lvl="0" indent="0">
              <a:buNone/>
            </a:pPr>
            <a:r>
              <a:rPr lang="tr-TR" sz="2400" dirty="0" err="1" smtClean="0"/>
              <a:t>Tourism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hospitality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usually</a:t>
            </a:r>
            <a:r>
              <a:rPr lang="tr-TR" sz="2400" dirty="0" smtClean="0"/>
              <a:t> </a:t>
            </a:r>
            <a:r>
              <a:rPr lang="en-GB" sz="2400" dirty="0" smtClean="0"/>
              <a:t>referred </a:t>
            </a:r>
            <a:r>
              <a:rPr lang="en-GB" sz="2400" dirty="0"/>
              <a:t>to </a:t>
            </a:r>
            <a:r>
              <a:rPr lang="en-GB" sz="2400" dirty="0" smtClean="0"/>
              <a:t>as </a:t>
            </a:r>
            <a:r>
              <a:rPr lang="en-GB" sz="2400" b="1" dirty="0" smtClean="0"/>
              <a:t>people businesses</a:t>
            </a:r>
            <a:r>
              <a:rPr lang="tr-TR" sz="2400" i="1" dirty="0" smtClean="0"/>
              <a:t>.</a:t>
            </a:r>
            <a:endParaRPr lang="tr-TR" sz="2400" b="1" i="1" dirty="0" smtClean="0"/>
          </a:p>
          <a:p>
            <a:pPr marL="109728" lvl="0" indent="0">
              <a:buNone/>
            </a:pPr>
            <a:endParaRPr lang="tr-TR" sz="2400" i="1" dirty="0"/>
          </a:p>
          <a:p>
            <a:pPr marL="109728" lvl="0" indent="0">
              <a:buNone/>
            </a:pPr>
            <a:r>
              <a:rPr lang="en-GB" sz="2000" dirty="0" smtClean="0"/>
              <a:t>(</a:t>
            </a:r>
            <a:r>
              <a:rPr lang="en-GB" sz="2000" dirty="0"/>
              <a:t>Kim </a:t>
            </a:r>
            <a:r>
              <a:rPr lang="en-GB" sz="2000" i="1" dirty="0"/>
              <a:t>et al</a:t>
            </a:r>
            <a:r>
              <a:rPr lang="en-GB" sz="2000" dirty="0"/>
              <a:t>., 2007; </a:t>
            </a:r>
            <a:r>
              <a:rPr lang="en-GB" sz="2000" dirty="0" err="1"/>
              <a:t>Dolnicar</a:t>
            </a:r>
            <a:r>
              <a:rPr lang="en-GB" sz="2000" dirty="0"/>
              <a:t> </a:t>
            </a:r>
            <a:r>
              <a:rPr lang="en-GB" sz="2000" i="1" dirty="0"/>
              <a:t>et al</a:t>
            </a:r>
            <a:r>
              <a:rPr lang="en-GB" sz="2000" dirty="0"/>
              <a:t>., 2011; </a:t>
            </a:r>
            <a:r>
              <a:rPr lang="en-GB" sz="2000" dirty="0" err="1"/>
              <a:t>Koc</a:t>
            </a:r>
            <a:r>
              <a:rPr lang="en-GB" sz="2000" dirty="0"/>
              <a:t>, 2013).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Social</a:t>
            </a:r>
            <a:r>
              <a:rPr lang="tr-TR" sz="2800" dirty="0"/>
              <a:t> </a:t>
            </a:r>
            <a:r>
              <a:rPr lang="tr-TR" sz="2800" dirty="0" err="1"/>
              <a:t>Interaction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Exchange in Services</a:t>
            </a:r>
            <a:endParaRPr lang="en-US" sz="2800" dirty="0"/>
          </a:p>
        </p:txBody>
      </p:sp>
      <p:cxnSp>
        <p:nvCxnSpPr>
          <p:cNvPr id="6" name="Düz Ok Bağlayıcısı 3"/>
          <p:cNvCxnSpPr/>
          <p:nvPr/>
        </p:nvCxnSpPr>
        <p:spPr>
          <a:xfrm>
            <a:off x="3995936" y="172597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3"/>
          <p:cNvCxnSpPr/>
          <p:nvPr/>
        </p:nvCxnSpPr>
        <p:spPr>
          <a:xfrm>
            <a:off x="3995936" y="299695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Tourism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hospitality</a:t>
            </a:r>
            <a:r>
              <a:rPr lang="tr-TR" sz="2400" dirty="0" smtClean="0"/>
              <a:t> </a:t>
            </a:r>
            <a:r>
              <a:rPr lang="en-GB" sz="2400" dirty="0" smtClean="0"/>
              <a:t>customers </a:t>
            </a:r>
            <a:r>
              <a:rPr lang="en-GB" sz="2400" dirty="0"/>
              <a:t>usually form their service quality evaluations </a:t>
            </a:r>
            <a:r>
              <a:rPr lang="tr-TR" sz="2400" dirty="0" err="1" smtClean="0"/>
              <a:t>based</a:t>
            </a:r>
            <a:r>
              <a:rPr lang="tr-TR" sz="2400" dirty="0" smtClean="0"/>
              <a:t> on </a:t>
            </a:r>
            <a:r>
              <a:rPr lang="tr-TR" sz="2400" dirty="0" err="1" smtClean="0"/>
              <a:t>social</a:t>
            </a:r>
            <a:r>
              <a:rPr lang="tr-TR" sz="2400" dirty="0" smtClean="0"/>
              <a:t> </a:t>
            </a:r>
            <a:r>
              <a:rPr lang="en-GB" sz="2400" dirty="0" smtClean="0"/>
              <a:t>interactions </a:t>
            </a:r>
            <a:r>
              <a:rPr lang="en-GB" sz="2400" dirty="0"/>
              <a:t>and exchanges </a:t>
            </a:r>
            <a:r>
              <a:rPr lang="tr-TR" sz="2400" dirty="0" smtClean="0"/>
              <a:t>they have with service personnel.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mak</a:t>
            </a:r>
            <a:r>
              <a:rPr lang="en-GB" sz="2400" dirty="0" smtClean="0"/>
              <a:t>e the decision</a:t>
            </a:r>
            <a:r>
              <a:rPr lang="tr-TR" sz="2400" dirty="0" smtClean="0"/>
              <a:t> as </a:t>
            </a:r>
            <a:r>
              <a:rPr lang="tr-TR" sz="2400" dirty="0" err="1" smtClean="0"/>
              <a:t>to</a:t>
            </a:r>
            <a:r>
              <a:rPr lang="en-GB" sz="2400" dirty="0" smtClean="0"/>
              <a:t> </a:t>
            </a:r>
            <a:r>
              <a:rPr lang="en-GB" sz="2400" dirty="0"/>
              <a:t>whether to continue </a:t>
            </a:r>
            <a:r>
              <a:rPr lang="en-GB" sz="2400" dirty="0" smtClean="0"/>
              <a:t>with </a:t>
            </a:r>
            <a:r>
              <a:rPr lang="en-GB" sz="2400" dirty="0"/>
              <a:t>the same service </a:t>
            </a:r>
            <a:r>
              <a:rPr lang="en-GB" sz="2400" dirty="0" smtClean="0"/>
              <a:t>provider or not</a:t>
            </a:r>
            <a:r>
              <a:rPr lang="tr-TR" sz="2400" dirty="0" smtClean="0"/>
              <a:t> </a:t>
            </a:r>
            <a:r>
              <a:rPr lang="tr-TR" sz="2400" dirty="0" err="1"/>
              <a:t>based</a:t>
            </a:r>
            <a:r>
              <a:rPr lang="tr-TR" sz="2400" dirty="0"/>
              <a:t> on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evaluations</a:t>
            </a:r>
            <a:r>
              <a:rPr lang="tr-TR" sz="2400" dirty="0"/>
              <a:t>.</a:t>
            </a:r>
            <a:r>
              <a:rPr lang="en-GB" sz="2400" dirty="0"/>
              <a:t> </a:t>
            </a:r>
            <a:endParaRPr lang="en-US" sz="2200" dirty="0"/>
          </a:p>
          <a:p>
            <a:pPr lvl="0"/>
            <a:endParaRPr lang="tr-TR" sz="2400" dirty="0" smtClean="0"/>
          </a:p>
          <a:p>
            <a:pPr marL="109728" lvl="0" indent="0">
              <a:buNone/>
            </a:pPr>
            <a:r>
              <a:rPr lang="tr-TR" sz="2400" dirty="0" smtClean="0"/>
              <a:t>   </a:t>
            </a:r>
            <a:r>
              <a:rPr lang="en-GB" sz="2400" dirty="0" smtClean="0"/>
              <a:t>(</a:t>
            </a:r>
            <a:r>
              <a:rPr lang="en-GB" sz="2400" dirty="0" err="1"/>
              <a:t>Koc</a:t>
            </a:r>
            <a:r>
              <a:rPr lang="en-GB" sz="2400" dirty="0"/>
              <a:t>, 2006; </a:t>
            </a:r>
            <a:r>
              <a:rPr lang="en-GB" sz="2400" dirty="0" err="1"/>
              <a:t>Prayag</a:t>
            </a:r>
            <a:r>
              <a:rPr lang="en-GB" sz="2400" dirty="0"/>
              <a:t> and Ryan, 2012; Rauch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tr-TR" sz="2400" dirty="0"/>
              <a:t> </a:t>
            </a:r>
            <a:r>
              <a:rPr lang="tr-TR" sz="2400" dirty="0" smtClean="0"/>
              <a:t>    </a:t>
            </a:r>
          </a:p>
          <a:p>
            <a:pPr marL="109728" lv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</a:t>
            </a:r>
            <a:r>
              <a:rPr lang="en-GB" sz="2400" dirty="0" smtClean="0"/>
              <a:t>2015</a:t>
            </a:r>
            <a:r>
              <a:rPr lang="en-GB" sz="2400" dirty="0"/>
              <a:t>) </a:t>
            </a:r>
            <a:endParaRPr lang="tr-TR" sz="2400" dirty="0" smtClean="0"/>
          </a:p>
          <a:p>
            <a:pPr marL="109728" lvl="0" indent="0">
              <a:buNone/>
            </a:pPr>
            <a:endParaRPr lang="tr-TR" sz="2400" dirty="0" smtClean="0"/>
          </a:p>
          <a:p>
            <a:pPr marL="109728" lvl="0" indent="0">
              <a:buNone/>
            </a:pPr>
            <a:endParaRPr lang="tr-TR" sz="2400" dirty="0"/>
          </a:p>
          <a:p>
            <a:pPr marL="109728" lvl="0" indent="0">
              <a:buNone/>
            </a:pPr>
            <a:r>
              <a:rPr lang="tr-TR" sz="2400" dirty="0" smtClean="0"/>
              <a:t>     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Importance</a:t>
            </a:r>
            <a:r>
              <a:rPr lang="tr-TR" sz="2800" dirty="0" smtClean="0"/>
              <a:t> of </a:t>
            </a:r>
            <a:r>
              <a:rPr lang="tr-TR" sz="2800" dirty="0" err="1" smtClean="0"/>
              <a:t>Social</a:t>
            </a:r>
            <a:r>
              <a:rPr lang="tr-TR" sz="2800" dirty="0" smtClean="0"/>
              <a:t> </a:t>
            </a:r>
            <a:r>
              <a:rPr lang="tr-TR" sz="2800" dirty="0" err="1" smtClean="0"/>
              <a:t>Interaction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4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D</a:t>
            </a:r>
            <a:r>
              <a:rPr lang="en-GB" sz="2400" dirty="0" err="1" smtClean="0"/>
              <a:t>epending</a:t>
            </a:r>
            <a:r>
              <a:rPr lang="en-GB" sz="2400" dirty="0" smtClean="0"/>
              <a:t> </a:t>
            </a:r>
            <a:r>
              <a:rPr lang="en-GB" sz="2400" dirty="0"/>
              <a:t>on </a:t>
            </a:r>
            <a:r>
              <a:rPr lang="en-GB" sz="2400" dirty="0" smtClean="0"/>
              <a:t>the</a:t>
            </a:r>
            <a:r>
              <a:rPr lang="tr-TR" sz="2400" dirty="0" smtClean="0"/>
              <a:t>ir</a:t>
            </a:r>
            <a:r>
              <a:rPr lang="en-GB" sz="2400" dirty="0" smtClean="0"/>
              <a:t> </a:t>
            </a:r>
            <a:r>
              <a:rPr lang="en-GB" sz="2400" dirty="0"/>
              <a:t>quality of social interactions, service personnel in tourism and hospitality can be used as a significant marketing communications </a:t>
            </a:r>
            <a:r>
              <a:rPr lang="en-GB" sz="2400" dirty="0" smtClean="0"/>
              <a:t>tool</a:t>
            </a:r>
            <a:r>
              <a:rPr lang="tr-TR" sz="2400" dirty="0" smtClean="0"/>
              <a:t>.</a:t>
            </a:r>
          </a:p>
          <a:p>
            <a:pPr marL="109728" lvl="0" indent="0">
              <a:buNone/>
            </a:pPr>
            <a:r>
              <a:rPr lang="tr-TR" sz="2400" dirty="0" smtClean="0"/>
              <a:t>   </a:t>
            </a:r>
            <a:r>
              <a:rPr lang="en-GB" sz="2400" dirty="0" smtClean="0"/>
              <a:t>(Koc</a:t>
            </a:r>
            <a:r>
              <a:rPr lang="en-GB" sz="2400" dirty="0"/>
              <a:t>, 2003</a:t>
            </a:r>
            <a:r>
              <a:rPr lang="en-GB" sz="2400" dirty="0" smtClean="0"/>
              <a:t>) </a:t>
            </a:r>
            <a:endParaRPr lang="tr-TR" sz="2400" dirty="0" smtClean="0"/>
          </a:p>
          <a:p>
            <a:pPr marL="109728" lvl="0" indent="0">
              <a:buNone/>
            </a:pPr>
            <a:endParaRPr lang="tr-TR" sz="2400" dirty="0" smtClean="0"/>
          </a:p>
          <a:p>
            <a:pPr marL="109728" lvl="0" indent="0">
              <a:buNone/>
            </a:pPr>
            <a:endParaRPr lang="tr-TR" sz="2400" dirty="0"/>
          </a:p>
          <a:p>
            <a:pPr marL="109728" lvl="0" indent="0">
              <a:buNone/>
            </a:pPr>
            <a:r>
              <a:rPr lang="tr-TR" sz="2400" dirty="0" smtClean="0"/>
              <a:t>     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Importance</a:t>
            </a:r>
            <a:r>
              <a:rPr lang="tr-TR" sz="2800" dirty="0" smtClean="0"/>
              <a:t> of </a:t>
            </a:r>
            <a:r>
              <a:rPr lang="tr-TR" sz="2800" dirty="0" err="1" smtClean="0"/>
              <a:t>Social</a:t>
            </a:r>
            <a:r>
              <a:rPr lang="tr-TR" sz="2800" dirty="0" smtClean="0"/>
              <a:t> </a:t>
            </a:r>
            <a:r>
              <a:rPr lang="tr-TR" sz="2800" dirty="0" err="1" smtClean="0"/>
              <a:t>Interaction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700808"/>
            <a:ext cx="7196137" cy="388481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rocedural </a:t>
            </a:r>
            <a:r>
              <a:rPr lang="en-GB" sz="2400" dirty="0"/>
              <a:t>costs (i.e. the time and effort required for </a:t>
            </a:r>
            <a:r>
              <a:rPr lang="en-GB" sz="2400" dirty="0" smtClean="0"/>
              <a:t>searching for, </a:t>
            </a:r>
            <a:r>
              <a:rPr lang="en-GB" sz="2400" dirty="0"/>
              <a:t>finding and adapting to the new service provider) (Bloch </a:t>
            </a:r>
            <a:r>
              <a:rPr lang="en-GB" sz="2400" i="1" dirty="0"/>
              <a:t>et al</a:t>
            </a:r>
            <a:r>
              <a:rPr lang="en-GB" sz="2400" dirty="0"/>
              <a:t>., </a:t>
            </a:r>
            <a:r>
              <a:rPr lang="en-GB" sz="2400" dirty="0" smtClean="0"/>
              <a:t>1986).</a:t>
            </a:r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lang="en-GB" sz="2400" dirty="0" smtClean="0"/>
              <a:t>oss </a:t>
            </a:r>
            <a:r>
              <a:rPr lang="en-GB" sz="2400" dirty="0"/>
              <a:t>of privileges (i.e. benefits, privileges and advantages </a:t>
            </a:r>
            <a:r>
              <a:rPr lang="en-GB" sz="2400" dirty="0" smtClean="0"/>
              <a:t>in </a:t>
            </a:r>
            <a:r>
              <a:rPr lang="en-GB" sz="2400" dirty="0"/>
              <a:t>the form of special discounts, collected points, etc</a:t>
            </a:r>
            <a:r>
              <a:rPr lang="en-GB" sz="2400" dirty="0" smtClean="0"/>
              <a:t>. which are lost </a:t>
            </a:r>
            <a:r>
              <a:rPr lang="en-GB" sz="2400" dirty="0"/>
              <a:t>when a customer switches</a:t>
            </a:r>
            <a:r>
              <a:rPr lang="en-GB" sz="2400" dirty="0" smtClean="0"/>
              <a:t>).</a:t>
            </a:r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Social </a:t>
            </a:r>
            <a:r>
              <a:rPr lang="en-GB" sz="2400" dirty="0"/>
              <a:t>costs (i.e. the loss of personal social </a:t>
            </a:r>
            <a:r>
              <a:rPr lang="en-GB" sz="2400" dirty="0" smtClean="0"/>
              <a:t>relationships </a:t>
            </a:r>
            <a:r>
              <a:rPr lang="en-GB" sz="2400" dirty="0"/>
              <a:t>developed with the service personnel</a:t>
            </a:r>
            <a:r>
              <a:rPr lang="en-GB" sz="2400" dirty="0" smtClean="0"/>
              <a:t>). </a:t>
            </a:r>
            <a:endParaRPr lang="tr-TR" sz="2400" dirty="0" smtClean="0"/>
          </a:p>
          <a:p>
            <a:pPr marL="109728" lvl="0" indent="0">
              <a:buNone/>
            </a:pPr>
            <a:endParaRPr lang="tr-TR" sz="2400" dirty="0"/>
          </a:p>
          <a:p>
            <a:pPr marL="109728" lvl="0" indent="0">
              <a:buNone/>
            </a:pPr>
            <a:r>
              <a:rPr lang="tr-TR" sz="2400" dirty="0" smtClean="0"/>
              <a:t>     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Why</a:t>
            </a:r>
            <a:r>
              <a:rPr lang="tr-TR" sz="2800" dirty="0" smtClean="0"/>
              <a:t> </a:t>
            </a:r>
            <a:r>
              <a:rPr lang="tr-TR" sz="2800" dirty="0" err="1" smtClean="0"/>
              <a:t>Don’t</a:t>
            </a:r>
            <a:r>
              <a:rPr lang="tr-TR" sz="2800" dirty="0" smtClean="0"/>
              <a:t>  </a:t>
            </a:r>
            <a:r>
              <a:rPr lang="tr-TR" sz="2800" dirty="0" err="1" smtClean="0"/>
              <a:t>Certain</a:t>
            </a:r>
            <a:r>
              <a:rPr lang="tr-TR" sz="2800" dirty="0" smtClean="0"/>
              <a:t> </a:t>
            </a:r>
            <a:r>
              <a:rPr lang="tr-TR" sz="2800" dirty="0" err="1" smtClean="0"/>
              <a:t>Customers</a:t>
            </a:r>
            <a:r>
              <a:rPr lang="tr-TR" sz="2800" dirty="0" smtClean="0"/>
              <a:t> Switch </a:t>
            </a:r>
            <a:r>
              <a:rPr lang="tr-TR" sz="2800" dirty="0" err="1" smtClean="0"/>
              <a:t>Even</a:t>
            </a:r>
            <a:r>
              <a:rPr lang="tr-TR" sz="2800" dirty="0" smtClean="0"/>
              <a:t> </a:t>
            </a:r>
            <a:r>
              <a:rPr lang="tr-TR" sz="2800" dirty="0" err="1" smtClean="0"/>
              <a:t>After</a:t>
            </a:r>
            <a:r>
              <a:rPr lang="tr-TR" sz="2800" dirty="0" smtClean="0"/>
              <a:t> Service </a:t>
            </a:r>
            <a:r>
              <a:rPr lang="tr-TR" sz="2800" dirty="0" err="1" smtClean="0"/>
              <a:t>Failures</a:t>
            </a:r>
            <a:r>
              <a:rPr lang="tr-TR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9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C</a:t>
            </a:r>
            <a:r>
              <a:rPr lang="en-GB" sz="2400" dirty="0" err="1" smtClean="0"/>
              <a:t>ustomers</a:t>
            </a:r>
            <a:r>
              <a:rPr lang="en-GB" sz="2400" dirty="0" smtClean="0"/>
              <a:t> </a:t>
            </a:r>
            <a:r>
              <a:rPr lang="en-GB" sz="2400" dirty="0"/>
              <a:t>who did not switch because of the first two costs (i.e. </a:t>
            </a:r>
            <a:r>
              <a:rPr lang="en-GB" sz="2400" b="1" dirty="0"/>
              <a:t>procedural costs </a:t>
            </a:r>
            <a:r>
              <a:rPr lang="en-GB" sz="2400" dirty="0"/>
              <a:t>and </a:t>
            </a:r>
            <a:r>
              <a:rPr lang="en-GB" sz="2400" b="1" dirty="0"/>
              <a:t>loss of privileges</a:t>
            </a:r>
            <a:r>
              <a:rPr lang="en-GB" sz="2400" dirty="0"/>
              <a:t>) did </a:t>
            </a:r>
            <a:r>
              <a:rPr lang="en-GB" sz="2400" b="1" dirty="0"/>
              <a:t>not</a:t>
            </a:r>
            <a:r>
              <a:rPr lang="en-GB" sz="2400" dirty="0"/>
              <a:t> tend to develop </a:t>
            </a:r>
            <a:r>
              <a:rPr lang="en-GB" sz="2400" b="1" dirty="0"/>
              <a:t>affective </a:t>
            </a:r>
            <a:r>
              <a:rPr lang="en-GB" sz="2400" b="1" dirty="0" smtClean="0"/>
              <a:t>commitment</a:t>
            </a:r>
            <a:r>
              <a:rPr lang="tr-TR" sz="2400" dirty="0" smtClean="0"/>
              <a:t>.</a:t>
            </a:r>
          </a:p>
          <a:p>
            <a:pPr marL="109728" lvl="0"/>
            <a:endParaRPr lang="tr-T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GB" sz="2400" dirty="0" smtClean="0"/>
              <a:t>hey </a:t>
            </a:r>
            <a:r>
              <a:rPr lang="en-GB" sz="2400" dirty="0"/>
              <a:t>stayed</a:t>
            </a:r>
            <a:r>
              <a:rPr lang="en-GB" sz="2400" b="1" dirty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same</a:t>
            </a:r>
            <a:r>
              <a:rPr lang="tr-TR" sz="2400" dirty="0" smtClean="0"/>
              <a:t> service </a:t>
            </a:r>
            <a:r>
              <a:rPr lang="tr-TR" sz="2400" dirty="0" err="1" smtClean="0"/>
              <a:t>provider</a:t>
            </a:r>
            <a:r>
              <a:rPr lang="tr-TR" sz="2400" dirty="0" smtClean="0"/>
              <a:t> </a:t>
            </a:r>
            <a:r>
              <a:rPr lang="en-GB" sz="2400" b="1" dirty="0" smtClean="0"/>
              <a:t>because </a:t>
            </a:r>
            <a:r>
              <a:rPr lang="en-GB" sz="2400" b="1" dirty="0"/>
              <a:t>they had </a:t>
            </a:r>
            <a:r>
              <a:rPr lang="en-GB" sz="2400" b="1" dirty="0" smtClean="0"/>
              <a:t>to</a:t>
            </a:r>
            <a:r>
              <a:rPr lang="tr-TR" sz="2400" dirty="0" smtClean="0"/>
              <a:t>.</a:t>
            </a:r>
          </a:p>
          <a:p>
            <a:pPr marL="452628" lvl="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en-GB" sz="2400" dirty="0" smtClean="0"/>
              <a:t>tended </a:t>
            </a:r>
            <a:r>
              <a:rPr lang="en-GB" sz="2400" dirty="0"/>
              <a:t>to engage in </a:t>
            </a:r>
            <a:r>
              <a:rPr lang="en-GB" sz="2400" b="1" dirty="0"/>
              <a:t>negative </a:t>
            </a:r>
            <a:r>
              <a:rPr lang="en-GB" sz="2400" b="1" dirty="0" smtClean="0"/>
              <a:t>word-of-mouth </a:t>
            </a:r>
            <a:r>
              <a:rPr lang="en-GB" sz="2400" b="1" dirty="0"/>
              <a:t>communication</a:t>
            </a:r>
            <a:r>
              <a:rPr lang="en-GB" sz="2400" dirty="0"/>
              <a:t> about the service provider. </a:t>
            </a:r>
            <a:endParaRPr lang="tr-TR" sz="2400" dirty="0" smtClean="0"/>
          </a:p>
          <a:p>
            <a:pPr marL="109728" indent="0">
              <a:buNone/>
            </a:pPr>
            <a:endParaRPr lang="tr-TR" sz="2400" dirty="0"/>
          </a:p>
          <a:p>
            <a:pPr marL="109728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(</a:t>
            </a:r>
            <a:r>
              <a:rPr lang="en-GB" sz="2000" dirty="0" smtClean="0"/>
              <a:t>Jones </a:t>
            </a:r>
            <a:r>
              <a:rPr lang="en-GB" sz="2000" i="1" dirty="0"/>
              <a:t>et </a:t>
            </a:r>
            <a:r>
              <a:rPr lang="en-GB" sz="2000" i="1" dirty="0" smtClean="0"/>
              <a:t>al</a:t>
            </a:r>
            <a:r>
              <a:rPr lang="en-GB" sz="2000" dirty="0" smtClean="0"/>
              <a:t>.</a:t>
            </a:r>
            <a:r>
              <a:rPr lang="tr-TR" sz="2000" dirty="0" smtClean="0"/>
              <a:t>, </a:t>
            </a:r>
            <a:r>
              <a:rPr lang="en-GB" sz="2000" dirty="0" smtClean="0"/>
              <a:t>2007</a:t>
            </a:r>
            <a:r>
              <a:rPr lang="tr-TR" sz="2000" dirty="0" smtClean="0"/>
              <a:t>)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Why</a:t>
            </a:r>
            <a:r>
              <a:rPr lang="tr-TR" sz="2800" dirty="0" smtClean="0"/>
              <a:t> </a:t>
            </a:r>
            <a:r>
              <a:rPr lang="tr-TR" sz="2800" dirty="0" err="1" smtClean="0"/>
              <a:t>Don’t</a:t>
            </a:r>
            <a:r>
              <a:rPr lang="tr-TR" sz="2800" dirty="0" smtClean="0"/>
              <a:t> </a:t>
            </a:r>
            <a:r>
              <a:rPr lang="tr-TR" sz="2800" dirty="0" err="1" smtClean="0"/>
              <a:t>Certain</a:t>
            </a:r>
            <a:r>
              <a:rPr lang="tr-TR" sz="2800" dirty="0" smtClean="0"/>
              <a:t> </a:t>
            </a:r>
            <a:r>
              <a:rPr lang="tr-TR" sz="2800" dirty="0" err="1" smtClean="0"/>
              <a:t>Customers</a:t>
            </a:r>
            <a:r>
              <a:rPr lang="tr-TR" sz="2800" dirty="0" smtClean="0"/>
              <a:t> Switch </a:t>
            </a:r>
            <a:r>
              <a:rPr lang="tr-TR" sz="2800" dirty="0" err="1" smtClean="0"/>
              <a:t>Even</a:t>
            </a:r>
            <a:r>
              <a:rPr lang="tr-TR" sz="2800" dirty="0" smtClean="0"/>
              <a:t> </a:t>
            </a:r>
            <a:r>
              <a:rPr lang="tr-TR" sz="2800" dirty="0" err="1" smtClean="0"/>
              <a:t>After</a:t>
            </a:r>
            <a:r>
              <a:rPr lang="tr-TR" sz="2800" dirty="0" smtClean="0"/>
              <a:t> Service </a:t>
            </a:r>
            <a:r>
              <a:rPr lang="tr-TR" sz="2800" dirty="0" err="1" smtClean="0"/>
              <a:t>Failures</a:t>
            </a:r>
            <a:r>
              <a:rPr lang="tr-TR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0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2077</TotalTime>
  <Words>2270</Words>
  <Application>Microsoft Office PowerPoint</Application>
  <PresentationFormat>On-screen Show (4:3)</PresentationFormat>
  <Paragraphs>319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</vt:lpstr>
      <vt:lpstr>Service Failures and Recovery in Tourism and Hospitality: A Practical Manual</vt:lpstr>
      <vt:lpstr>PowerPoint Presentation</vt:lpstr>
      <vt:lpstr>Learning Objectives</vt:lpstr>
      <vt:lpstr>Social Interaction and Exchange in Services</vt:lpstr>
      <vt:lpstr>Social Interaction and Exchange in Services</vt:lpstr>
      <vt:lpstr>Importance of Social Interaction</vt:lpstr>
      <vt:lpstr>Importance of Social Interaction</vt:lpstr>
      <vt:lpstr>Why Don’t  Certain Customers Switch Even After Service Failures?</vt:lpstr>
      <vt:lpstr>Why Don’t Certain Customers Switch Even After Service Failures?</vt:lpstr>
      <vt:lpstr>Why Don’t  Certain Customers Switch Even After Service Failures?</vt:lpstr>
      <vt:lpstr>Culture and Social Interactions</vt:lpstr>
      <vt:lpstr>Culture and Social Interactions</vt:lpstr>
      <vt:lpstr>Tourism and Hospitality – International Contexts</vt:lpstr>
      <vt:lpstr>Norms and Codes</vt:lpstr>
      <vt:lpstr>Cultural Dimensions</vt:lpstr>
      <vt:lpstr>Cultural Dimensions</vt:lpstr>
      <vt:lpstr>Cultural Dimensions</vt:lpstr>
      <vt:lpstr>Cultural Dimensions</vt:lpstr>
      <vt:lpstr>Cultural Dimensions</vt:lpstr>
      <vt:lpstr>Cultural Dimensions</vt:lpstr>
      <vt:lpstr>Research Findings Relating to Power Distance </vt:lpstr>
      <vt:lpstr>Research Findings Relating to Power Distance </vt:lpstr>
      <vt:lpstr>Research Findings Relating to Power Distance </vt:lpstr>
      <vt:lpstr>Research Findings Relating to Power Distance </vt:lpstr>
      <vt:lpstr>Research Findings Relating to Individualism </vt:lpstr>
      <vt:lpstr>Research Findings Relating to Individualism  </vt:lpstr>
      <vt:lpstr>Research Findings Relating to Collectivism </vt:lpstr>
      <vt:lpstr>Research Findings Relating to Collectivism</vt:lpstr>
      <vt:lpstr>Research Findings Relating to Risk Aversion </vt:lpstr>
      <vt:lpstr>Risk and Control – Types of Control </vt:lpstr>
      <vt:lpstr>Research Findings Relating to Risk Aversion </vt:lpstr>
      <vt:lpstr>Research Findings Relating to Risk Aversion </vt:lpstr>
      <vt:lpstr>Research Findings Relating to Masculinity </vt:lpstr>
      <vt:lpstr>Research Findings Relating to Long-Term Orientation </vt:lpstr>
      <vt:lpstr>A New Dimension: Indulgence and Restraint </vt:lpstr>
      <vt:lpstr>A New Dimension: Indulgence and Restraint </vt:lpstr>
      <vt:lpstr>A New Dimension: Indulgence and Restraint </vt:lpstr>
      <vt:lpstr>A New Dimension: Indulgence and Restraint </vt:lpstr>
      <vt:lpstr>Intercultural Sensitivity </vt:lpstr>
      <vt:lpstr>Intercultural Sensitivity </vt:lpstr>
      <vt:lpstr>Intercultural Sensitivity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Tim Kapp</cp:lastModifiedBy>
  <cp:revision>274</cp:revision>
  <dcterms:created xsi:type="dcterms:W3CDTF">2013-10-09T04:47:54Z</dcterms:created>
  <dcterms:modified xsi:type="dcterms:W3CDTF">2017-10-11T11:46:47Z</dcterms:modified>
</cp:coreProperties>
</file>