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3"/>
  </p:notesMasterIdLst>
  <p:sldIdLst>
    <p:sldId id="287" r:id="rId2"/>
    <p:sldId id="28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86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4" r:id="rId31"/>
    <p:sldId id="285" r:id="rId32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cky" initials="V" lastIdx="2" clrIdx="0"/>
  <p:cmAuthor id="1" name="Victoria Hattersley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F067D4F-9CFE-459D-9918-B01D6AF83C6C}" type="datetimeFigureOut">
              <a:rPr lang="tr-TR"/>
              <a:pPr>
                <a:defRPr/>
              </a:pPr>
              <a:t>11.10.2017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BD61E2A-C201-48EB-915A-3FC8293C6E8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31324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tock_71138135_LARG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0" b="13351"/>
          <a:stretch/>
        </p:blipFill>
        <p:spPr>
          <a:xfrm>
            <a:off x="0" y="0"/>
            <a:ext cx="9144000" cy="4152900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0" y="4152900"/>
            <a:ext cx="9144000" cy="2705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-24582" y="145654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 smtClean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  <a:endParaRPr lang="en-US" sz="1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685800" y="4453030"/>
            <a:ext cx="7772400" cy="991419"/>
          </a:xfrm>
        </p:spPr>
        <p:txBody>
          <a:bodyPr anchor="t">
            <a:normAutofit/>
          </a:bodyPr>
          <a:lstStyle>
            <a:lvl1pPr algn="l">
              <a:defRPr sz="29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8" name="Subtitle 2"/>
          <p:cNvSpPr>
            <a:spLocks noGrp="1"/>
          </p:cNvSpPr>
          <p:nvPr>
            <p:ph type="subTitle" idx="1"/>
          </p:nvPr>
        </p:nvSpPr>
        <p:spPr>
          <a:xfrm>
            <a:off x="685800" y="5455920"/>
            <a:ext cx="7741920" cy="85535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F863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" name="Picture 2" descr="CABI Logo_NEW_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94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Stock_71138135_LARG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t="201" b="101"/>
          <a:stretch/>
        </p:blipFill>
        <p:spPr>
          <a:xfrm>
            <a:off x="-32776" y="0"/>
            <a:ext cx="9176776" cy="57682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73931" y="1260321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976401" y="2258064"/>
            <a:ext cx="7741920" cy="85535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5" name="Picture 14" descr="CABI Logo_NEW_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09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898A5-5C47-43DE-9BD5-325D5D520C56}" type="datetime1">
              <a:rPr lang="tr-TR" smtClean="0"/>
              <a:t>11.10.2017</a:t>
            </a:fld>
            <a:endParaRPr lang="tr-TR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Koc, E. (2017). Service Failures and Recovery in Tourism and Hospitality: A Practical Manual. CABI: Oxford, UK.</a:t>
            </a:r>
            <a:endParaRPr lang="tr-TR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1B9E5-B883-4C67-9364-A4451C4F1A5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Stock_71138135_LARGE.jp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t="201" b="101"/>
          <a:stretch/>
        </p:blipFill>
        <p:spPr>
          <a:xfrm>
            <a:off x="-32776" y="0"/>
            <a:ext cx="9176776" cy="576825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160520"/>
            <a:ext cx="9144000" cy="1607738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71084" y="4401573"/>
            <a:ext cx="7772400" cy="67596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algn="l"/>
            <a:r>
              <a:rPr lang="en-US" sz="4200" smtClean="0">
                <a:solidFill>
                  <a:schemeClr val="bg1"/>
                </a:solidFill>
                <a:latin typeface="Arial"/>
                <a:cs typeface="Arial"/>
              </a:rPr>
              <a:t>Click to edit Master subtitle style</a:t>
            </a:r>
            <a:endParaRPr lang="en-US" sz="4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pic>
        <p:nvPicPr>
          <p:cNvPr id="15" name="Picture 14" descr="CABI Logo_NEW_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86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"/>
                <a:cs typeface="Arial"/>
              </a:rPr>
              <a:t>INTRODUCTION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 descr="iStock_71138135_LARGE.jpg"/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t="201" b="101"/>
          <a:stretch/>
        </p:blipFill>
        <p:spPr>
          <a:xfrm>
            <a:off x="-32776" y="0"/>
            <a:ext cx="9176776" cy="5768258"/>
          </a:xfrm>
          <a:prstGeom prst="rect">
            <a:avLst/>
          </a:prstGeom>
        </p:spPr>
      </p:pic>
      <p:pic>
        <p:nvPicPr>
          <p:cNvPr id="14" name="Picture 13" descr="CABI Logo_NEW_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8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Stock_71138135_LARGE.jp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t="201" b="101"/>
          <a:stretch/>
        </p:blipFill>
        <p:spPr>
          <a:xfrm>
            <a:off x="-32776" y="0"/>
            <a:ext cx="9176776" cy="576825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160520"/>
            <a:ext cx="9144000" cy="269748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71084" y="4401573"/>
            <a:ext cx="7772400" cy="67596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algn="l"/>
            <a:r>
              <a:rPr lang="en-US" sz="4200" smtClean="0">
                <a:solidFill>
                  <a:schemeClr val="bg1"/>
                </a:solidFill>
                <a:latin typeface="Arial"/>
                <a:cs typeface="Arial"/>
              </a:rPr>
              <a:t>Click to edit Master subtitle style</a:t>
            </a:r>
            <a:endParaRPr lang="en-US" sz="4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pic>
        <p:nvPicPr>
          <p:cNvPr id="13" name="Picture 12" descr="CABI Logo_NEW_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39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rketing To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"/>
                <a:cs typeface="Arial"/>
              </a:rPr>
              <a:t>MARKETING TOOLS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iStock_71138135_LARGE.jpg"/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t="201" b="101"/>
          <a:stretch/>
        </p:blipFill>
        <p:spPr>
          <a:xfrm>
            <a:off x="-32776" y="0"/>
            <a:ext cx="9176776" cy="5768258"/>
          </a:xfrm>
          <a:prstGeom prst="rect">
            <a:avLst/>
          </a:prstGeom>
        </p:spPr>
      </p:pic>
      <p:pic>
        <p:nvPicPr>
          <p:cNvPr id="14" name="Picture 13" descr="CABI Logo_NEW_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860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ateg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"/>
                <a:cs typeface="Arial"/>
              </a:rPr>
              <a:t>STRATEGIES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iStock_71138135_LARGE.jpg"/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t="201" b="101"/>
          <a:stretch/>
        </p:blipFill>
        <p:spPr>
          <a:xfrm>
            <a:off x="-32776" y="0"/>
            <a:ext cx="9176776" cy="5768258"/>
          </a:xfrm>
          <a:prstGeom prst="rect">
            <a:avLst/>
          </a:prstGeom>
        </p:spPr>
      </p:pic>
      <p:pic>
        <p:nvPicPr>
          <p:cNvPr id="14" name="Picture 13" descr="CABI Logo_NEW_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5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"/>
                <a:cs typeface="Arial"/>
              </a:rPr>
              <a:t>LEARNING OBJECTIVES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6" y="1272381"/>
            <a:ext cx="7196137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12" name="Picture 11" descr="iStock_71138135_LARGE.jpg"/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t="201" b="101"/>
          <a:stretch/>
        </p:blipFill>
        <p:spPr>
          <a:xfrm>
            <a:off x="-32776" y="0"/>
            <a:ext cx="9176776" cy="5768258"/>
          </a:xfrm>
          <a:prstGeom prst="rect">
            <a:avLst/>
          </a:prstGeom>
        </p:spPr>
      </p:pic>
      <p:pic>
        <p:nvPicPr>
          <p:cNvPr id="13" name="Picture 12" descr="CABI Logo_NEW_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57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6" y="1272381"/>
            <a:ext cx="7196137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89356" y="274638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3" name="Picture 12" descr="iStock_71138135_LARGE.jpg"/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t="201" b="101"/>
          <a:stretch/>
        </p:blipFill>
        <p:spPr>
          <a:xfrm>
            <a:off x="-32776" y="0"/>
            <a:ext cx="9176776" cy="5768258"/>
          </a:xfrm>
          <a:prstGeom prst="rect">
            <a:avLst/>
          </a:prstGeom>
        </p:spPr>
      </p:pic>
      <p:pic>
        <p:nvPicPr>
          <p:cNvPr id="14" name="Picture 13" descr="CABI Logo_NEW_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07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iStock_71138135_LARGE.jpg"/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t="201" b="101"/>
          <a:stretch/>
        </p:blipFill>
        <p:spPr>
          <a:xfrm>
            <a:off x="-32776" y="0"/>
            <a:ext cx="9176776" cy="576825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7" y="1272381"/>
            <a:ext cx="3382644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89356" y="274638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6"/>
          <p:cNvSpPr>
            <a:spLocks noGrp="1"/>
          </p:cNvSpPr>
          <p:nvPr>
            <p:ph sz="quarter" idx="14"/>
          </p:nvPr>
        </p:nvSpPr>
        <p:spPr>
          <a:xfrm>
            <a:off x="4572000" y="1272381"/>
            <a:ext cx="3813493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15" name="Picture 14" descr="CABI Logo_NEW_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10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B658A7A-6CD4-4066-9660-012A7ECE242F}" type="datetime1">
              <a:rPr lang="tr-TR" smtClean="0"/>
              <a:t>11.10.2017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Koc, E. (2017). Service Failures and Recovery in Tourism and Hospitality: A Practical Manual. CABI: Oxford, UK.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2758A3B-428A-4F9B-95E3-ACEE1001DD6C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871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6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Service Failures and Recovery in Tourism and Hospitality: A Practical Manual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latin typeface="Arial"/>
                <a:cs typeface="Arial"/>
              </a:rPr>
              <a:t>Erdogan</a:t>
            </a:r>
            <a:r>
              <a:rPr lang="en-US" dirty="0" smtClean="0">
                <a:latin typeface="Arial"/>
                <a:cs typeface="Arial"/>
              </a:rPr>
              <a:t>  </a:t>
            </a:r>
            <a:r>
              <a:rPr lang="en-US" dirty="0" err="1" smtClean="0">
                <a:latin typeface="Arial"/>
                <a:cs typeface="Arial"/>
              </a:rPr>
              <a:t>Koc</a:t>
            </a:r>
            <a:endParaRPr lang="en-US" dirty="0" smtClean="0">
              <a:latin typeface="Arial"/>
              <a:cs typeface="Arial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434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İçerik Yer Tutucusu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 eaLnBrk="1" hangingPunct="1"/>
            <a:r>
              <a:rPr lang="en-GB" altLang="tr-TR" sz="2000" smtClean="0"/>
              <a:t>Hocutt and Stone’s (1998) service recovery model emphasises  the role of </a:t>
            </a:r>
            <a:r>
              <a:rPr lang="en-GB" altLang="tr-TR" sz="2000" b="1" smtClean="0"/>
              <a:t>empowerment</a:t>
            </a:r>
            <a:r>
              <a:rPr lang="en-GB" altLang="tr-TR" sz="2000" smtClean="0"/>
              <a:t> and </a:t>
            </a:r>
            <a:r>
              <a:rPr lang="en-GB" altLang="tr-TR" sz="2000" b="1" smtClean="0"/>
              <a:t>autonomy</a:t>
            </a:r>
            <a:r>
              <a:rPr lang="en-GB" altLang="tr-TR" sz="2000" smtClean="0"/>
              <a:t> in </a:t>
            </a:r>
            <a:r>
              <a:rPr lang="en-GB" altLang="tr-TR" sz="2000" b="1" smtClean="0"/>
              <a:t>job satisfaction</a:t>
            </a:r>
            <a:r>
              <a:rPr lang="en-GB" altLang="tr-TR" sz="2000" smtClean="0"/>
              <a:t>. </a:t>
            </a:r>
            <a:endParaRPr lang="tr-TR" altLang="tr-TR" sz="2000" smtClean="0"/>
          </a:p>
        </p:txBody>
      </p:sp>
      <p:sp>
        <p:nvSpPr>
          <p:cNvPr id="6" name="4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dirty="0" smtClean="0"/>
              <a:t>I</a:t>
            </a:r>
            <a:r>
              <a:rPr lang="en-GB" sz="3200" dirty="0" err="1" smtClean="0"/>
              <a:t>mportance</a:t>
            </a:r>
            <a:r>
              <a:rPr lang="en-GB" sz="3200" dirty="0" smtClean="0"/>
              <a:t> </a:t>
            </a:r>
            <a:r>
              <a:rPr lang="tr-TR" sz="3200" dirty="0" smtClean="0"/>
              <a:t>o</a:t>
            </a:r>
            <a:r>
              <a:rPr lang="en-GB" sz="3200" dirty="0" smtClean="0"/>
              <a:t>f </a:t>
            </a:r>
            <a:r>
              <a:rPr lang="tr-TR" sz="3200" dirty="0" smtClean="0"/>
              <a:t>E</a:t>
            </a:r>
            <a:r>
              <a:rPr lang="en-GB" sz="3200" dirty="0" err="1" smtClean="0"/>
              <a:t>mployee</a:t>
            </a:r>
            <a:r>
              <a:rPr lang="tr-TR" sz="3200" dirty="0" smtClean="0"/>
              <a:t> </a:t>
            </a:r>
            <a:r>
              <a:rPr lang="en-GB" sz="3200" dirty="0" smtClean="0"/>
              <a:t>Empowerment </a:t>
            </a:r>
            <a:r>
              <a:rPr lang="tr-TR" sz="3200" dirty="0" smtClean="0"/>
              <a:t>i</a:t>
            </a:r>
            <a:r>
              <a:rPr lang="en-GB" sz="3200" dirty="0" smtClean="0"/>
              <a:t>n Relation </a:t>
            </a:r>
            <a:r>
              <a:rPr lang="tr-TR" sz="3200" dirty="0" smtClean="0"/>
              <a:t>t</a:t>
            </a:r>
            <a:r>
              <a:rPr lang="en-GB" sz="3200" dirty="0" smtClean="0"/>
              <a:t>o Service Recovery</a:t>
            </a:r>
            <a:endParaRPr lang="tr-TR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348880"/>
            <a:ext cx="7122010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109728" indent="0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tr-TR" sz="2400" dirty="0" err="1"/>
              <a:t>I</a:t>
            </a:r>
            <a:r>
              <a:rPr lang="tr-TR" sz="2400" dirty="0" err="1" smtClean="0"/>
              <a:t>nternal</a:t>
            </a:r>
            <a:r>
              <a:rPr lang="tr-TR" sz="2400" dirty="0" smtClean="0"/>
              <a:t> </a:t>
            </a:r>
            <a:r>
              <a:rPr lang="tr-TR" sz="2400" dirty="0" err="1" smtClean="0"/>
              <a:t>Communication</a:t>
            </a:r>
            <a:r>
              <a:rPr lang="tr-TR" sz="2400" dirty="0" smtClean="0"/>
              <a:t> is;</a:t>
            </a:r>
          </a:p>
          <a:p>
            <a:pPr marL="109728" indent="0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tr-TR" sz="2400" dirty="0" smtClean="0"/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tr-TR" sz="2400" dirty="0" smtClean="0"/>
              <a:t> </a:t>
            </a:r>
            <a:r>
              <a:rPr lang="en-US" sz="2400" dirty="0"/>
              <a:t>an exchange of information within the </a:t>
            </a:r>
            <a:r>
              <a:rPr lang="en-US" sz="2400" dirty="0" smtClean="0"/>
              <a:t>organization</a:t>
            </a:r>
            <a:r>
              <a:rPr lang="tr-TR" sz="2400" dirty="0" smtClean="0"/>
              <a:t>.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GB" sz="2400" dirty="0" smtClean="0"/>
              <a:t>a </a:t>
            </a:r>
            <a:r>
              <a:rPr lang="en-GB" sz="2400" dirty="0"/>
              <a:t>structure providing information flow (</a:t>
            </a:r>
            <a:r>
              <a:rPr lang="en-GB" sz="2400" dirty="0" err="1"/>
              <a:t>Argenti</a:t>
            </a:r>
            <a:r>
              <a:rPr lang="en-GB" sz="2400" dirty="0"/>
              <a:t>, 2009). </a:t>
            </a:r>
            <a:endParaRPr lang="tr-TR" sz="2400" dirty="0"/>
          </a:p>
        </p:txBody>
      </p:sp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/>
              <a:t>The T</a:t>
            </a:r>
            <a:r>
              <a:rPr lang="tr-TR" sz="3200" dirty="0" err="1" smtClean="0"/>
              <a:t>heory</a:t>
            </a:r>
            <a:r>
              <a:rPr lang="en-GB" sz="3200" dirty="0" smtClean="0"/>
              <a:t> </a:t>
            </a:r>
            <a:r>
              <a:rPr lang="tr-TR" sz="3200" dirty="0" smtClean="0"/>
              <a:t>a</a:t>
            </a:r>
            <a:r>
              <a:rPr lang="en-GB" sz="3200" dirty="0" err="1" smtClean="0"/>
              <a:t>nd</a:t>
            </a:r>
            <a:r>
              <a:rPr lang="en-GB" sz="3200" dirty="0" smtClean="0"/>
              <a:t> Types </a:t>
            </a:r>
            <a:r>
              <a:rPr lang="tr-TR" sz="3200" dirty="0" smtClean="0"/>
              <a:t>o</a:t>
            </a:r>
            <a:r>
              <a:rPr lang="tr-TR" sz="3200" dirty="0"/>
              <a:t>f</a:t>
            </a:r>
            <a:r>
              <a:rPr lang="en-GB" sz="3200" dirty="0" smtClean="0"/>
              <a:t> </a:t>
            </a:r>
            <a:r>
              <a:rPr lang="tr-TR" sz="3200" dirty="0" err="1" smtClean="0"/>
              <a:t>I</a:t>
            </a:r>
            <a:r>
              <a:rPr lang="en-GB" sz="3200" dirty="0" err="1" smtClean="0"/>
              <a:t>nternal</a:t>
            </a:r>
            <a:r>
              <a:rPr lang="en-GB" sz="3200" dirty="0" smtClean="0"/>
              <a:t> Communication</a:t>
            </a:r>
            <a:endParaRPr lang="tr-T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200" dirty="0" err="1"/>
              <a:t>Kalla</a:t>
            </a:r>
            <a:r>
              <a:rPr lang="en-US" sz="2200" dirty="0"/>
              <a:t> (2005: 305-307) </a:t>
            </a:r>
            <a:r>
              <a:rPr lang="en-US" sz="2200" dirty="0" smtClean="0"/>
              <a:t>defines</a:t>
            </a:r>
            <a:r>
              <a:rPr lang="tr-TR" sz="2200" dirty="0" smtClean="0"/>
              <a:t> </a:t>
            </a:r>
            <a:r>
              <a:rPr lang="en-US" sz="2200" dirty="0" smtClean="0"/>
              <a:t>complex </a:t>
            </a:r>
            <a:r>
              <a:rPr lang="en-US" sz="2200" dirty="0"/>
              <a:t>structure as integrated internal </a:t>
            </a:r>
            <a:r>
              <a:rPr lang="en-US" sz="2200" dirty="0" smtClean="0"/>
              <a:t>communication.</a:t>
            </a:r>
            <a:r>
              <a:rPr lang="tr-TR" sz="2200" dirty="0" smtClean="0"/>
              <a:t> </a:t>
            </a:r>
            <a:r>
              <a:rPr lang="en-US" sz="2200" dirty="0" smtClean="0"/>
              <a:t>This </a:t>
            </a:r>
            <a:r>
              <a:rPr lang="en-US" sz="2200" dirty="0"/>
              <a:t>complex structure consists of four dimensions; </a:t>
            </a:r>
            <a:endParaRPr lang="tr-TR" sz="2200" dirty="0" smtClean="0"/>
          </a:p>
          <a:p>
            <a:pPr marL="109728" indent="0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200" b="1" dirty="0" smtClean="0"/>
              <a:t>(a) </a:t>
            </a:r>
            <a:r>
              <a:rPr lang="en-US" sz="2200" dirty="0" smtClean="0"/>
              <a:t>business </a:t>
            </a:r>
            <a:r>
              <a:rPr lang="en-US" sz="2200" dirty="0"/>
              <a:t>communication in regard </a:t>
            </a:r>
            <a:r>
              <a:rPr lang="en-US" sz="2200" dirty="0" smtClean="0"/>
              <a:t>to </a:t>
            </a:r>
            <a:r>
              <a:rPr lang="en-US" sz="2200" dirty="0"/>
              <a:t>all employees’ communication </a:t>
            </a:r>
            <a:r>
              <a:rPr lang="en-US" sz="2200" dirty="0" smtClean="0"/>
              <a:t>skills</a:t>
            </a:r>
            <a:r>
              <a:rPr lang="en-US" sz="2200" dirty="0"/>
              <a:t>;</a:t>
            </a:r>
            <a:endParaRPr lang="tr-TR" sz="2200" dirty="0" smtClean="0"/>
          </a:p>
          <a:p>
            <a:pPr marL="109728" indent="0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200" b="1" dirty="0" smtClean="0"/>
              <a:t>(</a:t>
            </a:r>
            <a:r>
              <a:rPr lang="en-US" sz="2200" b="1" dirty="0"/>
              <a:t>b) </a:t>
            </a:r>
            <a:r>
              <a:rPr lang="en-US" sz="2200" dirty="0"/>
              <a:t>management communication in regard </a:t>
            </a:r>
            <a:r>
              <a:rPr lang="en-US" sz="2200" dirty="0" smtClean="0"/>
              <a:t>to </a:t>
            </a:r>
            <a:r>
              <a:rPr lang="en-US" sz="2200" dirty="0"/>
              <a:t>all managers’ communication skills and </a:t>
            </a:r>
            <a:r>
              <a:rPr lang="en-US" sz="2200" dirty="0" smtClean="0"/>
              <a:t>capabilities</a:t>
            </a:r>
            <a:r>
              <a:rPr lang="en-US" sz="2200" dirty="0"/>
              <a:t>;</a:t>
            </a:r>
            <a:endParaRPr lang="tr-TR" sz="2200" dirty="0" smtClean="0"/>
          </a:p>
          <a:p>
            <a:pPr marL="109728" indent="0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200" b="1" dirty="0" smtClean="0"/>
              <a:t>(</a:t>
            </a:r>
            <a:r>
              <a:rPr lang="en-US" sz="2200" b="1" dirty="0"/>
              <a:t>c) </a:t>
            </a:r>
            <a:r>
              <a:rPr lang="en-US" sz="2200" dirty="0"/>
              <a:t>corporate communication focusing on the formal </a:t>
            </a:r>
            <a:r>
              <a:rPr lang="en-US" sz="2200" dirty="0" smtClean="0"/>
              <a:t>corporate communication function</a:t>
            </a:r>
            <a:r>
              <a:rPr lang="en-GB" sz="2200" dirty="0"/>
              <a:t>;</a:t>
            </a:r>
            <a:endParaRPr lang="tr-TR" sz="2200" dirty="0" smtClean="0"/>
          </a:p>
          <a:p>
            <a:pPr marL="109728" indent="0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200" b="1" dirty="0" smtClean="0"/>
              <a:t>(d)</a:t>
            </a:r>
            <a:r>
              <a:rPr lang="tr-TR" sz="2200" b="1" dirty="0" smtClean="0"/>
              <a:t> </a:t>
            </a:r>
            <a:r>
              <a:rPr lang="en-US" sz="2200" dirty="0" err="1" smtClean="0"/>
              <a:t>organi</a:t>
            </a:r>
            <a:r>
              <a:rPr lang="tr-TR" sz="2200" dirty="0" smtClean="0"/>
              <a:t>s</a:t>
            </a:r>
            <a:r>
              <a:rPr lang="en-US" sz="2200" dirty="0" err="1" smtClean="0"/>
              <a:t>ational</a:t>
            </a:r>
            <a:r>
              <a:rPr lang="en-US" sz="2200" dirty="0" smtClean="0"/>
              <a:t> </a:t>
            </a:r>
            <a:r>
              <a:rPr lang="en-US" sz="2200" dirty="0"/>
              <a:t>communication focusing on philosophically- and theoretically-oriented </a:t>
            </a:r>
            <a:r>
              <a:rPr lang="en-US" sz="2200" dirty="0" smtClean="0"/>
              <a:t>issues</a:t>
            </a:r>
            <a:r>
              <a:rPr lang="tr-TR" sz="2200" dirty="0" smtClean="0"/>
              <a:t>.</a:t>
            </a:r>
            <a:endParaRPr lang="tr-TR" sz="2200" dirty="0"/>
          </a:p>
        </p:txBody>
      </p:sp>
      <p:sp>
        <p:nvSpPr>
          <p:cNvPr id="5" name="Başlık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/>
              <a:t>The Theory and Types of Internal Communication</a:t>
            </a:r>
            <a:endParaRPr lang="tr-T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109728" indent="0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tr-TR" sz="2200" dirty="0"/>
              <a:t>I</a:t>
            </a:r>
            <a:r>
              <a:rPr lang="en-GB" sz="2200" dirty="0" err="1" smtClean="0"/>
              <a:t>nternal</a:t>
            </a:r>
            <a:r>
              <a:rPr lang="en-GB" sz="2200" dirty="0" smtClean="0"/>
              <a:t> communication</a:t>
            </a:r>
            <a:r>
              <a:rPr lang="tr-TR" sz="2200" dirty="0" smtClean="0"/>
              <a:t>;</a:t>
            </a:r>
            <a:endParaRPr lang="en-GB" sz="2200" dirty="0" smtClean="0"/>
          </a:p>
          <a:p>
            <a:pPr marL="109728" indent="0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tr-TR" sz="2200" dirty="0" smtClean="0"/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tr-TR" sz="2200" dirty="0" smtClean="0"/>
              <a:t> </a:t>
            </a:r>
            <a:r>
              <a:rPr lang="en-GB" sz="2200" dirty="0" smtClean="0"/>
              <a:t>helps </a:t>
            </a:r>
            <a:r>
              <a:rPr lang="en-GB" sz="2200" dirty="0"/>
              <a:t>employees become more service-focused (Melton and Hartline, 2010: 415-416). </a:t>
            </a:r>
            <a:endParaRPr lang="tr-TR" sz="2200" dirty="0"/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200" dirty="0" smtClean="0"/>
              <a:t>which </a:t>
            </a:r>
            <a:r>
              <a:rPr lang="en-US" sz="2200" dirty="0"/>
              <a:t>becomes more effective through training is regarded as an important means for getting feedback from the customers regarding service failures, conveying a feedback to relevant departments, and providing service </a:t>
            </a:r>
            <a:r>
              <a:rPr lang="en-US" sz="2200" dirty="0" smtClean="0"/>
              <a:t>recovery</a:t>
            </a:r>
            <a:endParaRPr lang="tr-TR" sz="2200" dirty="0" smtClean="0"/>
          </a:p>
          <a:p>
            <a:pPr marL="109728" indent="0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200" dirty="0" smtClean="0"/>
              <a:t> 	(</a:t>
            </a:r>
            <a:r>
              <a:rPr lang="en-US" sz="2200" dirty="0"/>
              <a:t>Michel, Bowen and Johnston, 2009). </a:t>
            </a:r>
            <a:endParaRPr lang="tr-TR" sz="2200" dirty="0"/>
          </a:p>
        </p:txBody>
      </p:sp>
      <p:sp>
        <p:nvSpPr>
          <p:cNvPr id="5" name="Başlık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/>
              <a:t>The Theory and Types of Internal Communication</a:t>
            </a:r>
            <a:endParaRPr lang="tr-T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İçerik Yer Tutucusu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 eaLnBrk="1" hangingPunct="1"/>
            <a:r>
              <a:rPr lang="en-GB" altLang="tr-TR" sz="2400" smtClean="0"/>
              <a:t>The perception that the time spent by the customers may be excessive could lead to many negative circumstances (Groth and Gilliland, 2001: 78).</a:t>
            </a:r>
            <a:endParaRPr lang="tr-TR" altLang="tr-TR" sz="2400" smtClean="0"/>
          </a:p>
          <a:p>
            <a:pPr algn="just" eaLnBrk="1" hangingPunct="1"/>
            <a:endParaRPr lang="tr-TR" altLang="tr-TR" sz="2400" smtClean="0"/>
          </a:p>
          <a:p>
            <a:pPr algn="just" eaLnBrk="1" hangingPunct="1"/>
            <a:r>
              <a:rPr lang="en-GB" altLang="tr-TR" sz="2400" smtClean="0"/>
              <a:t>Waiting time may vary due to many factors such as queue, delay and customer’s early arrival for an appointment (Lin and Chang, 2011: 1054).</a:t>
            </a:r>
            <a:endParaRPr lang="tr-TR" altLang="tr-TR" sz="2200" smtClean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The Theories Regarding Waiting Time</a:t>
            </a:r>
            <a:endParaRPr lang="tr-TR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İçerik Yer Tutucusu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eaLnBrk="1" hangingPunct="1"/>
            <a:r>
              <a:rPr lang="en-US" altLang="tr-TR" sz="2200" dirty="0" smtClean="0"/>
              <a:t>Waiting types can be examined under three groups named as pre-process, in-process and post-process (Taylor, 1994: 56). </a:t>
            </a:r>
            <a:endParaRPr lang="tr-TR" altLang="tr-TR" sz="2200" dirty="0" smtClean="0"/>
          </a:p>
          <a:p>
            <a:pPr eaLnBrk="1" hangingPunct="1"/>
            <a:endParaRPr lang="tr-TR" altLang="tr-TR" sz="2200" dirty="0" smtClean="0"/>
          </a:p>
          <a:p>
            <a:pPr eaLnBrk="1" hangingPunct="1"/>
            <a:endParaRPr lang="tr-TR" altLang="tr-TR" sz="2200" dirty="0" smtClean="0"/>
          </a:p>
        </p:txBody>
      </p:sp>
      <p:sp>
        <p:nvSpPr>
          <p:cNvPr id="5" name="Başlık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en-US" sz="3600" dirty="0" smtClean="0"/>
              <a:t>The Theories Regarding Waiting Time</a:t>
            </a:r>
            <a:r>
              <a:rPr lang="en-US" dirty="0"/>
              <a:t/>
            </a:r>
            <a:br>
              <a:rPr lang="en-US" dirty="0"/>
            </a:br>
            <a:endParaRPr lang="tr-T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140026"/>
            <a:ext cx="5472608" cy="34348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İçerik Yer Tutucusu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tr-TR" altLang="tr-TR" sz="2400" dirty="0" smtClean="0"/>
              <a:t>F</a:t>
            </a:r>
            <a:r>
              <a:rPr lang="en-GB" altLang="tr-TR" sz="2400" dirty="0" smtClean="0"/>
              <a:t>actors resulting from being crowded and effects of hunger on individuals’ behaviours and feelings (field theory) </a:t>
            </a:r>
            <a:endParaRPr lang="tr-TR" altLang="tr-TR" sz="2400" dirty="0" smtClean="0"/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en-GB" altLang="tr-TR" sz="2400" dirty="0"/>
              <a:t>L</a:t>
            </a:r>
            <a:r>
              <a:rPr lang="en-GB" altLang="tr-TR" sz="2400" dirty="0" smtClean="0"/>
              <a:t>ong queues (</a:t>
            </a:r>
            <a:r>
              <a:rPr lang="en-GB" altLang="tr-TR" sz="2400" dirty="0" err="1" smtClean="0"/>
              <a:t>Maister’s</a:t>
            </a:r>
            <a:r>
              <a:rPr lang="en-GB" altLang="tr-TR" sz="2400" dirty="0" smtClean="0"/>
              <a:t> theory) </a:t>
            </a:r>
            <a:endParaRPr lang="tr-TR" altLang="tr-TR" sz="2400" dirty="0" smtClean="0"/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en-GB" altLang="tr-TR" sz="2400" dirty="0"/>
              <a:t>N</a:t>
            </a:r>
            <a:r>
              <a:rPr lang="en-GB" altLang="tr-TR" sz="2400" dirty="0" smtClean="0"/>
              <a:t>egative factors during service procurements (attribution theory) may extend perceived waiting time and may require service recovery</a:t>
            </a:r>
            <a:endParaRPr lang="tr-TR" altLang="tr-TR" sz="2400" dirty="0" smtClean="0"/>
          </a:p>
        </p:txBody>
      </p:sp>
      <p:sp>
        <p:nvSpPr>
          <p:cNvPr id="5" name="Başlı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The Theories Regarding Waiting Time</a:t>
            </a:r>
            <a:endParaRPr lang="tr-T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İçerik Yer Tutucusu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 eaLnBrk="1" hangingPunct="1"/>
            <a:r>
              <a:rPr lang="en-GB" altLang="tr-TR" sz="2400" dirty="0" smtClean="0"/>
              <a:t>Field Theory</a:t>
            </a:r>
            <a:r>
              <a:rPr lang="tr-TR" altLang="tr-TR" sz="2400" dirty="0" smtClean="0"/>
              <a:t>: </a:t>
            </a:r>
            <a:r>
              <a:rPr lang="en-GB" altLang="tr-TR" sz="2200" dirty="0" smtClean="0"/>
              <a:t>Field Theory states that people’s behaviours and feelings are affected by some psychological forces. These psychological forces may be internal (within the individual) or external (outside of the individual) (Hui, </a:t>
            </a:r>
            <a:r>
              <a:rPr lang="en-GB" altLang="tr-TR" sz="2200" dirty="0" err="1" smtClean="0"/>
              <a:t>Thakor</a:t>
            </a:r>
            <a:r>
              <a:rPr lang="en-GB" altLang="tr-TR" sz="2200" dirty="0" smtClean="0"/>
              <a:t> and Gill, 1998: 470). </a:t>
            </a:r>
            <a:endParaRPr lang="tr-TR" altLang="tr-TR" sz="2200" dirty="0" smtClean="0"/>
          </a:p>
          <a:p>
            <a:pPr algn="just" eaLnBrk="1" hangingPunct="1">
              <a:buFont typeface="Wingdings 3" pitchFamily="18" charset="2"/>
              <a:buNone/>
            </a:pPr>
            <a:endParaRPr lang="tr-TR" altLang="tr-TR" sz="2400" dirty="0" smtClean="0"/>
          </a:p>
        </p:txBody>
      </p:sp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The Theories Regarding Waiting Time</a:t>
            </a:r>
            <a:endParaRPr lang="tr-T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İçerik Yer Tutucusu"/>
          <p:cNvSpPr>
            <a:spLocks noGrp="1"/>
          </p:cNvSpPr>
          <p:nvPr>
            <p:ph sz="quarter" idx="13"/>
          </p:nvPr>
        </p:nvSpPr>
        <p:spPr>
          <a:xfrm>
            <a:off x="1187624" y="1412776"/>
            <a:ext cx="7196137" cy="2804691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GB" altLang="tr-TR" dirty="0" smtClean="0"/>
              <a:t>An individual who goes to a restaurant may feel under pressure because of the crowd in the restaurant. As a result, the individual may perceive the waiting time is longer or they may not be pleased with the service they receive (</a:t>
            </a:r>
            <a:r>
              <a:rPr lang="en-GB" altLang="tr-TR" dirty="0" err="1" smtClean="0"/>
              <a:t>Nie</a:t>
            </a:r>
            <a:r>
              <a:rPr lang="en-GB" altLang="tr-TR" dirty="0" smtClean="0"/>
              <a:t>, 2000, p.625)</a:t>
            </a:r>
            <a:r>
              <a:rPr lang="tr-TR" altLang="tr-TR" dirty="0" smtClean="0"/>
              <a:t>.</a:t>
            </a:r>
          </a:p>
        </p:txBody>
      </p:sp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The Theories Regarding Waiting Time</a:t>
            </a:r>
            <a:endParaRPr lang="tr-T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İçerik Yer Tutucusu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eaLnBrk="1" hangingPunct="1"/>
            <a:r>
              <a:rPr lang="en-GB" altLang="tr-TR" sz="2400" dirty="0" err="1" smtClean="0"/>
              <a:t>Maister’s</a:t>
            </a:r>
            <a:r>
              <a:rPr lang="en-GB" altLang="tr-TR" sz="2400" dirty="0" smtClean="0"/>
              <a:t> Theory</a:t>
            </a:r>
            <a:r>
              <a:rPr lang="tr-TR" altLang="tr-TR" sz="2400" dirty="0" smtClean="0"/>
              <a:t>: C</a:t>
            </a:r>
            <a:r>
              <a:rPr lang="en-GB" altLang="tr-TR" sz="2400" dirty="0" err="1" smtClean="0"/>
              <a:t>ustomers</a:t>
            </a:r>
            <a:r>
              <a:rPr lang="en-GB" altLang="tr-TR" sz="2400" dirty="0" smtClean="0"/>
              <a:t>’ waiting time to receive service affects their satisfaction levels</a:t>
            </a:r>
            <a:r>
              <a:rPr lang="tr-TR" altLang="tr-TR" sz="2400" dirty="0" smtClean="0"/>
              <a:t> (</a:t>
            </a:r>
            <a:r>
              <a:rPr lang="tr-TR" altLang="tr-TR" sz="2400" dirty="0" err="1" smtClean="0"/>
              <a:t>Maister</a:t>
            </a:r>
            <a:r>
              <a:rPr lang="tr-TR" altLang="tr-TR" sz="2400" dirty="0" smtClean="0"/>
              <a:t>, 1984).</a:t>
            </a:r>
          </a:p>
          <a:p>
            <a:pPr marL="109537" indent="0" eaLnBrk="1" hangingPunct="1">
              <a:buNone/>
            </a:pPr>
            <a:endParaRPr lang="tr-TR" altLang="tr-TR" sz="2400" dirty="0" smtClean="0"/>
          </a:p>
          <a:p>
            <a:pPr eaLnBrk="1" hangingPunct="1"/>
            <a:r>
              <a:rPr lang="en-US" altLang="tr-TR" sz="2400" dirty="0" err="1" smtClean="0"/>
              <a:t>Maister</a:t>
            </a:r>
            <a:r>
              <a:rPr lang="en-US" altLang="tr-TR" sz="2400" dirty="0" smtClean="0"/>
              <a:t> (1984) suggests taking the factors below into consideration:</a:t>
            </a:r>
            <a:endParaRPr lang="tr-TR" altLang="tr-TR" sz="2400" dirty="0" smtClean="0"/>
          </a:p>
          <a:p>
            <a:pPr eaLnBrk="1" hangingPunct="1">
              <a:buFont typeface="Wingdings 3" pitchFamily="18" charset="2"/>
              <a:buNone/>
            </a:pPr>
            <a:r>
              <a:rPr lang="tr-TR" altLang="tr-TR" sz="2400" dirty="0" smtClean="0"/>
              <a:t>- </a:t>
            </a:r>
            <a:r>
              <a:rPr lang="en-GB" altLang="tr-TR" sz="2400" dirty="0" smtClean="0"/>
              <a:t>Occupied time feels shorter than unoccupied time.</a:t>
            </a:r>
            <a:endParaRPr lang="tr-TR" altLang="tr-TR" sz="2400" dirty="0" smtClean="0"/>
          </a:p>
          <a:p>
            <a:pPr eaLnBrk="1" hangingPunct="1">
              <a:buFont typeface="Wingdings 3" pitchFamily="18" charset="2"/>
              <a:buNone/>
            </a:pPr>
            <a:r>
              <a:rPr lang="en-GB" altLang="tr-TR" sz="2400" dirty="0" smtClean="0"/>
              <a:t>- Uncertain waits seem to be longer than certain and finite waits.</a:t>
            </a:r>
            <a:endParaRPr lang="tr-TR" altLang="tr-TR" sz="2400" dirty="0" smtClean="0"/>
          </a:p>
          <a:p>
            <a:pPr eaLnBrk="1" hangingPunct="1">
              <a:buFont typeface="Wingdings 3" pitchFamily="18" charset="2"/>
              <a:buNone/>
            </a:pPr>
            <a:r>
              <a:rPr lang="en-GB" altLang="tr-TR" sz="2400" dirty="0" smtClean="0"/>
              <a:t>- Anxiety makes waits seem longer.</a:t>
            </a:r>
            <a:endParaRPr lang="tr-TR" altLang="tr-TR" sz="2400" dirty="0" smtClean="0"/>
          </a:p>
          <a:p>
            <a:pPr eaLnBrk="1" hangingPunct="1">
              <a:buFont typeface="Wingdings 3" pitchFamily="18" charset="2"/>
              <a:buNone/>
            </a:pPr>
            <a:r>
              <a:rPr lang="en-GB" altLang="tr-TR" sz="2400" dirty="0" smtClean="0"/>
              <a:t> </a:t>
            </a:r>
            <a:endParaRPr lang="tr-TR" altLang="tr-TR" sz="2400" dirty="0" smtClean="0"/>
          </a:p>
          <a:p>
            <a:pPr eaLnBrk="1" hangingPunct="1"/>
            <a:endParaRPr lang="tr-TR" altLang="tr-TR" sz="2400" dirty="0" smtClean="0"/>
          </a:p>
        </p:txBody>
      </p:sp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The Theories Regarding Waiting Time</a:t>
            </a:r>
            <a:endParaRPr lang="tr-T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cs typeface="Arial"/>
              </a:rPr>
              <a:t>Chapter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 12</a:t>
            </a:r>
          </a:p>
          <a:p>
            <a:r>
              <a:rPr lang="en-GB" sz="2500" dirty="0">
                <a:solidFill>
                  <a:schemeClr val="bg1"/>
                </a:solidFill>
              </a:rPr>
              <a:t>The Role of Empowerment, </a:t>
            </a:r>
            <a:r>
              <a:rPr lang="en-GB" sz="2500" dirty="0" smtClean="0">
                <a:solidFill>
                  <a:schemeClr val="bg1"/>
                </a:solidFill>
              </a:rPr>
              <a:t>Internal </a:t>
            </a:r>
            <a:r>
              <a:rPr lang="en-GB" sz="2500" dirty="0">
                <a:solidFill>
                  <a:schemeClr val="bg1"/>
                </a:solidFill>
              </a:rPr>
              <a:t>Communication, Waiting Time and Speed in Service Recovery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75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İçerik Yer Tutucusu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GB" altLang="tr-TR" sz="2400" dirty="0" smtClean="0"/>
              <a:t>- Solo waiting feels longer than group waiting.</a:t>
            </a:r>
            <a:endParaRPr lang="tr-TR" altLang="tr-TR" sz="2400" dirty="0" smtClean="0"/>
          </a:p>
          <a:p>
            <a:pPr eaLnBrk="1" hangingPunct="1">
              <a:buFont typeface="Wingdings 3" pitchFamily="18" charset="2"/>
              <a:buNone/>
            </a:pPr>
            <a:r>
              <a:rPr lang="en-GB" altLang="tr-TR" sz="2400" dirty="0" smtClean="0"/>
              <a:t>- The more valuable the service, the longer the customer will wait.</a:t>
            </a:r>
            <a:endParaRPr lang="tr-TR" altLang="tr-TR" sz="2400" dirty="0" smtClean="0"/>
          </a:p>
          <a:p>
            <a:pPr eaLnBrk="1" hangingPunct="1">
              <a:buFont typeface="Wingdings 3" pitchFamily="18" charset="2"/>
              <a:buNone/>
            </a:pPr>
            <a:r>
              <a:rPr lang="en-GB" altLang="tr-TR" sz="2400" dirty="0" smtClean="0"/>
              <a:t>- Unfair waits are longer than equitable waits.</a:t>
            </a:r>
            <a:endParaRPr lang="tr-TR" altLang="tr-TR" sz="2400" dirty="0" smtClean="0"/>
          </a:p>
          <a:p>
            <a:pPr eaLnBrk="1" hangingPunct="1">
              <a:buFont typeface="Wingdings 3" pitchFamily="18" charset="2"/>
              <a:buNone/>
            </a:pPr>
            <a:r>
              <a:rPr lang="en-GB" altLang="tr-TR" sz="2400" dirty="0" smtClean="0"/>
              <a:t>- Unexplained waits are longer than explained waits.</a:t>
            </a:r>
            <a:endParaRPr lang="tr-TR" altLang="tr-TR" sz="2400" dirty="0" smtClean="0"/>
          </a:p>
          <a:p>
            <a:pPr eaLnBrk="1" hangingPunct="1">
              <a:buFont typeface="Wingdings 3" pitchFamily="18" charset="2"/>
              <a:buNone/>
            </a:pPr>
            <a:r>
              <a:rPr lang="en-GB" altLang="tr-TR" sz="2400" dirty="0" smtClean="0"/>
              <a:t>- Pre-process waits are longer than in-process waits.</a:t>
            </a:r>
            <a:endParaRPr lang="tr-TR" altLang="tr-TR" sz="2400" dirty="0" smtClean="0"/>
          </a:p>
          <a:p>
            <a:pPr eaLnBrk="1" hangingPunct="1"/>
            <a:endParaRPr lang="tr-TR" altLang="tr-TR" sz="2400" dirty="0" smtClean="0"/>
          </a:p>
        </p:txBody>
      </p:sp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The Theories Regarding Waiting Time</a:t>
            </a:r>
            <a:endParaRPr lang="tr-T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İçerik Yer Tutucusu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 eaLnBrk="1" hangingPunct="1"/>
            <a:r>
              <a:rPr lang="en-GB" altLang="tr-TR" sz="2400" dirty="0" smtClean="0"/>
              <a:t>Attribution Theory</a:t>
            </a:r>
            <a:r>
              <a:rPr lang="tr-TR" altLang="tr-TR" sz="2400" dirty="0" smtClean="0"/>
              <a:t>: </a:t>
            </a:r>
            <a:r>
              <a:rPr lang="en-GB" altLang="tr-TR" sz="2400" dirty="0" smtClean="0"/>
              <a:t>The major argument of attribution theory is that ‘…people want to know the reasons or the causes for any undesirable events’ (Lou, </a:t>
            </a:r>
            <a:r>
              <a:rPr lang="en-GB" altLang="tr-TR" sz="2400" dirty="0" err="1" smtClean="0"/>
              <a:t>Liberatore</a:t>
            </a:r>
            <a:r>
              <a:rPr lang="en-GB" altLang="tr-TR" sz="2400" dirty="0" smtClean="0"/>
              <a:t> </a:t>
            </a:r>
            <a:r>
              <a:rPr lang="en-GB" altLang="tr-TR" sz="2400" i="1" dirty="0" smtClean="0"/>
              <a:t>et al</a:t>
            </a:r>
            <a:r>
              <a:rPr lang="en-GB" altLang="tr-TR" sz="2400" dirty="0" smtClean="0"/>
              <a:t>., 2004: p.79). </a:t>
            </a:r>
            <a:endParaRPr lang="tr-TR" altLang="tr-TR" sz="2400" dirty="0" smtClean="0"/>
          </a:p>
          <a:p>
            <a:pPr eaLnBrk="1" hangingPunct="1"/>
            <a:endParaRPr lang="tr-TR" altLang="tr-TR" sz="2400" dirty="0" smtClean="0"/>
          </a:p>
          <a:p>
            <a:pPr eaLnBrk="1" hangingPunct="1"/>
            <a:endParaRPr lang="tr-TR" altLang="tr-TR" sz="2400" dirty="0" smtClean="0"/>
          </a:p>
        </p:txBody>
      </p:sp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The Theories Regarding Waiting Time</a:t>
            </a:r>
            <a:endParaRPr lang="tr-T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İçerik Yer Tutucusu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 eaLnBrk="1" hangingPunct="1"/>
            <a:r>
              <a:rPr lang="en-GB" altLang="tr-TR" sz="2400" dirty="0" smtClean="0"/>
              <a:t>Weiner (1985) underlined that there are three dimensions of attribution theory.</a:t>
            </a:r>
            <a:endParaRPr lang="tr-TR" altLang="tr-TR" sz="2400" dirty="0" smtClean="0"/>
          </a:p>
          <a:p>
            <a:pPr algn="just" eaLnBrk="1" hangingPunct="1">
              <a:buFont typeface="Wingdings 3" pitchFamily="18" charset="2"/>
              <a:buNone/>
            </a:pPr>
            <a:r>
              <a:rPr lang="tr-TR" altLang="tr-TR" sz="2200" dirty="0" smtClean="0"/>
              <a:t>- </a:t>
            </a:r>
            <a:r>
              <a:rPr lang="en-GB" altLang="tr-TR" sz="2200" dirty="0" smtClean="0"/>
              <a:t>Locus</a:t>
            </a:r>
            <a:r>
              <a:rPr lang="tr-TR" altLang="tr-TR" sz="2200" dirty="0" smtClean="0"/>
              <a:t>: A</a:t>
            </a:r>
            <a:r>
              <a:rPr lang="en-GB" altLang="tr-TR" sz="2200" dirty="0" smtClean="0"/>
              <a:t> dimension related to the person responsible for service failure by considering internal and external reasons</a:t>
            </a:r>
            <a:r>
              <a:rPr lang="tr-TR" altLang="tr-TR" sz="2200" dirty="0" smtClean="0"/>
              <a:t>.</a:t>
            </a:r>
          </a:p>
          <a:p>
            <a:pPr algn="just" eaLnBrk="1" hangingPunct="1">
              <a:buFont typeface="Wingdings 3" pitchFamily="18" charset="2"/>
              <a:buNone/>
            </a:pPr>
            <a:r>
              <a:rPr lang="tr-TR" altLang="tr-TR" sz="2200" dirty="0" smtClean="0"/>
              <a:t>- S</a:t>
            </a:r>
            <a:r>
              <a:rPr lang="en-GB" altLang="tr-TR" sz="2200" dirty="0" err="1" smtClean="0"/>
              <a:t>tability</a:t>
            </a:r>
            <a:r>
              <a:rPr lang="tr-TR" altLang="tr-TR" sz="2200" dirty="0" smtClean="0"/>
              <a:t>: A</a:t>
            </a:r>
            <a:r>
              <a:rPr lang="en-GB" altLang="tr-TR" sz="2200" dirty="0" smtClean="0"/>
              <a:t> dimension related to whether causal elements undergo a change and whether causal elements may be changed by the individuals</a:t>
            </a:r>
            <a:r>
              <a:rPr lang="tr-TR" altLang="tr-TR" sz="2200" dirty="0" smtClean="0"/>
              <a:t>.</a:t>
            </a:r>
          </a:p>
          <a:p>
            <a:pPr algn="just" eaLnBrk="1" hangingPunct="1">
              <a:buFont typeface="Wingdings 3" pitchFamily="18" charset="2"/>
              <a:buNone/>
            </a:pPr>
            <a:r>
              <a:rPr lang="tr-TR" altLang="tr-TR" sz="2200" dirty="0" smtClean="0"/>
              <a:t>- C</a:t>
            </a:r>
            <a:r>
              <a:rPr lang="en-GB" altLang="tr-TR" sz="2200" dirty="0" err="1" smtClean="0"/>
              <a:t>ontrollability</a:t>
            </a:r>
            <a:r>
              <a:rPr lang="tr-TR" altLang="tr-TR" sz="2200" dirty="0" smtClean="0"/>
              <a:t>:</a:t>
            </a:r>
            <a:r>
              <a:rPr lang="en-GB" altLang="tr-TR" sz="2200" dirty="0" smtClean="0"/>
              <a:t> </a:t>
            </a:r>
            <a:r>
              <a:rPr lang="tr-TR" altLang="tr-TR" sz="2200" dirty="0" smtClean="0"/>
              <a:t>An</a:t>
            </a:r>
            <a:r>
              <a:rPr lang="en-GB" altLang="tr-TR" sz="2200" dirty="0" smtClean="0"/>
              <a:t> attribution dimension about whether reasons can be controlled or not. </a:t>
            </a:r>
            <a:endParaRPr lang="tr-TR" altLang="tr-TR" sz="2200" dirty="0" smtClean="0"/>
          </a:p>
          <a:p>
            <a:pPr eaLnBrk="1" hangingPunct="1">
              <a:buFont typeface="Wingdings 3" pitchFamily="18" charset="2"/>
              <a:buNone/>
            </a:pPr>
            <a:endParaRPr lang="tr-TR" altLang="tr-TR" sz="2200" dirty="0" smtClean="0"/>
          </a:p>
        </p:txBody>
      </p:sp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The Theories Regarding Waiting Time</a:t>
            </a:r>
            <a:endParaRPr lang="tr-T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İçerik Yer Tutucusu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 eaLnBrk="1" hangingPunct="1"/>
            <a:r>
              <a:rPr lang="en-GB" altLang="tr-TR" sz="2400" dirty="0" smtClean="0"/>
              <a:t>Solving the problems arising from service failure swiftly is of vital importance for customer satisfaction (</a:t>
            </a:r>
            <a:r>
              <a:rPr lang="en-GB" altLang="tr-TR" sz="2400" dirty="0" err="1" smtClean="0"/>
              <a:t>Koc</a:t>
            </a:r>
            <a:r>
              <a:rPr lang="en-GB" altLang="tr-TR" sz="2400" dirty="0" smtClean="0"/>
              <a:t>, 2013).</a:t>
            </a:r>
            <a:endParaRPr lang="tr-TR" altLang="tr-TR" sz="2400" dirty="0" smtClean="0"/>
          </a:p>
        </p:txBody>
      </p:sp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/>
              <a:t>Understand </a:t>
            </a:r>
            <a:r>
              <a:rPr lang="tr-TR" sz="3200" dirty="0" smtClean="0"/>
              <a:t>t</a:t>
            </a:r>
            <a:r>
              <a:rPr lang="en-GB" sz="3200" dirty="0" smtClean="0"/>
              <a:t>he Role </a:t>
            </a:r>
            <a:r>
              <a:rPr lang="tr-TR" sz="3200" dirty="0" smtClean="0"/>
              <a:t>o</a:t>
            </a:r>
            <a:r>
              <a:rPr lang="en-GB" sz="3200" dirty="0" smtClean="0"/>
              <a:t>f Waiting Time </a:t>
            </a:r>
            <a:r>
              <a:rPr lang="tr-TR" sz="3200" dirty="0" err="1" smtClean="0"/>
              <a:t>i</a:t>
            </a:r>
            <a:r>
              <a:rPr lang="en-GB" sz="3200" dirty="0" smtClean="0"/>
              <a:t>n Service Failures </a:t>
            </a:r>
            <a:r>
              <a:rPr lang="tr-TR" sz="3200" dirty="0" smtClean="0"/>
              <a:t>a</a:t>
            </a:r>
            <a:r>
              <a:rPr lang="en-GB" sz="3200" dirty="0" err="1" smtClean="0"/>
              <a:t>nd</a:t>
            </a:r>
            <a:r>
              <a:rPr lang="en-GB" sz="3200" dirty="0" smtClean="0"/>
              <a:t> Recovery Processes</a:t>
            </a:r>
            <a:endParaRPr lang="tr-T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İçerik Yer Tutucusu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 eaLnBrk="1" hangingPunct="1"/>
            <a:r>
              <a:rPr lang="en-GB" altLang="tr-TR" sz="2400" dirty="0" err="1" smtClean="0"/>
              <a:t>Davidow</a:t>
            </a:r>
            <a:r>
              <a:rPr lang="en-GB" altLang="tr-TR" sz="2400" dirty="0" smtClean="0"/>
              <a:t> (2000) emphasizes that service mistakes result in a variety of customer behaviours</a:t>
            </a:r>
            <a:r>
              <a:rPr lang="tr-TR" altLang="tr-TR" sz="2400" dirty="0" smtClean="0"/>
              <a:t> </a:t>
            </a:r>
            <a:r>
              <a:rPr lang="en-GB" altLang="tr-TR" sz="2400" dirty="0" smtClean="0"/>
              <a:t>represented by six dimensions. These dimensions are: </a:t>
            </a:r>
            <a:endParaRPr lang="tr-TR" altLang="tr-TR" sz="2400" dirty="0" smtClean="0"/>
          </a:p>
          <a:p>
            <a:pPr eaLnBrk="1" hangingPunct="1">
              <a:buFont typeface="Wingdings 3" pitchFamily="18" charset="2"/>
              <a:buNone/>
            </a:pPr>
            <a:r>
              <a:rPr lang="tr-TR" altLang="tr-TR" sz="2400" dirty="0" smtClean="0"/>
              <a:t>- </a:t>
            </a:r>
            <a:r>
              <a:rPr lang="en-GB" altLang="tr-TR" sz="2400" dirty="0" smtClean="0"/>
              <a:t>timeliness </a:t>
            </a:r>
            <a:endParaRPr lang="tr-TR" altLang="tr-TR" sz="2400" dirty="0" smtClean="0"/>
          </a:p>
          <a:p>
            <a:pPr eaLnBrk="1" hangingPunct="1">
              <a:buFont typeface="Wingdings 3" pitchFamily="18" charset="2"/>
              <a:buNone/>
            </a:pPr>
            <a:r>
              <a:rPr lang="tr-TR" altLang="tr-TR" sz="2400" dirty="0" smtClean="0"/>
              <a:t>- </a:t>
            </a:r>
            <a:r>
              <a:rPr lang="en-GB" altLang="tr-TR" sz="2400" dirty="0" smtClean="0"/>
              <a:t>facilitation </a:t>
            </a:r>
            <a:endParaRPr lang="tr-TR" altLang="tr-TR" sz="2400" dirty="0" smtClean="0"/>
          </a:p>
          <a:p>
            <a:pPr eaLnBrk="1" hangingPunct="1">
              <a:buFont typeface="Wingdings 3" pitchFamily="18" charset="2"/>
              <a:buNone/>
            </a:pPr>
            <a:r>
              <a:rPr lang="tr-TR" altLang="tr-TR" sz="2400" dirty="0" smtClean="0"/>
              <a:t>- </a:t>
            </a:r>
            <a:r>
              <a:rPr lang="en-GB" altLang="tr-TR" sz="2400" dirty="0" smtClean="0"/>
              <a:t>redress </a:t>
            </a:r>
            <a:endParaRPr lang="tr-TR" altLang="tr-TR" sz="2400" dirty="0" smtClean="0"/>
          </a:p>
          <a:p>
            <a:pPr eaLnBrk="1" hangingPunct="1">
              <a:buFont typeface="Wingdings 3" pitchFamily="18" charset="2"/>
              <a:buNone/>
            </a:pPr>
            <a:r>
              <a:rPr lang="tr-TR" altLang="tr-TR" sz="2400" dirty="0" smtClean="0"/>
              <a:t>- </a:t>
            </a:r>
            <a:r>
              <a:rPr lang="en-GB" altLang="tr-TR" sz="2400" dirty="0" smtClean="0"/>
              <a:t>apology </a:t>
            </a:r>
            <a:endParaRPr lang="tr-TR" altLang="tr-TR" sz="2400" dirty="0" smtClean="0"/>
          </a:p>
          <a:p>
            <a:pPr eaLnBrk="1" hangingPunct="1">
              <a:buFont typeface="Wingdings 3" pitchFamily="18" charset="2"/>
              <a:buNone/>
            </a:pPr>
            <a:r>
              <a:rPr lang="tr-TR" altLang="tr-TR" sz="2400" dirty="0" smtClean="0"/>
              <a:t>- </a:t>
            </a:r>
            <a:r>
              <a:rPr lang="en-GB" altLang="tr-TR" sz="2400" dirty="0" smtClean="0"/>
              <a:t>credibility</a:t>
            </a:r>
            <a:endParaRPr lang="tr-TR" altLang="tr-TR" sz="2400" dirty="0" smtClean="0"/>
          </a:p>
          <a:p>
            <a:pPr eaLnBrk="1" hangingPunct="1">
              <a:buFont typeface="Wingdings 3" pitchFamily="18" charset="2"/>
              <a:buNone/>
            </a:pPr>
            <a:r>
              <a:rPr lang="tr-TR" altLang="tr-TR" sz="2400" dirty="0" smtClean="0"/>
              <a:t>- </a:t>
            </a:r>
            <a:r>
              <a:rPr lang="en-GB" altLang="tr-TR" sz="2400" dirty="0" smtClean="0"/>
              <a:t>attentiveness</a:t>
            </a:r>
            <a:endParaRPr lang="tr-TR" altLang="tr-TR" sz="2400" dirty="0" smtClean="0"/>
          </a:p>
        </p:txBody>
      </p:sp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/>
              <a:t>Understand </a:t>
            </a:r>
            <a:r>
              <a:rPr lang="tr-TR" sz="3200" dirty="0" smtClean="0"/>
              <a:t>t</a:t>
            </a:r>
            <a:r>
              <a:rPr lang="en-GB" sz="3200" dirty="0" smtClean="0"/>
              <a:t>he Role </a:t>
            </a:r>
            <a:r>
              <a:rPr lang="tr-TR" sz="3200" dirty="0" smtClean="0"/>
              <a:t>o</a:t>
            </a:r>
            <a:r>
              <a:rPr lang="en-GB" sz="3200" dirty="0" smtClean="0"/>
              <a:t>f Waiting Time </a:t>
            </a:r>
            <a:r>
              <a:rPr lang="tr-TR" sz="3200" dirty="0" smtClean="0"/>
              <a:t>i</a:t>
            </a:r>
            <a:r>
              <a:rPr lang="en-GB" sz="3200" dirty="0" smtClean="0"/>
              <a:t>n Service Failures </a:t>
            </a:r>
            <a:r>
              <a:rPr lang="tr-TR" sz="3200" dirty="0" smtClean="0"/>
              <a:t>a</a:t>
            </a:r>
            <a:r>
              <a:rPr lang="en-GB" sz="3200" dirty="0" err="1" smtClean="0"/>
              <a:t>nd</a:t>
            </a:r>
            <a:r>
              <a:rPr lang="en-GB" sz="3200" dirty="0" smtClean="0"/>
              <a:t> Recovery Processes</a:t>
            </a:r>
            <a:endParaRPr lang="tr-T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İçerik Yer Tutucusu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eaLnBrk="1" hangingPunct="1"/>
            <a:r>
              <a:rPr lang="en-GB" altLang="tr-TR" sz="2400" dirty="0" smtClean="0"/>
              <a:t>Post complaint behaviour model constituted by </a:t>
            </a:r>
            <a:r>
              <a:rPr lang="en-GB" altLang="tr-TR" sz="2400" dirty="0" err="1" smtClean="0"/>
              <a:t>Davidow</a:t>
            </a:r>
            <a:r>
              <a:rPr lang="en-GB" altLang="tr-TR" sz="2400" dirty="0" smtClean="0"/>
              <a:t> (2000</a:t>
            </a:r>
            <a:r>
              <a:rPr lang="tr-TR" altLang="tr-TR" sz="2400" dirty="0" smtClean="0"/>
              <a:t>).</a:t>
            </a:r>
          </a:p>
        </p:txBody>
      </p:sp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/>
              <a:t>Understand </a:t>
            </a:r>
            <a:r>
              <a:rPr lang="tr-TR" sz="3200" dirty="0" smtClean="0"/>
              <a:t>t</a:t>
            </a:r>
            <a:r>
              <a:rPr lang="en-GB" sz="3200" dirty="0" smtClean="0"/>
              <a:t>he Role </a:t>
            </a:r>
            <a:r>
              <a:rPr lang="tr-TR" sz="3200" dirty="0" smtClean="0"/>
              <a:t>o</a:t>
            </a:r>
            <a:r>
              <a:rPr lang="en-GB" sz="3200" dirty="0" smtClean="0"/>
              <a:t>f Waiting Time </a:t>
            </a:r>
            <a:r>
              <a:rPr lang="tr-TR" sz="3200" dirty="0" smtClean="0"/>
              <a:t>i</a:t>
            </a:r>
            <a:r>
              <a:rPr lang="en-GB" sz="3200" dirty="0" smtClean="0"/>
              <a:t>n Service Failures </a:t>
            </a:r>
            <a:r>
              <a:rPr lang="tr-TR" sz="3200" dirty="0" smtClean="0"/>
              <a:t>a</a:t>
            </a:r>
            <a:r>
              <a:rPr lang="en-GB" sz="3200" dirty="0" err="1" smtClean="0"/>
              <a:t>nd</a:t>
            </a:r>
            <a:r>
              <a:rPr lang="en-GB" sz="3200" dirty="0" smtClean="0"/>
              <a:t> Recovery Processes</a:t>
            </a:r>
            <a:endParaRPr lang="tr-TR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9" y="2420888"/>
            <a:ext cx="6943629" cy="2430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İçerik Yer Tutucusu"/>
          <p:cNvSpPr>
            <a:spLocks noGrp="1"/>
          </p:cNvSpPr>
          <p:nvPr>
            <p:ph sz="quarter" idx="13"/>
          </p:nvPr>
        </p:nvSpPr>
        <p:spPr>
          <a:xfrm>
            <a:off x="1189356" y="1556792"/>
            <a:ext cx="7196137" cy="4028826"/>
          </a:xfrm>
        </p:spPr>
        <p:txBody>
          <a:bodyPr/>
          <a:lstStyle/>
          <a:p>
            <a:pPr algn="just" eaLnBrk="1" hangingPunct="1"/>
            <a:r>
              <a:rPr lang="tr-TR" altLang="tr-TR" sz="2400" dirty="0" smtClean="0"/>
              <a:t>T</a:t>
            </a:r>
            <a:r>
              <a:rPr lang="en-GB" altLang="tr-TR" sz="2400" dirty="0" smtClean="0"/>
              <a:t>he speed of service recovery has a positive relationship with a customer’s intentions to repurchase, and lower service recovery time leads to a higher repurchase ratio</a:t>
            </a:r>
            <a:r>
              <a:rPr lang="tr-TR" altLang="tr-TR" sz="2400" dirty="0" smtClean="0"/>
              <a:t>.</a:t>
            </a:r>
          </a:p>
          <a:p>
            <a:pPr algn="just" eaLnBrk="1" hangingPunct="1"/>
            <a:endParaRPr lang="tr-TR" altLang="tr-TR" sz="2400" dirty="0" smtClean="0"/>
          </a:p>
          <a:p>
            <a:pPr algn="just" eaLnBrk="1" hangingPunct="1"/>
            <a:r>
              <a:rPr lang="tr-TR" altLang="tr-TR" sz="2400" dirty="0" err="1" smtClean="0"/>
              <a:t>The</a:t>
            </a:r>
            <a:r>
              <a:rPr lang="tr-TR" altLang="tr-TR" sz="2400" dirty="0" smtClean="0"/>
              <a:t> </a:t>
            </a:r>
            <a:r>
              <a:rPr lang="en-GB" altLang="tr-TR" sz="2400" dirty="0" smtClean="0"/>
              <a:t>service recovery time has an impact on the business-customer relationship and a positive association with customers’ intentions to repurchase </a:t>
            </a:r>
            <a:r>
              <a:rPr lang="tr-TR" altLang="tr-TR" sz="2400" dirty="0" smtClean="0"/>
              <a:t>(</a:t>
            </a:r>
            <a:r>
              <a:rPr lang="en-GB" altLang="tr-TR" sz="2400" dirty="0" err="1" smtClean="0"/>
              <a:t>Davidow</a:t>
            </a:r>
            <a:r>
              <a:rPr lang="tr-TR" altLang="tr-TR" sz="2400" dirty="0" smtClean="0"/>
              <a:t>,</a:t>
            </a:r>
            <a:r>
              <a:rPr lang="en-GB" altLang="tr-TR" sz="2400" dirty="0" smtClean="0"/>
              <a:t> 2000)</a:t>
            </a:r>
            <a:r>
              <a:rPr lang="tr-TR" altLang="tr-TR" sz="2400" dirty="0" smtClean="0"/>
              <a:t>.</a:t>
            </a:r>
          </a:p>
        </p:txBody>
      </p:sp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/>
              <a:t>Understand </a:t>
            </a:r>
            <a:r>
              <a:rPr lang="tr-TR" sz="3200" dirty="0" smtClean="0"/>
              <a:t>t</a:t>
            </a:r>
            <a:r>
              <a:rPr lang="en-GB" sz="3200" dirty="0" smtClean="0"/>
              <a:t>he Role </a:t>
            </a:r>
            <a:r>
              <a:rPr lang="tr-TR" sz="3200" dirty="0" smtClean="0"/>
              <a:t>o</a:t>
            </a:r>
            <a:r>
              <a:rPr lang="en-GB" sz="3200" dirty="0" smtClean="0"/>
              <a:t>f Waiting Time </a:t>
            </a:r>
            <a:r>
              <a:rPr lang="tr-TR" sz="3200" dirty="0" smtClean="0"/>
              <a:t>i</a:t>
            </a:r>
            <a:r>
              <a:rPr lang="en-GB" sz="3200" dirty="0" smtClean="0"/>
              <a:t>n Service Failures </a:t>
            </a:r>
            <a:r>
              <a:rPr lang="tr-TR" sz="3200" dirty="0" smtClean="0"/>
              <a:t>a</a:t>
            </a:r>
            <a:r>
              <a:rPr lang="en-GB" sz="3200" dirty="0" err="1" smtClean="0"/>
              <a:t>nd</a:t>
            </a:r>
            <a:r>
              <a:rPr lang="en-GB" sz="3200" dirty="0" smtClean="0"/>
              <a:t> Recovery Processes</a:t>
            </a:r>
            <a:endParaRPr lang="tr-T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İçerik Yer Tutucusu"/>
          <p:cNvSpPr>
            <a:spLocks noGrp="1"/>
          </p:cNvSpPr>
          <p:nvPr>
            <p:ph sz="quarter" idx="13"/>
          </p:nvPr>
        </p:nvSpPr>
        <p:spPr>
          <a:xfrm>
            <a:off x="1189356" y="1628800"/>
            <a:ext cx="7196137" cy="3956818"/>
          </a:xfrm>
        </p:spPr>
        <p:txBody>
          <a:bodyPr/>
          <a:lstStyle/>
          <a:p>
            <a:pPr algn="just" eaLnBrk="1" hangingPunct="1">
              <a:buFont typeface="Wingdings 3" pitchFamily="18" charset="2"/>
              <a:buNone/>
            </a:pPr>
            <a:r>
              <a:rPr lang="tr-TR" altLang="tr-TR" sz="2400" dirty="0" smtClean="0"/>
              <a:t>T</a:t>
            </a:r>
            <a:r>
              <a:rPr lang="en-GB" altLang="tr-TR" sz="2400" dirty="0" err="1" smtClean="0"/>
              <a:t>ime</a:t>
            </a:r>
            <a:r>
              <a:rPr lang="en-GB" altLang="tr-TR" sz="2400" dirty="0" smtClean="0"/>
              <a:t> spent during service recovery has an effect on satisfaction, intention to repurchase, positive perceptions of recovery and word-of-mouth.</a:t>
            </a:r>
            <a:endParaRPr lang="tr-TR" altLang="tr-TR" sz="2400" dirty="0" smtClean="0"/>
          </a:p>
          <a:p>
            <a:pPr algn="just" eaLnBrk="1" hangingPunct="1">
              <a:buFont typeface="Wingdings 3" pitchFamily="18" charset="2"/>
              <a:buNone/>
            </a:pPr>
            <a:endParaRPr lang="tr-TR" altLang="tr-TR" sz="2400" dirty="0" smtClean="0"/>
          </a:p>
          <a:p>
            <a:pPr algn="just" eaLnBrk="1" hangingPunct="1">
              <a:buFont typeface="Wingdings 3" pitchFamily="18" charset="2"/>
              <a:buNone/>
            </a:pPr>
            <a:r>
              <a:rPr lang="tr-TR" altLang="tr-TR" sz="2400" dirty="0" smtClean="0"/>
              <a:t>(</a:t>
            </a:r>
            <a:r>
              <a:rPr lang="en-GB" altLang="tr-TR" sz="2400" dirty="0" smtClean="0"/>
              <a:t>Swanson and Kelley</a:t>
            </a:r>
            <a:r>
              <a:rPr lang="tr-TR" altLang="tr-TR" sz="2400" dirty="0" smtClean="0"/>
              <a:t>, </a:t>
            </a:r>
            <a:r>
              <a:rPr lang="en-GB" altLang="tr-TR" sz="2400" dirty="0" smtClean="0"/>
              <a:t>2001)</a:t>
            </a:r>
            <a:endParaRPr lang="tr-TR" altLang="tr-TR" sz="2400" dirty="0" smtClean="0"/>
          </a:p>
        </p:txBody>
      </p:sp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/>
              <a:t>Understand </a:t>
            </a:r>
            <a:r>
              <a:rPr lang="tr-TR" sz="3200" dirty="0" smtClean="0"/>
              <a:t>t</a:t>
            </a:r>
            <a:r>
              <a:rPr lang="en-GB" sz="3200" dirty="0" smtClean="0"/>
              <a:t>he Role </a:t>
            </a:r>
            <a:r>
              <a:rPr lang="tr-TR" sz="3200" dirty="0" smtClean="0"/>
              <a:t>o</a:t>
            </a:r>
            <a:r>
              <a:rPr lang="en-GB" sz="3200" dirty="0" smtClean="0"/>
              <a:t>f Waiting Time </a:t>
            </a:r>
            <a:r>
              <a:rPr lang="tr-TR" sz="3200" dirty="0" smtClean="0"/>
              <a:t>i</a:t>
            </a:r>
            <a:r>
              <a:rPr lang="en-GB" sz="3200" dirty="0" smtClean="0"/>
              <a:t>n Service Failures </a:t>
            </a:r>
            <a:r>
              <a:rPr lang="tr-TR" sz="3200" dirty="0" smtClean="0"/>
              <a:t>a</a:t>
            </a:r>
            <a:r>
              <a:rPr lang="en-GB" sz="3200" dirty="0" err="1" smtClean="0"/>
              <a:t>nd</a:t>
            </a:r>
            <a:r>
              <a:rPr lang="en-GB" sz="3200" dirty="0" smtClean="0"/>
              <a:t> Recovery Processes</a:t>
            </a:r>
            <a:endParaRPr lang="tr-T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İçerik Yer Tutucusu"/>
          <p:cNvSpPr>
            <a:spLocks noGrp="1"/>
          </p:cNvSpPr>
          <p:nvPr>
            <p:ph sz="quarter" idx="13"/>
          </p:nvPr>
        </p:nvSpPr>
        <p:spPr>
          <a:xfrm>
            <a:off x="1189356" y="1628800"/>
            <a:ext cx="7196137" cy="3956818"/>
          </a:xfrm>
        </p:spPr>
        <p:txBody>
          <a:bodyPr/>
          <a:lstStyle/>
          <a:p>
            <a:pPr algn="just" eaLnBrk="1" hangingPunct="1"/>
            <a:r>
              <a:rPr lang="tr-TR" altLang="tr-TR" sz="2400" dirty="0" smtClean="0"/>
              <a:t>W</a:t>
            </a:r>
            <a:r>
              <a:rPr lang="en-GB" altLang="tr-TR" sz="2400" dirty="0" smtClean="0"/>
              <a:t>hen service speed is combined with an apology and recovery, customers’ intention to repurchase increases and negative word-of-mouth decreases </a:t>
            </a:r>
            <a:r>
              <a:rPr lang="tr-TR" altLang="tr-TR" sz="2400" dirty="0" smtClean="0"/>
              <a:t>(</a:t>
            </a:r>
            <a:r>
              <a:rPr lang="en-GB" altLang="tr-TR" sz="2400" dirty="0" err="1" smtClean="0"/>
              <a:t>Wirtz</a:t>
            </a:r>
            <a:r>
              <a:rPr lang="en-GB" altLang="tr-TR" sz="2400" dirty="0" smtClean="0"/>
              <a:t> and </a:t>
            </a:r>
            <a:r>
              <a:rPr lang="en-GB" altLang="tr-TR" sz="2400" dirty="0" err="1" smtClean="0"/>
              <a:t>Mattila</a:t>
            </a:r>
            <a:r>
              <a:rPr lang="tr-TR" altLang="tr-TR" sz="2400" dirty="0" smtClean="0"/>
              <a:t>,</a:t>
            </a:r>
            <a:r>
              <a:rPr lang="en-GB" altLang="tr-TR" sz="2400" dirty="0" smtClean="0"/>
              <a:t> 2004</a:t>
            </a:r>
            <a:r>
              <a:rPr lang="tr-TR" altLang="tr-TR" sz="2400" dirty="0" smtClean="0"/>
              <a:t>).</a:t>
            </a:r>
          </a:p>
        </p:txBody>
      </p:sp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/>
              <a:t>Understand </a:t>
            </a:r>
            <a:r>
              <a:rPr lang="tr-TR" sz="3200" dirty="0" smtClean="0"/>
              <a:t>t</a:t>
            </a:r>
            <a:r>
              <a:rPr lang="en-GB" sz="3200" dirty="0" smtClean="0"/>
              <a:t>he Role </a:t>
            </a:r>
            <a:r>
              <a:rPr lang="tr-TR" sz="3200" dirty="0" smtClean="0"/>
              <a:t>o</a:t>
            </a:r>
            <a:r>
              <a:rPr lang="en-GB" sz="3200" dirty="0" smtClean="0"/>
              <a:t>f Waiting Time </a:t>
            </a:r>
            <a:r>
              <a:rPr lang="tr-TR" sz="3200" dirty="0" smtClean="0"/>
              <a:t>i</a:t>
            </a:r>
            <a:r>
              <a:rPr lang="en-GB" sz="3200" dirty="0" smtClean="0"/>
              <a:t>n Service Failures </a:t>
            </a:r>
            <a:r>
              <a:rPr lang="tr-TR" sz="3200" dirty="0" smtClean="0"/>
              <a:t>a</a:t>
            </a:r>
            <a:r>
              <a:rPr lang="en-GB" sz="3200" dirty="0" err="1" smtClean="0"/>
              <a:t>nd</a:t>
            </a:r>
            <a:r>
              <a:rPr lang="en-GB" sz="3200" dirty="0" smtClean="0"/>
              <a:t> Recovery Processes</a:t>
            </a:r>
            <a:endParaRPr lang="tr-T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İçerik Yer Tutucusu"/>
          <p:cNvSpPr>
            <a:spLocks noGrp="1"/>
          </p:cNvSpPr>
          <p:nvPr>
            <p:ph sz="quarter" idx="13"/>
          </p:nvPr>
        </p:nvSpPr>
        <p:spPr>
          <a:xfrm>
            <a:off x="1189356" y="1628800"/>
            <a:ext cx="7196137" cy="3956818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GB" altLang="tr-TR" sz="2400" dirty="0" smtClean="0"/>
              <a:t>Disney managers follow a method which includes five steps in order to recover service failure</a:t>
            </a:r>
            <a:r>
              <a:rPr lang="tr-TR" altLang="tr-TR" sz="2400" dirty="0" smtClean="0"/>
              <a:t>.</a:t>
            </a:r>
            <a:r>
              <a:rPr lang="en-GB" altLang="tr-TR" sz="2400" dirty="0" smtClean="0"/>
              <a:t>This method is composed of:</a:t>
            </a:r>
          </a:p>
          <a:p>
            <a:pPr eaLnBrk="1" hangingPunct="1"/>
            <a:r>
              <a:rPr lang="en-GB" altLang="tr-TR" sz="2400" dirty="0" smtClean="0"/>
              <a:t> </a:t>
            </a:r>
            <a:endParaRPr lang="tr-TR" altLang="tr-TR" sz="2400" dirty="0" smtClean="0"/>
          </a:p>
          <a:p>
            <a:pPr marL="457200" indent="-457200" eaLnBrk="1" hangingPunct="1">
              <a:buFont typeface="+mj-lt"/>
              <a:buAutoNum type="arabicParenR"/>
            </a:pPr>
            <a:r>
              <a:rPr lang="en-GB" altLang="tr-TR" sz="2400" dirty="0" smtClean="0"/>
              <a:t>hear (listening to customers carefully) </a:t>
            </a:r>
            <a:endParaRPr lang="tr-TR" altLang="tr-TR" sz="2400" dirty="0" smtClean="0"/>
          </a:p>
          <a:p>
            <a:pPr marL="457200" indent="-457200" eaLnBrk="1" hangingPunct="1">
              <a:buFont typeface="+mj-lt"/>
              <a:buAutoNum type="arabicParenR"/>
            </a:pPr>
            <a:r>
              <a:rPr lang="en-GB" altLang="tr-TR" sz="2400" dirty="0" smtClean="0"/>
              <a:t>empathize (employees putting themselves in the place of customers) </a:t>
            </a:r>
            <a:endParaRPr lang="tr-TR" altLang="tr-TR" sz="2400" dirty="0" smtClean="0"/>
          </a:p>
          <a:p>
            <a:pPr marL="457200" indent="-457200" eaLnBrk="1" hangingPunct="1">
              <a:buFont typeface="+mj-lt"/>
              <a:buAutoNum type="arabicParenR"/>
            </a:pPr>
            <a:r>
              <a:rPr lang="en-GB" altLang="tr-TR" sz="2400" dirty="0" smtClean="0"/>
              <a:t>apologize (apologizing for service failure)</a:t>
            </a:r>
            <a:endParaRPr lang="tr-TR" altLang="tr-TR" sz="2400" dirty="0" smtClean="0"/>
          </a:p>
          <a:p>
            <a:pPr marL="457200" indent="-457200" eaLnBrk="1" hangingPunct="1">
              <a:buFont typeface="+mj-lt"/>
              <a:buAutoNum type="arabicParenR"/>
            </a:pPr>
            <a:r>
              <a:rPr lang="en-GB" altLang="tr-TR" sz="2400" dirty="0" smtClean="0"/>
              <a:t>resolve (providing service compensation as soon as possible)</a:t>
            </a:r>
          </a:p>
          <a:p>
            <a:pPr marL="457200" indent="-457200" eaLnBrk="1" hangingPunct="1">
              <a:buFont typeface="+mj-lt"/>
              <a:buAutoNum type="arabicParenR"/>
            </a:pPr>
            <a:r>
              <a:rPr lang="en-GB" altLang="tr-TR" sz="2400" dirty="0" smtClean="0"/>
              <a:t>diagnose (faultlessly carrying out service compensation) </a:t>
            </a:r>
          </a:p>
          <a:p>
            <a:pPr eaLnBrk="1" hangingPunct="1"/>
            <a:endParaRPr lang="en-GB" altLang="tr-TR" sz="2400" dirty="0"/>
          </a:p>
          <a:p>
            <a:pPr eaLnBrk="1" hangingPunct="1"/>
            <a:r>
              <a:rPr lang="en-GB" altLang="tr-TR" sz="2400" dirty="0" smtClean="0"/>
              <a:t>(Jones, 2013)</a:t>
            </a:r>
            <a:endParaRPr lang="tr-TR" altLang="tr-TR" sz="2400" dirty="0" smtClean="0"/>
          </a:p>
          <a:p>
            <a:pPr eaLnBrk="1" hangingPunct="1">
              <a:buFont typeface="Wingdings 3" pitchFamily="18" charset="2"/>
              <a:buNone/>
            </a:pPr>
            <a:endParaRPr lang="tr-TR" altLang="tr-TR" sz="2400" dirty="0" smtClean="0"/>
          </a:p>
          <a:p>
            <a:pPr eaLnBrk="1" hangingPunct="1">
              <a:buFont typeface="Wingdings 3" pitchFamily="18" charset="2"/>
              <a:buNone/>
            </a:pPr>
            <a:endParaRPr lang="tr-TR" altLang="tr-TR" sz="2400" dirty="0" smtClean="0"/>
          </a:p>
        </p:txBody>
      </p:sp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/>
              <a:t>Understand </a:t>
            </a:r>
            <a:r>
              <a:rPr lang="tr-TR" sz="3200" dirty="0" smtClean="0"/>
              <a:t>t</a:t>
            </a:r>
            <a:r>
              <a:rPr lang="en-GB" sz="3200" dirty="0" smtClean="0"/>
              <a:t>he Role </a:t>
            </a:r>
            <a:r>
              <a:rPr lang="tr-TR" sz="3200" dirty="0" smtClean="0"/>
              <a:t>o</a:t>
            </a:r>
            <a:r>
              <a:rPr lang="en-GB" sz="3200" dirty="0" smtClean="0"/>
              <a:t>f Waiting Time </a:t>
            </a:r>
            <a:r>
              <a:rPr lang="tr-TR" sz="3200" dirty="0" smtClean="0"/>
              <a:t>i</a:t>
            </a:r>
            <a:r>
              <a:rPr lang="en-GB" sz="3200" dirty="0" smtClean="0"/>
              <a:t>n Service Failures </a:t>
            </a:r>
            <a:r>
              <a:rPr lang="tr-TR" sz="3200" dirty="0" smtClean="0"/>
              <a:t>a</a:t>
            </a:r>
            <a:r>
              <a:rPr lang="en-GB" sz="3200" dirty="0" err="1" smtClean="0"/>
              <a:t>nd</a:t>
            </a:r>
            <a:r>
              <a:rPr lang="en-GB" sz="3200" dirty="0" smtClean="0"/>
              <a:t> Recovery Processes</a:t>
            </a:r>
            <a:endParaRPr lang="tr-T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GB" sz="2400" dirty="0" smtClean="0"/>
              <a:t>Understand and explain the importance of empowerment in relation to service recovery. </a:t>
            </a:r>
            <a:endParaRPr lang="tr-TR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tr-TR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/>
              <a:t>Understand </a:t>
            </a:r>
            <a:r>
              <a:rPr lang="en-US" sz="2400" dirty="0" smtClean="0"/>
              <a:t>the concept and types </a:t>
            </a:r>
            <a:r>
              <a:rPr lang="en-US" sz="2400" dirty="0"/>
              <a:t>of internal communication.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tr-TR" sz="2400" dirty="0" smtClean="0">
              <a:solidFill>
                <a:srgbClr val="C00000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GB" sz="2400" dirty="0" smtClean="0"/>
              <a:t>Explain the relationship between integrated internal communication and service recovery</a:t>
            </a:r>
            <a:r>
              <a:rPr lang="tr-TR" sz="2400" dirty="0" smtClean="0"/>
              <a:t>.</a:t>
            </a:r>
            <a:endParaRPr lang="en-GB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GB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tr-TR" sz="2400" dirty="0" smtClean="0"/>
              <a:t>Explain the theories </a:t>
            </a:r>
            <a:r>
              <a:rPr lang="tr-TR" sz="2400" dirty="0"/>
              <a:t>regarding waiting </a:t>
            </a:r>
            <a:r>
              <a:rPr lang="tr-TR" sz="2400" dirty="0" smtClean="0"/>
              <a:t>time</a:t>
            </a:r>
            <a:r>
              <a:rPr lang="en-GB" sz="2400" dirty="0" smtClean="0"/>
              <a:t>.</a:t>
            </a:r>
            <a:endParaRPr lang="tr-TR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tr-TR" sz="24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GB" sz="2400" dirty="0" smtClean="0"/>
              <a:t>Understand the role of waiting time in service failures and recovery processes. </a:t>
            </a:r>
            <a:endParaRPr lang="tr-TR" sz="2400" dirty="0" smtClean="0"/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Learning Objectives</a:t>
            </a:r>
            <a:endParaRPr lang="tr-T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İçerik Yer Tutucusu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 eaLnBrk="1" hangingPunct="1"/>
            <a:r>
              <a:rPr lang="en-GB" altLang="tr-TR" sz="2400" dirty="0" smtClean="0"/>
              <a:t>Justice theory is concerned with whether a situation, behaviour or decision is fair with regard to individuals (Ha and Jang, 2009: p.319).</a:t>
            </a:r>
            <a:endParaRPr lang="tr-TR" altLang="tr-TR" sz="2400" dirty="0" smtClean="0"/>
          </a:p>
        </p:txBody>
      </p:sp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/>
              <a:t>Understand </a:t>
            </a:r>
            <a:r>
              <a:rPr lang="tr-TR" sz="3200" dirty="0" smtClean="0"/>
              <a:t>t</a:t>
            </a:r>
            <a:r>
              <a:rPr lang="en-GB" sz="3200" dirty="0" smtClean="0"/>
              <a:t>he Role </a:t>
            </a:r>
            <a:r>
              <a:rPr lang="tr-TR" sz="3200" dirty="0" smtClean="0"/>
              <a:t>o</a:t>
            </a:r>
            <a:r>
              <a:rPr lang="en-GB" sz="3200" dirty="0" smtClean="0"/>
              <a:t>f Waiting Time </a:t>
            </a:r>
            <a:r>
              <a:rPr lang="tr-TR" sz="3200" dirty="0" smtClean="0"/>
              <a:t>i</a:t>
            </a:r>
            <a:r>
              <a:rPr lang="en-GB" sz="3200" dirty="0" smtClean="0"/>
              <a:t>n Service Failures </a:t>
            </a:r>
            <a:r>
              <a:rPr lang="tr-TR" sz="3200" dirty="0" smtClean="0"/>
              <a:t>a</a:t>
            </a:r>
            <a:r>
              <a:rPr lang="en-GB" sz="3200" dirty="0" err="1" smtClean="0"/>
              <a:t>nd</a:t>
            </a:r>
            <a:r>
              <a:rPr lang="en-GB" sz="3200" dirty="0" smtClean="0"/>
              <a:t> Recovery Processes</a:t>
            </a:r>
            <a:endParaRPr lang="tr-TR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708920"/>
            <a:ext cx="6972697" cy="2072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sz="quarter" idx="13"/>
          </p:nvPr>
        </p:nvSpPr>
        <p:spPr>
          <a:xfrm>
            <a:off x="1189356" y="1700808"/>
            <a:ext cx="7196137" cy="3884810"/>
          </a:xfrm>
        </p:spPr>
        <p:txBody>
          <a:bodyPr>
            <a:normAutofit fontScale="92500" lnSpcReduction="20000"/>
          </a:bodyPr>
          <a:lstStyle/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GB" sz="2400" dirty="0" smtClean="0"/>
              <a:t>Justice </a:t>
            </a:r>
            <a:r>
              <a:rPr lang="en-GB" sz="2400" dirty="0" err="1" smtClean="0"/>
              <a:t>theor</a:t>
            </a:r>
            <a:r>
              <a:rPr lang="tr-TR" sz="2400" dirty="0" smtClean="0"/>
              <a:t>y</a:t>
            </a:r>
            <a:r>
              <a:rPr lang="en-GB" sz="2400" dirty="0" smtClean="0"/>
              <a:t> comprises three dimensions: distributive justice, procedural justice and interactional justice (</a:t>
            </a:r>
            <a:r>
              <a:rPr lang="en-GB" sz="2400" dirty="0" err="1" smtClean="0"/>
              <a:t>Wirtz</a:t>
            </a:r>
            <a:r>
              <a:rPr lang="en-GB" sz="2400" dirty="0" smtClean="0"/>
              <a:t> and </a:t>
            </a:r>
            <a:r>
              <a:rPr lang="en-GB" sz="2400" dirty="0" err="1" smtClean="0"/>
              <a:t>Mattila</a:t>
            </a:r>
            <a:r>
              <a:rPr lang="en-GB" sz="2400" dirty="0" smtClean="0"/>
              <a:t>, 2004: 151).</a:t>
            </a:r>
            <a:endParaRPr lang="tr-TR" sz="2400" dirty="0" smtClean="0"/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tr-TR" sz="2400" dirty="0" smtClean="0"/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GB" sz="2400" b="1" dirty="0" smtClean="0">
                <a:cs typeface="Times New Roman" pitchFamily="18" charset="0"/>
              </a:rPr>
              <a:t>- </a:t>
            </a:r>
            <a:r>
              <a:rPr lang="en-GB" sz="2400" dirty="0" smtClean="0">
                <a:cs typeface="Times New Roman" pitchFamily="18" charset="0"/>
              </a:rPr>
              <a:t>Distributive </a:t>
            </a:r>
            <a:r>
              <a:rPr lang="tr-TR" sz="2400" dirty="0" smtClean="0">
                <a:cs typeface="Times New Roman" pitchFamily="18" charset="0"/>
              </a:rPr>
              <a:t>J</a:t>
            </a:r>
            <a:r>
              <a:rPr lang="en-GB" sz="2400" dirty="0" err="1" smtClean="0">
                <a:cs typeface="Times New Roman" pitchFamily="18" charset="0"/>
              </a:rPr>
              <a:t>ustice</a:t>
            </a:r>
            <a:r>
              <a:rPr lang="tr-TR" sz="2400" dirty="0" smtClean="0">
                <a:cs typeface="Times New Roman" pitchFamily="18" charset="0"/>
              </a:rPr>
              <a:t>: </a:t>
            </a:r>
            <a:r>
              <a:rPr lang="tr-TR" sz="2400" dirty="0" smtClean="0"/>
              <a:t>J</a:t>
            </a:r>
            <a:r>
              <a:rPr lang="en-GB" sz="2400" dirty="0" err="1" smtClean="0"/>
              <a:t>ustice</a:t>
            </a:r>
            <a:r>
              <a:rPr lang="en-GB" sz="2400" dirty="0" smtClean="0"/>
              <a:t> perceived in outputs at the end of the service recovery process by the customers</a:t>
            </a:r>
            <a:r>
              <a:rPr lang="tr-TR" sz="2400" dirty="0" smtClean="0">
                <a:cs typeface="Times New Roman" pitchFamily="18" charset="0"/>
              </a:rPr>
              <a:t>. 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tr-TR" sz="2400" dirty="0" smtClean="0">
              <a:cs typeface="Times New Roman" pitchFamily="18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tr-TR" sz="2400" b="1" dirty="0" smtClean="0">
                <a:cs typeface="Times New Roman" pitchFamily="18" charset="0"/>
              </a:rPr>
              <a:t>- </a:t>
            </a:r>
            <a:r>
              <a:rPr lang="tr-TR" sz="2400" dirty="0" smtClean="0">
                <a:cs typeface="Times New Roman" pitchFamily="18" charset="0"/>
              </a:rPr>
              <a:t>P</a:t>
            </a:r>
            <a:r>
              <a:rPr lang="en-GB" sz="2400" dirty="0" err="1" smtClean="0">
                <a:cs typeface="Times New Roman" pitchFamily="18" charset="0"/>
              </a:rPr>
              <a:t>rocedural</a:t>
            </a:r>
            <a:r>
              <a:rPr lang="en-GB" sz="2400" dirty="0" smtClean="0">
                <a:cs typeface="Times New Roman" pitchFamily="18" charset="0"/>
              </a:rPr>
              <a:t> </a:t>
            </a:r>
            <a:r>
              <a:rPr lang="tr-TR" sz="2400" dirty="0" smtClean="0">
                <a:cs typeface="Times New Roman" pitchFamily="18" charset="0"/>
              </a:rPr>
              <a:t>J</a:t>
            </a:r>
            <a:r>
              <a:rPr lang="en-GB" sz="2400" dirty="0" err="1" smtClean="0">
                <a:cs typeface="Times New Roman" pitchFamily="18" charset="0"/>
              </a:rPr>
              <a:t>ustice</a:t>
            </a:r>
            <a:r>
              <a:rPr lang="tr-TR" sz="2400" dirty="0" smtClean="0">
                <a:cs typeface="Times New Roman" pitchFamily="18" charset="0"/>
              </a:rPr>
              <a:t>: </a:t>
            </a:r>
            <a:r>
              <a:rPr lang="tr-TR" sz="2400" dirty="0" smtClean="0"/>
              <a:t>J</a:t>
            </a:r>
            <a:r>
              <a:rPr lang="en-GB" sz="2400" dirty="0" err="1" smtClean="0"/>
              <a:t>ustice</a:t>
            </a:r>
            <a:r>
              <a:rPr lang="en-GB" sz="2400" dirty="0" smtClean="0"/>
              <a:t> perceived during the course of service failure recovery</a:t>
            </a:r>
            <a:r>
              <a:rPr lang="tr-TR" sz="2400" dirty="0" smtClean="0"/>
              <a:t> </a:t>
            </a:r>
            <a:r>
              <a:rPr lang="en-GB" sz="2400" dirty="0" smtClean="0">
                <a:cs typeface="Times New Roman" pitchFamily="18" charset="0"/>
              </a:rPr>
              <a:t> by the customers</a:t>
            </a:r>
            <a:r>
              <a:rPr lang="tr-TR" sz="2400" dirty="0" smtClean="0">
                <a:cs typeface="Times New Roman" pitchFamily="18" charset="0"/>
              </a:rPr>
              <a:t>.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tr-TR" sz="2400" b="1" dirty="0" smtClean="0">
              <a:cs typeface="Times New Roman" pitchFamily="18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tr-TR" sz="2400" b="1" dirty="0" smtClean="0">
                <a:cs typeface="Times New Roman" pitchFamily="18" charset="0"/>
              </a:rPr>
              <a:t>- </a:t>
            </a:r>
            <a:r>
              <a:rPr lang="tr-TR" sz="2400" dirty="0" smtClean="0">
                <a:cs typeface="Times New Roman" pitchFamily="18" charset="0"/>
              </a:rPr>
              <a:t>I</a:t>
            </a:r>
            <a:r>
              <a:rPr lang="en-GB" sz="2400" dirty="0" err="1" smtClean="0">
                <a:cs typeface="Times New Roman" pitchFamily="18" charset="0"/>
              </a:rPr>
              <a:t>nteractional</a:t>
            </a:r>
            <a:r>
              <a:rPr lang="en-GB" sz="2400" dirty="0" smtClean="0">
                <a:cs typeface="Times New Roman" pitchFamily="18" charset="0"/>
              </a:rPr>
              <a:t> </a:t>
            </a:r>
            <a:r>
              <a:rPr lang="tr-TR" sz="2400" dirty="0" smtClean="0">
                <a:cs typeface="Times New Roman" pitchFamily="18" charset="0"/>
              </a:rPr>
              <a:t>J</a:t>
            </a:r>
            <a:r>
              <a:rPr lang="en-GB" sz="2400" dirty="0" err="1" smtClean="0">
                <a:cs typeface="Times New Roman" pitchFamily="18" charset="0"/>
              </a:rPr>
              <a:t>ustice</a:t>
            </a:r>
            <a:r>
              <a:rPr lang="tr-TR" sz="2400" dirty="0" smtClean="0">
                <a:cs typeface="Times New Roman" pitchFamily="18" charset="0"/>
              </a:rPr>
              <a:t>: E</a:t>
            </a:r>
            <a:r>
              <a:rPr lang="en-GB" sz="2400" dirty="0" smtClean="0">
                <a:cs typeface="Times New Roman" pitchFamily="18" charset="0"/>
              </a:rPr>
              <a:t>merging from service providers’ behaviours regarding the customers</a:t>
            </a:r>
            <a:r>
              <a:rPr lang="tr-TR" sz="2400" dirty="0" smtClean="0">
                <a:cs typeface="Times New Roman" pitchFamily="18" charset="0"/>
              </a:rPr>
              <a:t>.</a:t>
            </a:r>
            <a:endParaRPr lang="tr-TR" sz="2400" b="1" dirty="0" smtClean="0">
              <a:cs typeface="Times New Roman" pitchFamily="18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tr-TR" sz="2400" dirty="0"/>
          </a:p>
        </p:txBody>
      </p:sp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/>
              <a:t>Understand </a:t>
            </a:r>
            <a:r>
              <a:rPr lang="tr-TR" sz="3200" dirty="0" smtClean="0"/>
              <a:t>t</a:t>
            </a:r>
            <a:r>
              <a:rPr lang="en-GB" sz="3200" dirty="0" smtClean="0"/>
              <a:t>he Role </a:t>
            </a:r>
            <a:r>
              <a:rPr lang="tr-TR" sz="3200" dirty="0" smtClean="0"/>
              <a:t>o</a:t>
            </a:r>
            <a:r>
              <a:rPr lang="en-GB" sz="3200" dirty="0" smtClean="0"/>
              <a:t>f Waiting Time </a:t>
            </a:r>
            <a:r>
              <a:rPr lang="tr-TR" sz="3200" dirty="0" smtClean="0"/>
              <a:t>i</a:t>
            </a:r>
            <a:r>
              <a:rPr lang="en-GB" sz="3200" dirty="0" smtClean="0"/>
              <a:t>n Service Failures </a:t>
            </a:r>
            <a:r>
              <a:rPr lang="tr-TR" sz="3200" dirty="0" smtClean="0"/>
              <a:t>a</a:t>
            </a:r>
            <a:r>
              <a:rPr lang="en-GB" sz="3200" dirty="0" err="1" smtClean="0"/>
              <a:t>nd</a:t>
            </a:r>
            <a:r>
              <a:rPr lang="en-GB" sz="3200" dirty="0" smtClean="0"/>
              <a:t> Recovery Processes</a:t>
            </a:r>
            <a:endParaRPr lang="tr-T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İçerik Yer Tutucusu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 eaLnBrk="1" hangingPunct="1">
              <a:buFont typeface="Wingdings 3" pitchFamily="18" charset="2"/>
              <a:buNone/>
            </a:pPr>
            <a:r>
              <a:rPr lang="en-GB" altLang="tr-TR" sz="2400" dirty="0" smtClean="0"/>
              <a:t>Employee </a:t>
            </a:r>
            <a:r>
              <a:rPr lang="en-GB" altLang="tr-TR" sz="2400" dirty="0" err="1" smtClean="0"/>
              <a:t>empowermen</a:t>
            </a:r>
            <a:r>
              <a:rPr lang="tr-TR" altLang="tr-TR" sz="2400" dirty="0" smtClean="0"/>
              <a:t>t</a:t>
            </a:r>
            <a:r>
              <a:rPr lang="tr-TR" altLang="tr-TR" sz="2400" b="1" dirty="0" smtClean="0"/>
              <a:t>: </a:t>
            </a:r>
            <a:r>
              <a:rPr lang="tr-TR" altLang="tr-TR" sz="2400" dirty="0" smtClean="0"/>
              <a:t>A</a:t>
            </a:r>
            <a:r>
              <a:rPr lang="en-GB" altLang="tr-TR" sz="2400" dirty="0" smtClean="0"/>
              <a:t> process of</a:t>
            </a:r>
            <a:r>
              <a:rPr lang="tr-TR" altLang="tr-TR" sz="2400" dirty="0" smtClean="0"/>
              <a:t> </a:t>
            </a:r>
            <a:r>
              <a:rPr lang="en-GB" altLang="tr-TR" sz="2400" b="1" dirty="0" smtClean="0"/>
              <a:t>increasing the sense of self-sufficiency </a:t>
            </a:r>
            <a:r>
              <a:rPr lang="en-GB" altLang="tr-TR" sz="2400" dirty="0" smtClean="0"/>
              <a:t>among the</a:t>
            </a:r>
            <a:r>
              <a:rPr lang="tr-TR" altLang="tr-TR" sz="2400" dirty="0" smtClean="0"/>
              <a:t> </a:t>
            </a:r>
            <a:r>
              <a:rPr lang="en-GB" altLang="tr-TR" sz="2400" dirty="0" smtClean="0"/>
              <a:t>members of an</a:t>
            </a:r>
            <a:r>
              <a:rPr lang="tr-TR" altLang="tr-TR" sz="2400" dirty="0" smtClean="0"/>
              <a:t> </a:t>
            </a:r>
            <a:r>
              <a:rPr lang="en-GB" altLang="tr-TR" sz="2400" dirty="0" smtClean="0"/>
              <a:t>organisation</a:t>
            </a:r>
            <a:r>
              <a:rPr lang="tr-TR" altLang="tr-TR" sz="2400" dirty="0" smtClean="0"/>
              <a:t>.</a:t>
            </a:r>
          </a:p>
          <a:p>
            <a:pPr algn="just" eaLnBrk="1" hangingPunct="1">
              <a:buFont typeface="Wingdings 3" pitchFamily="18" charset="2"/>
              <a:buNone/>
            </a:pPr>
            <a:endParaRPr lang="tr-TR" altLang="tr-TR" sz="2400" dirty="0" smtClean="0"/>
          </a:p>
          <a:p>
            <a:pPr algn="just" eaLnBrk="1" hangingPunct="1">
              <a:buFont typeface="Wingdings 3" pitchFamily="18" charset="2"/>
              <a:buNone/>
            </a:pPr>
            <a:r>
              <a:rPr lang="en-GB" altLang="tr-TR" sz="2400" dirty="0" smtClean="0"/>
              <a:t>The provision or sharing of information together with </a:t>
            </a:r>
            <a:r>
              <a:rPr lang="en-GB" altLang="tr-TR" sz="2400" b="1" dirty="0" smtClean="0"/>
              <a:t>training</a:t>
            </a:r>
            <a:r>
              <a:rPr lang="en-GB" altLang="tr-TR" sz="2400" dirty="0" smtClean="0"/>
              <a:t> and </a:t>
            </a:r>
            <a:r>
              <a:rPr lang="en-GB" altLang="tr-TR" sz="2400" b="1" dirty="0" smtClean="0"/>
              <a:t>encouragemen</a:t>
            </a:r>
            <a:r>
              <a:rPr lang="en-GB" altLang="tr-TR" sz="2400" dirty="0" smtClean="0"/>
              <a:t>t are essential components of employee empowerment (Tan, 2007: 55).</a:t>
            </a:r>
            <a:endParaRPr lang="tr-TR" altLang="tr-TR" sz="2400" dirty="0" smtClean="0"/>
          </a:p>
          <a:p>
            <a:pPr algn="just" eaLnBrk="1" hangingPunct="1">
              <a:buFont typeface="Wingdings 3" pitchFamily="18" charset="2"/>
              <a:buNone/>
            </a:pPr>
            <a:endParaRPr lang="tr-TR" altLang="tr-TR" sz="2400" dirty="0" smtClean="0"/>
          </a:p>
          <a:p>
            <a:pPr algn="just" eaLnBrk="1" hangingPunct="1">
              <a:buFont typeface="Wingdings 3" pitchFamily="18" charset="2"/>
              <a:buNone/>
            </a:pPr>
            <a:endParaRPr lang="tr-TR" altLang="tr-TR" sz="2400" dirty="0" smtClean="0"/>
          </a:p>
          <a:p>
            <a:pPr algn="just" eaLnBrk="1" hangingPunct="1">
              <a:buFont typeface="Wingdings 3" pitchFamily="18" charset="2"/>
              <a:buNone/>
            </a:pPr>
            <a:endParaRPr lang="tr-TR" altLang="tr-TR" sz="2400" dirty="0" smtClean="0"/>
          </a:p>
        </p:txBody>
      </p:sp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GB" sz="3200" dirty="0" smtClean="0"/>
              <a:t>Employee</a:t>
            </a:r>
            <a:r>
              <a:rPr lang="tr-TR" sz="3200" dirty="0" smtClean="0"/>
              <a:t> E</a:t>
            </a:r>
            <a:r>
              <a:rPr lang="en-GB" sz="3200" dirty="0" err="1" smtClean="0"/>
              <a:t>mpowerment</a:t>
            </a:r>
            <a:endParaRPr lang="tr-TR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İçerik Yer Tutucusu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algn="just" eaLnBrk="1" hangingPunct="1"/>
            <a:endParaRPr lang="tr-TR" altLang="tr-TR" sz="2400" dirty="0" smtClean="0"/>
          </a:p>
          <a:p>
            <a:pPr algn="just" eaLnBrk="1" hangingPunct="1"/>
            <a:r>
              <a:rPr lang="en-GB" altLang="tr-TR" sz="2400" dirty="0" smtClean="0"/>
              <a:t>When empowered, service employees will have more power and autonomy </a:t>
            </a:r>
            <a:r>
              <a:rPr lang="tr-TR" altLang="tr-TR" sz="2400" dirty="0" smtClean="0"/>
              <a:t>while</a:t>
            </a:r>
            <a:r>
              <a:rPr lang="en-GB" altLang="tr-TR" sz="2400" dirty="0" smtClean="0"/>
              <a:t> performing their individual tasks</a:t>
            </a:r>
            <a:r>
              <a:rPr lang="tr-TR" altLang="tr-TR" sz="2400" dirty="0" smtClean="0"/>
              <a:t>, thus</a:t>
            </a:r>
            <a:r>
              <a:rPr lang="en-GB" altLang="tr-TR" sz="2400" dirty="0" smtClean="0"/>
              <a:t>:</a:t>
            </a:r>
          </a:p>
          <a:p>
            <a:pPr algn="just" eaLnBrk="1" hangingPunct="1"/>
            <a:endParaRPr lang="tr-TR" altLang="tr-TR" sz="2400" dirty="0" smtClean="0"/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tr-TR" altLang="tr-TR" sz="2400" dirty="0" smtClean="0"/>
              <a:t>E</a:t>
            </a:r>
            <a:r>
              <a:rPr lang="en-GB" altLang="tr-TR" sz="2400" dirty="0" err="1" smtClean="0"/>
              <a:t>mpowered</a:t>
            </a:r>
            <a:r>
              <a:rPr lang="en-GB" altLang="tr-TR" sz="2400" dirty="0" smtClean="0"/>
              <a:t> employees are expected to make faster decisions to meet customers’ needs and expectations (</a:t>
            </a:r>
            <a:r>
              <a:rPr lang="en-GB" altLang="tr-TR" sz="2400" dirty="0" err="1" smtClean="0"/>
              <a:t>Gazzoli</a:t>
            </a:r>
            <a:r>
              <a:rPr lang="en-GB" altLang="tr-TR" sz="2400" dirty="0" smtClean="0"/>
              <a:t>, </a:t>
            </a:r>
            <a:r>
              <a:rPr lang="en-GB" altLang="tr-TR" sz="2400" dirty="0" err="1" smtClean="0"/>
              <a:t>Hancer</a:t>
            </a:r>
            <a:r>
              <a:rPr lang="en-GB" altLang="tr-TR" sz="2400" dirty="0" smtClean="0"/>
              <a:t> and Park, 2012: 5).</a:t>
            </a:r>
            <a:endParaRPr lang="tr-TR" altLang="tr-TR" sz="2400" dirty="0" smtClean="0"/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endParaRPr lang="tr-TR" altLang="tr-TR" sz="2400" dirty="0" smtClean="0"/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tr-TR" altLang="tr-TR" sz="2400" dirty="0" smtClean="0"/>
              <a:t>E</a:t>
            </a:r>
            <a:r>
              <a:rPr lang="en-GB" altLang="tr-TR" sz="2400" dirty="0" err="1" smtClean="0"/>
              <a:t>mpowered</a:t>
            </a:r>
            <a:r>
              <a:rPr lang="en-GB" altLang="tr-TR" sz="2400" dirty="0" smtClean="0"/>
              <a:t> employees will have the ability and authority to engage in  recovery of service failures (Thomas and </a:t>
            </a:r>
            <a:r>
              <a:rPr lang="en-GB" altLang="tr-TR" sz="2400" dirty="0" err="1" smtClean="0"/>
              <a:t>Velthouse</a:t>
            </a:r>
            <a:r>
              <a:rPr lang="en-GB" altLang="tr-TR" sz="2400" dirty="0" smtClean="0"/>
              <a:t>, 1990: 678).</a:t>
            </a:r>
            <a:endParaRPr lang="tr-TR" altLang="tr-TR" sz="2400" dirty="0" smtClean="0"/>
          </a:p>
          <a:p>
            <a:pPr eaLnBrk="1" hangingPunct="1"/>
            <a:endParaRPr lang="tr-TR" altLang="tr-TR" sz="2400" dirty="0" smtClean="0"/>
          </a:p>
          <a:p>
            <a:pPr eaLnBrk="1" hangingPunct="1"/>
            <a:endParaRPr lang="tr-TR" altLang="tr-TR" sz="2400" dirty="0" smtClean="0"/>
          </a:p>
          <a:p>
            <a:pPr eaLnBrk="1" hangingPunct="1"/>
            <a:endParaRPr lang="tr-TR" altLang="tr-TR" sz="2400" dirty="0" smtClean="0"/>
          </a:p>
          <a:p>
            <a:pPr eaLnBrk="1" hangingPunct="1"/>
            <a:endParaRPr lang="tr-TR" altLang="tr-TR" sz="2400" dirty="0" smtClean="0"/>
          </a:p>
          <a:p>
            <a:pPr eaLnBrk="1" hangingPunct="1"/>
            <a:endParaRPr lang="tr-TR" altLang="tr-TR" sz="2400" dirty="0" smtClean="0"/>
          </a:p>
          <a:p>
            <a:pPr eaLnBrk="1" hangingPunct="1"/>
            <a:endParaRPr lang="tr-TR" altLang="tr-TR" sz="2400" dirty="0" smtClean="0"/>
          </a:p>
        </p:txBody>
      </p:sp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200" dirty="0" smtClean="0"/>
              <a:t>Employee</a:t>
            </a:r>
            <a:r>
              <a:rPr lang="tr-TR" sz="3200" dirty="0" smtClean="0"/>
              <a:t> E</a:t>
            </a:r>
            <a:r>
              <a:rPr lang="en-GB" sz="3200" dirty="0" err="1" smtClean="0"/>
              <a:t>mpowerment</a:t>
            </a:r>
            <a:endParaRPr lang="tr-T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İçerik Yer Tutucusu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 eaLnBrk="1" hangingPunct="1"/>
            <a:endParaRPr lang="tr-TR" altLang="tr-TR" sz="2400" dirty="0" smtClean="0"/>
          </a:p>
          <a:p>
            <a:pPr algn="just" eaLnBrk="1" hangingPunct="1"/>
            <a:r>
              <a:rPr lang="en-US" altLang="tr-TR" sz="2400" dirty="0" smtClean="0"/>
              <a:t>Service encounters in tourism and hospitality businesses are prone to service failures</a:t>
            </a:r>
            <a:r>
              <a:rPr lang="tr-TR" altLang="tr-TR" sz="2400" dirty="0" smtClean="0"/>
              <a:t> (</a:t>
            </a:r>
            <a:r>
              <a:rPr lang="en-GB" altLang="tr-TR" sz="2400" dirty="0" err="1" smtClean="0"/>
              <a:t>Koc</a:t>
            </a:r>
            <a:r>
              <a:rPr lang="en-GB" altLang="tr-TR" sz="2400" dirty="0" smtClean="0"/>
              <a:t>, 2013). </a:t>
            </a:r>
            <a:endParaRPr lang="tr-TR" altLang="tr-TR" sz="2400" dirty="0" smtClean="0"/>
          </a:p>
          <a:p>
            <a:pPr algn="just" eaLnBrk="1" hangingPunct="1"/>
            <a:endParaRPr lang="tr-TR" altLang="tr-TR" sz="2400" dirty="0" smtClean="0"/>
          </a:p>
          <a:p>
            <a:pPr algn="just" eaLnBrk="1" hangingPunct="1"/>
            <a:endParaRPr lang="tr-TR" altLang="tr-TR" sz="2400" dirty="0" smtClean="0"/>
          </a:p>
          <a:p>
            <a:pPr algn="just" eaLnBrk="1" hangingPunct="1"/>
            <a:r>
              <a:rPr lang="en-GB" altLang="tr-TR" sz="2400" dirty="0" smtClean="0"/>
              <a:t>Employee empowerment provides employees with opportunities to make decisions for recovering service failures (Sparks </a:t>
            </a:r>
            <a:r>
              <a:rPr lang="en-GB" altLang="tr-TR" sz="2400" i="1" dirty="0" smtClean="0"/>
              <a:t>et al</a:t>
            </a:r>
            <a:r>
              <a:rPr lang="en-GB" altLang="tr-TR" sz="2400" dirty="0" smtClean="0"/>
              <a:t>., 1997: 479).</a:t>
            </a:r>
            <a:endParaRPr lang="tr-TR" altLang="tr-TR" sz="2400" dirty="0" smtClean="0"/>
          </a:p>
          <a:p>
            <a:pPr algn="just" eaLnBrk="1" hangingPunct="1"/>
            <a:endParaRPr lang="tr-TR" altLang="tr-TR" sz="2400" dirty="0" smtClean="0"/>
          </a:p>
        </p:txBody>
      </p:sp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dirty="0" smtClean="0"/>
              <a:t>I</a:t>
            </a:r>
            <a:r>
              <a:rPr lang="en-GB" sz="3200" dirty="0" err="1" smtClean="0"/>
              <a:t>mportance</a:t>
            </a:r>
            <a:r>
              <a:rPr lang="en-GB" sz="3200" dirty="0" smtClean="0"/>
              <a:t> </a:t>
            </a:r>
            <a:r>
              <a:rPr lang="tr-TR" sz="3200" dirty="0" smtClean="0"/>
              <a:t>o</a:t>
            </a:r>
            <a:r>
              <a:rPr lang="en-GB" sz="3200" dirty="0" smtClean="0"/>
              <a:t>f </a:t>
            </a:r>
            <a:r>
              <a:rPr lang="tr-TR" sz="3200" dirty="0" smtClean="0"/>
              <a:t>E</a:t>
            </a:r>
            <a:r>
              <a:rPr lang="en-GB" sz="3200" dirty="0" err="1" smtClean="0"/>
              <a:t>mployee</a:t>
            </a:r>
            <a:r>
              <a:rPr lang="tr-TR" sz="3200" dirty="0" smtClean="0"/>
              <a:t> </a:t>
            </a:r>
            <a:r>
              <a:rPr lang="en-GB" sz="3200" dirty="0" smtClean="0"/>
              <a:t>Empowerment </a:t>
            </a:r>
            <a:r>
              <a:rPr lang="tr-TR" sz="3200" dirty="0" err="1" smtClean="0"/>
              <a:t>i</a:t>
            </a:r>
            <a:r>
              <a:rPr lang="en-GB" sz="3200" dirty="0" smtClean="0"/>
              <a:t>n Relation </a:t>
            </a:r>
            <a:r>
              <a:rPr lang="tr-TR" sz="3200" dirty="0" smtClean="0"/>
              <a:t>t</a:t>
            </a:r>
            <a:r>
              <a:rPr lang="en-GB" sz="3200" dirty="0" smtClean="0"/>
              <a:t>o Service Recovery</a:t>
            </a:r>
            <a:endParaRPr lang="tr-T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İçerik Yer Tutucusu"/>
          <p:cNvSpPr>
            <a:spLocks noGrp="1"/>
          </p:cNvSpPr>
          <p:nvPr>
            <p:ph sz="quarter" idx="13"/>
          </p:nvPr>
        </p:nvSpPr>
        <p:spPr>
          <a:xfrm>
            <a:off x="1187624" y="1700808"/>
            <a:ext cx="7196137" cy="3881189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GB" altLang="tr-TR" sz="2400" dirty="0" smtClean="0"/>
              <a:t>Training for service recoveries need to concentrate on three guidelines (Jones, 2015):</a:t>
            </a:r>
          </a:p>
          <a:p>
            <a:pPr eaLnBrk="1" hangingPunct="1"/>
            <a:endParaRPr lang="tr-TR" altLang="tr-TR" sz="2400" dirty="0" smtClean="0"/>
          </a:p>
          <a:p>
            <a:pPr eaLnBrk="1" hangingPunct="1">
              <a:buFont typeface="Wingdings 3" pitchFamily="18" charset="2"/>
              <a:buNone/>
            </a:pPr>
            <a:r>
              <a:rPr lang="en-GB" altLang="tr-TR" sz="2400" i="1" dirty="0" smtClean="0"/>
              <a:t>Achievable	</a:t>
            </a:r>
            <a:r>
              <a:rPr lang="tr-TR" altLang="tr-TR" sz="2400" i="1" dirty="0" smtClean="0"/>
              <a:t>=&gt;  </a:t>
            </a:r>
            <a:r>
              <a:rPr lang="en-GB" altLang="tr-TR" sz="2000" i="1" dirty="0" smtClean="0"/>
              <a:t>The recovery must be realistic and the individual service employee should be in a position to carry out the recovery.</a:t>
            </a:r>
            <a:endParaRPr lang="tr-TR" altLang="tr-TR" sz="2000" i="1" dirty="0" smtClean="0"/>
          </a:p>
          <a:p>
            <a:pPr eaLnBrk="1" hangingPunct="1">
              <a:buFont typeface="Wingdings 3" pitchFamily="18" charset="2"/>
              <a:buNone/>
            </a:pPr>
            <a:endParaRPr lang="tr-TR" altLang="tr-TR" sz="2000" dirty="0" smtClean="0"/>
          </a:p>
          <a:p>
            <a:pPr eaLnBrk="1" hangingPunct="1">
              <a:buFont typeface="Wingdings 3" pitchFamily="18" charset="2"/>
              <a:buNone/>
            </a:pPr>
            <a:r>
              <a:rPr lang="en-GB" altLang="tr-TR" sz="2400" i="1" dirty="0" smtClean="0"/>
              <a:t>Accessible	</a:t>
            </a:r>
            <a:r>
              <a:rPr lang="tr-TR" altLang="tr-TR" sz="2400" i="1" dirty="0" smtClean="0"/>
              <a:t>=&gt; </a:t>
            </a:r>
            <a:r>
              <a:rPr lang="en-GB" altLang="tr-TR" sz="2000" i="1" dirty="0" smtClean="0"/>
              <a:t>Solutions must be readily obtainable</a:t>
            </a:r>
            <a:r>
              <a:rPr lang="en-GB" altLang="tr-TR" sz="2400" i="1" dirty="0" smtClean="0"/>
              <a:t>. </a:t>
            </a:r>
            <a:endParaRPr lang="tr-TR" altLang="tr-TR" sz="2400" i="1" dirty="0" smtClean="0"/>
          </a:p>
          <a:p>
            <a:pPr eaLnBrk="1" hangingPunct="1">
              <a:buFont typeface="Wingdings 3" pitchFamily="18" charset="2"/>
              <a:buNone/>
            </a:pPr>
            <a:endParaRPr lang="tr-TR" altLang="tr-TR" sz="2400" dirty="0" smtClean="0"/>
          </a:p>
          <a:p>
            <a:pPr eaLnBrk="1" hangingPunct="1">
              <a:buFont typeface="Wingdings 3" pitchFamily="18" charset="2"/>
              <a:buNone/>
            </a:pPr>
            <a:r>
              <a:rPr lang="en-GB" altLang="tr-TR" sz="2400" i="1" dirty="0" smtClean="0"/>
              <a:t>Appropriate</a:t>
            </a:r>
            <a:r>
              <a:rPr lang="tr-TR" altLang="tr-TR" sz="2400" i="1" dirty="0" smtClean="0"/>
              <a:t> =&gt; </a:t>
            </a:r>
            <a:r>
              <a:rPr lang="tr-TR" altLang="tr-TR" sz="2000" i="1" dirty="0" smtClean="0"/>
              <a:t>T</a:t>
            </a:r>
            <a:r>
              <a:rPr lang="en-GB" altLang="tr-TR" sz="2000" i="1" dirty="0" smtClean="0"/>
              <a:t>he recovery action should fit the particular service failure to be resolved. </a:t>
            </a:r>
            <a:endParaRPr lang="tr-TR" altLang="tr-TR" sz="2000" dirty="0" smtClean="0"/>
          </a:p>
          <a:p>
            <a:pPr eaLnBrk="1" hangingPunct="1">
              <a:buFont typeface="Wingdings 3" pitchFamily="18" charset="2"/>
              <a:buNone/>
            </a:pPr>
            <a:endParaRPr lang="tr-TR" altLang="tr-TR" dirty="0" smtClean="0"/>
          </a:p>
          <a:p>
            <a:pPr eaLnBrk="1" hangingPunct="1"/>
            <a:endParaRPr lang="tr-TR" altLang="tr-TR" dirty="0" smtClean="0"/>
          </a:p>
        </p:txBody>
      </p:sp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600" dirty="0" smtClean="0"/>
              <a:t>I</a:t>
            </a:r>
            <a:r>
              <a:rPr lang="en-GB" sz="3600" dirty="0" err="1" smtClean="0"/>
              <a:t>mportance</a:t>
            </a:r>
            <a:r>
              <a:rPr lang="en-GB" sz="3600" dirty="0" smtClean="0"/>
              <a:t> </a:t>
            </a:r>
            <a:r>
              <a:rPr lang="tr-TR" sz="3600" dirty="0" smtClean="0"/>
              <a:t>o</a:t>
            </a:r>
            <a:r>
              <a:rPr lang="en-GB" sz="3600" dirty="0" smtClean="0"/>
              <a:t>f </a:t>
            </a:r>
            <a:r>
              <a:rPr lang="tr-TR" sz="3600" dirty="0" smtClean="0"/>
              <a:t>E</a:t>
            </a:r>
            <a:r>
              <a:rPr lang="en-GB" sz="3600" dirty="0" err="1" smtClean="0"/>
              <a:t>mployee</a:t>
            </a:r>
            <a:r>
              <a:rPr lang="tr-TR" sz="3600" dirty="0" smtClean="0"/>
              <a:t> </a:t>
            </a:r>
            <a:r>
              <a:rPr lang="en-GB" sz="3600" dirty="0" smtClean="0"/>
              <a:t>Empowerment </a:t>
            </a:r>
            <a:r>
              <a:rPr lang="tr-TR" sz="3600" dirty="0" smtClean="0"/>
              <a:t>i</a:t>
            </a:r>
            <a:r>
              <a:rPr lang="en-GB" sz="3600" dirty="0" smtClean="0"/>
              <a:t>n Relation </a:t>
            </a:r>
            <a:r>
              <a:rPr lang="tr-TR" sz="3600" dirty="0" smtClean="0"/>
              <a:t>t</a:t>
            </a:r>
            <a:r>
              <a:rPr lang="en-GB" sz="3600" dirty="0" smtClean="0"/>
              <a:t>o Service Recovery</a:t>
            </a:r>
            <a:endParaRPr lang="tr-T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İçerik Yer Tutucusu"/>
          <p:cNvSpPr>
            <a:spLocks noGrp="1"/>
          </p:cNvSpPr>
          <p:nvPr>
            <p:ph sz="quarter" idx="13"/>
          </p:nvPr>
        </p:nvSpPr>
        <p:spPr>
          <a:xfrm>
            <a:off x="1189356" y="1484784"/>
            <a:ext cx="7196137" cy="4100834"/>
          </a:xfrm>
        </p:spPr>
        <p:txBody>
          <a:bodyPr/>
          <a:lstStyle/>
          <a:p>
            <a:pPr algn="just" eaLnBrk="1" hangingPunct="1"/>
            <a:r>
              <a:rPr lang="tr-TR" altLang="tr-TR" sz="2200" dirty="0" smtClean="0"/>
              <a:t>E</a:t>
            </a:r>
            <a:r>
              <a:rPr lang="en-GB" altLang="tr-TR" sz="2200" dirty="0" err="1" smtClean="0"/>
              <a:t>mployee</a:t>
            </a:r>
            <a:r>
              <a:rPr lang="en-GB" altLang="tr-TR" sz="2200" dirty="0" smtClean="0"/>
              <a:t> empowerment practices require</a:t>
            </a:r>
            <a:r>
              <a:rPr lang="tr-TR" altLang="tr-TR" sz="2200" dirty="0" smtClean="0"/>
              <a:t> service </a:t>
            </a:r>
            <a:r>
              <a:rPr lang="tr-TR" altLang="tr-TR" sz="2200" dirty="0" err="1" smtClean="0"/>
              <a:t>employees</a:t>
            </a:r>
            <a:r>
              <a:rPr lang="tr-TR" altLang="tr-TR" sz="2200" dirty="0" smtClean="0"/>
              <a:t> </a:t>
            </a:r>
            <a:r>
              <a:rPr lang="en-GB" altLang="tr-TR" sz="2200" dirty="0" smtClean="0"/>
              <a:t>to be enthusiastic and eager (Koc, 2015: p.282). If the employees are empowered but unenthusiastic and reluctant</a:t>
            </a:r>
            <a:r>
              <a:rPr lang="tr-TR" altLang="tr-TR" sz="2200" dirty="0" smtClean="0"/>
              <a:t>,</a:t>
            </a:r>
            <a:r>
              <a:rPr lang="en-GB" altLang="tr-TR" sz="2200" dirty="0" smtClean="0"/>
              <a:t> service recoveries will be ineffective</a:t>
            </a:r>
            <a:r>
              <a:rPr lang="tr-TR" altLang="tr-TR" sz="2200" dirty="0" smtClean="0"/>
              <a:t> (</a:t>
            </a:r>
            <a:r>
              <a:rPr lang="en-GB" altLang="tr-TR" sz="2400" dirty="0" smtClean="0"/>
              <a:t>Carson </a:t>
            </a:r>
            <a:r>
              <a:rPr lang="en-GB" altLang="tr-TR" sz="2400" i="1" dirty="0" smtClean="0"/>
              <a:t>et al</a:t>
            </a:r>
            <a:r>
              <a:rPr lang="en-GB" altLang="tr-TR" sz="2400" dirty="0" smtClean="0"/>
              <a:t>.</a:t>
            </a:r>
            <a:r>
              <a:rPr lang="tr-TR" altLang="tr-TR" sz="2400" dirty="0" smtClean="0"/>
              <a:t>,</a:t>
            </a:r>
            <a:r>
              <a:rPr lang="en-GB" altLang="tr-TR" sz="2400" dirty="0" smtClean="0"/>
              <a:t> 1998</a:t>
            </a:r>
            <a:r>
              <a:rPr lang="tr-TR" altLang="tr-TR" sz="2400" dirty="0" smtClean="0"/>
              <a:t>)</a:t>
            </a:r>
          </a:p>
          <a:p>
            <a:pPr algn="just" eaLnBrk="1" hangingPunct="1">
              <a:buFont typeface="Wingdings 3" pitchFamily="18" charset="2"/>
              <a:buNone/>
            </a:pPr>
            <a:endParaRPr lang="tr-TR" altLang="tr-TR" sz="2200" dirty="0" smtClean="0"/>
          </a:p>
        </p:txBody>
      </p:sp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600" dirty="0" smtClean="0"/>
              <a:t>I</a:t>
            </a:r>
            <a:r>
              <a:rPr lang="en-GB" sz="3200" dirty="0" err="1" smtClean="0"/>
              <a:t>mportance</a:t>
            </a:r>
            <a:r>
              <a:rPr lang="en-GB" sz="3200" dirty="0" smtClean="0"/>
              <a:t> </a:t>
            </a:r>
            <a:r>
              <a:rPr lang="tr-TR" sz="3200" dirty="0" smtClean="0"/>
              <a:t>o</a:t>
            </a:r>
            <a:r>
              <a:rPr lang="en-GB" sz="3200" dirty="0" smtClean="0"/>
              <a:t>f </a:t>
            </a:r>
            <a:r>
              <a:rPr lang="tr-TR" sz="3200" dirty="0" smtClean="0"/>
              <a:t>E</a:t>
            </a:r>
            <a:r>
              <a:rPr lang="en-GB" sz="3200" dirty="0" err="1" smtClean="0"/>
              <a:t>mployee</a:t>
            </a:r>
            <a:r>
              <a:rPr lang="tr-TR" sz="3200" dirty="0" smtClean="0"/>
              <a:t> </a:t>
            </a:r>
            <a:r>
              <a:rPr lang="en-GB" sz="3200" dirty="0" smtClean="0"/>
              <a:t>Empowerment </a:t>
            </a:r>
            <a:r>
              <a:rPr lang="tr-TR" sz="3200" dirty="0" smtClean="0"/>
              <a:t>i</a:t>
            </a:r>
            <a:r>
              <a:rPr lang="en-GB" sz="3200" dirty="0" smtClean="0"/>
              <a:t>n Relation </a:t>
            </a:r>
            <a:r>
              <a:rPr lang="tr-TR" sz="3200" dirty="0" smtClean="0"/>
              <a:t>t</a:t>
            </a:r>
            <a:r>
              <a:rPr lang="en-GB" sz="3200" dirty="0" smtClean="0"/>
              <a:t>o Service Recovery</a:t>
            </a:r>
            <a:endParaRPr lang="tr-T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İçerik Yer Tutucusu"/>
          <p:cNvSpPr>
            <a:spLocks noGrp="1"/>
          </p:cNvSpPr>
          <p:nvPr>
            <p:ph sz="quarter" idx="13"/>
          </p:nvPr>
        </p:nvSpPr>
        <p:spPr>
          <a:xfrm>
            <a:off x="1225958" y="3645024"/>
            <a:ext cx="7196137" cy="1940595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buFont typeface="Wingdings 3" pitchFamily="18" charset="2"/>
              <a:buNone/>
            </a:pPr>
            <a:r>
              <a:rPr lang="en-GB" altLang="tr-TR" sz="1600" dirty="0" smtClean="0"/>
              <a:t>Carson </a:t>
            </a:r>
            <a:r>
              <a:rPr lang="en-GB" altLang="tr-TR" sz="1600" i="1" dirty="0" smtClean="0"/>
              <a:t>et al</a:t>
            </a:r>
            <a:r>
              <a:rPr lang="en-GB" altLang="tr-TR" sz="1600" dirty="0" smtClean="0"/>
              <a:t>. (1998) classifies employees</a:t>
            </a:r>
            <a:r>
              <a:rPr lang="tr-TR" altLang="tr-TR" sz="1600" dirty="0" smtClean="0"/>
              <a:t>;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en-GB" altLang="tr-TR" sz="1600" dirty="0" smtClean="0"/>
              <a:t>who may be empowered but reluctant to handle service recover</a:t>
            </a:r>
            <a:r>
              <a:rPr lang="tr-TR" altLang="tr-TR" sz="1600" dirty="0" smtClean="0"/>
              <a:t>ie</a:t>
            </a:r>
            <a:r>
              <a:rPr lang="en-GB" altLang="tr-TR" sz="1600" dirty="0" smtClean="0"/>
              <a:t>s and neglect service recovery as empowered neglecters</a:t>
            </a:r>
            <a:endParaRPr lang="tr-TR" altLang="tr-TR" sz="1600" dirty="0" smtClean="0"/>
          </a:p>
          <a:p>
            <a:pPr algn="just" eaLnBrk="1" hangingPunct="1">
              <a:buFont typeface="Wingdings" pitchFamily="2" charset="2"/>
              <a:buChar char="Ø"/>
            </a:pPr>
            <a:r>
              <a:rPr lang="en-GB" altLang="tr-TR" sz="1600" dirty="0" smtClean="0"/>
              <a:t>who may not be empowered but eager to handle service recoveries and avoid service recovery as learned avoiders</a:t>
            </a:r>
            <a:endParaRPr lang="tr-TR" altLang="tr-TR" sz="1600" dirty="0" smtClean="0"/>
          </a:p>
          <a:p>
            <a:pPr algn="just" eaLnBrk="1" hangingPunct="1">
              <a:buFont typeface="Wingdings" pitchFamily="2" charset="2"/>
              <a:buChar char="Ø"/>
            </a:pPr>
            <a:r>
              <a:rPr lang="en-GB" altLang="tr-TR" sz="1600" dirty="0" smtClean="0"/>
              <a:t>who may not be empowered but eager to handle service recoveries as recovery riskers</a:t>
            </a:r>
            <a:endParaRPr lang="tr-TR" altLang="tr-TR" sz="1600" dirty="0" smtClean="0"/>
          </a:p>
          <a:p>
            <a:pPr algn="just" eaLnBrk="1" hangingPunct="1">
              <a:buFont typeface="Wingdings" pitchFamily="2" charset="2"/>
              <a:buChar char="Ø"/>
            </a:pPr>
            <a:r>
              <a:rPr lang="en-GB" altLang="tr-TR" sz="1600" dirty="0" smtClean="0"/>
              <a:t>who may be both empowered and eager  to handle service recoveries as effective </a:t>
            </a:r>
            <a:r>
              <a:rPr lang="en-GB" altLang="tr-TR" sz="1600" dirty="0" err="1" smtClean="0"/>
              <a:t>recoverers</a:t>
            </a:r>
            <a:r>
              <a:rPr lang="en-GB" altLang="tr-TR" sz="1600" dirty="0" smtClean="0"/>
              <a:t>.</a:t>
            </a:r>
            <a:endParaRPr lang="tr-TR" altLang="tr-TR" sz="1600" dirty="0" smtClean="0"/>
          </a:p>
        </p:txBody>
      </p:sp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dirty="0" smtClean="0"/>
              <a:t>I</a:t>
            </a:r>
            <a:r>
              <a:rPr lang="en-GB" sz="3200" dirty="0" err="1" smtClean="0"/>
              <a:t>mportance</a:t>
            </a:r>
            <a:r>
              <a:rPr lang="en-GB" sz="3200" dirty="0" smtClean="0"/>
              <a:t> </a:t>
            </a:r>
            <a:r>
              <a:rPr lang="tr-TR" sz="3200" dirty="0" smtClean="0"/>
              <a:t>o</a:t>
            </a:r>
            <a:r>
              <a:rPr lang="en-GB" sz="3200" dirty="0" smtClean="0"/>
              <a:t>f </a:t>
            </a:r>
            <a:r>
              <a:rPr lang="tr-TR" sz="3200" dirty="0" smtClean="0"/>
              <a:t>E</a:t>
            </a:r>
            <a:r>
              <a:rPr lang="en-GB" sz="3200" dirty="0" err="1" smtClean="0"/>
              <a:t>mployee</a:t>
            </a:r>
            <a:r>
              <a:rPr lang="tr-TR" sz="3200" dirty="0" smtClean="0"/>
              <a:t> </a:t>
            </a:r>
            <a:r>
              <a:rPr lang="en-GB" sz="3200" dirty="0" smtClean="0"/>
              <a:t>Empowerment </a:t>
            </a:r>
            <a:r>
              <a:rPr lang="tr-TR" sz="3200" dirty="0" smtClean="0"/>
              <a:t>i</a:t>
            </a:r>
            <a:r>
              <a:rPr lang="en-GB" sz="3200" dirty="0" smtClean="0"/>
              <a:t>n Relation </a:t>
            </a:r>
            <a:r>
              <a:rPr lang="tr-TR" sz="3200" dirty="0" smtClean="0"/>
              <a:t>t</a:t>
            </a:r>
            <a:r>
              <a:rPr lang="en-GB" sz="3200" dirty="0" smtClean="0"/>
              <a:t>o Service Recovery</a:t>
            </a:r>
            <a:endParaRPr lang="tr-TR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1" y="1556792"/>
            <a:ext cx="7128793" cy="1889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Koc theme</Template>
  <TotalTime>722</TotalTime>
  <Words>1640</Words>
  <Application>Microsoft Office PowerPoint</Application>
  <PresentationFormat>On-screen Show (4:3)</PresentationFormat>
  <Paragraphs>151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Theme1</vt:lpstr>
      <vt:lpstr>Service Failures and Recovery in Tourism and Hospitality: A Practical Manual</vt:lpstr>
      <vt:lpstr>PowerPoint Presentation</vt:lpstr>
      <vt:lpstr>Learning Objectives</vt:lpstr>
      <vt:lpstr>Employee Empowerment</vt:lpstr>
      <vt:lpstr>Employee Empowerment</vt:lpstr>
      <vt:lpstr>Importance of Employee Empowerment in Relation to Service Recovery</vt:lpstr>
      <vt:lpstr>Importance of Employee Empowerment in Relation to Service Recovery</vt:lpstr>
      <vt:lpstr>Importance of Employee Empowerment in Relation to Service Recovery</vt:lpstr>
      <vt:lpstr>Importance of Employee Empowerment in Relation to Service Recovery</vt:lpstr>
      <vt:lpstr>Importance of Employee Empowerment in Relation to Service Recovery</vt:lpstr>
      <vt:lpstr>The Theory and Types of Internal Communication</vt:lpstr>
      <vt:lpstr>The Theory and Types of Internal Communication</vt:lpstr>
      <vt:lpstr>The Theory and Types of Internal Communication</vt:lpstr>
      <vt:lpstr>The Theories Regarding Waiting Time</vt:lpstr>
      <vt:lpstr> The Theories Regarding Waiting Time </vt:lpstr>
      <vt:lpstr>The Theories Regarding Waiting Time</vt:lpstr>
      <vt:lpstr>The Theories Regarding Waiting Time</vt:lpstr>
      <vt:lpstr>The Theories Regarding Waiting Time</vt:lpstr>
      <vt:lpstr>The Theories Regarding Waiting Time</vt:lpstr>
      <vt:lpstr>The Theories Regarding Waiting Time</vt:lpstr>
      <vt:lpstr>The Theories Regarding Waiting Time</vt:lpstr>
      <vt:lpstr>The Theories Regarding Waiting Time</vt:lpstr>
      <vt:lpstr>Understand the Role of Waiting Time in Service Failures and Recovery Processes</vt:lpstr>
      <vt:lpstr>Understand the Role of Waiting Time in Service Failures and Recovery Processes</vt:lpstr>
      <vt:lpstr>Understand the Role of Waiting Time in Service Failures and Recovery Processes</vt:lpstr>
      <vt:lpstr>Understand the Role of Waiting Time in Service Failures and Recovery Processes</vt:lpstr>
      <vt:lpstr>Understand the Role of Waiting Time in Service Failures and Recovery Processes</vt:lpstr>
      <vt:lpstr>Understand the Role of Waiting Time in Service Failures and Recovery Processes</vt:lpstr>
      <vt:lpstr>Understand the Role of Waiting Time in Service Failures and Recovery Processes</vt:lpstr>
      <vt:lpstr>Understand the Role of Waiting Time in Service Failures and Recovery Processes</vt:lpstr>
      <vt:lpstr>Understand the Role of Waiting Time in Service Failures and Recovery Processes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Employee Empowerment,  Internal Communication, Waiting Time And Speed of Service Recovery</dc:title>
  <dc:creator>DERYA TOKSÖZ</dc:creator>
  <cp:lastModifiedBy>Tim Kapp</cp:lastModifiedBy>
  <cp:revision>122</cp:revision>
  <dcterms:created xsi:type="dcterms:W3CDTF">2017-02-20T07:13:04Z</dcterms:created>
  <dcterms:modified xsi:type="dcterms:W3CDTF">2017-10-11T11:46:27Z</dcterms:modified>
</cp:coreProperties>
</file>