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43"/>
  </p:notesMasterIdLst>
  <p:sldIdLst>
    <p:sldId id="298" r:id="rId2"/>
    <p:sldId id="29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cky" initials="V" lastIdx="11" clrIdx="0"/>
  <p:cmAuthor id="1" name="Victoria Hattersley" initials="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>
      <p:cViewPr varScale="1">
        <p:scale>
          <a:sx n="77" d="100"/>
          <a:sy n="77" d="100"/>
        </p:scale>
        <p:origin x="-90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1F4F9-3279-4451-A5CA-E385A26F7F82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51CD6-EEB6-431C-9E6C-3A6A3DB378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23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ock_71138135_LAR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0" b="13351"/>
          <a:stretch/>
        </p:blipFill>
        <p:spPr>
          <a:xfrm>
            <a:off x="0" y="0"/>
            <a:ext cx="9144000" cy="415290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0" y="4152900"/>
            <a:ext cx="9144000" cy="2705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-24582" y="145654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 smtClean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991419"/>
          </a:xfrm>
        </p:spPr>
        <p:txBody>
          <a:bodyPr anchor="t">
            <a:normAutofit/>
          </a:bodyPr>
          <a:lstStyle>
            <a:lvl1pPr algn="l">
              <a:defRPr sz="29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685800" y="5455920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F863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" name="Picture 2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_71138135_LAR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73931" y="1260321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76401" y="2258064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09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E27B3F-A9B6-4F76-93BE-99947051A67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Koc, E. (2017). Service Failures and Recovery in Tourism and Hospitality: A Practical Manual. CABI: Oxford, UK.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C25401-661C-44DB-ACFE-7EF969AD01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160520"/>
            <a:ext cx="9144000" cy="1607738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4200" smtClean="0">
                <a:solidFill>
                  <a:schemeClr val="bg1"/>
                </a:solidFill>
                <a:latin typeface="Arial"/>
                <a:cs typeface="Arial"/>
              </a:rPr>
              <a:t>Click to edit Master subtitle style</a:t>
            </a:r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5" name="Picture 14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86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INTRODUCTION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pic>
        <p:nvPicPr>
          <p:cNvPr id="14" name="Picture 13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4200" smtClean="0">
                <a:solidFill>
                  <a:schemeClr val="bg1"/>
                </a:solidFill>
                <a:latin typeface="Arial"/>
                <a:cs typeface="Arial"/>
              </a:rPr>
              <a:t>Click to edit Master subtitle style</a:t>
            </a:r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3" name="Picture 12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39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rketing T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MARKETING TOOLS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pic>
        <p:nvPicPr>
          <p:cNvPr id="14" name="Picture 13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60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STRATEGIES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pic>
        <p:nvPicPr>
          <p:cNvPr id="14" name="Picture 13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5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LEARNING OBJECTIVES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12" name="Picture 11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pic>
        <p:nvPicPr>
          <p:cNvPr id="13" name="Picture 12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pic>
        <p:nvPicPr>
          <p:cNvPr id="14" name="Picture 13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07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7" y="1272381"/>
            <a:ext cx="3382644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4572000" y="1272381"/>
            <a:ext cx="3813493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0970B-B651-4AA4-9714-D59CD38D1AEF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Koc, E. (2017). Service Failures and Recovery in Tourism and Hospitality: A Practical Manual. CABI: Oxford, UK.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25401-661C-44DB-ACFE-7EF969AD0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6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Service Failures and Recovery in Tourism and Hospitality: A Practical Manual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Erdogan</a:t>
            </a:r>
            <a:r>
              <a:rPr lang="en-US" dirty="0" smtClean="0">
                <a:latin typeface="Arial"/>
                <a:cs typeface="Arial"/>
              </a:rPr>
              <a:t>  </a:t>
            </a:r>
            <a:r>
              <a:rPr lang="en-US" dirty="0" err="1" smtClean="0">
                <a:latin typeface="Arial"/>
                <a:cs typeface="Arial"/>
              </a:rPr>
              <a:t>Koc</a:t>
            </a:r>
            <a:endParaRPr lang="en-US" dirty="0" smtClean="0">
              <a:latin typeface="Arial"/>
              <a:cs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97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7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tr-TR" dirty="0" smtClean="0">
                <a:cs typeface="Times New Roman" pitchFamily="18" charset="0"/>
              </a:rPr>
              <a:t>Tourism and hospitality purchases involve various unknowns and risks</a:t>
            </a:r>
            <a:r>
              <a:rPr lang="en-GB" dirty="0" smtClean="0">
                <a:cs typeface="Times New Roman" pitchFamily="18" charset="0"/>
              </a:rPr>
              <a:t>:</a:t>
            </a:r>
          </a:p>
          <a:p>
            <a:pPr eaLnBrk="1" hangingPunct="1"/>
            <a:endParaRPr lang="tr-TR" dirty="0" smtClean="0"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cs typeface="Times New Roman" pitchFamily="18" charset="0"/>
              </a:rPr>
              <a:t>General Service Characteristics:</a:t>
            </a:r>
            <a:endParaRPr lang="tr-TR" sz="1000" dirty="0">
              <a:cs typeface="Times New Roman" pitchFamily="18" charset="0"/>
            </a:endParaRPr>
          </a:p>
          <a:p>
            <a:pPr>
              <a:defRPr/>
            </a:pPr>
            <a:r>
              <a:rPr lang="tr-TR" sz="1000" dirty="0">
                <a:cs typeface="Times New Roman" pitchFamily="18" charset="0"/>
              </a:rPr>
              <a:t>	</a:t>
            </a:r>
          </a:p>
          <a:p>
            <a:pPr>
              <a:defRPr/>
            </a:pPr>
            <a:r>
              <a:rPr lang="tr-TR" dirty="0">
                <a:cs typeface="Times New Roman" pitchFamily="18" charset="0"/>
              </a:rPr>
              <a:t>	</a:t>
            </a:r>
            <a:r>
              <a:rPr lang="en-GB" dirty="0">
                <a:solidFill>
                  <a:srgbClr val="FF0000"/>
                </a:solidFill>
                <a:cs typeface="Times New Roman" pitchFamily="18" charset="0"/>
              </a:rPr>
              <a:t>I</a:t>
            </a:r>
            <a:r>
              <a:rPr lang="tr-TR" dirty="0">
                <a:solidFill>
                  <a:srgbClr val="FF0000"/>
                </a:solidFill>
                <a:cs typeface="Times New Roman" pitchFamily="18" charset="0"/>
              </a:rPr>
              <a:t>ntangibility, insep</a:t>
            </a:r>
            <a:r>
              <a:rPr lang="en-GB" dirty="0">
                <a:solidFill>
                  <a:srgbClr val="FF0000"/>
                </a:solidFill>
                <a:cs typeface="Times New Roman" pitchFamily="18" charset="0"/>
              </a:rPr>
              <a:t>a</a:t>
            </a:r>
            <a:r>
              <a:rPr lang="tr-TR" dirty="0">
                <a:solidFill>
                  <a:srgbClr val="FF0000"/>
                </a:solidFill>
                <a:cs typeface="Times New Roman" pitchFamily="18" charset="0"/>
              </a:rPr>
              <a:t>rability and hetereogneity</a:t>
            </a:r>
          </a:p>
          <a:p>
            <a:pPr>
              <a:defRPr/>
            </a:pPr>
            <a:endParaRPr lang="tr-TR" sz="1050" dirty="0"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tr-TR" dirty="0">
                <a:cs typeface="Times New Roman" pitchFamily="18" charset="0"/>
              </a:rPr>
              <a:t>Specific Tourism and Hospitality Service Characteristics:</a:t>
            </a:r>
          </a:p>
          <a:p>
            <a:pPr>
              <a:defRPr/>
            </a:pPr>
            <a:endParaRPr lang="tr-TR" sz="1000" dirty="0">
              <a:cs typeface="Times New Roman" pitchFamily="18" charset="0"/>
            </a:endParaRPr>
          </a:p>
          <a:p>
            <a:pPr>
              <a:defRPr/>
            </a:pPr>
            <a:r>
              <a:rPr lang="tr-TR" dirty="0">
                <a:cs typeface="Times New Roman" pitchFamily="18" charset="0"/>
              </a:rPr>
              <a:t>	</a:t>
            </a:r>
            <a:r>
              <a:rPr lang="tr-TR" dirty="0">
                <a:solidFill>
                  <a:srgbClr val="FF0000"/>
                </a:solidFill>
                <a:cs typeface="Times New Roman" pitchFamily="18" charset="0"/>
              </a:rPr>
              <a:t>Unknown places &amp; people</a:t>
            </a:r>
          </a:p>
          <a:p>
            <a:pPr>
              <a:defRPr/>
            </a:pPr>
            <a:r>
              <a:rPr lang="tr-TR" dirty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en-GB" dirty="0">
                <a:solidFill>
                  <a:srgbClr val="FF0000"/>
                </a:solidFill>
                <a:cs typeface="Times New Roman" pitchFamily="18" charset="0"/>
              </a:rPr>
              <a:t>Long time period </a:t>
            </a:r>
            <a:r>
              <a:rPr lang="tr-TR" dirty="0">
                <a:solidFill>
                  <a:srgbClr val="FF0000"/>
                </a:solidFill>
                <a:cs typeface="Times New Roman" pitchFamily="18" charset="0"/>
              </a:rPr>
              <a:t>between purchase and consumption</a:t>
            </a:r>
          </a:p>
          <a:p>
            <a:pPr>
              <a:defRPr/>
            </a:pPr>
            <a:r>
              <a:rPr lang="tr-TR" dirty="0">
                <a:solidFill>
                  <a:srgbClr val="FF0000"/>
                </a:solidFill>
                <a:cs typeface="Times New Roman" pitchFamily="18" charset="0"/>
              </a:rPr>
              <a:t>	Relatively expensive</a:t>
            </a:r>
          </a:p>
          <a:p>
            <a:pPr>
              <a:defRPr/>
            </a:pPr>
            <a:r>
              <a:rPr lang="en-GB" dirty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tr-TR" dirty="0">
                <a:solidFill>
                  <a:srgbClr val="FF0000"/>
                </a:solidFill>
                <a:cs typeface="Times New Roman" pitchFamily="18" charset="0"/>
              </a:rPr>
              <a:t>Risk Perception        </a:t>
            </a:r>
            <a:endParaRPr lang="en-GB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GB" dirty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tr-TR" dirty="0">
                <a:solidFill>
                  <a:srgbClr val="FF0000"/>
                </a:solidFill>
                <a:cs typeface="Times New Roman" pitchFamily="18" charset="0"/>
              </a:rPr>
              <a:t>Collective Decision Making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Risk</a:t>
            </a:r>
            <a:endParaRPr lang="en-US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7"/>
          <p:cNvSpPr>
            <a:spLocks noGrp="1" noChangeArrowheads="1"/>
          </p:cNvSpPr>
          <p:nvPr>
            <p:ph sz="quarter" idx="13"/>
          </p:nvPr>
        </p:nvSpPr>
        <p:spPr>
          <a:xfrm>
            <a:off x="1189356" y="1272381"/>
            <a:ext cx="7196137" cy="3524771"/>
          </a:xfrm>
        </p:spPr>
        <p:txBody>
          <a:bodyPr>
            <a:normAutofit lnSpcReduction="10000"/>
          </a:bodyPr>
          <a:lstStyle/>
          <a:p>
            <a:pPr eaLnBrk="1" hangingPunct="1"/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Family or group buying behavio</a:t>
            </a:r>
            <a:r>
              <a:rPr lang="en-GB" dirty="0" smtClean="0">
                <a:cs typeface="Times New Roman" pitchFamily="18" charset="0"/>
              </a:rPr>
              <a:t>u</a:t>
            </a:r>
            <a:r>
              <a:rPr lang="tr-TR" dirty="0" smtClean="0">
                <a:cs typeface="Times New Roman" pitchFamily="18" charset="0"/>
              </a:rPr>
              <a:t>r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tr-TR" dirty="0" smtClean="0">
                <a:cs typeface="Times New Roman" pitchFamily="18" charset="0"/>
              </a:rPr>
              <a:t>is different </a:t>
            </a:r>
            <a:r>
              <a:rPr lang="en-GB" dirty="0" smtClean="0">
                <a:cs typeface="Times New Roman" pitchFamily="18" charset="0"/>
              </a:rPr>
              <a:t>from </a:t>
            </a:r>
            <a:r>
              <a:rPr lang="tr-TR" dirty="0" smtClean="0">
                <a:cs typeface="Times New Roman" pitchFamily="18" charset="0"/>
              </a:rPr>
              <a:t>individual buying behaviour</a:t>
            </a:r>
            <a:r>
              <a:rPr lang="en-GB" dirty="0" smtClean="0">
                <a:cs typeface="Times New Roman" pitchFamily="18" charset="0"/>
              </a:rPr>
              <a:t>.</a:t>
            </a:r>
            <a:endParaRPr lang="tr-TR" dirty="0" smtClean="0">
              <a:cs typeface="Times New Roman" pitchFamily="18" charset="0"/>
            </a:endParaRPr>
          </a:p>
          <a:p>
            <a:pPr eaLnBrk="1" hangingPunct="1"/>
            <a:endParaRPr lang="tr-TR" dirty="0" smtClean="0">
              <a:cs typeface="Times New Roman" pitchFamily="18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Members have different needs, wishes, roles and influences</a:t>
            </a:r>
            <a:r>
              <a:rPr lang="en-GB" dirty="0" smtClean="0">
                <a:cs typeface="Times New Roman" pitchFamily="18" charset="0"/>
              </a:rPr>
              <a:t>.</a:t>
            </a:r>
            <a:endParaRPr lang="tr-TR" dirty="0" smtClean="0">
              <a:cs typeface="Times New Roman" pitchFamily="18" charset="0"/>
            </a:endParaRPr>
          </a:p>
        </p:txBody>
      </p:sp>
      <p:sp>
        <p:nvSpPr>
          <p:cNvPr id="1229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Family Buying</a:t>
            </a:r>
            <a:endParaRPr lang="en-US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7"/>
          <p:cNvSpPr>
            <a:spLocks noGrp="1" noChangeArrowheads="1"/>
          </p:cNvSpPr>
          <p:nvPr>
            <p:ph sz="quarter" idx="13"/>
          </p:nvPr>
        </p:nvSpPr>
        <p:spPr>
          <a:xfrm>
            <a:off x="1331640" y="4869160"/>
            <a:ext cx="7196137" cy="792088"/>
          </a:xfrm>
        </p:spPr>
        <p:txBody>
          <a:bodyPr/>
          <a:lstStyle/>
          <a:p>
            <a:pPr eaLnBrk="1" hangingPunct="1"/>
            <a:r>
              <a:rPr lang="tr-TR" sz="1600" dirty="0" smtClean="0"/>
              <a:t>Source: </a:t>
            </a:r>
            <a:r>
              <a:rPr lang="en-US" sz="1600" dirty="0" err="1" smtClean="0"/>
              <a:t>Koç</a:t>
            </a:r>
            <a:r>
              <a:rPr lang="en-US" sz="1600" dirty="0" smtClean="0"/>
              <a:t>, E. (2016</a:t>
            </a:r>
            <a:r>
              <a:rPr lang="tr-TR" sz="1600" dirty="0" smtClean="0"/>
              <a:t>:448</a:t>
            </a:r>
            <a:r>
              <a:rPr lang="en-US" sz="1600" dirty="0" smtClean="0"/>
              <a:t>). </a:t>
            </a:r>
            <a:r>
              <a:rPr lang="en-US" sz="1600" dirty="0" err="1" smtClean="0"/>
              <a:t>Tüketici</a:t>
            </a:r>
            <a:r>
              <a:rPr lang="en-US" sz="1600" dirty="0" smtClean="0"/>
              <a:t> </a:t>
            </a:r>
            <a:r>
              <a:rPr lang="en-US" sz="1600" dirty="0" err="1" smtClean="0"/>
              <a:t>Davranışı</a:t>
            </a:r>
            <a:r>
              <a:rPr lang="en-US" sz="1600" dirty="0" smtClean="0"/>
              <a:t> </a:t>
            </a:r>
            <a:r>
              <a:rPr lang="en-US" sz="1600" dirty="0" err="1" smtClean="0"/>
              <a:t>ve</a:t>
            </a:r>
            <a:r>
              <a:rPr lang="en-US" sz="1600" dirty="0" smtClean="0"/>
              <a:t> </a:t>
            </a:r>
            <a:r>
              <a:rPr lang="en-US" sz="1600" dirty="0" err="1" smtClean="0"/>
              <a:t>Pazarlama</a:t>
            </a:r>
            <a:r>
              <a:rPr lang="en-US" sz="1600" dirty="0" smtClean="0"/>
              <a:t> </a:t>
            </a:r>
            <a:r>
              <a:rPr lang="en-US" sz="1600" dirty="0" err="1" smtClean="0"/>
              <a:t>Stratejileri</a:t>
            </a:r>
            <a:r>
              <a:rPr lang="en-US" sz="1600" dirty="0" smtClean="0"/>
              <a:t>: Global </a:t>
            </a:r>
            <a:r>
              <a:rPr lang="en-US" sz="1600" dirty="0" err="1" smtClean="0"/>
              <a:t>ve</a:t>
            </a:r>
            <a:r>
              <a:rPr lang="en-US" sz="1600" dirty="0" smtClean="0"/>
              <a:t> </a:t>
            </a:r>
            <a:r>
              <a:rPr lang="en-US" sz="1600" dirty="0" err="1" smtClean="0"/>
              <a:t>Yerel</a:t>
            </a:r>
            <a:r>
              <a:rPr lang="en-US" sz="1600" dirty="0" smtClean="0"/>
              <a:t> </a:t>
            </a:r>
            <a:r>
              <a:rPr lang="en-US" sz="1600" dirty="0" err="1" smtClean="0"/>
              <a:t>Yaklaşım</a:t>
            </a:r>
            <a:r>
              <a:rPr lang="en-US" sz="1600" dirty="0" smtClean="0"/>
              <a:t>. Ankara: </a:t>
            </a:r>
            <a:r>
              <a:rPr lang="en-US" sz="1600" dirty="0" err="1" smtClean="0"/>
              <a:t>Seçkin</a:t>
            </a:r>
            <a:r>
              <a:rPr lang="en-US" sz="1600" dirty="0" smtClean="0"/>
              <a:t> </a:t>
            </a:r>
            <a:r>
              <a:rPr lang="en-US" sz="1600" dirty="0" err="1" smtClean="0"/>
              <a:t>Yayıncılık</a:t>
            </a:r>
            <a:r>
              <a:rPr lang="en-US" sz="1600" dirty="0" smtClean="0"/>
              <a:t>.</a:t>
            </a:r>
            <a:endParaRPr lang="tr-TR" sz="1600" dirty="0" smtClean="0"/>
          </a:p>
          <a:p>
            <a:pPr eaLnBrk="1" hangingPunct="1"/>
            <a:endParaRPr lang="tr-TR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Family buying model</a:t>
            </a:r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18539"/>
            <a:ext cx="4256532" cy="3799332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7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457200" indent="-457200" eaLnBrk="1" hangingPunct="1">
              <a:buFont typeface="Wingdings" pitchFamily="2" charset="2"/>
              <a:buChar char="Ø"/>
            </a:pPr>
            <a:r>
              <a:rPr lang="en-US" dirty="0" smtClean="0">
                <a:cs typeface="Times New Roman" pitchFamily="18" charset="0"/>
              </a:rPr>
              <a:t>Group buying</a:t>
            </a:r>
            <a:r>
              <a:rPr lang="tr-TR" dirty="0" smtClean="0">
                <a:cs typeface="Times New Roman" pitchFamily="18" charset="0"/>
              </a:rPr>
              <a:t> situation </a:t>
            </a:r>
            <a:r>
              <a:rPr lang="en-GB" dirty="0" smtClean="0">
                <a:cs typeface="Times New Roman" pitchFamily="18" charset="0"/>
              </a:rPr>
              <a:t>–</a:t>
            </a:r>
            <a:r>
              <a:rPr lang="en-US" dirty="0" smtClean="0">
                <a:cs typeface="Times New Roman" pitchFamily="18" charset="0"/>
              </a:rPr>
              <a:t> an item must be bought at a minimum quantity or </a:t>
            </a:r>
            <a:r>
              <a:rPr lang="en-GB" dirty="0" smtClean="0">
                <a:cs typeface="Times New Roman" pitchFamily="18" charset="0"/>
              </a:rPr>
              <a:t>price.</a:t>
            </a:r>
            <a:endParaRPr lang="tr-TR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>
                <a:cs typeface="Times New Roman" pitchFamily="18" charset="0"/>
              </a:rPr>
              <a:t>	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en-US" dirty="0" smtClean="0">
                <a:cs typeface="Times New Roman" pitchFamily="18" charset="0"/>
              </a:rPr>
              <a:t>Several people </a:t>
            </a:r>
            <a:r>
              <a:rPr lang="tr-TR" dirty="0" smtClean="0">
                <a:cs typeface="Times New Roman" pitchFamily="18" charset="0"/>
              </a:rPr>
              <a:t>have to </a:t>
            </a:r>
            <a:r>
              <a:rPr lang="en-US" dirty="0" smtClean="0">
                <a:cs typeface="Times New Roman" pitchFamily="18" charset="0"/>
              </a:rPr>
              <a:t>agree to approach the vendor in order to obtain discounts.</a:t>
            </a:r>
            <a:endParaRPr lang="tr-TR" dirty="0" smtClean="0">
              <a:cs typeface="Times New Roman" pitchFamily="18" charset="0"/>
            </a:endParaRP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mtClean="0"/>
              <a:t>Effect of Internet on Group B</a:t>
            </a:r>
            <a:r>
              <a:rPr lang="en-US" smtClean="0"/>
              <a:t>uying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7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Internet platforms such as Groupon.com </a:t>
            </a:r>
            <a:r>
              <a:rPr lang="en-GB" dirty="0" smtClean="0">
                <a:cs typeface="Times New Roman" pitchFamily="18" charset="0"/>
              </a:rPr>
              <a:t>and</a:t>
            </a:r>
            <a:r>
              <a:rPr lang="tr-TR" dirty="0" smtClean="0">
                <a:cs typeface="Times New Roman" pitchFamily="18" charset="0"/>
              </a:rPr>
              <a:t> Livingsocial.com provide </a:t>
            </a:r>
            <a:r>
              <a:rPr lang="tr-TR" b="1" dirty="0" smtClean="0">
                <a:cs typeface="Times New Roman" pitchFamily="18" charset="0"/>
              </a:rPr>
              <a:t>discounted sales</a:t>
            </a:r>
            <a:r>
              <a:rPr lang="tr-TR" dirty="0" smtClean="0">
                <a:cs typeface="Times New Roman" pitchFamily="18" charset="0"/>
              </a:rPr>
              <a:t> for group consumers.</a:t>
            </a:r>
          </a:p>
          <a:p>
            <a:pPr eaLnBrk="1" hangingPunct="1"/>
            <a:endParaRPr lang="tr-TR" dirty="0" smtClean="0">
              <a:cs typeface="Times New Roman" pitchFamily="18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en-US" dirty="0" smtClean="0">
                <a:cs typeface="Times New Roman" pitchFamily="18" charset="0"/>
              </a:rPr>
              <a:t>In Canada, local companies offer their services at a discount of between 30% and 90% </a:t>
            </a:r>
            <a:r>
              <a:rPr lang="tr-TR" dirty="0" smtClean="0">
                <a:cs typeface="Times New Roman" pitchFamily="18" charset="0"/>
              </a:rPr>
              <a:t>to groups.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mtClean="0"/>
              <a:t>Effect of Internet on Group B</a:t>
            </a:r>
            <a:r>
              <a:rPr lang="en-US" smtClean="0"/>
              <a:t>uying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7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Group buying platforms such as Groupon.com</a:t>
            </a:r>
            <a:r>
              <a:rPr lang="en-GB" dirty="0" smtClean="0">
                <a:cs typeface="Times New Roman" pitchFamily="18" charset="0"/>
              </a:rPr>
              <a:t>,</a:t>
            </a:r>
            <a:r>
              <a:rPr lang="tr-TR" dirty="0" smtClean="0">
                <a:cs typeface="Times New Roman" pitchFamily="18" charset="0"/>
              </a:rPr>
              <a:t> Livingsocial.com, W</a:t>
            </a:r>
            <a:r>
              <a:rPr lang="en-US" dirty="0" smtClean="0">
                <a:cs typeface="Times New Roman" pitchFamily="18" charset="0"/>
              </a:rPr>
              <a:t>eecation.com</a:t>
            </a:r>
            <a:r>
              <a:rPr lang="tr-TR" dirty="0" smtClean="0">
                <a:cs typeface="Times New Roman" pitchFamily="18" charset="0"/>
              </a:rPr>
              <a:t>,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deals.touristorama.com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and expedia.com</a:t>
            </a:r>
            <a:r>
              <a:rPr lang="tr-TR" dirty="0" smtClean="0">
                <a:cs typeface="Times New Roman" pitchFamily="18" charset="0"/>
              </a:rPr>
              <a:t> provide tourism and hospitality services such as hotel, restaurant, tour services, transportation, entertainment, events,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tr-TR" dirty="0" smtClean="0">
                <a:cs typeface="Times New Roman" pitchFamily="18" charset="0"/>
              </a:rPr>
              <a:t>etc.</a:t>
            </a:r>
          </a:p>
          <a:p>
            <a:pPr eaLnBrk="1" hangingPunct="1"/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dirty="0" smtClean="0"/>
              <a:t>Group B</a:t>
            </a:r>
            <a:r>
              <a:rPr lang="en-US" dirty="0" err="1" smtClean="0"/>
              <a:t>uying</a:t>
            </a:r>
            <a:r>
              <a:rPr lang="tr-TR" dirty="0" smtClean="0"/>
              <a:t> in </a:t>
            </a:r>
            <a:r>
              <a:rPr lang="en-GB" dirty="0" smtClean="0"/>
              <a:t>the </a:t>
            </a:r>
            <a:r>
              <a:rPr lang="tr-TR" dirty="0" smtClean="0"/>
              <a:t>Tourism </a:t>
            </a:r>
            <a:r>
              <a:rPr lang="en-GB" dirty="0" smtClean="0"/>
              <a:t>and</a:t>
            </a:r>
            <a:r>
              <a:rPr lang="tr-TR" dirty="0" smtClean="0"/>
              <a:t> Hospitality Industry</a:t>
            </a:r>
            <a:endParaRPr lang="en-US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7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457200" indent="-457200" eaLnBrk="1" hangingPunct="1">
              <a:buFont typeface="Wingdings" pitchFamily="2" charset="2"/>
              <a:buChar char="Ø"/>
            </a:pPr>
            <a:r>
              <a:rPr lang="en-US" dirty="0" smtClean="0">
                <a:cs typeface="Times New Roman" pitchFamily="18" charset="0"/>
              </a:rPr>
              <a:t>Online coupons currently have a wide and fast adoption in the tourism &amp; hospitality industry. </a:t>
            </a:r>
            <a:endParaRPr lang="tr-TR" dirty="0" smtClean="0">
              <a:cs typeface="Times New Roman" pitchFamily="18" charset="0"/>
            </a:endParaRPr>
          </a:p>
          <a:p>
            <a:pPr eaLnBrk="1" hangingPunct="1"/>
            <a:endParaRPr lang="tr-TR" dirty="0" smtClean="0">
              <a:cs typeface="Times New Roman" pitchFamily="18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en-US" dirty="0" smtClean="0">
                <a:cs typeface="Times New Roman" pitchFamily="18" charset="0"/>
              </a:rPr>
              <a:t>Online coupons promise substantial savings, often 50% or more</a:t>
            </a:r>
            <a:r>
              <a:rPr lang="tr-TR" dirty="0" smtClean="0">
                <a:cs typeface="Times New Roman" pitchFamily="18" charset="0"/>
              </a:rPr>
              <a:t> for tourism and hospitality services.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dirty="0" smtClean="0"/>
              <a:t>Group B</a:t>
            </a:r>
            <a:r>
              <a:rPr lang="en-US" dirty="0" err="1" smtClean="0"/>
              <a:t>uying</a:t>
            </a:r>
            <a:r>
              <a:rPr lang="tr-TR" dirty="0" smtClean="0"/>
              <a:t> in </a:t>
            </a:r>
            <a:r>
              <a:rPr lang="en-GB" dirty="0" smtClean="0"/>
              <a:t>the </a:t>
            </a:r>
            <a:r>
              <a:rPr lang="tr-TR" dirty="0" smtClean="0"/>
              <a:t>Tourism </a:t>
            </a:r>
            <a:r>
              <a:rPr lang="en-GB" dirty="0" smtClean="0"/>
              <a:t>and</a:t>
            </a:r>
            <a:r>
              <a:rPr lang="tr-TR" dirty="0" smtClean="0"/>
              <a:t> Hospitality Industry</a:t>
            </a:r>
            <a:endParaRPr lang="en-US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7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Group sales provide opportunities in terms of </a:t>
            </a:r>
            <a:r>
              <a:rPr lang="en-US" dirty="0" smtClean="0">
                <a:cs typeface="Times New Roman" pitchFamily="18" charset="0"/>
              </a:rPr>
              <a:t>revenue management and differential pricing strategies </a:t>
            </a:r>
            <a:r>
              <a:rPr lang="tr-TR" dirty="0" smtClean="0">
                <a:cs typeface="Times New Roman" pitchFamily="18" charset="0"/>
              </a:rPr>
              <a:t>for restaurants, hotels, travel agencies, spa services, museums etc.</a:t>
            </a:r>
          </a:p>
          <a:p>
            <a:pPr eaLnBrk="1" hangingPunct="1"/>
            <a:endParaRPr lang="tr-TR" dirty="0" smtClean="0">
              <a:cs typeface="Times New Roman" pitchFamily="18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However, these opporunities may necessi</a:t>
            </a:r>
            <a:r>
              <a:rPr lang="en-GB" dirty="0" smtClean="0">
                <a:cs typeface="Times New Roman" pitchFamily="18" charset="0"/>
              </a:rPr>
              <a:t>t</a:t>
            </a:r>
            <a:r>
              <a:rPr lang="tr-TR" dirty="0" smtClean="0">
                <a:cs typeface="Times New Roman" pitchFamily="18" charset="0"/>
              </a:rPr>
              <a:t>ate different service interactions, expectations and performances compared to individual buying.</a:t>
            </a:r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mtClean="0"/>
              <a:t>From Group B</a:t>
            </a:r>
            <a:r>
              <a:rPr lang="en-US" smtClean="0"/>
              <a:t>uying</a:t>
            </a:r>
            <a:r>
              <a:rPr lang="tr-TR" smtClean="0"/>
              <a:t> to Group Service Failures</a:t>
            </a:r>
            <a:endParaRPr lang="en-US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7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514350" indent="-514350" eaLnBrk="1" hangingPunct="1">
              <a:buFont typeface="Wingdings" pitchFamily="2" charset="2"/>
              <a:buChar char="Ø"/>
            </a:pPr>
            <a:r>
              <a:rPr lang="tr-TR" dirty="0" smtClean="0">
                <a:cs typeface="Times" charset="0"/>
              </a:rPr>
              <a:t>Customers use accom</a:t>
            </a:r>
            <a:r>
              <a:rPr lang="en-GB" dirty="0" smtClean="0">
                <a:cs typeface="Times" charset="0"/>
              </a:rPr>
              <a:t>m</a:t>
            </a:r>
            <a:r>
              <a:rPr lang="tr-TR" dirty="0" smtClean="0">
                <a:cs typeface="Times" charset="0"/>
              </a:rPr>
              <a:t>odation facilities</a:t>
            </a:r>
            <a:r>
              <a:rPr lang="en-GB" dirty="0" smtClean="0">
                <a:cs typeface="Times" charset="0"/>
              </a:rPr>
              <a:t>, </a:t>
            </a:r>
            <a:r>
              <a:rPr lang="tr-TR" dirty="0" smtClean="0">
                <a:cs typeface="Times" charset="0"/>
              </a:rPr>
              <a:t>travel and eat together with their families, friends and colleagues.</a:t>
            </a:r>
          </a:p>
          <a:p>
            <a:pPr eaLnBrk="1" hangingPunct="1">
              <a:buNone/>
            </a:pPr>
            <a:endParaRPr lang="tr-TR" dirty="0" smtClean="0">
              <a:latin typeface="Times" charset="0"/>
              <a:cs typeface="Times" charset="0"/>
            </a:endParaRPr>
          </a:p>
          <a:p>
            <a:pPr eaLnBrk="1" hangingPunct="1"/>
            <a:endParaRPr lang="tr-TR" dirty="0" smtClean="0">
              <a:latin typeface="Times" charset="0"/>
            </a:endParaRPr>
          </a:p>
          <a:p>
            <a:pPr eaLnBrk="1" hangingPunct="1"/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dirty="0" smtClean="0"/>
              <a:t>From Group B</a:t>
            </a:r>
            <a:r>
              <a:rPr lang="en-US" dirty="0" err="1" smtClean="0"/>
              <a:t>uying</a:t>
            </a:r>
            <a:r>
              <a:rPr lang="tr-TR" dirty="0" smtClean="0"/>
              <a:t> to Group Service Failures</a:t>
            </a:r>
            <a:endParaRPr lang="en-US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7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r>
              <a:rPr lang="tr-TR" dirty="0" smtClean="0">
                <a:cs typeface="Times New Roman" pitchFamily="18" charset="0"/>
              </a:rPr>
              <a:t>Service failures are inevitable</a:t>
            </a:r>
          </a:p>
          <a:p>
            <a:pPr eaLnBrk="1" hangingPunct="1">
              <a:buNone/>
            </a:pPr>
            <a:endParaRPr lang="tr-TR" dirty="0" smtClean="0">
              <a:cs typeface="Times New Roman" pitchFamily="18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sz="2600" dirty="0" smtClean="0">
                <a:cs typeface="Times New Roman" pitchFamily="18" charset="0"/>
              </a:rPr>
              <a:t>E</a:t>
            </a:r>
            <a:r>
              <a:rPr lang="tr-TR" sz="2600" dirty="0" smtClean="0">
                <a:cs typeface="Times New Roman" pitchFamily="18" charset="0"/>
              </a:rPr>
              <a:t>mployee response to service delivery system failures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sz="2600" dirty="0" smtClean="0">
                <a:cs typeface="Times New Roman" pitchFamily="18" charset="0"/>
              </a:rPr>
              <a:t>E</a:t>
            </a:r>
            <a:r>
              <a:rPr lang="tr-TR" sz="2600" dirty="0" smtClean="0">
                <a:cs typeface="Times New Roman" pitchFamily="18" charset="0"/>
              </a:rPr>
              <a:t>mployee response to customer needs and requests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sz="2600" dirty="0" smtClean="0">
                <a:cs typeface="Times New Roman" pitchFamily="18" charset="0"/>
              </a:rPr>
              <a:t>U</a:t>
            </a:r>
            <a:r>
              <a:rPr lang="tr-TR" sz="2600" dirty="0" smtClean="0">
                <a:cs typeface="Times New Roman" pitchFamily="18" charset="0"/>
              </a:rPr>
              <a:t>nprompted and unsolicited employee actions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sz="2600" dirty="0" smtClean="0">
                <a:cs typeface="Times New Roman" pitchFamily="18" charset="0"/>
              </a:rPr>
              <a:t>P</a:t>
            </a:r>
            <a:r>
              <a:rPr lang="tr-TR" sz="2600" dirty="0" smtClean="0">
                <a:cs typeface="Times New Roman" pitchFamily="18" charset="0"/>
              </a:rPr>
              <a:t>roblematic customer behavio</a:t>
            </a:r>
            <a:r>
              <a:rPr lang="en-GB" sz="2600" dirty="0" smtClean="0">
                <a:cs typeface="Times New Roman" pitchFamily="18" charset="0"/>
              </a:rPr>
              <a:t>u</a:t>
            </a:r>
            <a:r>
              <a:rPr lang="tr-TR" sz="2600" dirty="0" smtClean="0">
                <a:cs typeface="Times New Roman" pitchFamily="18" charset="0"/>
              </a:rPr>
              <a:t>rs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From Group B</a:t>
            </a:r>
            <a:r>
              <a:rPr lang="en-US" dirty="0" err="1" smtClean="0"/>
              <a:t>uying</a:t>
            </a:r>
            <a:r>
              <a:rPr lang="tr-TR" dirty="0" smtClean="0"/>
              <a:t> to Group Service Failures</a:t>
            </a:r>
            <a:endParaRPr lang="en-US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cs typeface="Arial"/>
              </a:rPr>
              <a:t>Chapter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10</a:t>
            </a:r>
          </a:p>
          <a:p>
            <a:r>
              <a:rPr lang="en-GB" sz="2500" dirty="0">
                <a:solidFill>
                  <a:schemeClr val="bg1"/>
                </a:solidFill>
              </a:rPr>
              <a:t>Emotional Contagion and the Influence of Groups on Service Failures and Recovery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3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7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10000"/>
              </a:lnSpc>
              <a:buFont typeface="Wingdings" pitchFamily="2" charset="2"/>
              <a:buChar char="Ø"/>
            </a:pPr>
            <a:r>
              <a:rPr lang="en-GB" dirty="0" smtClean="0"/>
              <a:t>F</a:t>
            </a:r>
            <a:r>
              <a:rPr lang="tr-TR" dirty="0" smtClean="0"/>
              <a:t>or </a:t>
            </a:r>
            <a:r>
              <a:rPr lang="tr-TR" dirty="0"/>
              <a:t>tourism and hospitality </a:t>
            </a:r>
            <a:r>
              <a:rPr lang="tr-TR" dirty="0" smtClean="0"/>
              <a:t>establishments</a:t>
            </a:r>
            <a:r>
              <a:rPr lang="en-GB" dirty="0" smtClean="0"/>
              <a:t>, g</a:t>
            </a:r>
            <a:r>
              <a:rPr lang="tr-TR" dirty="0" smtClean="0"/>
              <a:t>roups constitute a difficult segment to cater for.</a:t>
            </a:r>
          </a:p>
          <a:p>
            <a:pPr eaLnBrk="1" hangingPunct="1"/>
            <a:endParaRPr lang="tr-TR" sz="1000" dirty="0" smtClean="0"/>
          </a:p>
          <a:p>
            <a:pPr marL="457200" indent="-457200"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tr-TR" dirty="0" smtClean="0"/>
              <a:t>During the group consumption process common impulsive, cognitive and emotional reactions may occur.</a:t>
            </a:r>
            <a:endParaRPr lang="tr-TR" sz="1000" dirty="0" smtClean="0"/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en-GB" dirty="0" smtClean="0"/>
              <a:t>In particular</a:t>
            </a:r>
            <a:r>
              <a:rPr lang="tr-TR" dirty="0" smtClean="0"/>
              <a:t>, service failures may lead to </a:t>
            </a:r>
            <a:r>
              <a:rPr lang="en-GB" dirty="0" smtClean="0"/>
              <a:t>the </a:t>
            </a:r>
            <a:r>
              <a:rPr lang="tr-TR" dirty="0" smtClean="0"/>
              <a:t>sharing of</a:t>
            </a:r>
            <a:r>
              <a:rPr lang="en-GB" dirty="0" smtClean="0"/>
              <a:t> a</a:t>
            </a:r>
            <a:r>
              <a:rPr lang="tr-TR" dirty="0" smtClean="0"/>
              <a:t> high degree of negative emotions during group consumpiton.</a:t>
            </a:r>
          </a:p>
          <a:p>
            <a:pPr eaLnBrk="1" hangingPunct="1"/>
            <a:endParaRPr lang="tr-TR" dirty="0" smtClean="0">
              <a:latin typeface="Times" charset="0"/>
            </a:endParaRPr>
          </a:p>
          <a:p>
            <a:pPr eaLnBrk="1" hangingPunct="1"/>
            <a:endParaRPr lang="tr-TR" dirty="0" smtClean="0">
              <a:latin typeface="Times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dirty="0" smtClean="0"/>
              <a:t>From Group B</a:t>
            </a:r>
            <a:r>
              <a:rPr lang="en-US" dirty="0" err="1" smtClean="0"/>
              <a:t>uying</a:t>
            </a:r>
            <a:r>
              <a:rPr lang="tr-TR" dirty="0" smtClean="0"/>
              <a:t> to Group Service Failures</a:t>
            </a:r>
            <a:endParaRPr lang="en-US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7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dirty="0" smtClean="0"/>
              <a:t>How  can a tourism </a:t>
            </a:r>
            <a:r>
              <a:rPr lang="en-GB" dirty="0" smtClean="0"/>
              <a:t>and</a:t>
            </a:r>
            <a:r>
              <a:rPr lang="tr-TR" dirty="0" smtClean="0"/>
              <a:t> hospitality business offer a unique service for each person without impairing</a:t>
            </a:r>
            <a:r>
              <a:rPr lang="en-GB" dirty="0" smtClean="0"/>
              <a:t> the</a:t>
            </a:r>
            <a:r>
              <a:rPr lang="tr-TR" dirty="0" smtClean="0"/>
              <a:t> group’s integrated perception of service quality and standardization?</a:t>
            </a:r>
          </a:p>
          <a:p>
            <a:pPr eaLnBrk="1" hangingPunct="1"/>
            <a:endParaRPr lang="tr-TR" b="1" dirty="0" smtClean="0">
              <a:cs typeface="Times New Roman" pitchFamily="18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dirty="0" smtClean="0"/>
              <a:t>Group service failure is a </a:t>
            </a:r>
            <a:r>
              <a:rPr lang="en-US" dirty="0" smtClean="0"/>
              <a:t>service </a:t>
            </a:r>
            <a:r>
              <a:rPr lang="tr-TR" dirty="0" smtClean="0"/>
              <a:t> disconfirmation situation –  resulting in unmet </a:t>
            </a:r>
            <a:r>
              <a:rPr lang="en-US" dirty="0" smtClean="0"/>
              <a:t>expectations of all or the</a:t>
            </a:r>
            <a:r>
              <a:rPr lang="tr-TR" dirty="0" smtClean="0"/>
              <a:t> </a:t>
            </a:r>
            <a:r>
              <a:rPr lang="en-US" dirty="0" smtClean="0"/>
              <a:t>majority of the customers</a:t>
            </a:r>
            <a:r>
              <a:rPr lang="tr-TR" dirty="0" smtClean="0"/>
              <a:t> in a group </a:t>
            </a:r>
            <a:r>
              <a:rPr lang="nb-NO" dirty="0" smtClean="0"/>
              <a:t>(Du </a:t>
            </a:r>
            <a:r>
              <a:rPr lang="nb-NO" i="1" dirty="0" smtClean="0"/>
              <a:t>et al</a:t>
            </a:r>
            <a:r>
              <a:rPr lang="nb-NO" dirty="0" smtClean="0"/>
              <a:t>., 2014).</a:t>
            </a:r>
            <a:r>
              <a:rPr lang="nb-NO" dirty="0" smtClean="0">
                <a:latin typeface="Times" charset="0"/>
              </a:rPr>
              <a:t> </a:t>
            </a:r>
            <a:endParaRPr lang="tr-TR" dirty="0" smtClean="0">
              <a:latin typeface="Times" charset="0"/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dirty="0" smtClean="0"/>
              <a:t>From Group B</a:t>
            </a:r>
            <a:r>
              <a:rPr lang="en-US" dirty="0" err="1" smtClean="0"/>
              <a:t>uying</a:t>
            </a:r>
            <a:r>
              <a:rPr lang="tr-TR" dirty="0" smtClean="0"/>
              <a:t> to Group Service Consumption</a:t>
            </a:r>
            <a:endParaRPr lang="en-US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eaLnBrk="1" hangingPunct="1">
              <a:buFont typeface="Wingdings" pitchFamily="2" charset="2"/>
              <a:buChar char="Ø"/>
              <a:defRPr/>
            </a:pPr>
            <a:r>
              <a:rPr lang="tr-TR" dirty="0" err="1" smtClean="0">
                <a:cs typeface="Times New Roman" pitchFamily="18" charset="0"/>
              </a:rPr>
              <a:t>Group</a:t>
            </a:r>
            <a:r>
              <a:rPr lang="tr-TR" dirty="0" smtClean="0">
                <a:cs typeface="Times New Roman" pitchFamily="18" charset="0"/>
              </a:rPr>
              <a:t> size</a:t>
            </a: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r>
              <a:rPr lang="tr-TR" dirty="0" err="1" smtClean="0">
                <a:cs typeface="Times New Roman" pitchFamily="18" charset="0"/>
              </a:rPr>
              <a:t>Group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familiarity</a:t>
            </a:r>
            <a:r>
              <a:rPr lang="tr-TR" dirty="0">
                <a:cs typeface="Times New Roman" pitchFamily="18" charset="0"/>
              </a:rPr>
              <a:t> </a:t>
            </a:r>
            <a:r>
              <a:rPr lang="tr-TR" dirty="0" smtClean="0">
                <a:cs typeface="Times New Roman" pitchFamily="18" charset="0"/>
              </a:rPr>
              <a:t>(</a:t>
            </a:r>
            <a:r>
              <a:rPr lang="tr-TR" dirty="0" err="1" smtClean="0">
                <a:cs typeface="Times New Roman" pitchFamily="18" charset="0"/>
              </a:rPr>
              <a:t>structure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and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homogeneity</a:t>
            </a:r>
            <a:r>
              <a:rPr lang="tr-TR" dirty="0" smtClean="0">
                <a:cs typeface="Times New Roman" pitchFamily="18" charset="0"/>
              </a:rPr>
              <a:t>)</a:t>
            </a: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r>
              <a:rPr lang="tr-TR" dirty="0" err="1" smtClean="0">
                <a:cs typeface="Times New Roman" pitchFamily="18" charset="0"/>
              </a:rPr>
              <a:t>Group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potential</a:t>
            </a:r>
            <a:endParaRPr lang="tr-TR" dirty="0" smtClean="0">
              <a:cs typeface="Times New Roman" pitchFamily="18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r>
              <a:rPr lang="tr-TR" dirty="0" err="1" smtClean="0">
                <a:cs typeface="Times New Roman" pitchFamily="18" charset="0"/>
              </a:rPr>
              <a:t>Collective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productivity</a:t>
            </a:r>
            <a:endParaRPr lang="tr-TR" dirty="0" smtClean="0">
              <a:cs typeface="Times New Roman" pitchFamily="18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r>
              <a:rPr lang="tr-TR" dirty="0" err="1" smtClean="0">
                <a:cs typeface="Times New Roman" pitchFamily="18" charset="0"/>
              </a:rPr>
              <a:t>Group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productivity</a:t>
            </a:r>
            <a:endParaRPr lang="tr-TR" dirty="0" smtClean="0">
              <a:cs typeface="Times New Roman" pitchFamily="18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r>
              <a:rPr lang="tr-TR" dirty="0" err="1" smtClean="0">
                <a:cs typeface="Times New Roman" pitchFamily="18" charset="0"/>
              </a:rPr>
              <a:t>Group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moods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and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emotions</a:t>
            </a:r>
            <a:endParaRPr lang="tr-TR" dirty="0" smtClean="0">
              <a:cs typeface="Times New Roman" pitchFamily="18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r>
              <a:rPr lang="tr-TR" dirty="0" err="1" smtClean="0">
                <a:cs typeface="Times New Roman" pitchFamily="18" charset="0"/>
              </a:rPr>
              <a:t>Group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beliefs</a:t>
            </a:r>
            <a:endParaRPr lang="tr-TR" dirty="0" smtClean="0">
              <a:cs typeface="Times New Roman" pitchFamily="18" charset="0"/>
            </a:endParaRPr>
          </a:p>
          <a:p>
            <a:pPr marL="0" indent="0" algn="r" eaLnBrk="1" hangingPunct="1">
              <a:buFont typeface="Wingdings" pitchFamily="2" charset="2"/>
              <a:buNone/>
              <a:defRPr/>
            </a:pPr>
            <a:r>
              <a:rPr lang="tr-TR" dirty="0" smtClean="0">
                <a:cs typeface="Times New Roman" pitchFamily="18" charset="0"/>
              </a:rPr>
              <a:t>(Mason &amp; </a:t>
            </a:r>
            <a:r>
              <a:rPr lang="tr-TR" dirty="0" err="1" smtClean="0">
                <a:cs typeface="Times New Roman" pitchFamily="18" charset="0"/>
              </a:rPr>
              <a:t>Griffin</a:t>
            </a:r>
            <a:r>
              <a:rPr lang="tr-TR" dirty="0" smtClean="0">
                <a:cs typeface="Times New Roman" pitchFamily="18" charset="0"/>
              </a:rPr>
              <a:t>, 2002: 272)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dirty="0" smtClean="0"/>
              <a:t>Factors Influencing A Group’s Service Failure Perceptions</a:t>
            </a:r>
            <a:endParaRPr lang="en-US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7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When individuals take part in a group, they tend to expose emotions in line with the group’s emotions in terms of</a:t>
            </a:r>
            <a:r>
              <a:rPr lang="en-GB" dirty="0" smtClean="0">
                <a:cs typeface="Times New Roman" pitchFamily="18" charset="0"/>
              </a:rPr>
              <a:t>:</a:t>
            </a:r>
            <a:endParaRPr lang="tr-TR" dirty="0" smtClean="0">
              <a:cs typeface="Times New Roman" pitchFamily="18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tr-TR" dirty="0" smtClean="0">
                <a:cs typeface="Times New Roman" pitchFamily="18" charset="0"/>
              </a:rPr>
              <a:t>type (positive or negative)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tr-TR" dirty="0" smtClean="0">
                <a:cs typeface="Times New Roman" pitchFamily="18" charset="0"/>
              </a:rPr>
              <a:t>intensity (high or low)</a:t>
            </a:r>
          </a:p>
          <a:p>
            <a:pPr eaLnBrk="1" hangingPunct="1"/>
            <a:endParaRPr lang="tr-TR" sz="1000" dirty="0" smtClean="0"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tr-TR" dirty="0" smtClean="0">
                <a:cs typeface="Times New Roman" pitchFamily="18" charset="0"/>
              </a:rPr>
              <a:t>Hence</a:t>
            </a:r>
            <a:r>
              <a:rPr lang="en-GB" dirty="0" smtClean="0">
                <a:cs typeface="Times New Roman" pitchFamily="18" charset="0"/>
              </a:rPr>
              <a:t>, </a:t>
            </a:r>
            <a:r>
              <a:rPr lang="tr-TR" dirty="0" smtClean="0">
                <a:cs typeface="Times New Roman" pitchFamily="18" charset="0"/>
              </a:rPr>
              <a:t>service failures may cause common negative emotions – emotional contagion</a:t>
            </a:r>
            <a:r>
              <a:rPr lang="en-GB" dirty="0" smtClean="0">
                <a:cs typeface="Times New Roman" pitchFamily="18" charset="0"/>
              </a:rPr>
              <a:t>.</a:t>
            </a:r>
            <a:endParaRPr lang="tr-TR" dirty="0" smtClean="0">
              <a:cs typeface="Times New Roman" pitchFamily="18" charset="0"/>
            </a:endParaRP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mtClean="0"/>
              <a:t>Emotional Contagion in Group Service Encountering </a:t>
            </a:r>
            <a:endParaRPr lang="en-US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7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eaLnBrk="1" hangingPunct="1">
              <a:buFont typeface="Wingdings" pitchFamily="2" charset="2"/>
              <a:buChar char="Ø"/>
            </a:pPr>
            <a:r>
              <a:rPr lang="tr-TR" sz="2400" dirty="0" smtClean="0">
                <a:cs typeface="Times New Roman" pitchFamily="18" charset="0"/>
              </a:rPr>
              <a:t>Emotional contagion</a:t>
            </a:r>
            <a:r>
              <a:rPr lang="en-GB" sz="2400" dirty="0" smtClean="0">
                <a:cs typeface="Times New Roman" pitchFamily="18" charset="0"/>
              </a:rPr>
              <a:t> </a:t>
            </a:r>
            <a:r>
              <a:rPr lang="tr-TR" sz="2400" b="1" dirty="0" smtClean="0">
                <a:cs typeface="Times New Roman" pitchFamily="18" charset="0"/>
              </a:rPr>
              <a:t>-</a:t>
            </a:r>
            <a:r>
              <a:rPr lang="en-GB" sz="2400" b="1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derived from the</a:t>
            </a:r>
            <a:r>
              <a:rPr lang="tr-TR" sz="24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Latin word ‘</a:t>
            </a:r>
            <a:r>
              <a:rPr lang="en-US" sz="2400" dirty="0" err="1" smtClean="0">
                <a:cs typeface="Times New Roman" pitchFamily="18" charset="0"/>
              </a:rPr>
              <a:t>contagio</a:t>
            </a:r>
            <a:r>
              <a:rPr lang="en-US" sz="2400" dirty="0" smtClean="0">
                <a:cs typeface="Times New Roman" pitchFamily="18" charset="0"/>
              </a:rPr>
              <a:t>’ </a:t>
            </a:r>
            <a:r>
              <a:rPr lang="tr-TR" sz="2400" dirty="0" smtClean="0">
                <a:cs typeface="Times New Roman" pitchFamily="18" charset="0"/>
              </a:rPr>
              <a:t> meaning</a:t>
            </a:r>
            <a:r>
              <a:rPr lang="en-GB" sz="2400" dirty="0" smtClean="0">
                <a:cs typeface="Times New Roman" pitchFamily="18" charset="0"/>
              </a:rPr>
              <a:t> </a:t>
            </a:r>
            <a:r>
              <a:rPr lang="tr-TR" sz="2400" dirty="0" smtClean="0">
                <a:cs typeface="Times New Roman" pitchFamily="18" charset="0"/>
              </a:rPr>
              <a:t>‘… from touch’</a:t>
            </a:r>
          </a:p>
          <a:p>
            <a:pPr eaLnBrk="1" hangingPunct="1"/>
            <a:endParaRPr lang="tr-TR" sz="2400" b="1" dirty="0" smtClean="0">
              <a:cs typeface="Times New Roman" pitchFamily="18" charset="0"/>
            </a:endParaRP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tr-TR" sz="2400" dirty="0" smtClean="0">
                <a:cs typeface="Times New Roman" pitchFamily="18" charset="0"/>
              </a:rPr>
              <a:t>Emotional contagion – ‘</a:t>
            </a:r>
            <a:r>
              <a:rPr lang="en-US" sz="2400" dirty="0" smtClean="0">
                <a:cs typeface="Times New Roman" pitchFamily="18" charset="0"/>
              </a:rPr>
              <a:t>the tendency to catch (experience/express) another person’s emotions (his or her emotional</a:t>
            </a:r>
            <a:r>
              <a:rPr lang="tr-TR" sz="24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appraisals, subjective feelings, expressions, patterned</a:t>
            </a:r>
            <a:r>
              <a:rPr lang="tr-TR" sz="24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physiological processes, action tendencies, and instrumental</a:t>
            </a:r>
            <a:r>
              <a:rPr lang="tr-TR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behaviours</a:t>
            </a:r>
            <a:r>
              <a:rPr lang="en-US" sz="2400" dirty="0" smtClean="0">
                <a:cs typeface="Times New Roman" pitchFamily="18" charset="0"/>
              </a:rPr>
              <a:t>)</a:t>
            </a:r>
            <a:r>
              <a:rPr lang="tr-TR" sz="2400" dirty="0" smtClean="0">
                <a:cs typeface="Times New Roman" pitchFamily="18" charset="0"/>
              </a:rPr>
              <a:t>’</a:t>
            </a:r>
            <a:r>
              <a:rPr lang="en-US" sz="2400" dirty="0" smtClean="0">
                <a:cs typeface="Times New Roman" pitchFamily="18" charset="0"/>
              </a:rPr>
              <a:t>.</a:t>
            </a:r>
            <a:endParaRPr lang="tr-TR" sz="2400" dirty="0" smtClean="0">
              <a:cs typeface="Times New Roman" pitchFamily="18" charset="0"/>
            </a:endParaRPr>
          </a:p>
          <a:p>
            <a:pPr eaLnBrk="1" hangingPunct="1"/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Emotional Contagion in Group Service Encounters </a:t>
            </a:r>
            <a:endParaRPr lang="en-US" dirty="0" smtClean="0"/>
          </a:p>
        </p:txBody>
      </p:sp>
      <p:sp>
        <p:nvSpPr>
          <p:cNvPr id="6" name="5 Dikdörtgen"/>
          <p:cNvSpPr/>
          <p:nvPr/>
        </p:nvSpPr>
        <p:spPr>
          <a:xfrm>
            <a:off x="1255427" y="4993392"/>
            <a:ext cx="55626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0" lang="tr-TR" sz="1400" kern="0" dirty="0">
                <a:cs typeface="Times New Roman" pitchFamily="18" charset="0"/>
              </a:rPr>
              <a:t>(</a:t>
            </a:r>
            <a:r>
              <a:rPr kumimoji="0" lang="en-US" sz="1400" kern="0" dirty="0">
                <a:cs typeface="Times New Roman" pitchFamily="18" charset="0"/>
              </a:rPr>
              <a:t>Hatfield, Cacioppo &amp; Rapson, 1993: 96</a:t>
            </a:r>
            <a:r>
              <a:rPr kumimoji="0" lang="tr-TR" sz="1400" kern="0" dirty="0">
                <a:cs typeface="Times New Roman" pitchFamily="18" charset="0"/>
              </a:rPr>
              <a:t>)</a:t>
            </a:r>
            <a:endParaRPr lang="tr-TR" sz="1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 eaLnBrk="1" hangingPunct="1">
              <a:buFont typeface="Wingdings" pitchFamily="2" charset="2"/>
              <a:buChar char="Ø"/>
              <a:defRPr/>
            </a:pPr>
            <a:r>
              <a:rPr lang="tr-TR" dirty="0" smtClean="0">
                <a:cs typeface="Times New Roman" pitchFamily="18" charset="0"/>
              </a:rPr>
              <a:t>Positive and negative emotional  contagion may occur between</a:t>
            </a:r>
            <a:r>
              <a:rPr lang="en-GB" dirty="0" smtClean="0">
                <a:cs typeface="Times New Roman" pitchFamily="18" charset="0"/>
              </a:rPr>
              <a:t>:</a:t>
            </a:r>
            <a:endParaRPr lang="tr-TR" dirty="0" smtClean="0">
              <a:cs typeface="Times New Roman" pitchFamily="18" charset="0"/>
            </a:endParaRPr>
          </a:p>
          <a:p>
            <a:pPr marL="1268412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GB" dirty="0">
                <a:cs typeface="Times New Roman" pitchFamily="18" charset="0"/>
              </a:rPr>
              <a:t>a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tr-TR" dirty="0" smtClean="0">
                <a:cs typeface="Times New Roman" pitchFamily="18" charset="0"/>
              </a:rPr>
              <a:t>group of customers served</a:t>
            </a:r>
          </a:p>
          <a:p>
            <a:pPr marL="1268412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tr-TR" dirty="0" smtClean="0">
                <a:cs typeface="Times New Roman" pitchFamily="18" charset="0"/>
              </a:rPr>
              <a:t>employees in a service busines</a:t>
            </a:r>
            <a:r>
              <a:rPr lang="en-GB" dirty="0" smtClean="0">
                <a:cs typeface="Times New Roman" pitchFamily="18" charset="0"/>
              </a:rPr>
              <a:t>s</a:t>
            </a:r>
            <a:endParaRPr lang="tr-TR" dirty="0" smtClean="0">
              <a:cs typeface="Times New Roman" pitchFamily="18" charset="0"/>
            </a:endParaRPr>
          </a:p>
          <a:p>
            <a:pPr marL="1268412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tr-TR" dirty="0">
                <a:cs typeface="Times New Roman" pitchFamily="18" charset="0"/>
              </a:rPr>
              <a:t>e</a:t>
            </a:r>
            <a:r>
              <a:rPr lang="tr-TR" dirty="0" smtClean="0">
                <a:cs typeface="Times New Roman" pitchFamily="18" charset="0"/>
              </a:rPr>
              <a:t>mployees </a:t>
            </a:r>
            <a:r>
              <a:rPr lang="tr-TR" dirty="0" err="1" smtClean="0">
                <a:cs typeface="Times New Roman" pitchFamily="18" charset="0"/>
              </a:rPr>
              <a:t>and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customers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collectively</a:t>
            </a:r>
            <a:r>
              <a:rPr lang="tr-TR" dirty="0" smtClean="0">
                <a:cs typeface="Times New Roman" pitchFamily="18" charset="0"/>
              </a:rPr>
              <a:t> in a service </a:t>
            </a:r>
            <a:r>
              <a:rPr lang="tr-TR" dirty="0" err="1" smtClean="0">
                <a:cs typeface="Times New Roman" pitchFamily="18" charset="0"/>
              </a:rPr>
              <a:t>business</a:t>
            </a:r>
            <a:endParaRPr lang="tr-TR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tr-TR" dirty="0" smtClean="0">
              <a:cs typeface="Times New Roman" pitchFamily="18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r>
              <a:rPr lang="tr-TR" dirty="0" smtClean="0">
                <a:cs typeface="Times New Roman" pitchFamily="18" charset="0"/>
              </a:rPr>
              <a:t>Hereditary factors, gender, personality, upringing and past experience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tr-TR" dirty="0" smtClean="0">
                <a:cs typeface="Times New Roman" pitchFamily="18" charset="0"/>
              </a:rPr>
              <a:t>are the major factors </a:t>
            </a:r>
            <a:r>
              <a:rPr lang="en-GB" dirty="0" smtClean="0">
                <a:cs typeface="Times New Roman" pitchFamily="18" charset="0"/>
              </a:rPr>
              <a:t>and </a:t>
            </a:r>
            <a:r>
              <a:rPr lang="tr-TR" dirty="0" smtClean="0">
                <a:cs typeface="Times New Roman" pitchFamily="18" charset="0"/>
              </a:rPr>
              <a:t>influences on emotional contagion.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Emotional Contagion in Group Service Encounters</a:t>
            </a:r>
            <a:endParaRPr lang="en-US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000" dirty="0" smtClean="0">
                <a:cs typeface="Times New Roman" pitchFamily="18" charset="0"/>
              </a:rPr>
              <a:t>According to Emotional Contagion Theory, a</a:t>
            </a:r>
            <a:r>
              <a:rPr lang="en-GB" sz="2000" dirty="0" smtClean="0">
                <a:cs typeface="Times New Roman" pitchFamily="18" charset="0"/>
              </a:rPr>
              <a:t>n</a:t>
            </a:r>
            <a:r>
              <a:rPr lang="tr-TR" sz="2000" dirty="0" smtClean="0">
                <a:cs typeface="Times New Roman" pitchFamily="18" charset="0"/>
              </a:rPr>
              <a:t> individual’s emotional contagion is shaped in three stages.</a:t>
            </a:r>
          </a:p>
          <a:p>
            <a:pPr eaLnBrk="1" hangingPunct="1">
              <a:defRPr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dirty="0" smtClean="0"/>
              <a:t>Emotional Contagion in Group Service Encountering </a:t>
            </a:r>
            <a:endParaRPr lang="en-US" dirty="0" smtClean="0"/>
          </a:p>
        </p:txBody>
      </p:sp>
      <p:sp>
        <p:nvSpPr>
          <p:cNvPr id="6" name="5 Dikdörtgen"/>
          <p:cNvSpPr/>
          <p:nvPr/>
        </p:nvSpPr>
        <p:spPr>
          <a:xfrm>
            <a:off x="1253673" y="5229200"/>
            <a:ext cx="64770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800000"/>
              </a:buClr>
              <a:buSzPct val="60000"/>
              <a:defRPr/>
            </a:pPr>
            <a:r>
              <a:rPr kumimoji="0" lang="en-US" sz="1200" kern="0" dirty="0">
                <a:latin typeface="Arial"/>
              </a:rPr>
              <a:t>Barsade, S. G. (2002). The ripple effect: Emotional contagion and its influence on group</a:t>
            </a:r>
            <a:r>
              <a:rPr kumimoji="0" lang="tr-TR" sz="1200" kern="0" dirty="0">
                <a:latin typeface="Arial"/>
              </a:rPr>
              <a:t> </a:t>
            </a:r>
            <a:r>
              <a:rPr kumimoji="0" lang="en-US" sz="1200" kern="0" dirty="0">
                <a:latin typeface="Arial"/>
              </a:rPr>
              <a:t>behavior. </a:t>
            </a:r>
            <a:r>
              <a:rPr kumimoji="0" lang="en-US" sz="1200" i="1" kern="0" dirty="0">
                <a:latin typeface="Arial"/>
              </a:rPr>
              <a:t>Administrative Science Quarterly</a:t>
            </a:r>
            <a:r>
              <a:rPr kumimoji="0" lang="en-US" sz="1200" kern="0" dirty="0">
                <a:latin typeface="Arial"/>
              </a:rPr>
              <a:t>, </a:t>
            </a:r>
            <a:r>
              <a:rPr kumimoji="0" lang="en-US" sz="1200" i="1" kern="0" dirty="0">
                <a:latin typeface="Arial"/>
              </a:rPr>
              <a:t>47</a:t>
            </a:r>
            <a:r>
              <a:rPr kumimoji="0" lang="en-US" sz="1200" kern="0" dirty="0">
                <a:latin typeface="Arial"/>
              </a:rPr>
              <a:t>(4), 644-675.</a:t>
            </a:r>
            <a:endParaRPr kumimoji="0" lang="tr-TR" sz="1200" kern="0" dirty="0"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285" y="2060848"/>
            <a:ext cx="6264696" cy="303539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7"/>
          <p:cNvSpPr>
            <a:spLocks noGrp="1" noChangeArrowheads="1"/>
          </p:cNvSpPr>
          <p:nvPr>
            <p:ph sz="quarter" idx="13"/>
          </p:nvPr>
        </p:nvSpPr>
        <p:spPr>
          <a:xfrm>
            <a:off x="1187624" y="1412776"/>
            <a:ext cx="7196137" cy="3812803"/>
          </a:xfrm>
        </p:spPr>
        <p:txBody>
          <a:bodyPr>
            <a:normAutofit fontScale="85000" lnSpcReduction="20000"/>
          </a:bodyPr>
          <a:lstStyle/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Evaluation of personal emotions, group members’ emotions and the level of empathy are influential in determining the type of emotional contagion.</a:t>
            </a:r>
            <a:endParaRPr lang="en-GB" dirty="0" smtClean="0">
              <a:cs typeface="Times New Roman" pitchFamily="18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Positive emotional contagion</a:t>
            </a:r>
            <a:r>
              <a:rPr lang="en-GB" dirty="0" smtClean="0">
                <a:cs typeface="Times New Roman" pitchFamily="18" charset="0"/>
              </a:rPr>
              <a:t> – </a:t>
            </a:r>
            <a:r>
              <a:rPr lang="tr-TR" dirty="0" smtClean="0">
                <a:cs typeface="Times New Roman" pitchFamily="18" charset="0"/>
              </a:rPr>
              <a:t>turns</a:t>
            </a:r>
            <a:r>
              <a:rPr lang="en-GB" dirty="0" smtClean="0">
                <a:cs typeface="Times New Roman" pitchFamily="18" charset="0"/>
              </a:rPr>
              <a:t> a</a:t>
            </a:r>
            <a:r>
              <a:rPr lang="tr-TR" dirty="0" smtClean="0">
                <a:cs typeface="Times New Roman" pitchFamily="18" charset="0"/>
              </a:rPr>
              <a:t> person’s mood and emotion into </a:t>
            </a:r>
            <a:r>
              <a:rPr lang="en-GB" dirty="0" smtClean="0">
                <a:cs typeface="Times New Roman" pitchFamily="18" charset="0"/>
              </a:rPr>
              <a:t>a </a:t>
            </a:r>
            <a:r>
              <a:rPr lang="tr-TR" dirty="0" smtClean="0">
                <a:cs typeface="Times New Roman" pitchFamily="18" charset="0"/>
              </a:rPr>
              <a:t>positive state.</a:t>
            </a:r>
            <a:endParaRPr lang="en-GB" dirty="0" smtClean="0">
              <a:cs typeface="Times New Roman" pitchFamily="18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Negative emotional contagion</a:t>
            </a:r>
            <a:r>
              <a:rPr lang="en-GB" dirty="0" smtClean="0">
                <a:cs typeface="Times New Roman" pitchFamily="18" charset="0"/>
              </a:rPr>
              <a:t> – </a:t>
            </a:r>
            <a:r>
              <a:rPr lang="tr-TR" dirty="0" smtClean="0">
                <a:cs typeface="Times New Roman" pitchFamily="18" charset="0"/>
              </a:rPr>
              <a:t>turns </a:t>
            </a:r>
            <a:r>
              <a:rPr lang="en-GB" dirty="0" smtClean="0">
                <a:cs typeface="Times New Roman" pitchFamily="18" charset="0"/>
              </a:rPr>
              <a:t>a </a:t>
            </a:r>
            <a:r>
              <a:rPr lang="tr-TR" dirty="0" smtClean="0">
                <a:cs typeface="Times New Roman" pitchFamily="18" charset="0"/>
              </a:rPr>
              <a:t>person’s mood and emotion into </a:t>
            </a:r>
            <a:r>
              <a:rPr lang="en-GB" dirty="0" smtClean="0">
                <a:cs typeface="Times New Roman" pitchFamily="18" charset="0"/>
              </a:rPr>
              <a:t>a </a:t>
            </a:r>
            <a:r>
              <a:rPr lang="tr-TR" dirty="0" smtClean="0">
                <a:cs typeface="Times New Roman" pitchFamily="18" charset="0"/>
              </a:rPr>
              <a:t>negative state.</a:t>
            </a:r>
          </a:p>
          <a:p>
            <a:pPr eaLnBrk="1" hangingPunct="1"/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dirty="0" smtClean="0"/>
              <a:t>Role of Emotional Contagion in Group Service Failures</a:t>
            </a:r>
            <a:endParaRPr lang="en-US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7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Negative emotional contagion may result in: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tr-TR" dirty="0" smtClean="0">
                <a:cs typeface="Times New Roman" pitchFamily="18" charset="0"/>
              </a:rPr>
              <a:t>negative emotions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tr-TR" dirty="0" smtClean="0">
                <a:cs typeface="Times New Roman" pitchFamily="18" charset="0"/>
              </a:rPr>
              <a:t>low service quality perceptions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tr-TR" dirty="0" smtClean="0">
                <a:cs typeface="Times New Roman" pitchFamily="18" charset="0"/>
              </a:rPr>
              <a:t>low level of satisfaction derived from the service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tr-TR" dirty="0" smtClean="0">
                <a:cs typeface="Times New Roman" pitchFamily="18" charset="0"/>
              </a:rPr>
              <a:t>complaint behavio</a:t>
            </a:r>
            <a:r>
              <a:rPr lang="en-GB" dirty="0" smtClean="0">
                <a:cs typeface="Times New Roman" pitchFamily="18" charset="0"/>
              </a:rPr>
              <a:t>u</a:t>
            </a:r>
            <a:r>
              <a:rPr lang="tr-TR" dirty="0" smtClean="0">
                <a:cs typeface="Times New Roman" pitchFamily="18" charset="0"/>
              </a:rPr>
              <a:t>r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tr-TR" dirty="0" smtClean="0">
                <a:cs typeface="Times New Roman" pitchFamily="18" charset="0"/>
              </a:rPr>
              <a:t>negative behavioral intentions  (e.g. customer switching, negative WOM)</a:t>
            </a:r>
            <a:r>
              <a:rPr lang="en-GB" dirty="0" smtClean="0">
                <a:cs typeface="Times New Roman" pitchFamily="18" charset="0"/>
              </a:rPr>
              <a:t>.</a:t>
            </a:r>
            <a:endParaRPr lang="tr-TR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dirty="0" smtClean="0"/>
              <a:t>Role of Emotional Contagion in Group Service Failures</a:t>
            </a:r>
            <a:endParaRPr lang="en-US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7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Service staff’s body language, attitudes and behavio</a:t>
            </a:r>
            <a:r>
              <a:rPr lang="en-GB" dirty="0" smtClean="0">
                <a:cs typeface="Times New Roman" pitchFamily="18" charset="0"/>
              </a:rPr>
              <a:t>u</a:t>
            </a:r>
            <a:r>
              <a:rPr lang="tr-TR" dirty="0" smtClean="0">
                <a:cs typeface="Times New Roman" pitchFamily="18" charset="0"/>
              </a:rPr>
              <a:t>rs may reveal their real emotions to customers.</a:t>
            </a:r>
          </a:p>
          <a:p>
            <a:pPr eaLnBrk="1" hangingPunct="1"/>
            <a:endParaRPr lang="tr-TR" dirty="0" smtClean="0">
              <a:cs typeface="Times New Roman" pitchFamily="18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Service staff need to be careful so that they do not cause negative contagion.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mtClean="0"/>
              <a:t>Role of Emotional Contagion in Group Service Failures </a:t>
            </a:r>
            <a:endParaRPr lang="en-US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en-GB" sz="2400" dirty="0" smtClean="0"/>
              <a:t>Understand the role and potential of group consumption in tourism and hospitality.</a:t>
            </a:r>
            <a:endParaRPr lang="tr-TR" sz="2400" dirty="0" smtClean="0"/>
          </a:p>
          <a:p>
            <a:pPr marL="342900" lvl="0" indent="-342900">
              <a:buFont typeface="Wingdings" pitchFamily="2" charset="2"/>
              <a:buChar char="Ø"/>
            </a:pPr>
            <a:r>
              <a:rPr lang="en-GB" sz="2400" dirty="0" smtClean="0"/>
              <a:t>Explain the group service interaction process.</a:t>
            </a:r>
            <a:endParaRPr lang="tr-TR" sz="2400" dirty="0" smtClean="0"/>
          </a:p>
          <a:p>
            <a:pPr marL="342900" lvl="0" indent="-342900">
              <a:buFont typeface="Wingdings" pitchFamily="2" charset="2"/>
              <a:buChar char="Ø"/>
            </a:pPr>
            <a:r>
              <a:rPr lang="en-GB" sz="2400" dirty="0" smtClean="0"/>
              <a:t>Understand the contexts in which group service failures take place.</a:t>
            </a:r>
            <a:endParaRPr lang="tr-TR" sz="2400" dirty="0" smtClean="0"/>
          </a:p>
          <a:p>
            <a:pPr marL="342900" lvl="0" indent="-342900">
              <a:buFont typeface="Wingdings" pitchFamily="2" charset="2"/>
              <a:buChar char="Ø"/>
            </a:pPr>
            <a:r>
              <a:rPr lang="en-GB" sz="2400" dirty="0" smtClean="0"/>
              <a:t>Understand and explain the concept of emotional contagion and its influence on service failures and recovery processes.</a:t>
            </a:r>
            <a:endParaRPr lang="tr-TR" sz="2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Learning Objectives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756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7"/>
          <p:cNvSpPr>
            <a:spLocks noGrp="1" noChangeArrowheads="1"/>
          </p:cNvSpPr>
          <p:nvPr>
            <p:ph sz="quarter" idx="13"/>
          </p:nvPr>
        </p:nvSpPr>
        <p:spPr>
          <a:xfrm>
            <a:off x="1187624" y="1556792"/>
            <a:ext cx="7196137" cy="4028827"/>
          </a:xfrm>
        </p:spPr>
        <p:txBody>
          <a:bodyPr>
            <a:normAutofit fontScale="92500" lnSpcReduction="20000"/>
          </a:bodyPr>
          <a:lstStyle/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Tourism and hospitality services involve a high level of human contact and interaction – </a:t>
            </a:r>
            <a:r>
              <a:rPr lang="en-GB" dirty="0" smtClean="0">
                <a:cs typeface="Times New Roman" pitchFamily="18" charset="0"/>
              </a:rPr>
              <a:t>t</a:t>
            </a:r>
            <a:r>
              <a:rPr lang="tr-TR" dirty="0" smtClean="0">
                <a:cs typeface="Times New Roman" pitchFamily="18" charset="0"/>
              </a:rPr>
              <a:t>his increases the ability to be emphatetic.</a:t>
            </a:r>
          </a:p>
          <a:p>
            <a:pPr eaLnBrk="1" hangingPunct="1"/>
            <a:endParaRPr lang="tr-TR" b="1" dirty="0" smtClean="0">
              <a:cs typeface="Times New Roman" pitchFamily="18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Service staff need to be able to</a:t>
            </a:r>
            <a:r>
              <a:rPr lang="en-GB" dirty="0" smtClean="0">
                <a:cs typeface="Times New Roman" pitchFamily="18" charset="0"/>
              </a:rPr>
              <a:t> put</a:t>
            </a:r>
            <a:r>
              <a:rPr lang="tr-TR" dirty="0" smtClean="0">
                <a:cs typeface="Times New Roman" pitchFamily="18" charset="0"/>
              </a:rPr>
              <a:t> themselves in customers’ shoes and </a:t>
            </a:r>
            <a:r>
              <a:rPr lang="en-GB" dirty="0" smtClean="0">
                <a:cs typeface="Times New Roman" pitchFamily="18" charset="0"/>
              </a:rPr>
              <a:t>understand </a:t>
            </a:r>
            <a:r>
              <a:rPr lang="tr-TR" dirty="0" smtClean="0">
                <a:cs typeface="Times New Roman" pitchFamily="18" charset="0"/>
              </a:rPr>
              <a:t>that customers in a group are markedly different from individuals on their own.</a:t>
            </a:r>
          </a:p>
          <a:p>
            <a:pPr eaLnBrk="1" hangingPunct="1"/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mtClean="0"/>
              <a:t>Role of Emotional Contagion in Group Service Failures </a:t>
            </a:r>
            <a:endParaRPr lang="en-US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7"/>
          <p:cNvSpPr>
            <a:spLocks noGrp="1" noChangeArrowheads="1"/>
          </p:cNvSpPr>
          <p:nvPr>
            <p:ph sz="quarter" idx="13"/>
          </p:nvPr>
        </p:nvSpPr>
        <p:spPr>
          <a:xfrm>
            <a:off x="1187624" y="1412776"/>
            <a:ext cx="7196137" cy="4028827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Tourism and hospitality </a:t>
            </a:r>
            <a:r>
              <a:rPr lang="en-GB" dirty="0" smtClean="0">
                <a:cs typeface="Times New Roman" pitchFamily="18" charset="0"/>
              </a:rPr>
              <a:t>are</a:t>
            </a:r>
            <a:r>
              <a:rPr lang="tr-TR" dirty="0" smtClean="0">
                <a:cs typeface="Times New Roman" pitchFamily="18" charset="0"/>
              </a:rPr>
              <a:t> not limited </a:t>
            </a:r>
            <a:r>
              <a:rPr lang="en-GB" dirty="0" smtClean="0">
                <a:cs typeface="Times New Roman" pitchFamily="18" charset="0"/>
              </a:rPr>
              <a:t>to </a:t>
            </a:r>
            <a:r>
              <a:rPr lang="tr-TR" dirty="0" smtClean="0">
                <a:cs typeface="Times New Roman" pitchFamily="18" charset="0"/>
              </a:rPr>
              <a:t>the satisfaction of</a:t>
            </a:r>
            <a:r>
              <a:rPr lang="en-GB" dirty="0" smtClean="0">
                <a:cs typeface="Times New Roman" pitchFamily="18" charset="0"/>
              </a:rPr>
              <a:t> customers’</a:t>
            </a:r>
            <a:r>
              <a:rPr lang="tr-TR" dirty="0" smtClean="0">
                <a:cs typeface="Times New Roman" pitchFamily="18" charset="0"/>
              </a:rPr>
              <a:t> physiological needs.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tr-TR" dirty="0" smtClean="0">
                <a:cs typeface="Times New Roman" pitchFamily="18" charset="0"/>
              </a:rPr>
              <a:t>Customers need psychological/emotional satisfaction too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tr-TR" dirty="0" smtClean="0">
                <a:cs typeface="Times New Roman" pitchFamily="18" charset="0"/>
              </a:rPr>
              <a:t>(</a:t>
            </a:r>
            <a:r>
              <a:rPr lang="en-GB" dirty="0" smtClean="0">
                <a:cs typeface="Times New Roman" pitchFamily="18" charset="0"/>
              </a:rPr>
              <a:t>e</a:t>
            </a:r>
            <a:r>
              <a:rPr lang="tr-TR" dirty="0" smtClean="0">
                <a:cs typeface="Times New Roman" pitchFamily="18" charset="0"/>
              </a:rPr>
              <a:t>.g. </a:t>
            </a:r>
            <a:r>
              <a:rPr lang="en-GB" dirty="0" smtClean="0">
                <a:cs typeface="Times New Roman" pitchFamily="18" charset="0"/>
              </a:rPr>
              <a:t>t</a:t>
            </a:r>
            <a:r>
              <a:rPr lang="tr-TR" dirty="0" smtClean="0">
                <a:cs typeface="Times New Roman" pitchFamily="18" charset="0"/>
              </a:rPr>
              <a:t>ourism and hospitality services may be instrumental in satisfying customers needs for s</a:t>
            </a:r>
            <a:r>
              <a:rPr lang="en-GB" dirty="0" smtClean="0">
                <a:cs typeface="Times New Roman" pitchFamily="18" charset="0"/>
              </a:rPr>
              <a:t>t</a:t>
            </a:r>
            <a:r>
              <a:rPr lang="tr-TR" dirty="0" smtClean="0">
                <a:cs typeface="Times New Roman" pitchFamily="18" charset="0"/>
              </a:rPr>
              <a:t>atus, popularity, love, esteem,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tr-TR" dirty="0" smtClean="0">
                <a:cs typeface="Times New Roman" pitchFamily="18" charset="0"/>
              </a:rPr>
              <a:t>prestige, respect, etc.</a:t>
            </a:r>
            <a:r>
              <a:rPr lang="en-GB" dirty="0" smtClean="0">
                <a:cs typeface="Times New Roman" pitchFamily="18" charset="0"/>
              </a:rPr>
              <a:t>) – making  customers more vulnerable to influence from group emotions.</a:t>
            </a:r>
            <a:endParaRPr lang="tr-TR" dirty="0" smtClean="0">
              <a:cs typeface="Times New Roman" pitchFamily="18" charset="0"/>
            </a:endParaRPr>
          </a:p>
          <a:p>
            <a:pPr eaLnBrk="1" hangingPunct="1"/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dirty="0" smtClean="0"/>
              <a:t>Role of Emotional Contagion in Group Service Failures </a:t>
            </a:r>
            <a:endParaRPr lang="en-US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7"/>
          <p:cNvSpPr>
            <a:spLocks noGrp="1" noChangeArrowheads="1"/>
          </p:cNvSpPr>
          <p:nvPr>
            <p:ph sz="quarter" idx="13"/>
          </p:nvPr>
        </p:nvSpPr>
        <p:spPr>
          <a:xfrm>
            <a:off x="1187624" y="1556792"/>
            <a:ext cx="7196137" cy="3452763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Emotional contagion frequently derives</a:t>
            </a:r>
            <a:r>
              <a:rPr lang="en-GB" dirty="0" smtClean="0">
                <a:cs typeface="Times New Roman" pitchFamily="18" charset="0"/>
              </a:rPr>
              <a:t> not</a:t>
            </a:r>
            <a:r>
              <a:rPr lang="tr-TR" dirty="0" smtClean="0">
                <a:cs typeface="Times New Roman" pitchFamily="18" charset="0"/>
              </a:rPr>
              <a:t> from group members but employees.</a:t>
            </a:r>
            <a:endParaRPr lang="en-GB" dirty="0" smtClean="0">
              <a:cs typeface="Times New Roman" pitchFamily="18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Customers</a:t>
            </a:r>
            <a:r>
              <a:rPr lang="en-GB" dirty="0" smtClean="0">
                <a:cs typeface="Times New Roman" pitchFamily="18" charset="0"/>
              </a:rPr>
              <a:t>’</a:t>
            </a:r>
            <a:r>
              <a:rPr lang="tr-TR" dirty="0" smtClean="0">
                <a:cs typeface="Times New Roman" pitchFamily="18" charset="0"/>
              </a:rPr>
              <a:t> attitudes and behavio</a:t>
            </a:r>
            <a:r>
              <a:rPr lang="en-GB" dirty="0" smtClean="0">
                <a:cs typeface="Times New Roman" pitchFamily="18" charset="0"/>
              </a:rPr>
              <a:t>u</a:t>
            </a:r>
            <a:r>
              <a:rPr lang="tr-TR" dirty="0" smtClean="0">
                <a:cs typeface="Times New Roman" pitchFamily="18" charset="0"/>
              </a:rPr>
              <a:t>rs  are generally shaped by group members’ and third parties’ moods and emotions.</a:t>
            </a:r>
          </a:p>
          <a:p>
            <a:pPr eaLnBrk="1" hangingPunct="1"/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dirty="0" smtClean="0"/>
              <a:t>Role of Emotional Contagion in Group Service Failures</a:t>
            </a:r>
            <a:endParaRPr lang="en-US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7"/>
          <p:cNvSpPr>
            <a:spLocks noGrp="1" noChangeArrowheads="1"/>
          </p:cNvSpPr>
          <p:nvPr>
            <p:ph sz="quarter" idx="13"/>
          </p:nvPr>
        </p:nvSpPr>
        <p:spPr>
          <a:xfrm>
            <a:off x="1189356" y="1556792"/>
            <a:ext cx="7196137" cy="4028826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Unhappy or unsatisfied customers in or out-group could remind</a:t>
            </a:r>
            <a:r>
              <a:rPr lang="en-GB" dirty="0" smtClean="0">
                <a:cs typeface="Times New Roman" pitchFamily="18" charset="0"/>
              </a:rPr>
              <a:t> other group members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en-GB" dirty="0" smtClean="0">
                <a:cs typeface="Times New Roman" pitchFamily="18" charset="0"/>
              </a:rPr>
              <a:t>of </a:t>
            </a:r>
            <a:r>
              <a:rPr lang="tr-TR" dirty="0" smtClean="0">
                <a:cs typeface="Times New Roman" pitchFamily="18" charset="0"/>
              </a:rPr>
              <a:t>his/her previous unsuccesful experience.</a:t>
            </a:r>
          </a:p>
          <a:p>
            <a:pPr eaLnBrk="1" hangingPunct="1"/>
            <a:endParaRPr lang="tr-TR" dirty="0" smtClean="0">
              <a:cs typeface="Times New Roman" pitchFamily="18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Besides, individuals are more likely to share their consumption ideas, experiences and emotions in a group.</a:t>
            </a:r>
          </a:p>
          <a:p>
            <a:pPr eaLnBrk="1" hangingPunct="1"/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dirty="0" smtClean="0"/>
              <a:t>Role of Emotional Contagion in Group Service Failure </a:t>
            </a:r>
            <a:endParaRPr lang="en-US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7"/>
          <p:cNvSpPr>
            <a:spLocks noGrp="1" noChangeArrowheads="1"/>
          </p:cNvSpPr>
          <p:nvPr>
            <p:ph sz="quarter" idx="13"/>
          </p:nvPr>
        </p:nvSpPr>
        <p:spPr>
          <a:xfrm>
            <a:off x="1189356" y="1484784"/>
            <a:ext cx="7196137" cy="4100834"/>
          </a:xfrm>
        </p:spPr>
        <p:txBody>
          <a:bodyPr>
            <a:normAutofit fontScale="85000" lnSpcReduction="10000"/>
          </a:bodyPr>
          <a:lstStyle/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Group familiarity and group size are influential on  the intensity and level of emotional contagion.</a:t>
            </a:r>
          </a:p>
          <a:p>
            <a:pPr eaLnBrk="1" hangingPunct="1"/>
            <a:endParaRPr lang="tr-TR" sz="1000" dirty="0" smtClean="0">
              <a:cs typeface="Times New Roman" pitchFamily="18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As the relational distance between the group members gets shorter, customers may become more vulnerable to emotional contagion.</a:t>
            </a:r>
          </a:p>
          <a:p>
            <a:pPr eaLnBrk="1" hangingPunct="1"/>
            <a:endParaRPr lang="tr-TR" sz="1000" dirty="0" smtClean="0">
              <a:cs typeface="Times New Roman" pitchFamily="18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As the relational distance between the group members increases, customers’ group loyalty would decrease gradually.</a:t>
            </a:r>
          </a:p>
          <a:p>
            <a:pPr eaLnBrk="1" hangingPunct="1">
              <a:buFont typeface="Wingdings" pitchFamily="2" charset="2"/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mtClean="0"/>
              <a:t>Role of Emotional Contagion in Group Service Failures </a:t>
            </a:r>
            <a:endParaRPr lang="en-US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7"/>
          <p:cNvSpPr>
            <a:spLocks noGrp="1" noChangeArrowheads="1"/>
          </p:cNvSpPr>
          <p:nvPr>
            <p:ph sz="quarter" idx="13"/>
          </p:nvPr>
        </p:nvSpPr>
        <p:spPr>
          <a:xfrm>
            <a:off x="1189356" y="1628800"/>
            <a:ext cx="7196137" cy="3956818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Group size is a controversial issue in service failures as the group familiarity is a dominant factor regardless of group size.</a:t>
            </a:r>
            <a:endParaRPr lang="en-GB" dirty="0" smtClean="0">
              <a:cs typeface="Times New Roman" pitchFamily="18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It is believed that the more customers  </a:t>
            </a:r>
            <a:r>
              <a:rPr lang="en-GB" dirty="0" smtClean="0">
                <a:cs typeface="Times New Roman" pitchFamily="18" charset="0"/>
              </a:rPr>
              <a:t>are </a:t>
            </a:r>
            <a:r>
              <a:rPr lang="tr-TR" dirty="0" smtClean="0">
                <a:cs typeface="Times New Roman" pitchFamily="18" charset="0"/>
              </a:rPr>
              <a:t>shar</a:t>
            </a:r>
            <a:r>
              <a:rPr lang="en-GB" dirty="0" err="1" smtClean="0">
                <a:cs typeface="Times New Roman" pitchFamily="18" charset="0"/>
              </a:rPr>
              <a:t>ing</a:t>
            </a:r>
            <a:r>
              <a:rPr lang="tr-TR" dirty="0" smtClean="0">
                <a:cs typeface="Times New Roman" pitchFamily="18" charset="0"/>
              </a:rPr>
              <a:t> common emotions, the higher the level of their emotional responses and contagion.</a:t>
            </a:r>
          </a:p>
          <a:p>
            <a:pPr eaLnBrk="1" hangingPunct="1">
              <a:buFont typeface="Wingdings" pitchFamily="2" charset="2"/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dirty="0" smtClean="0"/>
              <a:t>Role of Emotional Contagion in Group Service Failures</a:t>
            </a:r>
            <a:endParaRPr lang="en-US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7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Research shows that:</a:t>
            </a:r>
          </a:p>
          <a:p>
            <a:pPr marL="1200150" lvl="1" indent="-457200">
              <a:buFont typeface="Arial" pitchFamily="34" charset="0"/>
              <a:buChar char="•"/>
            </a:pPr>
            <a:r>
              <a:rPr lang="tr-TR" dirty="0" smtClean="0">
                <a:cs typeface="Times New Roman" pitchFamily="18" charset="0"/>
              </a:rPr>
              <a:t>Customers are negatively influenced by group members’ negative emotions</a:t>
            </a:r>
          </a:p>
          <a:p>
            <a:pPr marL="1200150" lvl="1" indent="-457200">
              <a:buFont typeface="Arial" pitchFamily="34" charset="0"/>
              <a:buChar char="•"/>
            </a:pPr>
            <a:r>
              <a:rPr lang="tr-TR" dirty="0" smtClean="0">
                <a:cs typeface="Times New Roman" pitchFamily="18" charset="0"/>
              </a:rPr>
              <a:t>Customers emotional responses become more negative in group service failures compared with individual service failures</a:t>
            </a:r>
          </a:p>
          <a:p>
            <a:pPr marL="1200150" lvl="1" indent="-457200">
              <a:buFont typeface="Arial" pitchFamily="34" charset="0"/>
              <a:buChar char="•"/>
            </a:pPr>
            <a:r>
              <a:rPr lang="tr-TR" dirty="0" smtClean="0">
                <a:cs typeface="Times New Roman" pitchFamily="18" charset="0"/>
              </a:rPr>
              <a:t>Negative emotional contagions lead to higher recovery expectations among group members</a:t>
            </a:r>
            <a:r>
              <a:rPr lang="en-GB" dirty="0" smtClean="0">
                <a:cs typeface="Times New Roman" pitchFamily="18" charset="0"/>
              </a:rPr>
              <a:t>.</a:t>
            </a:r>
            <a:endParaRPr lang="tr-TR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mtClean="0"/>
              <a:t>Role of Emotional Contagion in Group Service Failure </a:t>
            </a:r>
            <a:endParaRPr lang="en-US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7"/>
          <p:cNvSpPr>
            <a:spLocks noGrp="1" noChangeArrowheads="1"/>
          </p:cNvSpPr>
          <p:nvPr>
            <p:ph sz="quarter" idx="13"/>
          </p:nvPr>
        </p:nvSpPr>
        <p:spPr>
          <a:xfrm>
            <a:off x="1189356" y="1272381"/>
            <a:ext cx="7196137" cy="3668787"/>
          </a:xfrm>
        </p:spPr>
        <p:txBody>
          <a:bodyPr>
            <a:normAutofit fontScale="85000" lnSpcReduction="20000"/>
          </a:bodyPr>
          <a:lstStyle/>
          <a:p>
            <a:pPr marL="457200" indent="-457200" eaLnBrk="1" hangingPunct="1">
              <a:buFont typeface="Wingdings" pitchFamily="2" charset="2"/>
              <a:buChar char="Ø"/>
              <a:defRPr/>
            </a:pPr>
            <a:r>
              <a:rPr lang="tr-TR" dirty="0" smtClean="0">
                <a:cs typeface="Times New Roman" pitchFamily="18" charset="0"/>
              </a:rPr>
              <a:t>Companies should focus on decreasing the number of unhappy customers instead of </a:t>
            </a:r>
            <a:r>
              <a:rPr lang="en-GB" dirty="0" smtClean="0">
                <a:cs typeface="Times New Roman" pitchFamily="18" charset="0"/>
              </a:rPr>
              <a:t>reducing </a:t>
            </a:r>
            <a:r>
              <a:rPr lang="tr-TR" dirty="0" smtClean="0">
                <a:cs typeface="Times New Roman" pitchFamily="18" charset="0"/>
              </a:rPr>
              <a:t>the service failure incidents.</a:t>
            </a:r>
            <a:endParaRPr lang="en-GB" dirty="0" smtClean="0">
              <a:cs typeface="Times New Roman" pitchFamily="18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r>
              <a:rPr lang="tr-TR" dirty="0" smtClean="0">
                <a:cs typeface="Times New Roman" pitchFamily="18" charset="0"/>
              </a:rPr>
              <a:t>Companies should take customers’ pyschological and emotional satisfaction into account</a:t>
            </a:r>
            <a:r>
              <a:rPr lang="en-GB" dirty="0" smtClean="0">
                <a:cs typeface="Times New Roman" pitchFamily="18" charset="0"/>
              </a:rPr>
              <a:t>, in </a:t>
            </a:r>
            <a:r>
              <a:rPr lang="tr-TR" dirty="0" smtClean="0">
                <a:cs typeface="Times New Roman" pitchFamily="18" charset="0"/>
              </a:rPr>
              <a:t> addition to physiological satisfaction.</a:t>
            </a:r>
            <a:endParaRPr lang="en-GB" dirty="0" smtClean="0">
              <a:cs typeface="Times New Roman" pitchFamily="18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r>
              <a:rPr lang="tr-TR" dirty="0" smtClean="0">
                <a:cs typeface="Times New Roman" pitchFamily="18" charset="0"/>
              </a:rPr>
              <a:t>Employees should comprehend the main reason why the customers pay the premium prices</a:t>
            </a:r>
            <a:r>
              <a:rPr lang="en-GB" dirty="0" smtClean="0">
                <a:cs typeface="Times New Roman" pitchFamily="18" charset="0"/>
              </a:rPr>
              <a:t>.</a:t>
            </a:r>
            <a:endParaRPr lang="tr-TR" dirty="0" smtClean="0">
              <a:cs typeface="Times New Roman" pitchFamily="18" charset="0"/>
            </a:endParaRPr>
          </a:p>
          <a:p>
            <a:pPr eaLnBrk="1" hangingPunct="1">
              <a:defRPr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Conclusion</a:t>
            </a:r>
            <a:endParaRPr lang="en-US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7"/>
          <p:cNvSpPr>
            <a:spLocks noGrp="1" noChangeArrowheads="1"/>
          </p:cNvSpPr>
          <p:nvPr>
            <p:ph sz="quarter" idx="13"/>
          </p:nvPr>
        </p:nvSpPr>
        <p:spPr>
          <a:xfrm>
            <a:off x="1189356" y="1272381"/>
            <a:ext cx="7196137" cy="3596779"/>
          </a:xfrm>
        </p:spPr>
        <p:txBody>
          <a:bodyPr>
            <a:normAutofit fontScale="92500" lnSpcReduction="20000"/>
          </a:bodyPr>
          <a:lstStyle/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Employees have to keep in mind that </a:t>
            </a:r>
            <a:r>
              <a:rPr lang="en-US" dirty="0" smtClean="0">
                <a:cs typeface="Times New Roman" pitchFamily="18" charset="0"/>
              </a:rPr>
              <a:t>the consumer</a:t>
            </a:r>
            <a:r>
              <a:rPr lang="tr-TR" dirty="0" smtClean="0">
                <a:cs typeface="Times New Roman" pitchFamily="18" charset="0"/>
              </a:rPr>
              <a:t>s</a:t>
            </a:r>
            <a:r>
              <a:rPr lang="en-US" dirty="0" smtClean="0">
                <a:cs typeface="Times New Roman" pitchFamily="18" charset="0"/>
              </a:rPr>
              <a:t> (tourist</a:t>
            </a:r>
            <a:r>
              <a:rPr lang="tr-TR" dirty="0" smtClean="0">
                <a:cs typeface="Times New Roman" pitchFamily="18" charset="0"/>
              </a:rPr>
              <a:t>s</a:t>
            </a:r>
            <a:r>
              <a:rPr lang="en-US" dirty="0" smtClean="0">
                <a:cs typeface="Times New Roman" pitchFamily="18" charset="0"/>
              </a:rPr>
              <a:t>) make a huge effort to experience </a:t>
            </a:r>
            <a:r>
              <a:rPr lang="tr-TR" dirty="0" smtClean="0">
                <a:cs typeface="Times New Roman" pitchFamily="18" charset="0"/>
              </a:rPr>
              <a:t>their</a:t>
            </a:r>
            <a:r>
              <a:rPr lang="en-US" dirty="0" smtClean="0">
                <a:cs typeface="Times New Roman" pitchFamily="18" charset="0"/>
              </a:rPr>
              <a:t> aim</a:t>
            </a:r>
            <a:r>
              <a:rPr lang="tr-TR" dirty="0" smtClean="0">
                <a:cs typeface="Times New Roman" pitchFamily="18" charset="0"/>
              </a:rPr>
              <a:t>s</a:t>
            </a:r>
            <a:r>
              <a:rPr lang="en-US" dirty="0" smtClean="0">
                <a:cs typeface="Times New Roman" pitchFamily="18" charset="0"/>
              </a:rPr>
              <a:t> which impair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psychological health, lack of energy, memory lapses and depressed moods</a:t>
            </a:r>
            <a:r>
              <a:rPr lang="tr-TR" dirty="0" smtClean="0">
                <a:cs typeface="Times New Roman" pitchFamily="18" charset="0"/>
              </a:rPr>
              <a:t>.</a:t>
            </a:r>
            <a:endParaRPr lang="en-GB" dirty="0" smtClean="0">
              <a:cs typeface="Times New Roman" pitchFamily="18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Hence, their tolerance to service failure could be lower than </a:t>
            </a:r>
            <a:r>
              <a:rPr lang="en-GB" dirty="0" smtClean="0">
                <a:cs typeface="Times New Roman" pitchFamily="18" charset="0"/>
              </a:rPr>
              <a:t>the </a:t>
            </a:r>
            <a:r>
              <a:rPr lang="tr-TR" dirty="0" smtClean="0">
                <a:cs typeface="Times New Roman" pitchFamily="18" charset="0"/>
              </a:rPr>
              <a:t>norm and they could easily incline to others’ negative emotional contagions.</a:t>
            </a:r>
          </a:p>
        </p:txBody>
      </p:sp>
      <p:sp>
        <p:nvSpPr>
          <p:cNvPr id="4096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Conclusion</a:t>
            </a:r>
            <a:endParaRPr lang="en-US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7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 eaLnBrk="1" hangingPunct="1">
              <a:buFont typeface="Wingdings" pitchFamily="2" charset="2"/>
              <a:buChar char="Ø"/>
              <a:defRPr/>
            </a:pPr>
            <a:r>
              <a:rPr lang="tr-TR" dirty="0" smtClean="0">
                <a:cs typeface="Times New Roman" pitchFamily="18" charset="0"/>
              </a:rPr>
              <a:t>All service personnel and managers in tourism and hospitality establishments need to be aware of and prepared for emotional contagion.</a:t>
            </a:r>
            <a:endParaRPr lang="en-GB" dirty="0" smtClean="0">
              <a:cs typeface="Times New Roman" pitchFamily="18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r>
              <a:rPr lang="tr-TR" dirty="0" smtClean="0">
                <a:cs typeface="Times New Roman" pitchFamily="18" charset="0"/>
              </a:rPr>
              <a:t>Marketing managers need to provide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tr-TR" dirty="0" smtClean="0">
                <a:cs typeface="Times New Roman" pitchFamily="18" charset="0"/>
              </a:rPr>
              <a:t>information  to other  managers and service staff on</a:t>
            </a:r>
            <a:r>
              <a:rPr lang="en-GB" dirty="0" smtClean="0">
                <a:cs typeface="Times New Roman" pitchFamily="18" charset="0"/>
              </a:rPr>
              <a:t>:</a:t>
            </a:r>
            <a:endParaRPr lang="tr-TR" dirty="0" smtClean="0">
              <a:cs typeface="Times New Roman" pitchFamily="18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  <a:defRPr/>
            </a:pPr>
            <a:r>
              <a:rPr lang="en-GB" sz="2200" dirty="0" smtClean="0">
                <a:cs typeface="Times New Roman" pitchFamily="18" charset="0"/>
              </a:rPr>
              <a:t>T</a:t>
            </a:r>
            <a:r>
              <a:rPr lang="tr-TR" sz="2200" dirty="0" smtClean="0">
                <a:cs typeface="Times New Roman" pitchFamily="18" charset="0"/>
              </a:rPr>
              <a:t>he socio-economic and socio-cultural characteristics of the customers</a:t>
            </a:r>
          </a:p>
          <a:p>
            <a:pPr marL="1200150" lvl="1" indent="-457200">
              <a:buFont typeface="Arial" panose="020B0604020202020204" pitchFamily="34" charset="0"/>
              <a:buChar char="•"/>
              <a:defRPr/>
            </a:pPr>
            <a:r>
              <a:rPr lang="tr-TR" sz="2200" dirty="0" smtClean="0">
                <a:cs typeface="Times New Roman" pitchFamily="18" charset="0"/>
              </a:rPr>
              <a:t>The leader /</a:t>
            </a:r>
            <a:r>
              <a:rPr lang="en-GB" sz="2200" dirty="0" smtClean="0">
                <a:cs typeface="Times New Roman" pitchFamily="18" charset="0"/>
              </a:rPr>
              <a:t> </a:t>
            </a:r>
            <a:r>
              <a:rPr lang="tr-TR" sz="2200" dirty="0" smtClean="0">
                <a:cs typeface="Times New Roman" pitchFamily="18" charset="0"/>
              </a:rPr>
              <a:t>opinion leader of the group.</a:t>
            </a:r>
            <a:r>
              <a:rPr lang="tr-TR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Conclusion</a:t>
            </a:r>
            <a:endParaRPr lang="en-US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457200" indent="-457200" eaLnBrk="1" hangingPunct="1">
              <a:buFont typeface="Wingdings" pitchFamily="2" charset="2"/>
              <a:buChar char="Ø"/>
            </a:pPr>
            <a:r>
              <a:rPr lang="en-GB" dirty="0" smtClean="0">
                <a:cs typeface="Times New Roman" pitchFamily="18" charset="0"/>
              </a:rPr>
              <a:t>The t</a:t>
            </a:r>
            <a:r>
              <a:rPr lang="tr-TR" dirty="0" smtClean="0">
                <a:cs typeface="Times New Roman" pitchFamily="18" charset="0"/>
              </a:rPr>
              <a:t>ourism and hospitality </a:t>
            </a:r>
            <a:r>
              <a:rPr lang="en-US" dirty="0" smtClean="0">
                <a:cs typeface="Times New Roman" pitchFamily="18" charset="0"/>
              </a:rPr>
              <a:t>industry</a:t>
            </a:r>
            <a:r>
              <a:rPr lang="tr-TR" dirty="0" smtClean="0">
                <a:cs typeface="Times New Roman" pitchFamily="18" charset="0"/>
              </a:rPr>
              <a:t> mostly promote</a:t>
            </a:r>
            <a:r>
              <a:rPr lang="en-GB" dirty="0" smtClean="0">
                <a:cs typeface="Times New Roman" pitchFamily="18" charset="0"/>
              </a:rPr>
              <a:t>s</a:t>
            </a:r>
            <a:r>
              <a:rPr lang="tr-TR" dirty="0" smtClean="0">
                <a:cs typeface="Times New Roman" pitchFamily="18" charset="0"/>
              </a:rPr>
              <a:t> family and group consumption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tr-TR" dirty="0" smtClean="0">
                <a:cs typeface="Times New Roman" pitchFamily="18" charset="0"/>
              </a:rPr>
              <a:t>through early bookings,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>
                <a:cs typeface="Times New Roman" pitchFamily="18" charset="0"/>
              </a:rPr>
              <a:t>	package tours, online group buying,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>
                <a:cs typeface="Times New Roman" pitchFamily="18" charset="0"/>
              </a:rPr>
              <a:t>	coupons etc.</a:t>
            </a:r>
          </a:p>
          <a:p>
            <a:pPr eaLnBrk="1" hangingPunct="1"/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Introduction</a:t>
            </a:r>
            <a:endParaRPr lang="en-US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7"/>
          <p:cNvSpPr>
            <a:spLocks noGrp="1" noChangeArrowheads="1"/>
          </p:cNvSpPr>
          <p:nvPr>
            <p:ph sz="quarter" idx="13"/>
          </p:nvPr>
        </p:nvSpPr>
        <p:spPr>
          <a:xfrm>
            <a:off x="1189356" y="1272381"/>
            <a:ext cx="7196137" cy="3740795"/>
          </a:xfrm>
        </p:spPr>
        <p:txBody>
          <a:bodyPr>
            <a:normAutofit fontScale="85000" lnSpcReduction="20000"/>
          </a:bodyPr>
          <a:lstStyle/>
          <a:p>
            <a:pPr marL="457200" indent="-457200" eaLnBrk="1" hangingPunct="1">
              <a:buFont typeface="Wingdings" pitchFamily="2" charset="2"/>
              <a:buChar char="Ø"/>
              <a:defRPr/>
            </a:pPr>
            <a:r>
              <a:rPr lang="tr-TR" dirty="0" smtClean="0">
                <a:cs typeface="Times New Roman" pitchFamily="18" charset="0"/>
              </a:rPr>
              <a:t>Service employees need to be able to determine the customer who is </a:t>
            </a:r>
            <a:r>
              <a:rPr lang="en-GB" dirty="0" smtClean="0">
                <a:cs typeface="Times New Roman" pitchFamily="18" charset="0"/>
              </a:rPr>
              <a:t>most </a:t>
            </a:r>
            <a:r>
              <a:rPr lang="tr-TR" dirty="0" smtClean="0">
                <a:cs typeface="Times New Roman" pitchFamily="18" charset="0"/>
              </a:rPr>
              <a:t>active in </a:t>
            </a:r>
            <a:r>
              <a:rPr lang="en-GB" dirty="0" smtClean="0">
                <a:cs typeface="Times New Roman" pitchFamily="18" charset="0"/>
              </a:rPr>
              <a:t>the group’s </a:t>
            </a:r>
            <a:r>
              <a:rPr lang="tr-TR" dirty="0" smtClean="0">
                <a:cs typeface="Times New Roman" pitchFamily="18" charset="0"/>
              </a:rPr>
              <a:t>decision-making process.</a:t>
            </a:r>
            <a:endParaRPr lang="en-GB" dirty="0" smtClean="0">
              <a:cs typeface="Times New Roman" pitchFamily="18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r>
              <a:rPr lang="tr-TR" dirty="0" smtClean="0">
                <a:cs typeface="Times New Roman" pitchFamily="18" charset="0"/>
              </a:rPr>
              <a:t>Human Resource Managers </a:t>
            </a:r>
            <a:r>
              <a:rPr lang="en-GB" dirty="0" smtClean="0">
                <a:cs typeface="Times New Roman" pitchFamily="18" charset="0"/>
              </a:rPr>
              <a:t>should nurture their staff’s emotional contagion skills, from recruitment to performance appraisal. </a:t>
            </a: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r>
              <a:rPr lang="tr-TR" dirty="0" smtClean="0">
                <a:cs typeface="Times New Roman" pitchFamily="18" charset="0"/>
              </a:rPr>
              <a:t>Employees need to be be trained on emotional intelligence te</a:t>
            </a:r>
            <a:r>
              <a:rPr lang="en-GB" dirty="0" err="1" smtClean="0">
                <a:cs typeface="Times New Roman" pitchFamily="18" charset="0"/>
              </a:rPr>
              <a:t>ch</a:t>
            </a:r>
            <a:r>
              <a:rPr lang="tr-TR" dirty="0" smtClean="0">
                <a:cs typeface="Times New Roman" pitchFamily="18" charset="0"/>
              </a:rPr>
              <a:t>niques, emotional labour, empathy, complaint handling, communication skills, etc.</a:t>
            </a:r>
          </a:p>
          <a:p>
            <a:pPr eaLnBrk="1" hangingPunct="1">
              <a:defRPr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Conclusion</a:t>
            </a:r>
            <a:endParaRPr lang="en-US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7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 eaLnBrk="1" hangingPunct="1">
              <a:buFont typeface="Wingdings" pitchFamily="2" charset="2"/>
              <a:buChar char="Ø"/>
              <a:defRPr/>
            </a:pPr>
            <a:r>
              <a:rPr lang="tr-TR" dirty="0" smtClean="0">
                <a:cs typeface="Times New Roman" pitchFamily="18" charset="0"/>
              </a:rPr>
              <a:t>Employees should be equipped with authorisation, responsibility and initiative to handle group service failures.</a:t>
            </a:r>
            <a:endParaRPr lang="en-GB" dirty="0" smtClean="0">
              <a:cs typeface="Times New Roman" pitchFamily="18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r>
              <a:rPr lang="tr-TR" dirty="0" smtClean="0">
                <a:cs typeface="Times New Roman" pitchFamily="18" charset="0"/>
              </a:rPr>
              <a:t>Employees should be empowered by the</a:t>
            </a:r>
            <a:r>
              <a:rPr lang="en-GB" dirty="0" err="1" smtClean="0">
                <a:cs typeface="Times New Roman" pitchFamily="18" charset="0"/>
              </a:rPr>
              <a:t>ir</a:t>
            </a:r>
            <a:r>
              <a:rPr lang="tr-TR" dirty="0" smtClean="0">
                <a:cs typeface="Times New Roman" pitchFamily="18" charset="0"/>
              </a:rPr>
              <a:t> managers and rewarded following succe</a:t>
            </a:r>
            <a:r>
              <a:rPr lang="en-GB" dirty="0" smtClean="0">
                <a:cs typeface="Times New Roman" pitchFamily="18" charset="0"/>
              </a:rPr>
              <a:t>s</a:t>
            </a:r>
            <a:r>
              <a:rPr lang="tr-TR" dirty="0" smtClean="0">
                <a:cs typeface="Times New Roman" pitchFamily="18" charset="0"/>
              </a:rPr>
              <a:t>sful group service recovery incidents.</a:t>
            </a:r>
          </a:p>
          <a:p>
            <a:pPr eaLnBrk="1" hangingPunct="1">
              <a:defRPr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Conclusion</a:t>
            </a:r>
            <a:endParaRPr lang="en-US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7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Group and family purchases (e.g. package holidays) are encouraged.</a:t>
            </a:r>
          </a:p>
          <a:p>
            <a:pPr eaLnBrk="1" hangingPunct="1"/>
            <a:endParaRPr lang="tr-TR" dirty="0" smtClean="0">
              <a:cs typeface="Times New Roman" pitchFamily="18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Individual purchases (e.g. </a:t>
            </a:r>
            <a:r>
              <a:rPr lang="en-GB" dirty="0" err="1" smtClean="0">
                <a:cs typeface="Times New Roman" pitchFamily="18" charset="0"/>
              </a:rPr>
              <a:t>i</a:t>
            </a:r>
            <a:r>
              <a:rPr lang="tr-TR" dirty="0" smtClean="0">
                <a:cs typeface="Times New Roman" pitchFamily="18" charset="0"/>
              </a:rPr>
              <a:t>ndividuals participating in package holidays) are discouraged.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Introduction</a:t>
            </a:r>
            <a:endParaRPr lang="en-US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7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dirty="0" smtClean="0">
                <a:ea typeface="Calibri" pitchFamily="34" charset="0"/>
                <a:cs typeface="Times New Roman" pitchFamily="18" charset="0"/>
              </a:rPr>
              <a:t>53% of all tourist arrivals (632 million)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>
                <a:ea typeface="Calibri" pitchFamily="34" charset="0"/>
                <a:cs typeface="Times New Roman" pitchFamily="18" charset="0"/>
              </a:rPr>
              <a:t>	</a:t>
            </a:r>
            <a:r>
              <a:rPr lang="en-GB" dirty="0" smtClean="0">
                <a:ea typeface="Calibri" pitchFamily="34" charset="0"/>
                <a:cs typeface="Times New Roman" pitchFamily="18" charset="0"/>
              </a:rPr>
              <a:t>are </a:t>
            </a:r>
            <a:r>
              <a:rPr lang="tr-TR" dirty="0" smtClean="0">
                <a:ea typeface="Calibri" pitchFamily="34" charset="0"/>
                <a:cs typeface="Times New Roman" pitchFamily="18" charset="0"/>
              </a:rPr>
              <a:t>people on family and group</a:t>
            </a:r>
            <a:r>
              <a:rPr lang="en-GB" dirty="0" smtClean="0">
                <a:ea typeface="Calibri" pitchFamily="34" charset="0"/>
                <a:cs typeface="Times New Roman" pitchFamily="18" charset="0"/>
              </a:rPr>
              <a:t> 	h</a:t>
            </a:r>
            <a:r>
              <a:rPr lang="tr-TR" dirty="0" smtClean="0">
                <a:ea typeface="Calibri" pitchFamily="34" charset="0"/>
                <a:cs typeface="Times New Roman" pitchFamily="18" charset="0"/>
              </a:rPr>
              <a:t>olidays</a:t>
            </a:r>
            <a:r>
              <a:rPr lang="en-GB" dirty="0" smtClean="0">
                <a:ea typeface="Calibri" pitchFamily="34" charset="0"/>
                <a:cs typeface="Times New Roman" pitchFamily="18" charset="0"/>
              </a:rPr>
              <a:t>.</a:t>
            </a:r>
            <a:endParaRPr lang="tr-TR" dirty="0" smtClean="0">
              <a:ea typeface="Calibri" pitchFamily="34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tr-TR" dirty="0" smtClean="0">
              <a:ea typeface="Calibri" pitchFamily="34" charset="0"/>
              <a:cs typeface="Times New Roman" pitchFamily="18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dirty="0" smtClean="0">
                <a:ea typeface="Calibri" pitchFamily="34" charset="0"/>
                <a:cs typeface="Times New Roman" pitchFamily="18" charset="0"/>
              </a:rPr>
              <a:t>A further 27% (320 million) travelled to </a:t>
            </a:r>
            <a:r>
              <a:rPr lang="en-GB" dirty="0" smtClean="0">
                <a:ea typeface="Calibri" pitchFamily="34" charset="0"/>
                <a:cs typeface="Times New Roman" pitchFamily="18" charset="0"/>
              </a:rPr>
              <a:t>visit </a:t>
            </a:r>
            <a:r>
              <a:rPr lang="tr-TR" dirty="0" smtClean="0">
                <a:ea typeface="Calibri" pitchFamily="34" charset="0"/>
                <a:cs typeface="Times New Roman" pitchFamily="18" charset="0"/>
              </a:rPr>
              <a:t>friends and relatives (UNWTO, 2016: 4-5).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Introduction</a:t>
            </a:r>
            <a:endParaRPr lang="en-US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7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2014 Consumer Holiday Trends Report (ABTA - Association of British Travel Agents) </a:t>
            </a:r>
            <a:r>
              <a:rPr lang="en-GB" dirty="0" smtClean="0">
                <a:cs typeface="Times New Roman" pitchFamily="18" charset="0"/>
              </a:rPr>
              <a:t>:</a:t>
            </a:r>
            <a:endParaRPr lang="tr-TR" b="1" dirty="0" smtClean="0">
              <a:cs typeface="Times New Roman" pitchFamily="18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000000"/>
                </a:solidFill>
                <a:cs typeface="Times New Roman" pitchFamily="18" charset="0"/>
              </a:rPr>
              <a:t>50% of people go on a holiday with their partners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000000"/>
                </a:solidFill>
                <a:cs typeface="Times New Roman" pitchFamily="18" charset="0"/>
              </a:rPr>
              <a:t>35% of people go on a holiday with immediate family</a:t>
            </a:r>
          </a:p>
          <a:p>
            <a:pPr eaLnBrk="1" hangingPunct="1"/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mtClean="0"/>
              <a:t>Family and Group Consumption</a:t>
            </a:r>
            <a:endParaRPr lang="en-US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7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One in five consumers (20%) go on holiday with </a:t>
            </a:r>
            <a:r>
              <a:rPr lang="en-GB" dirty="0" smtClean="0">
                <a:cs typeface="Times New Roman" pitchFamily="18" charset="0"/>
              </a:rPr>
              <a:t>an </a:t>
            </a:r>
            <a:r>
              <a:rPr lang="tr-TR" dirty="0" smtClean="0">
                <a:cs typeface="Times New Roman" pitchFamily="18" charset="0"/>
              </a:rPr>
              <a:t>adult only group of friends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b="1" dirty="0" smtClean="0">
                <a:cs typeface="Times New Roman" pitchFamily="18" charset="0"/>
              </a:rPr>
              <a:t>		</a:t>
            </a:r>
            <a:r>
              <a:rPr lang="tr-TR" dirty="0" smtClean="0">
                <a:cs typeface="Times New Roman" pitchFamily="18" charset="0"/>
              </a:rPr>
              <a:t>and 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b="1" dirty="0" smtClean="0">
                <a:cs typeface="Times New Roman" pitchFamily="18" charset="0"/>
              </a:rPr>
              <a:t>	</a:t>
            </a:r>
            <a:r>
              <a:rPr lang="tr-TR" dirty="0" smtClean="0">
                <a:cs typeface="Times New Roman" pitchFamily="18" charset="0"/>
              </a:rPr>
              <a:t>19% go on holiday with their extended </a:t>
            </a:r>
            <a:r>
              <a:rPr lang="en-GB" dirty="0" smtClean="0">
                <a:cs typeface="Times New Roman" pitchFamily="18" charset="0"/>
              </a:rPr>
              <a:t>	</a:t>
            </a:r>
            <a:r>
              <a:rPr lang="tr-TR" dirty="0" smtClean="0">
                <a:cs typeface="Times New Roman" pitchFamily="18" charset="0"/>
              </a:rPr>
              <a:t>family (family members from outside </a:t>
            </a:r>
            <a:r>
              <a:rPr lang="en-GB" dirty="0" smtClean="0">
                <a:cs typeface="Times New Roman" pitchFamily="18" charset="0"/>
              </a:rPr>
              <a:t>	</a:t>
            </a:r>
            <a:r>
              <a:rPr lang="tr-TR" dirty="0" smtClean="0">
                <a:cs typeface="Times New Roman" pitchFamily="18" charset="0"/>
              </a:rPr>
              <a:t>the household).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mtClean="0"/>
              <a:t>Family and Group Consumption</a:t>
            </a:r>
            <a:endParaRPr lang="en-US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7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Families travelling with children represent one of the largest and most steady markets for tourism and leisure.</a:t>
            </a:r>
            <a:endParaRPr lang="tr-TR" sz="1600" dirty="0" smtClean="0">
              <a:cs typeface="Times New Roman" pitchFamily="18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The level</a:t>
            </a:r>
            <a:r>
              <a:rPr lang="en-GB" dirty="0" smtClean="0">
                <a:cs typeface="Times New Roman" pitchFamily="18" charset="0"/>
              </a:rPr>
              <a:t>s</a:t>
            </a:r>
            <a:r>
              <a:rPr lang="tr-TR" dirty="0" smtClean="0">
                <a:cs typeface="Times New Roman" pitchFamily="18" charset="0"/>
              </a:rPr>
              <a:t> of interaction and communication are quite strong within families.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Families have</a:t>
            </a:r>
            <a:r>
              <a:rPr lang="en-GB" dirty="0" smtClean="0">
                <a:cs typeface="Times New Roman" pitchFamily="18" charset="0"/>
              </a:rPr>
              <a:t> a</a:t>
            </a:r>
            <a:r>
              <a:rPr lang="tr-TR" dirty="0" smtClean="0">
                <a:cs typeface="Times New Roman" pitchFamily="18" charset="0"/>
              </a:rPr>
              <a:t> significant influence on family members’ travel and consumption decisions. 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More than two thirds of children between the age of 13-21 influence their parents’ travel decisions </a:t>
            </a:r>
            <a:r>
              <a:rPr lang="tr-TR" sz="1600" dirty="0" smtClean="0">
                <a:cs typeface="Times New Roman" pitchFamily="18" charset="0"/>
              </a:rPr>
              <a:t>(Kotler &amp; Keller, 2012: 176)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mtClean="0"/>
              <a:t>Family and Group Consumption</a:t>
            </a:r>
            <a:endParaRPr lang="en-US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Koc theme</Template>
  <TotalTime>2313</TotalTime>
  <Words>1812</Words>
  <Application>Microsoft Office PowerPoint</Application>
  <PresentationFormat>On-screen Show (4:3)</PresentationFormat>
  <Paragraphs>205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Theme1</vt:lpstr>
      <vt:lpstr>Service Failures and Recovery in Tourism and Hospitality: A Practical Manual</vt:lpstr>
      <vt:lpstr>PowerPoint Presentation</vt:lpstr>
      <vt:lpstr>Learning Objectives</vt:lpstr>
      <vt:lpstr>Introduction</vt:lpstr>
      <vt:lpstr>Introduction</vt:lpstr>
      <vt:lpstr>Introduction</vt:lpstr>
      <vt:lpstr>Family and Group Consumption</vt:lpstr>
      <vt:lpstr>Family and Group Consumption</vt:lpstr>
      <vt:lpstr>Family and Group Consumption</vt:lpstr>
      <vt:lpstr>Risk</vt:lpstr>
      <vt:lpstr>Family Buying</vt:lpstr>
      <vt:lpstr>Family buying model</vt:lpstr>
      <vt:lpstr>Effect of Internet on Group Buying</vt:lpstr>
      <vt:lpstr>Effect of Internet on Group Buying</vt:lpstr>
      <vt:lpstr>Group Buying in the Tourism and Hospitality Industry</vt:lpstr>
      <vt:lpstr>Group Buying in the Tourism and Hospitality Industry</vt:lpstr>
      <vt:lpstr>From Group Buying to Group Service Failures</vt:lpstr>
      <vt:lpstr>From Group Buying to Group Service Failures</vt:lpstr>
      <vt:lpstr>From Group Buying to Group Service Failures</vt:lpstr>
      <vt:lpstr>From Group Buying to Group Service Failures</vt:lpstr>
      <vt:lpstr>From Group Buying to Group Service Consumption</vt:lpstr>
      <vt:lpstr>Factors Influencing A Group’s Service Failure Perceptions</vt:lpstr>
      <vt:lpstr>Emotional Contagion in Group Service Encountering </vt:lpstr>
      <vt:lpstr>Emotional Contagion in Group Service Encounters </vt:lpstr>
      <vt:lpstr>Emotional Contagion in Group Service Encounters</vt:lpstr>
      <vt:lpstr>Emotional Contagion in Group Service Encountering </vt:lpstr>
      <vt:lpstr>Role of Emotional Contagion in Group Service Failures</vt:lpstr>
      <vt:lpstr>Role of Emotional Contagion in Group Service Failures</vt:lpstr>
      <vt:lpstr>Role of Emotional Contagion in Group Service Failures </vt:lpstr>
      <vt:lpstr>Role of Emotional Contagion in Group Service Failures </vt:lpstr>
      <vt:lpstr>Role of Emotional Contagion in Group Service Failures </vt:lpstr>
      <vt:lpstr>Role of Emotional Contagion in Group Service Failures</vt:lpstr>
      <vt:lpstr>Role of Emotional Contagion in Group Service Failure </vt:lpstr>
      <vt:lpstr>Role of Emotional Contagion in Group Service Failures </vt:lpstr>
      <vt:lpstr>Role of Emotional Contagion in Group Service Failures</vt:lpstr>
      <vt:lpstr>Role of Emotional Contagion in Group Service Failure </vt:lpstr>
      <vt:lpstr>Conclusion</vt:lpstr>
      <vt:lpstr>Conclusion</vt:lpstr>
      <vt:lpstr>Conclusion</vt:lpstr>
      <vt:lpstr>Conclusion</vt:lpstr>
      <vt:lpstr>Conclusion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</dc:creator>
  <cp:lastModifiedBy>Tim Kapp</cp:lastModifiedBy>
  <cp:revision>288</cp:revision>
  <dcterms:created xsi:type="dcterms:W3CDTF">2013-10-09T04:47:54Z</dcterms:created>
  <dcterms:modified xsi:type="dcterms:W3CDTF">2017-10-11T11:45:17Z</dcterms:modified>
</cp:coreProperties>
</file>