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 snapToGrid="0" snapToObjects="1">
      <p:cViewPr>
        <p:scale>
          <a:sx n="90" d="100"/>
          <a:sy n="90" d="100"/>
        </p:scale>
        <p:origin x="-108" y="-498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Due to the following </a:t>
            </a:r>
            <a:r>
              <a:rPr lang="en-GB" dirty="0"/>
              <a:t>service characteristics</a:t>
            </a:r>
            <a:r>
              <a:rPr lang="tr-TR" dirty="0"/>
              <a:t>:</a:t>
            </a:r>
          </a:p>
          <a:p>
            <a:endParaRPr lang="tr-TR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dirty="0"/>
              <a:t>intangibility </a:t>
            </a:r>
            <a:endParaRPr lang="tr-TR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dirty="0"/>
              <a:t>inseparability </a:t>
            </a:r>
            <a:endParaRPr lang="tr-TR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dirty="0" smtClean="0"/>
              <a:t>heterogeneity </a:t>
            </a:r>
            <a:endParaRPr lang="tr-TR" dirty="0"/>
          </a:p>
          <a:p>
            <a:pPr marL="457200" indent="-457200">
              <a:buFont typeface="Wingdings" pitchFamily="2" charset="2"/>
              <a:buChar char="Ø"/>
            </a:pPr>
            <a:r>
              <a:rPr lang="tr-TR" dirty="0"/>
              <a:t>p</a:t>
            </a:r>
            <a:r>
              <a:rPr lang="en-GB" dirty="0" err="1" smtClean="0"/>
              <a:t>erishability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What are the implications of service characteristics </a:t>
            </a:r>
          </a:p>
          <a:p>
            <a:r>
              <a:rPr lang="tr-TR" dirty="0"/>
              <a:t>for service encounters and service failures?</a:t>
            </a:r>
            <a:r>
              <a:rPr lang="en-GB" dirty="0"/>
              <a:t> </a:t>
            </a:r>
            <a:endParaRPr lang="tr-TR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Why are service failures inevitable?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2248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Service </a:t>
            </a:r>
            <a:r>
              <a:rPr lang="en-GB" dirty="0"/>
              <a:t>failures cause customer dissatisfaction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T</a:t>
            </a:r>
            <a:r>
              <a:rPr lang="en-GB" dirty="0"/>
              <a:t>hey threaten the survival and growth of service </a:t>
            </a:r>
            <a:endParaRPr lang="tr-TR" dirty="0"/>
          </a:p>
          <a:p>
            <a:r>
              <a:rPr lang="en-GB" dirty="0"/>
              <a:t>businesses (</a:t>
            </a:r>
            <a:r>
              <a:rPr lang="en-GB" dirty="0" err="1"/>
              <a:t>Koc</a:t>
            </a:r>
            <a:r>
              <a:rPr lang="en-GB" dirty="0"/>
              <a:t>, 2006; Coulter, 2009; Weber, 2009; </a:t>
            </a:r>
            <a:endParaRPr lang="tr-TR" dirty="0"/>
          </a:p>
          <a:p>
            <a:r>
              <a:rPr lang="en-GB" dirty="0" err="1"/>
              <a:t>Koc</a:t>
            </a:r>
            <a:r>
              <a:rPr lang="en-GB" dirty="0"/>
              <a:t>, 2010 and 2013; Wang </a:t>
            </a:r>
            <a:r>
              <a:rPr lang="en-GB" i="1" dirty="0"/>
              <a:t>et al</a:t>
            </a:r>
            <a:r>
              <a:rPr lang="en-GB" dirty="0"/>
              <a:t>., 2014).  </a:t>
            </a:r>
            <a:endParaRPr lang="tr-TR" dirty="0"/>
          </a:p>
          <a:p>
            <a:endParaRPr lang="tr-TR" dirty="0"/>
          </a:p>
          <a:p>
            <a:r>
              <a:rPr lang="en-GB" dirty="0"/>
              <a:t>Service failures trigger negative emotions and </a:t>
            </a:r>
            <a:endParaRPr lang="tr-TR" dirty="0"/>
          </a:p>
          <a:p>
            <a:r>
              <a:rPr lang="en-GB" dirty="0"/>
              <a:t>negative behavioural intentions for customers </a:t>
            </a:r>
            <a:endParaRPr lang="tr-TR" dirty="0"/>
          </a:p>
          <a:p>
            <a:r>
              <a:rPr lang="en-GB" dirty="0"/>
              <a:t>(</a:t>
            </a:r>
            <a:r>
              <a:rPr lang="en-GB" dirty="0" err="1"/>
              <a:t>Gregoire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., 2009; Ha and Jang, 2009; Wen and </a:t>
            </a:r>
            <a:endParaRPr lang="tr-TR" dirty="0"/>
          </a:p>
          <a:p>
            <a:r>
              <a:rPr lang="en-GB" dirty="0"/>
              <a:t>Chi, 2013).</a:t>
            </a:r>
            <a:endParaRPr lang="tr-TR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Importance of Service Failures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6645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r-TR" sz="2500" dirty="0"/>
              <a:t>N</a:t>
            </a:r>
            <a:r>
              <a:rPr lang="en-GB" sz="2500" dirty="0" err="1"/>
              <a:t>egative</a:t>
            </a:r>
            <a:r>
              <a:rPr lang="en-GB" sz="2500" dirty="0"/>
              <a:t> emotions and </a:t>
            </a:r>
            <a:r>
              <a:rPr lang="tr-TR" sz="2500" dirty="0"/>
              <a:t>ensuing </a:t>
            </a:r>
            <a:r>
              <a:rPr lang="en-GB" sz="2500" dirty="0"/>
              <a:t>behavioural </a:t>
            </a:r>
            <a:r>
              <a:rPr lang="en-GB" sz="2500" dirty="0" smtClean="0"/>
              <a:t>intentions</a:t>
            </a:r>
            <a:r>
              <a:rPr lang="tr-TR" sz="2500" dirty="0"/>
              <a:t>:</a:t>
            </a:r>
          </a:p>
          <a:p>
            <a:endParaRPr lang="tr-TR" sz="25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500" dirty="0"/>
              <a:t>C</a:t>
            </a:r>
            <a:r>
              <a:rPr lang="en-GB" sz="2500" dirty="0" err="1"/>
              <a:t>ustomer</a:t>
            </a:r>
            <a:r>
              <a:rPr lang="en-GB" sz="2500" dirty="0"/>
              <a:t> dissatisfaction </a:t>
            </a:r>
            <a:endParaRPr lang="tr-TR" sz="25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500" dirty="0"/>
              <a:t>C</a:t>
            </a:r>
            <a:r>
              <a:rPr lang="en-GB" sz="2500" dirty="0" err="1"/>
              <a:t>ustomer</a:t>
            </a:r>
            <a:r>
              <a:rPr lang="en-GB" sz="2500" dirty="0"/>
              <a:t> switching </a:t>
            </a:r>
            <a:endParaRPr lang="tr-TR" sz="25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500" dirty="0"/>
              <a:t>I</a:t>
            </a:r>
            <a:r>
              <a:rPr lang="en-GB" sz="2500" dirty="0" err="1"/>
              <a:t>ncreased</a:t>
            </a:r>
            <a:r>
              <a:rPr lang="en-GB" sz="2500" dirty="0"/>
              <a:t> costs </a:t>
            </a:r>
            <a:endParaRPr lang="tr-TR" sz="25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500" dirty="0"/>
              <a:t>L</a:t>
            </a:r>
            <a:r>
              <a:rPr lang="en-GB" sz="2500" dirty="0" err="1"/>
              <a:t>ower</a:t>
            </a:r>
            <a:r>
              <a:rPr lang="en-GB" sz="2500" dirty="0"/>
              <a:t> employee performance </a:t>
            </a:r>
            <a:endParaRPr lang="tr-TR" sz="25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500" dirty="0"/>
              <a:t>L</a:t>
            </a:r>
            <a:r>
              <a:rPr lang="en-GB" sz="2500" dirty="0" err="1"/>
              <a:t>ower</a:t>
            </a:r>
            <a:r>
              <a:rPr lang="en-GB" sz="2500" dirty="0"/>
              <a:t> employee </a:t>
            </a:r>
            <a:r>
              <a:rPr lang="en-GB" sz="2500" dirty="0" smtClean="0"/>
              <a:t>morale</a:t>
            </a:r>
            <a:endParaRPr lang="tr-TR" sz="25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Importance of Service Failures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8456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S</a:t>
            </a:r>
            <a:r>
              <a:rPr lang="en-GB" sz="2500" dirty="0" err="1"/>
              <a:t>ummary</a:t>
            </a:r>
            <a:r>
              <a:rPr lang="en-GB" sz="2500" dirty="0"/>
              <a:t> of Research Findings on Customer Satisfaction, Service Failures and Service Recovery</a:t>
            </a:r>
            <a:r>
              <a:rPr lang="tr-TR" sz="2500" dirty="0"/>
              <a:t> -1 </a:t>
            </a:r>
            <a:endParaRPr lang="en-GB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814269"/>
            <a:ext cx="7196137" cy="32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S</a:t>
            </a:r>
            <a:r>
              <a:rPr lang="en-GB" sz="2500" dirty="0" err="1"/>
              <a:t>ummary</a:t>
            </a:r>
            <a:r>
              <a:rPr lang="en-GB" sz="2500" dirty="0"/>
              <a:t> of Research Findings on Customer Satisfaction, Service Failures and Service Recovery</a:t>
            </a:r>
            <a:r>
              <a:rPr lang="tr-TR" sz="2500" dirty="0"/>
              <a:t> -2 </a:t>
            </a:r>
            <a:endParaRPr lang="en-GB" sz="2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625177"/>
            <a:ext cx="7196137" cy="360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S</a:t>
            </a:r>
            <a:r>
              <a:rPr lang="en-GB" sz="2500" dirty="0" err="1"/>
              <a:t>ummary</a:t>
            </a:r>
            <a:r>
              <a:rPr lang="en-GB" sz="2500" dirty="0"/>
              <a:t> of Research Findings on Customer Satisfaction, Service Failures and Service Recovery</a:t>
            </a:r>
            <a:r>
              <a:rPr lang="tr-TR" sz="2500" dirty="0"/>
              <a:t> -3 </a:t>
            </a:r>
            <a:endParaRPr lang="en-GB" sz="2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457392"/>
            <a:ext cx="7196137" cy="394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tr-TR" sz="2500" dirty="0" smtClean="0"/>
              <a:t>I</a:t>
            </a:r>
            <a:r>
              <a:rPr lang="en-GB" sz="2500" dirty="0" err="1"/>
              <a:t>nseparabilit</a:t>
            </a:r>
            <a:r>
              <a:rPr lang="tr-TR" sz="2500" dirty="0"/>
              <a:t>y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tr-TR" sz="2500" dirty="0"/>
              <a:t>Customers – Service Personnel Interaction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tr-TR" sz="2500" dirty="0"/>
              <a:t>Multi-Disciplinary Approach (e.g. Marketing &amp; HRM)</a:t>
            </a:r>
            <a:endParaRPr lang="en-US" sz="25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Dyadic Nature of Service Failures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200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052623"/>
            <a:ext cx="7196137" cy="4532995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600" i="1" dirty="0"/>
              <a:t>Chapter 1 	</a:t>
            </a:r>
            <a:r>
              <a:rPr lang="tr-TR" sz="1600" i="1" dirty="0"/>
              <a:t>	</a:t>
            </a:r>
            <a:r>
              <a:rPr lang="en-GB" sz="1600" i="1" dirty="0"/>
              <a:t>Introduction: Service Failures</a:t>
            </a:r>
            <a:r>
              <a:rPr lang="tr-TR" sz="1600" i="1" dirty="0"/>
              <a:t> </a:t>
            </a:r>
            <a:r>
              <a:rPr lang="en-GB" sz="1600" i="1" dirty="0"/>
              <a:t>and </a:t>
            </a:r>
            <a:r>
              <a:rPr lang="en-GB" sz="1600" i="1" dirty="0" smtClean="0"/>
              <a:t>Recovery</a:t>
            </a:r>
            <a:endParaRPr lang="en-GB" sz="1600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 smtClean="0"/>
              <a:t>PART </a:t>
            </a:r>
            <a:r>
              <a:rPr lang="en-GB" sz="1600" b="1" dirty="0"/>
              <a:t>1 – Understanding Service Failures and </a:t>
            </a:r>
            <a:r>
              <a:rPr lang="en-GB" sz="1600" b="1" dirty="0" smtClean="0"/>
              <a:t>Recovery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i="1" dirty="0" smtClean="0"/>
              <a:t>Chapter </a:t>
            </a:r>
            <a:r>
              <a:rPr lang="en-GB" sz="1600" i="1" dirty="0"/>
              <a:t>2	</a:t>
            </a:r>
            <a:r>
              <a:rPr lang="tr-TR" sz="1600" i="1" dirty="0"/>
              <a:t>	</a:t>
            </a:r>
            <a:r>
              <a:rPr lang="en-GB" sz="1600" i="1" dirty="0"/>
              <a:t>Understanding </a:t>
            </a:r>
            <a:r>
              <a:rPr lang="en-GB" sz="1600" i="1" dirty="0" smtClean="0"/>
              <a:t>and Dealing with Service Failures in Tourism 					and Hospitality</a:t>
            </a: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i="1" dirty="0"/>
              <a:t>Chapter 3 	</a:t>
            </a:r>
            <a:r>
              <a:rPr lang="tr-TR" sz="1600" i="1" dirty="0"/>
              <a:t>	</a:t>
            </a:r>
            <a:r>
              <a:rPr lang="en-GB" sz="1600" i="1" dirty="0" smtClean="0"/>
              <a:t>Service Failures</a:t>
            </a:r>
            <a:r>
              <a:rPr lang="tr-TR" sz="1600" i="1" dirty="0" smtClean="0"/>
              <a:t> </a:t>
            </a:r>
            <a:r>
              <a:rPr lang="en-GB" sz="1600" i="1" dirty="0"/>
              <a:t>and</a:t>
            </a:r>
            <a:r>
              <a:rPr lang="tr-TR" sz="1600" i="1" dirty="0"/>
              <a:t> </a:t>
            </a:r>
            <a:r>
              <a:rPr lang="en-GB" sz="1600" i="1" dirty="0" smtClean="0"/>
              <a:t>Recovery: </a:t>
            </a:r>
            <a:r>
              <a:rPr lang="tr-TR" sz="1600" i="1" dirty="0"/>
              <a:t>T</a:t>
            </a:r>
            <a:r>
              <a:rPr lang="en-GB" sz="1600" i="1" dirty="0" err="1"/>
              <a:t>heories</a:t>
            </a:r>
            <a:r>
              <a:rPr lang="en-GB" sz="1600" i="1" dirty="0"/>
              <a:t> and </a:t>
            </a:r>
            <a:r>
              <a:rPr lang="en-GB" sz="1600" i="1" dirty="0" smtClean="0"/>
              <a:t>Models</a:t>
            </a:r>
          </a:p>
          <a:p>
            <a:endParaRPr lang="tr-TR" sz="1600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/>
              <a:t>PART 2 – Understanding Emotions in Service Encounters, </a:t>
            </a:r>
            <a:r>
              <a:rPr lang="en-GB" sz="1600" b="1" dirty="0" smtClean="0"/>
              <a:t>Service Failures </a:t>
            </a:r>
            <a:r>
              <a:rPr lang="en-GB" sz="1600" b="1" dirty="0"/>
              <a:t>and </a:t>
            </a:r>
            <a:r>
              <a:rPr lang="en-GB" sz="1600" b="1" dirty="0" smtClean="0"/>
              <a:t>Recovery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i="1" dirty="0"/>
              <a:t>Chapter 4	</a:t>
            </a:r>
            <a:r>
              <a:rPr lang="tr-TR" sz="1600" i="1" dirty="0"/>
              <a:t>	</a:t>
            </a:r>
            <a:r>
              <a:rPr lang="en-GB" sz="1600" i="1" dirty="0"/>
              <a:t>Emotions and Emotional Abilities in Service Failures and </a:t>
            </a:r>
            <a:r>
              <a:rPr lang="en-GB" sz="1600" i="1" dirty="0" smtClean="0"/>
              <a:t>					Recovery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i="1" dirty="0" smtClean="0"/>
              <a:t>Chapter </a:t>
            </a:r>
            <a:r>
              <a:rPr lang="en-GB" sz="1600" i="1" dirty="0"/>
              <a:t>5	 </a:t>
            </a:r>
            <a:r>
              <a:rPr lang="tr-TR" sz="1600" i="1" dirty="0"/>
              <a:t>	</a:t>
            </a:r>
            <a:r>
              <a:rPr lang="en-GB" sz="1600" i="1" dirty="0"/>
              <a:t>Memorable Service Experiences: A </a:t>
            </a:r>
            <a:r>
              <a:rPr lang="en-GB" sz="1600" i="1" dirty="0" smtClean="0"/>
              <a:t>Service </a:t>
            </a:r>
            <a:r>
              <a:rPr lang="en-GB" sz="1600" i="1" dirty="0"/>
              <a:t>Failure</a:t>
            </a:r>
            <a:r>
              <a:rPr lang="tr-TR" sz="1600" i="1" dirty="0"/>
              <a:t> </a:t>
            </a:r>
            <a:r>
              <a:rPr lang="en-GB" sz="1600" i="1" dirty="0"/>
              <a:t>and Recovery </a:t>
            </a:r>
            <a:r>
              <a:rPr lang="en-GB" sz="1600" i="1" dirty="0" smtClean="0"/>
              <a:t>				Perspective</a:t>
            </a:r>
            <a:r>
              <a:rPr lang="tr-TR" sz="1600" i="1" dirty="0" smtClean="0"/>
              <a:t> </a:t>
            </a:r>
            <a:endParaRPr lang="tr-TR" sz="1600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i="1" dirty="0"/>
              <a:t>Chapter 6	 </a:t>
            </a:r>
            <a:r>
              <a:rPr lang="tr-TR" sz="1600" i="1" dirty="0"/>
              <a:t>	</a:t>
            </a:r>
            <a:r>
              <a:rPr lang="en-GB" sz="1600" i="1" dirty="0"/>
              <a:t>Customer Attribution in Service Failures and Recovery </a:t>
            </a:r>
            <a:r>
              <a:rPr lang="tr-TR" sz="1600" i="1" dirty="0"/>
              <a:t>	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9356" y="106326"/>
            <a:ext cx="7196137" cy="1166055"/>
          </a:xfrm>
        </p:spPr>
        <p:txBody>
          <a:bodyPr/>
          <a:lstStyle/>
          <a:p>
            <a:r>
              <a:rPr lang="tr-TR" sz="3200" dirty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0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1600" b="1" dirty="0"/>
              <a:t>PART 3 – The Influence of Technology, Systems and People</a:t>
            </a:r>
            <a:endParaRPr lang="tr-TR" sz="1600" b="1" dirty="0"/>
          </a:p>
          <a:p>
            <a:endParaRPr lang="tr-TR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i="1" dirty="0"/>
              <a:t>Chapter 7</a:t>
            </a:r>
            <a:r>
              <a:rPr lang="en-GB" sz="2200" i="1" dirty="0"/>
              <a:t>	 </a:t>
            </a:r>
            <a:r>
              <a:rPr lang="tr-TR" sz="2200" i="1" dirty="0"/>
              <a:t>	</a:t>
            </a:r>
            <a:r>
              <a:rPr lang="en-GB" sz="1600" i="1" dirty="0"/>
              <a:t>Technology, Customer</a:t>
            </a:r>
            <a:r>
              <a:rPr lang="tr-TR" sz="1600" i="1" dirty="0"/>
              <a:t> </a:t>
            </a:r>
            <a:r>
              <a:rPr lang="en-GB" sz="1600" i="1" dirty="0" smtClean="0"/>
              <a:t>Satisfaction and </a:t>
            </a:r>
            <a:r>
              <a:rPr lang="en-GB" sz="1600" i="1" dirty="0"/>
              <a:t>Service Excellence</a:t>
            </a:r>
            <a:endParaRPr lang="tr-T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i="1" dirty="0"/>
              <a:t>Chapter 8	 </a:t>
            </a:r>
            <a:r>
              <a:rPr lang="tr-TR" sz="1600" i="1" dirty="0"/>
              <a:t>	</a:t>
            </a:r>
            <a:r>
              <a:rPr lang="en-GB" sz="1600" i="1" dirty="0"/>
              <a:t>Self-Service Technologies: Service </a:t>
            </a:r>
            <a:r>
              <a:rPr lang="en-GB" sz="1600" i="1" dirty="0" smtClean="0"/>
              <a:t>Failures</a:t>
            </a:r>
            <a:r>
              <a:rPr lang="tr-TR" sz="1600" i="1" dirty="0" smtClean="0"/>
              <a:t> </a:t>
            </a:r>
            <a:r>
              <a:rPr lang="en-GB" sz="1600" i="1" dirty="0"/>
              <a:t>and</a:t>
            </a:r>
            <a:r>
              <a:rPr lang="tr-TR" sz="1600" i="1" dirty="0"/>
              <a:t> </a:t>
            </a:r>
            <a:r>
              <a:rPr lang="en-GB" sz="1600" i="1" dirty="0"/>
              <a:t>Recovery</a:t>
            </a:r>
            <a:endParaRPr lang="tr-T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i="1" dirty="0"/>
              <a:t>Chapter 9	 </a:t>
            </a:r>
            <a:r>
              <a:rPr lang="tr-TR" sz="1600" i="1" dirty="0"/>
              <a:t>	</a:t>
            </a:r>
            <a:r>
              <a:rPr lang="en-GB" sz="1600" i="1" dirty="0"/>
              <a:t>The</a:t>
            </a:r>
            <a:r>
              <a:rPr lang="tr-TR" sz="1600" i="1" dirty="0"/>
              <a:t> </a:t>
            </a:r>
            <a:r>
              <a:rPr lang="en-GB" sz="1600" i="1" dirty="0"/>
              <a:t>I</a:t>
            </a:r>
            <a:r>
              <a:rPr lang="en-GB" sz="1600" i="1" dirty="0" smtClean="0"/>
              <a:t>nfluence </a:t>
            </a:r>
            <a:r>
              <a:rPr lang="en-GB" sz="1600" i="1" dirty="0"/>
              <a:t>of </a:t>
            </a:r>
            <a:r>
              <a:rPr lang="en-GB" sz="1600" i="1" dirty="0" smtClean="0"/>
              <a:t>Other</a:t>
            </a:r>
            <a:r>
              <a:rPr lang="tr-TR" sz="1600" i="1" dirty="0" smtClean="0"/>
              <a:t> </a:t>
            </a:r>
            <a:r>
              <a:rPr lang="en-GB" sz="1600" i="1" dirty="0"/>
              <a:t>C</a:t>
            </a:r>
            <a:r>
              <a:rPr lang="en-GB" sz="1600" i="1" dirty="0" smtClean="0"/>
              <a:t>ustomers </a:t>
            </a:r>
            <a:r>
              <a:rPr lang="en-GB" sz="1600" i="1" dirty="0"/>
              <a:t>in S</a:t>
            </a:r>
            <a:r>
              <a:rPr lang="en-GB" sz="1600" i="1" dirty="0" smtClean="0"/>
              <a:t>ervice </a:t>
            </a:r>
            <a:r>
              <a:rPr lang="en-GB" sz="1600" i="1" dirty="0"/>
              <a:t>F</a:t>
            </a:r>
            <a:r>
              <a:rPr lang="en-GB" sz="1600" i="1" dirty="0" smtClean="0"/>
              <a:t>ailure</a:t>
            </a:r>
            <a:r>
              <a:rPr lang="tr-TR" sz="1600" i="1" dirty="0" smtClean="0"/>
              <a:t> </a:t>
            </a:r>
            <a:r>
              <a:rPr lang="en-GB" sz="1600" i="1" dirty="0" smtClean="0"/>
              <a:t>and</a:t>
            </a:r>
            <a:r>
              <a:rPr lang="tr-TR" sz="1600" i="1" dirty="0" smtClean="0"/>
              <a:t> </a:t>
            </a:r>
            <a:r>
              <a:rPr lang="en-GB" sz="1600" i="1" dirty="0" smtClean="0"/>
              <a:t>						Recovery</a:t>
            </a:r>
            <a:endParaRPr lang="tr-T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i="1" dirty="0"/>
              <a:t>Chapter 10	</a:t>
            </a:r>
            <a:r>
              <a:rPr lang="en-GB" sz="1600" i="1" dirty="0" smtClean="0"/>
              <a:t>	Emotional</a:t>
            </a:r>
            <a:r>
              <a:rPr lang="tr-TR" sz="1600" i="1" dirty="0" smtClean="0"/>
              <a:t> </a:t>
            </a:r>
            <a:r>
              <a:rPr lang="en-GB" sz="1600" i="1" dirty="0"/>
              <a:t>Contagion and the </a:t>
            </a:r>
            <a:r>
              <a:rPr lang="en-GB" sz="1600" i="1" dirty="0" smtClean="0"/>
              <a:t>Influence </a:t>
            </a:r>
            <a:r>
              <a:rPr lang="en-GB" sz="1600" i="1" dirty="0"/>
              <a:t>of Groups on Service </a:t>
            </a:r>
            <a:r>
              <a:rPr lang="en-GB" sz="1600" i="1" dirty="0" smtClean="0"/>
              <a:t>					Failures and Recovery</a:t>
            </a:r>
            <a:endParaRPr lang="tr-TR" sz="1600" i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1600" b="1" dirty="0"/>
              <a:t>PART 4</a:t>
            </a:r>
            <a:r>
              <a:rPr lang="en-GB" sz="1600" b="1" dirty="0" smtClean="0"/>
              <a:t> </a:t>
            </a:r>
            <a:r>
              <a:rPr lang="en-GB" sz="1600" b="1" dirty="0"/>
              <a:t>–Training for Service Failures and </a:t>
            </a:r>
            <a:r>
              <a:rPr lang="en-GB" sz="1600" b="1" dirty="0" smtClean="0"/>
              <a:t>Recovery</a:t>
            </a:r>
          </a:p>
          <a:p>
            <a:endParaRPr lang="tr-TR" sz="1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sz="1600" i="1" dirty="0"/>
              <a:t>Chapter 11	</a:t>
            </a:r>
            <a:r>
              <a:rPr lang="en-GB" sz="1600" i="1" dirty="0" smtClean="0"/>
              <a:t>	Staff </a:t>
            </a:r>
            <a:r>
              <a:rPr lang="en-GB" sz="1600" i="1" dirty="0"/>
              <a:t>Training for Service </a:t>
            </a:r>
            <a:r>
              <a:rPr lang="en-GB" sz="1600" i="1" dirty="0" smtClean="0"/>
              <a:t>Failures</a:t>
            </a:r>
            <a:r>
              <a:rPr lang="tr-TR" sz="1600" i="1" dirty="0" smtClean="0"/>
              <a:t> </a:t>
            </a:r>
            <a:r>
              <a:rPr lang="en-GB" sz="1600" i="1" dirty="0"/>
              <a:t>and</a:t>
            </a:r>
            <a:r>
              <a:rPr lang="tr-TR" sz="1600" i="1" dirty="0"/>
              <a:t> </a:t>
            </a:r>
            <a:r>
              <a:rPr lang="en-GB" sz="1600" i="1" dirty="0"/>
              <a:t>Recovery</a:t>
            </a:r>
            <a:endParaRPr lang="tr-TR" sz="1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sz="1600" i="1" dirty="0"/>
              <a:t>Chapter </a:t>
            </a:r>
            <a:r>
              <a:rPr lang="en-GB" sz="1600" i="1" dirty="0" smtClean="0"/>
              <a:t>12	</a:t>
            </a:r>
            <a:r>
              <a:rPr lang="en-GB" sz="1600" i="1" dirty="0"/>
              <a:t>	The Role of Empowerment, Internal Communication, </a:t>
            </a:r>
            <a:r>
              <a:rPr lang="en-GB" sz="1600" i="1" dirty="0" smtClean="0"/>
              <a:t>Waiting 			Time </a:t>
            </a:r>
            <a:r>
              <a:rPr lang="en-GB" sz="1600" i="1" dirty="0"/>
              <a:t>and Speed in Service </a:t>
            </a:r>
            <a:r>
              <a:rPr lang="en-GB" sz="1600" i="1" dirty="0" smtClean="0"/>
              <a:t>Recovery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1600" i="1" dirty="0" smtClean="0"/>
              <a:t>Chapter 13	</a:t>
            </a:r>
            <a:r>
              <a:rPr lang="en-GB" sz="1600" i="1" dirty="0"/>
              <a:t>	Cross-Cultural</a:t>
            </a:r>
            <a:r>
              <a:rPr lang="tr-TR" sz="1600" i="1" dirty="0"/>
              <a:t> </a:t>
            </a:r>
            <a:r>
              <a:rPr lang="en-GB" sz="1600" i="1" dirty="0"/>
              <a:t>Aspects of Service </a:t>
            </a:r>
            <a:r>
              <a:rPr lang="en-GB" sz="1600" i="1" dirty="0" smtClean="0"/>
              <a:t>Failures</a:t>
            </a:r>
            <a:r>
              <a:rPr lang="tr-TR" sz="1600" i="1" dirty="0" smtClean="0"/>
              <a:t> </a:t>
            </a:r>
            <a:r>
              <a:rPr lang="en-GB" sz="1600" i="1" dirty="0"/>
              <a:t>and</a:t>
            </a:r>
            <a:r>
              <a:rPr lang="tr-TR" sz="1600" i="1" dirty="0"/>
              <a:t> </a:t>
            </a:r>
            <a:r>
              <a:rPr lang="en-GB" sz="1600" i="1" dirty="0"/>
              <a:t>Recovery</a:t>
            </a:r>
            <a:endParaRPr lang="tr-TR" sz="1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sz="1600" i="1" dirty="0"/>
              <a:t>Chapter 14	</a:t>
            </a:r>
            <a:r>
              <a:rPr lang="en-GB" sz="1600" i="1" dirty="0" smtClean="0"/>
              <a:t>	Disappointment </a:t>
            </a:r>
            <a:r>
              <a:rPr lang="en-GB" sz="1600" i="1" dirty="0"/>
              <a:t>in </a:t>
            </a:r>
            <a:r>
              <a:rPr lang="en-GB" sz="1600" i="1" dirty="0" smtClean="0"/>
              <a:t>Tourism</a:t>
            </a:r>
            <a:r>
              <a:rPr lang="tr-TR" sz="1600" i="1" dirty="0" smtClean="0"/>
              <a:t> </a:t>
            </a:r>
            <a:r>
              <a:rPr lang="en-GB" sz="1600" i="1" dirty="0"/>
              <a:t>and</a:t>
            </a:r>
            <a:r>
              <a:rPr lang="tr-TR" sz="1600" i="1" dirty="0"/>
              <a:t> </a:t>
            </a:r>
            <a:r>
              <a:rPr lang="en-GB" sz="1600" i="1" dirty="0"/>
              <a:t>Hospitality: the </a:t>
            </a:r>
            <a:r>
              <a:rPr lang="en-GB" sz="1600" i="1" dirty="0" smtClean="0"/>
              <a:t>Influence </a:t>
            </a:r>
            <a:r>
              <a:rPr lang="en-GB" sz="1600" i="1" dirty="0"/>
              <a:t>of </a:t>
            </a:r>
            <a:r>
              <a:rPr lang="en-GB" sz="1600" i="1" dirty="0" smtClean="0"/>
              <a:t>				Films </a:t>
            </a:r>
            <a:r>
              <a:rPr lang="en-GB" sz="1600" i="1" dirty="0"/>
              <a:t>on Destinations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1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cs typeface="Arial"/>
              </a:rPr>
              <a:t>Introduction</a:t>
            </a:r>
            <a:endParaRPr lang="en-US" sz="2500" dirty="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GB" sz="2500" dirty="0"/>
              <a:t>Understand </a:t>
            </a:r>
            <a:r>
              <a:rPr lang="tr-TR" sz="2500" dirty="0"/>
              <a:t>the importance of service failures</a:t>
            </a:r>
            <a:r>
              <a:rPr lang="en-GB" sz="2500" dirty="0"/>
              <a:t>. </a:t>
            </a:r>
            <a:endParaRPr lang="tr-TR" sz="25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tr-TR" sz="2500" dirty="0"/>
              <a:t>Explain the types of gaps which cause service failures.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tr-TR" sz="2500" dirty="0"/>
              <a:t>Understand the scope of service failures and recovery.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dirty="0" smtClean="0"/>
              <a:t>Learning Objectives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73272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500" dirty="0"/>
              <a:t>A service failure is any type of error, mistake, deficiency or problem occurring during the provision or </a:t>
            </a:r>
            <a:r>
              <a:rPr lang="en-GB" sz="2500" dirty="0" smtClean="0"/>
              <a:t>performance of a service</a:t>
            </a:r>
            <a:r>
              <a:rPr lang="tr-TR" sz="2500" dirty="0" smtClean="0"/>
              <a:t>.</a:t>
            </a:r>
            <a:endParaRPr lang="tr-TR" sz="25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Service Failure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4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27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GB" sz="2700" dirty="0" smtClean="0"/>
              <a:t>The </a:t>
            </a:r>
            <a:r>
              <a:rPr lang="en-GB" sz="2700" dirty="0"/>
              <a:t>inherent variability in hospitality services is attributable </a:t>
            </a:r>
            <a:r>
              <a:rPr lang="tr-TR" sz="2700" dirty="0"/>
              <a:t>to:</a:t>
            </a:r>
          </a:p>
          <a:p>
            <a:pPr marL="109728"/>
            <a:endParaRPr lang="tr-TR" sz="2700" dirty="0"/>
          </a:p>
          <a:p>
            <a:pPr marL="109728"/>
            <a:r>
              <a:rPr lang="tr-TR" sz="2700" dirty="0"/>
              <a:t>A) </a:t>
            </a:r>
            <a:r>
              <a:rPr lang="en-GB" sz="2700" dirty="0"/>
              <a:t>the heavy reliance on human service </a:t>
            </a:r>
            <a:r>
              <a:rPr lang="en-GB" sz="2700" dirty="0" smtClean="0"/>
              <a:t>providers.</a:t>
            </a:r>
            <a:endParaRPr lang="tr-TR" sz="2700" dirty="0"/>
          </a:p>
          <a:p>
            <a:pPr marL="109728"/>
            <a:endParaRPr lang="tr-TR" sz="2700" dirty="0"/>
          </a:p>
          <a:p>
            <a:pPr marL="109728"/>
            <a:r>
              <a:rPr lang="tr-TR" sz="2700" dirty="0"/>
              <a:t>B)</a:t>
            </a:r>
            <a:r>
              <a:rPr lang="en-GB" sz="2700" dirty="0"/>
              <a:t> the near impossibility of quality inspections prior to consumption (</a:t>
            </a:r>
            <a:r>
              <a:rPr lang="en-GB" sz="2700" dirty="0" err="1"/>
              <a:t>Zeithaml</a:t>
            </a:r>
            <a:r>
              <a:rPr lang="en-GB" sz="2700" dirty="0"/>
              <a:t> </a:t>
            </a:r>
            <a:r>
              <a:rPr lang="en-GB" sz="2700" i="1" dirty="0"/>
              <a:t>et al</a:t>
            </a:r>
            <a:r>
              <a:rPr lang="en-GB" sz="2700" dirty="0"/>
              <a:t>., 1990; Chan </a:t>
            </a:r>
            <a:r>
              <a:rPr lang="en-GB" sz="2700" i="1" dirty="0"/>
              <a:t>et al</a:t>
            </a:r>
            <a:r>
              <a:rPr lang="en-GB" sz="2700" dirty="0"/>
              <a:t>., 2007). </a:t>
            </a:r>
            <a:endParaRPr lang="tr-TR" sz="27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Service Failure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Gap Model: Service quality problems / service failures occur due to the following service quality gaps: </a:t>
            </a:r>
            <a:r>
              <a:rPr lang="tr-TR" sz="2000" dirty="0"/>
              <a:t> (</a:t>
            </a:r>
            <a:r>
              <a:rPr lang="en-GB" sz="2000" dirty="0" err="1"/>
              <a:t>Parasuraman</a:t>
            </a:r>
            <a:r>
              <a:rPr lang="en-GB" sz="2000" dirty="0"/>
              <a:t> </a:t>
            </a:r>
            <a:r>
              <a:rPr lang="en-GB" sz="2000" i="1" dirty="0"/>
              <a:t>et al</a:t>
            </a:r>
            <a:r>
              <a:rPr lang="en-GB" sz="2000" dirty="0"/>
              <a:t>. 1991</a:t>
            </a:r>
            <a:r>
              <a:rPr lang="tr-TR" sz="2000" dirty="0"/>
              <a:t>)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840823"/>
            <a:ext cx="7196137" cy="317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900" dirty="0"/>
              <a:t>Service quality models </a:t>
            </a:r>
            <a:r>
              <a:rPr lang="tr-TR" sz="2900" dirty="0"/>
              <a:t>(e.g. </a:t>
            </a:r>
            <a:r>
              <a:rPr lang="en-GB" sz="2900" dirty="0"/>
              <a:t>SERVQUAL</a:t>
            </a:r>
            <a:r>
              <a:rPr lang="tr-TR" sz="2900" dirty="0"/>
              <a:t>)</a:t>
            </a:r>
            <a:r>
              <a:rPr lang="en-GB" sz="2900" dirty="0"/>
              <a:t> can be used </a:t>
            </a:r>
            <a:r>
              <a:rPr lang="en-GB" sz="2900" dirty="0" smtClean="0"/>
              <a:t>to</a:t>
            </a:r>
            <a:r>
              <a:rPr lang="tr-TR" sz="2900" dirty="0"/>
              <a:t>:</a:t>
            </a:r>
          </a:p>
          <a:p>
            <a:endParaRPr lang="tr-TR" sz="2900" dirty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900" dirty="0"/>
              <a:t>i</a:t>
            </a:r>
            <a:r>
              <a:rPr lang="en-GB" sz="2900" dirty="0" err="1"/>
              <a:t>dentify</a:t>
            </a:r>
            <a:r>
              <a:rPr lang="en-GB" sz="2900" dirty="0"/>
              <a:t> </a:t>
            </a:r>
            <a:endParaRPr lang="tr-TR" sz="2900" dirty="0"/>
          </a:p>
          <a:p>
            <a:endParaRPr lang="tr-TR" sz="29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sz="2900" dirty="0"/>
              <a:t>measure </a:t>
            </a:r>
            <a:endParaRPr lang="tr-TR" sz="2900" dirty="0"/>
          </a:p>
          <a:p>
            <a:endParaRPr lang="tr-TR" sz="2900" dirty="0"/>
          </a:p>
          <a:p>
            <a:r>
              <a:rPr lang="en-GB" sz="2900" dirty="0"/>
              <a:t>the probable causes of gaps </a:t>
            </a:r>
            <a:r>
              <a:rPr lang="tr-TR" sz="2900" dirty="0"/>
              <a:t>in the service processes.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Gap Model (</a:t>
            </a:r>
            <a:r>
              <a:rPr lang="en-GB" sz="2500" dirty="0" err="1"/>
              <a:t>Parasuraman</a:t>
            </a:r>
            <a:r>
              <a:rPr lang="en-GB" sz="2500" dirty="0"/>
              <a:t> </a:t>
            </a:r>
            <a:r>
              <a:rPr lang="en-GB" sz="2500" i="1" dirty="0"/>
              <a:t>et al</a:t>
            </a:r>
            <a:r>
              <a:rPr lang="en-GB" sz="2500" dirty="0"/>
              <a:t>., 1991</a:t>
            </a:r>
            <a:r>
              <a:rPr lang="tr-TR" sz="2500" dirty="0"/>
              <a:t>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3107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SERVQUAL focuses on the service quality elements </a:t>
            </a:r>
            <a:r>
              <a:rPr lang="en-GB" sz="2700" dirty="0" smtClean="0"/>
              <a:t>of</a:t>
            </a:r>
            <a:r>
              <a:rPr lang="tr-TR" sz="2700" dirty="0"/>
              <a:t>:</a:t>
            </a:r>
          </a:p>
          <a:p>
            <a:endParaRPr lang="tr-TR" sz="2700" dirty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/>
              <a:t>r</a:t>
            </a:r>
            <a:r>
              <a:rPr lang="en-GB" sz="2700" dirty="0" err="1"/>
              <a:t>eliability</a:t>
            </a:r>
            <a:r>
              <a:rPr lang="en-GB" sz="2700" dirty="0"/>
              <a:t> </a:t>
            </a:r>
            <a:endParaRPr lang="tr-TR" sz="2700" dirty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/>
              <a:t>a</a:t>
            </a:r>
            <a:r>
              <a:rPr lang="en-GB" sz="2700" dirty="0" err="1"/>
              <a:t>ssurance</a:t>
            </a:r>
            <a:endParaRPr lang="tr-TR" sz="2700" dirty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/>
              <a:t>t</a:t>
            </a:r>
            <a:r>
              <a:rPr lang="en-GB" sz="2700" dirty="0" err="1"/>
              <a:t>angibles</a:t>
            </a:r>
            <a:r>
              <a:rPr lang="en-GB" sz="2700" dirty="0"/>
              <a:t> </a:t>
            </a:r>
            <a:endParaRPr lang="tr-TR" sz="27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GB" sz="2700" dirty="0" smtClean="0"/>
              <a:t>empathy</a:t>
            </a:r>
            <a:endParaRPr lang="tr-TR" sz="2700" dirty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/>
              <a:t>r</a:t>
            </a:r>
            <a:r>
              <a:rPr lang="en-GB" sz="2700" dirty="0" err="1" smtClean="0"/>
              <a:t>esponsiveness</a:t>
            </a:r>
            <a:endParaRPr lang="tr-TR" sz="27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SERVQUAL (</a:t>
            </a:r>
            <a:r>
              <a:rPr lang="en-GB" sz="2500" dirty="0" err="1"/>
              <a:t>Parasuraman</a:t>
            </a:r>
            <a:r>
              <a:rPr lang="en-GB" sz="2500" dirty="0"/>
              <a:t> </a:t>
            </a:r>
            <a:r>
              <a:rPr lang="en-GB" sz="2500" i="1" dirty="0"/>
              <a:t>et al</a:t>
            </a:r>
            <a:r>
              <a:rPr lang="en-GB" sz="2500" dirty="0"/>
              <a:t>., 1988)</a:t>
            </a:r>
          </a:p>
        </p:txBody>
      </p:sp>
    </p:spTree>
    <p:extLst>
      <p:ext uri="{BB962C8B-B14F-4D97-AF65-F5344CB8AC3E}">
        <p14:creationId xmlns:p14="http://schemas.microsoft.com/office/powerpoint/2010/main" val="29321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 matter how good the service quality, </a:t>
            </a:r>
            <a:r>
              <a:rPr lang="tr-TR" dirty="0" smtClean="0"/>
              <a:t>service failures are inevitable.</a:t>
            </a:r>
          </a:p>
          <a:p>
            <a:endParaRPr lang="tr-TR" dirty="0" smtClean="0"/>
          </a:p>
          <a:p>
            <a:r>
              <a:rPr lang="tr-TR" dirty="0" smtClean="0"/>
              <a:t>B</a:t>
            </a:r>
            <a:r>
              <a:rPr lang="en-GB" dirty="0" err="1" smtClean="0"/>
              <a:t>ut</a:t>
            </a:r>
            <a:r>
              <a:rPr lang="en-GB" dirty="0" smtClean="0"/>
              <a:t> dissatisfied customers are not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en-GB" dirty="0" smtClean="0"/>
              <a:t>(Goodwin and Ross, 1992; Levesque and McDougall, 2000</a:t>
            </a:r>
            <a:r>
              <a:rPr lang="tr-TR" dirty="0" smtClean="0"/>
              <a:t>; </a:t>
            </a:r>
            <a:r>
              <a:rPr lang="en-GB" dirty="0" smtClean="0"/>
              <a:t>Michel, 2001).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Why?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SERVQUAL (</a:t>
            </a:r>
            <a:r>
              <a:rPr lang="en-GB" sz="2500" dirty="0" err="1"/>
              <a:t>Parasuraman</a:t>
            </a:r>
            <a:r>
              <a:rPr lang="en-GB" sz="2500" dirty="0"/>
              <a:t> </a:t>
            </a:r>
            <a:r>
              <a:rPr lang="en-GB" sz="2500" i="1" dirty="0"/>
              <a:t>et al</a:t>
            </a:r>
            <a:r>
              <a:rPr lang="en-GB" sz="2500" dirty="0"/>
              <a:t>., 1988)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85" y="1690373"/>
            <a:ext cx="17494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461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Service Failures and Recovery in Tourism and Hospitality: A Practical Manual</vt:lpstr>
      <vt:lpstr>PowerPoint Presentation</vt:lpstr>
      <vt:lpstr>Learning Objectives</vt:lpstr>
      <vt:lpstr>Service Failure</vt:lpstr>
      <vt:lpstr>Service Failure</vt:lpstr>
      <vt:lpstr>Gap Model: Service quality problems / service failures occur due to the following service quality gaps:  (Parasuraman et al. 1991)</vt:lpstr>
      <vt:lpstr>Gap Model (Parasuraman et al., 1991)</vt:lpstr>
      <vt:lpstr>SERVQUAL (Parasuraman et al., 1988)</vt:lpstr>
      <vt:lpstr>SERVQUAL (Parasuraman et al., 1988)</vt:lpstr>
      <vt:lpstr>Why are service failures inevitable?</vt:lpstr>
      <vt:lpstr>Importance of Service Failures</vt:lpstr>
      <vt:lpstr>Importance of Service Failures</vt:lpstr>
      <vt:lpstr>Summary of Research Findings on Customer Satisfaction, Service Failures and Service Recovery -1 </vt:lpstr>
      <vt:lpstr>Summary of Research Findings on Customer Satisfaction, Service Failures and Service Recovery -2 </vt:lpstr>
      <vt:lpstr>Summary of Research Findings on Customer Satisfaction, Service Failures and Service Recovery -3 </vt:lpstr>
      <vt:lpstr>Dyadic Nature of Service Failures</vt:lpstr>
      <vt:lpstr>Outline</vt:lpstr>
      <vt:lpstr>Outline</vt:lpstr>
      <vt:lpstr>Outline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Tim Kapp</cp:lastModifiedBy>
  <cp:revision>49</cp:revision>
  <dcterms:created xsi:type="dcterms:W3CDTF">2014-12-08T12:01:41Z</dcterms:created>
  <dcterms:modified xsi:type="dcterms:W3CDTF">2017-10-11T11:13:57Z</dcterms:modified>
</cp:coreProperties>
</file>