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66" r:id="rId4"/>
    <p:sldId id="278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0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586" autoAdjust="0"/>
  </p:normalViewPr>
  <p:slideViewPr>
    <p:cSldViewPr snapToGrid="0" snapToObjects="1">
      <p:cViewPr>
        <p:scale>
          <a:sx n="60" d="100"/>
          <a:sy n="60" d="100"/>
        </p:scale>
        <p:origin x="-1842" y="-6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iStock_000001935273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7" name="Rectangle 36"/>
          <p:cNvSpPr/>
          <p:nvPr userDrawn="1"/>
        </p:nvSpPr>
        <p:spPr>
          <a:xfrm>
            <a:off x="0" y="4152900"/>
            <a:ext cx="9144000" cy="27051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9" name="Picture 3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41" name="Rectangle 40"/>
          <p:cNvSpPr/>
          <p:nvPr userDrawn="1"/>
        </p:nvSpPr>
        <p:spPr>
          <a:xfrm>
            <a:off x="-24582" y="145654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 smtClean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685800" y="4453030"/>
            <a:ext cx="7772400" cy="991419"/>
          </a:xfrm>
        </p:spPr>
        <p:txBody>
          <a:bodyPr anchor="t">
            <a:normAutofit/>
          </a:bodyPr>
          <a:lstStyle>
            <a:lvl1pPr algn="l">
              <a:defRPr sz="29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>
          <a:xfrm>
            <a:off x="685800" y="5455920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93CDD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9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Stock_000003644147Lar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1456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73931" y="1260321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976401" y="2258064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0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Stock_000001935273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  <a:solidFill>
            <a:schemeClr val="dk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399208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INTRODUCTION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91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7" b="32937"/>
          <a:stretch/>
        </p:blipFill>
        <p:spPr>
          <a:xfrm>
            <a:off x="0" y="0"/>
            <a:ext cx="9144000" cy="416052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369373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MARKETING TOOLS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586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STRATEGIES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55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955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70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1935273Large.jpg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112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CABI_URL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020387"/>
            <a:ext cx="945921" cy="58178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7" y="1272381"/>
            <a:ext cx="3382644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091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D500C-2DAD-E24B-947F-AA454B3B4803}" type="datetimeFigureOut">
              <a:rPr lang="en-US" smtClean="0"/>
              <a:t>05/08/2015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D8636-02F0-2043-B1BF-E7E2D60464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52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m.piekarz@worc.ac.uk" TargetMode="External"/><Relationship Id="rId2" Type="http://schemas.openxmlformats.org/officeDocument/2006/relationships/hyperlink" Target="mailto:dr.isjenkins@gmail.com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mailto:PeterMills@qlmconsulting.co.uk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Risk and Safety Management in the Leisure, Events, Tourism and Sports Industries</a:t>
            </a:r>
            <a:r>
              <a:rPr lang="en-US" dirty="0">
                <a:latin typeface="Arial"/>
                <a:cs typeface="Arial"/>
              </a:rPr>
              <a:t/>
            </a:r>
            <a:br>
              <a:rPr lang="en-US" dirty="0">
                <a:latin typeface="Arial"/>
                <a:cs typeface="Arial"/>
              </a:rPr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Mark Piekarz, Ian Jenkins and Peter Mills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49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434382" cy="4313237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Outcomes of failures in risk management.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Accident misnomer, incident a more appropriate word.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Usually related to injury and death.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Negligence a key element.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Near-miss data has become very important to risk management.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Accident sequences are complimentary to risk sequences.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Injury can be more costly to society than death.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ACCIDENTS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9748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Risk is a part of everyday life.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The longer we live usually the better we become at managing risks.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Near miss incidents can be a useful learning experience.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We are all risk mangers.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Applying our risk management to accepted practices improves the MRE (Minimum </a:t>
            </a:r>
            <a:r>
              <a:rPr lang="en-GB" dirty="0"/>
              <a:t>R</a:t>
            </a:r>
            <a:r>
              <a:rPr lang="en-GB" dirty="0" smtClean="0"/>
              <a:t>isk </a:t>
            </a:r>
            <a:r>
              <a:rPr lang="en-GB" dirty="0"/>
              <a:t>E</a:t>
            </a:r>
            <a:r>
              <a:rPr lang="en-GB" dirty="0" smtClean="0"/>
              <a:t>nvironment).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A MRE means a successful company and better customer experiences.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CONCLUDING REMARKS!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4153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6401" y="2258063"/>
            <a:ext cx="5755476" cy="1241881"/>
          </a:xfrm>
        </p:spPr>
        <p:txBody>
          <a:bodyPr>
            <a:normAutofit/>
          </a:bodyPr>
          <a:lstStyle/>
          <a:p>
            <a:r>
              <a:rPr lang="en-GB" dirty="0" smtClean="0"/>
              <a:t>Name:	Dr Ian Jenkins, Dr Mark Piekarz &amp; Peter Mills</a:t>
            </a:r>
          </a:p>
          <a:p>
            <a:pPr lvl="0"/>
            <a:r>
              <a:rPr lang="en-GB" dirty="0" smtClean="0"/>
              <a:t>Email:      </a:t>
            </a:r>
            <a:r>
              <a:rPr lang="en-GB" dirty="0" smtClean="0">
                <a:hlinkClick r:id="rId2"/>
              </a:rPr>
              <a:t>dr.isjenkins@gmail.com</a:t>
            </a:r>
            <a:r>
              <a:rPr lang="en-GB" dirty="0" smtClean="0"/>
              <a:t>, </a:t>
            </a:r>
            <a:r>
              <a:rPr lang="en-GB" dirty="0" smtClean="0">
                <a:hlinkClick r:id="rId3"/>
              </a:rPr>
              <a:t>m.piekarz@worc.ac.uk</a:t>
            </a:r>
            <a:r>
              <a:rPr lang="en-GB" dirty="0"/>
              <a:t> </a:t>
            </a:r>
            <a:r>
              <a:rPr lang="en-GB" dirty="0" smtClean="0"/>
              <a:t> 	</a:t>
            </a:r>
            <a:r>
              <a:rPr lang="en-GB" smtClean="0"/>
              <a:t>	&amp; </a:t>
            </a:r>
            <a:r>
              <a:rPr lang="en-GB" dirty="0" smtClean="0">
                <a:solidFill>
                  <a:prstClr val="black"/>
                </a:solidFill>
                <a:hlinkClick r:id="rId4"/>
              </a:rPr>
              <a:t>PeterMills@qlmconsulting.co.uk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endParaRPr lang="en-GB" dirty="0">
              <a:solidFill>
                <a:prstClr val="black"/>
              </a:solidFill>
            </a:endParaRP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87871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Conclusion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676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/>
              <a:t>“A ship is always safe at the shore - but that is NOT what it is built for”</a:t>
            </a:r>
          </a:p>
          <a:p>
            <a:pPr algn="ctr"/>
            <a:r>
              <a:rPr lang="en-GB" dirty="0"/>
              <a:t>Albert Einstein</a:t>
            </a:r>
          </a:p>
        </p:txBody>
      </p:sp>
    </p:spTree>
    <p:extLst>
      <p:ext uri="{BB962C8B-B14F-4D97-AF65-F5344CB8AC3E}">
        <p14:creationId xmlns:p14="http://schemas.microsoft.com/office/powerpoint/2010/main" val="387559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•	To explain the underpinning concepts, theories and tools of risk, safety and risk management as they relate to the adventure, event, sport and tourism industries.</a:t>
            </a:r>
          </a:p>
          <a:p>
            <a:r>
              <a:rPr lang="en-GB" dirty="0"/>
              <a:t>•	For students and practitioners to develop a clear understanding of </a:t>
            </a:r>
            <a:r>
              <a:rPr lang="en-GB" dirty="0" smtClean="0"/>
              <a:t>risk </a:t>
            </a:r>
            <a:r>
              <a:rPr lang="en-GB" dirty="0"/>
              <a:t>culture, or philosophy of risk, which can shape how they view and approach operational, project and strategic risk management.</a:t>
            </a:r>
          </a:p>
          <a:p>
            <a:r>
              <a:rPr lang="en-GB" dirty="0"/>
              <a:t>•	For students and practitioners to gain an appreciation of the variations in definitions and approaches, in order to develop more effective risk management </a:t>
            </a:r>
            <a:r>
              <a:rPr lang="en-GB" dirty="0" smtClean="0"/>
              <a:t>practices </a:t>
            </a:r>
            <a:r>
              <a:rPr lang="en-GB" dirty="0"/>
              <a:t>which can be clearly communicated to staff, customers and other key stakeholders.</a:t>
            </a:r>
          </a:p>
          <a:p>
            <a:r>
              <a:rPr lang="en-GB" dirty="0"/>
              <a:t>•	To enable practitioners and students to develop and implement effective risk control measures. 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039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Text for both industry and academia.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Encapsulates the theories of best practice.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Risk </a:t>
            </a:r>
            <a:r>
              <a:rPr lang="en-GB" dirty="0"/>
              <a:t>and safety are concepts not always fully understood </a:t>
            </a:r>
            <a:r>
              <a:rPr lang="en-GB" dirty="0" smtClean="0"/>
              <a:t>(by public or providers).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Unsafe practices = Non-viable companies.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0835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189356" y="1497724"/>
            <a:ext cx="7196137" cy="4087894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Terms </a:t>
            </a:r>
            <a:r>
              <a:rPr lang="en-GB" dirty="0"/>
              <a:t>such as hazard and </a:t>
            </a:r>
            <a:r>
              <a:rPr lang="en-GB" dirty="0" smtClean="0"/>
              <a:t>risk </a:t>
            </a:r>
            <a:r>
              <a:rPr lang="en-GB" dirty="0"/>
              <a:t>may </a:t>
            </a:r>
            <a:r>
              <a:rPr lang="en-GB" dirty="0" smtClean="0"/>
              <a:t>differ between practitioners.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Generic </a:t>
            </a:r>
            <a:r>
              <a:rPr lang="en-GB" dirty="0" smtClean="0"/>
              <a:t>risk consensus </a:t>
            </a:r>
            <a:r>
              <a:rPr lang="en-GB" dirty="0"/>
              <a:t>=  the term chance, likelihood or </a:t>
            </a:r>
            <a:r>
              <a:rPr lang="en-GB" dirty="0" smtClean="0"/>
              <a:t>probability.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Need for consistent language of risk in an organisation.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Risk is often viewed as negative.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Risk </a:t>
            </a:r>
            <a:r>
              <a:rPr lang="en-GB" dirty="0"/>
              <a:t>as part of a 4th age risk </a:t>
            </a:r>
            <a:r>
              <a:rPr lang="en-GB" dirty="0" smtClean="0"/>
              <a:t>paradigm.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40524" y="394138"/>
            <a:ext cx="7598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NATURE AND CONCEPTS OF RISK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14655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189356" y="599091"/>
            <a:ext cx="7196137" cy="498652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Risks relate to multi causal factors.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Hazards are initiators of risk.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Hazards can be as simple as ‘water’.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Risk is dynamic and ever changing.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Risk comparisons are difficult to make, context of hazards and time exposure.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GB" dirty="0"/>
              <a:t>	</a:t>
            </a:r>
            <a:r>
              <a:rPr lang="en-GB" dirty="0" smtClean="0"/>
              <a:t>Waterslide v Squash</a:t>
            </a:r>
          </a:p>
        </p:txBody>
      </p:sp>
    </p:spTree>
    <p:extLst>
      <p:ext uri="{BB962C8B-B14F-4D97-AF65-F5344CB8AC3E}">
        <p14:creationId xmlns:p14="http://schemas.microsoft.com/office/powerpoint/2010/main" val="4001248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867104" y="1272381"/>
            <a:ext cx="7518390" cy="4313237"/>
          </a:xfrm>
        </p:spPr>
        <p:txBody>
          <a:bodyPr>
            <a:normAutofit fontScale="92500"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dirty="0" smtClean="0"/>
              <a:t>‘…being </a:t>
            </a:r>
            <a:r>
              <a:rPr lang="en-GB" dirty="0"/>
              <a:t>‘risk assessed’ is a relatively simple activity, with limited risk exposure in terms of who/what is at risk, how they are at risk and the size </a:t>
            </a:r>
            <a:r>
              <a:rPr lang="en-GB" dirty="0" smtClean="0"/>
              <a:t>of </a:t>
            </a:r>
            <a:r>
              <a:rPr lang="en-GB" dirty="0"/>
              <a:t>the stake</a:t>
            </a:r>
            <a:r>
              <a:rPr lang="en-GB" dirty="0" smtClean="0"/>
              <a:t>.’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Keep it relevant and as simple as possible.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Key safety tools = make better decisions.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Creation of a MRE (Minimum Risk Environment).</a:t>
            </a:r>
            <a:endParaRPr lang="en-GB" dirty="0"/>
          </a:p>
          <a:p>
            <a:pPr algn="ctr"/>
            <a:endParaRPr lang="en-GB" dirty="0" smtClean="0"/>
          </a:p>
          <a:p>
            <a:pPr algn="ctr"/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RISK MANAGEMENT AND ASSESSMENTS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8350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Awareness of key safety legislation.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Most developed countries have similar policies.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Seminal policy: UK’s </a:t>
            </a:r>
            <a:r>
              <a:rPr lang="en-GB" dirty="0"/>
              <a:t>Health and Safety Executive and the Health and Safety at Work Act of 1974</a:t>
            </a:r>
            <a:r>
              <a:rPr lang="en-GB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Australia, Canada &amp; New Zealand similar structures and policies.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Noticeable dearth of legislation related to the Leisure, Tourism and Sports/Events industry.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Criminal Negligence is important but civil actions are far more frequent relating to negligent acts.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8458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446</Words>
  <Application>Microsoft Office PowerPoint</Application>
  <PresentationFormat>On-screen Show (4:3)</PresentationFormat>
  <Paragraphs>55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Risk and Safety Management in the Leisure, Events, Tourism and Sports Industries </vt:lpstr>
      <vt:lpstr>PowerPoint Presentation</vt:lpstr>
      <vt:lpstr>PowerPoint Presentation</vt:lpstr>
      <vt:lpstr>AIMS</vt:lpstr>
      <vt:lpstr>PowerPoint Presentation</vt:lpstr>
      <vt:lpstr>PowerPoint Presentation</vt:lpstr>
      <vt:lpstr>PowerPoint Presentation</vt:lpstr>
      <vt:lpstr>RISK MANAGEMENT AND ASSESSMENTS</vt:lpstr>
      <vt:lpstr>PowerPoint Presentation</vt:lpstr>
      <vt:lpstr>ACCIDENTS</vt:lpstr>
      <vt:lpstr>CONCLUDING REMARKS!</vt:lpstr>
      <vt:lpstr>Thank You</vt:lpstr>
    </vt:vector>
  </TitlesOfParts>
  <Company>CABI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Hilliar</dc:creator>
  <cp:lastModifiedBy>James Bishop</cp:lastModifiedBy>
  <cp:revision>38</cp:revision>
  <dcterms:created xsi:type="dcterms:W3CDTF">2014-12-08T12:01:41Z</dcterms:created>
  <dcterms:modified xsi:type="dcterms:W3CDTF">2015-08-05T13:27:58Z</dcterms:modified>
</cp:coreProperties>
</file>