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65" r:id="rId4"/>
    <p:sldId id="258" r:id="rId5"/>
    <p:sldId id="271" r:id="rId6"/>
    <p:sldId id="272" r:id="rId7"/>
    <p:sldId id="273" r:id="rId8"/>
    <p:sldId id="275" r:id="rId9"/>
    <p:sldId id="274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66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86" autoAdjust="0"/>
  </p:normalViewPr>
  <p:slideViewPr>
    <p:cSldViewPr snapToGrid="0" snapToObjects="1">
      <p:cViewPr>
        <p:scale>
          <a:sx n="60" d="100"/>
          <a:sy n="60" d="100"/>
        </p:scale>
        <p:origin x="-1842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93CDD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000003644147Lar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1456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chemeClr val="dk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7" b="32937"/>
          <a:stretch/>
        </p:blipFill>
        <p:spPr>
          <a:xfrm>
            <a:off x="0" y="0"/>
            <a:ext cx="9144000" cy="41605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05/08/2015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2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feworkaustralia.gov.au/sites/swa/model-whs-laws/model-cop/pages/model-cop" TargetMode="External"/><Relationship Id="rId2" Type="http://schemas.openxmlformats.org/officeDocument/2006/relationships/hyperlink" Target="http://www.legislation.gov.uk/ukpga/1974/37/contents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Risk and Safety Management in the Leisure, Events, Tourism and Sports Industries</a:t>
            </a:r>
            <a:r>
              <a:rPr lang="en-US" dirty="0">
                <a:latin typeface="Arial"/>
                <a:cs typeface="Arial"/>
              </a:rPr>
              <a:t/>
            </a:r>
            <a:br>
              <a:rPr lang="en-US" dirty="0">
                <a:latin typeface="Arial"/>
                <a:cs typeface="Arial"/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Mark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Piekarz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, Ian Jenkins and Peter Mills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PUBLIC AND PRIVATE SAFETY MANAGEMENT</a:t>
            </a:r>
            <a:endParaRPr lang="en-GB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56" y="1272381"/>
            <a:ext cx="7040243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18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394139"/>
            <a:ext cx="7196137" cy="51914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Case study example of health and safety failures in the leisure, tourism and sports areas: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GB" dirty="0" smtClean="0"/>
              <a:t>Waterslides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Need for safety data in this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Creation of </a:t>
            </a:r>
            <a:r>
              <a:rPr lang="en-GB" dirty="0" err="1" smtClean="0"/>
              <a:t>SaiL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05" y="3052519"/>
            <a:ext cx="1865376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497444" cy="4313237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Role of accidents in safety management</a:t>
            </a:r>
          </a:p>
          <a:p>
            <a:pPr>
              <a:spcBef>
                <a:spcPts val="0"/>
              </a:spcBef>
            </a:pPr>
            <a:endParaRPr lang="en-GB" dirty="0" smtClean="0"/>
          </a:p>
          <a:p>
            <a:pPr algn="ctr"/>
            <a:r>
              <a:rPr lang="en-GB" sz="1900" dirty="0" smtClean="0"/>
              <a:t>‘Accident </a:t>
            </a:r>
            <a:r>
              <a:rPr lang="en-GB" sz="1900" dirty="0"/>
              <a:t>data can be a barometer for operational safety and reflective of the condition of an organisation</a:t>
            </a:r>
            <a:r>
              <a:rPr lang="en-GB" sz="1900" dirty="0" smtClean="0"/>
              <a:t>.’</a:t>
            </a:r>
          </a:p>
          <a:p>
            <a:pPr algn="r"/>
            <a:r>
              <a:rPr lang="en-GB" sz="2000" i="1" dirty="0" smtClean="0"/>
              <a:t>Ian Jenkins, 2015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Safety Management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Minimum </a:t>
            </a:r>
            <a:r>
              <a:rPr lang="en-GB" dirty="0"/>
              <a:t>R</a:t>
            </a:r>
            <a:r>
              <a:rPr lang="en-GB" dirty="0" smtClean="0"/>
              <a:t>isk Environments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CONCEPTS AND MANAGEMENT OF SAFETY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76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346841"/>
            <a:ext cx="7196137" cy="523877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Company Policy and the </a:t>
            </a:r>
            <a:r>
              <a:rPr lang="en-GB" dirty="0" smtClean="0"/>
              <a:t>development </a:t>
            </a:r>
            <a:r>
              <a:rPr lang="en-GB" dirty="0"/>
              <a:t>of </a:t>
            </a:r>
            <a:r>
              <a:rPr lang="en-GB" dirty="0" smtClean="0"/>
              <a:t>safe operations: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500" dirty="0" smtClean="0"/>
              <a:t>Company </a:t>
            </a:r>
            <a:r>
              <a:rPr lang="en-GB" sz="2500" dirty="0"/>
              <a:t>performance </a:t>
            </a:r>
            <a:endParaRPr lang="en-GB" sz="2500" dirty="0" smtClean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500" dirty="0" smtClean="0"/>
              <a:t>Company </a:t>
            </a:r>
            <a:r>
              <a:rPr lang="en-GB" sz="2500" dirty="0"/>
              <a:t>image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500" dirty="0" smtClean="0"/>
              <a:t>Worker </a:t>
            </a:r>
            <a:r>
              <a:rPr lang="en-GB" sz="2500" dirty="0"/>
              <a:t>confidence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500" dirty="0" smtClean="0"/>
              <a:t>Customer </a:t>
            </a:r>
            <a:r>
              <a:rPr lang="en-GB" sz="2500" dirty="0"/>
              <a:t>awareness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500" dirty="0" smtClean="0"/>
              <a:t>Open </a:t>
            </a:r>
            <a:r>
              <a:rPr lang="en-GB" sz="2500" dirty="0"/>
              <a:t>environment for safety issues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500" dirty="0" smtClean="0"/>
              <a:t>Whistle </a:t>
            </a:r>
            <a:r>
              <a:rPr lang="en-GB" sz="2500" dirty="0"/>
              <a:t>blowing if needed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500" dirty="0" smtClean="0"/>
              <a:t>Good </a:t>
            </a:r>
            <a:r>
              <a:rPr lang="en-GB" sz="2500" dirty="0"/>
              <a:t>communication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500" dirty="0" smtClean="0"/>
              <a:t>Designation </a:t>
            </a:r>
            <a:r>
              <a:rPr lang="en-GB" sz="2500" dirty="0"/>
              <a:t>of personnel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500" dirty="0" smtClean="0"/>
              <a:t>A </a:t>
            </a:r>
            <a:r>
              <a:rPr lang="en-GB" sz="2500" dirty="0"/>
              <a:t>controlling mind (often deliberately </a:t>
            </a:r>
            <a:r>
              <a:rPr lang="en-GB" sz="2500" dirty="0" smtClean="0"/>
              <a:t>overlooked </a:t>
            </a:r>
            <a:r>
              <a:rPr lang="en-GB" sz="2500" dirty="0"/>
              <a:t>due to fear of one/ few individuals being held responsible)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500" dirty="0" smtClean="0"/>
              <a:t>Appropriate </a:t>
            </a:r>
            <a:r>
              <a:rPr lang="en-GB" sz="2500" dirty="0"/>
              <a:t>training and resources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500" dirty="0" smtClean="0"/>
              <a:t>Regular </a:t>
            </a:r>
            <a:r>
              <a:rPr lang="en-GB" sz="2500" dirty="0"/>
              <a:t>review of accident data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500" dirty="0" smtClean="0"/>
              <a:t>Regular </a:t>
            </a:r>
            <a:r>
              <a:rPr lang="en-GB" sz="2500" dirty="0"/>
              <a:t>risk and hazard assessments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79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772510" y="536029"/>
            <a:ext cx="7612983" cy="504959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700" dirty="0"/>
              <a:t>Conflict between Personal Responsibility and Corporate </a:t>
            </a:r>
            <a:r>
              <a:rPr lang="en-GB" sz="2700" dirty="0" smtClean="0"/>
              <a:t>Responsibility: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Safety Programmes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Operational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Frequently monitored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Enacted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Effective communications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Every employee’s responsibility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ICT &amp; Web based safety tests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24268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Complexity of systems, work and leisure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New adventure and sporting 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New tourism risks:</a:t>
            </a:r>
          </a:p>
          <a:p>
            <a:pPr lvl="2"/>
            <a:r>
              <a:rPr lang="en-GB" dirty="0" smtClean="0"/>
              <a:t>Travel modes and political instability</a:t>
            </a:r>
          </a:p>
          <a:p>
            <a:pPr lvl="2"/>
            <a:r>
              <a:rPr lang="en-GB" dirty="0" smtClean="0"/>
              <a:t>Effects of 9/11 and 7/7</a:t>
            </a:r>
          </a:p>
          <a:p>
            <a:pPr lvl="2"/>
            <a:r>
              <a:rPr lang="en-GB" dirty="0" smtClean="0"/>
              <a:t>The </a:t>
            </a:r>
            <a:r>
              <a:rPr lang="en-GB" dirty="0"/>
              <a:t>Mumbai attacks of </a:t>
            </a:r>
            <a:r>
              <a:rPr lang="en-GB" dirty="0" smtClean="0"/>
              <a:t>2010</a:t>
            </a:r>
          </a:p>
          <a:p>
            <a:pPr lvl="2"/>
            <a:r>
              <a:rPr lang="en-GB" dirty="0" smtClean="0"/>
              <a:t>The </a:t>
            </a:r>
            <a:r>
              <a:rPr lang="en-GB" dirty="0"/>
              <a:t>Egyptian Bus Attacks (The Guardian, 2014) </a:t>
            </a:r>
            <a:endParaRPr lang="en-GB" dirty="0" smtClean="0"/>
          </a:p>
          <a:p>
            <a:pPr lvl="2"/>
            <a:r>
              <a:rPr lang="en-GB" dirty="0" smtClean="0"/>
              <a:t>The Kenya shopping </a:t>
            </a:r>
            <a:r>
              <a:rPr lang="en-GB" dirty="0"/>
              <a:t>mall </a:t>
            </a:r>
            <a:r>
              <a:rPr lang="en-GB" dirty="0" smtClean="0"/>
              <a:t>attack (Howden </a:t>
            </a:r>
            <a:r>
              <a:rPr lang="en-GB" dirty="0"/>
              <a:t>2013</a:t>
            </a:r>
            <a:r>
              <a:rPr lang="en-GB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Terrorism and Safety </a:t>
            </a:r>
            <a:r>
              <a:rPr lang="en-GB" dirty="0" smtClean="0"/>
              <a:t>Management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Safety key element in tourism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Terrorism affects this concept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SAFETY ISSUES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751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457201"/>
            <a:ext cx="7196137" cy="5128418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Tourists becoming resigned to attacks.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Tourists actively visiting ‘</a:t>
            </a:r>
            <a:r>
              <a:rPr lang="en-GB" i="1" dirty="0" smtClean="0"/>
              <a:t>war zones’.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Western tourists considered easy targets with global media coverage.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Greatly affects developing countries’ economies.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European Terrorist groups such as ETA and IRA have disrupted tourism.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Number of attacks are low when compared to 1 billion tourist trips (2014).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73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14914573"/>
              </p:ext>
            </p:extLst>
          </p:nvPr>
        </p:nvGraphicFramePr>
        <p:xfrm>
          <a:off x="1860332" y="1368441"/>
          <a:ext cx="5202620" cy="3818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4388"/>
                <a:gridCol w="3818232"/>
              </a:tblGrid>
              <a:tr h="28772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Rank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County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72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1 </a:t>
                      </a:r>
                      <a:endParaRPr lang="en-GB" sz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Iraq</a:t>
                      </a:r>
                      <a:endParaRPr lang="en-GB" sz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72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Afghanistan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72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</a:rPr>
                        <a:t>3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Pakistan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72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</a:rPr>
                        <a:t>4</a:t>
                      </a: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Somalia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72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</a:rPr>
                        <a:t>5</a:t>
                      </a: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Nigeria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72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</a:rPr>
                        <a:t>6</a:t>
                      </a: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Yemen 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72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</a:rPr>
                        <a:t>7</a:t>
                      </a: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Syria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72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</a:rPr>
                        <a:t>8</a:t>
                      </a: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Philippines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72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</a:rPr>
                        <a:t>9</a:t>
                      </a: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Lebanon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72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</a:rPr>
                        <a:t>10</a:t>
                      </a: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Libya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72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</a:rPr>
                        <a:t>11</a:t>
                      </a: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Columbia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72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</a:rPr>
                        <a:t>12</a:t>
                      </a: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Kenya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60332" y="772510"/>
            <a:ext cx="479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Ranked </a:t>
            </a:r>
            <a:r>
              <a:rPr lang="en-GB" dirty="0"/>
              <a:t>Terrorist Locations (extreme threat)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80083" y="5305123"/>
            <a:ext cx="2301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Source: McElroy, </a:t>
            </a:r>
            <a:r>
              <a:rPr lang="en-GB" sz="1200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91923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1970s set the scene for health and safety legislation in developed countries.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Consumers and society expect safe environments.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Complexity of work places and leisure increases pressure on health and safety.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Chapter summarises some of the main safety issues facing employers and customers.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Tourism is affected by safety issues as seen with the rise of terrorism.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026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945932" y="1272381"/>
            <a:ext cx="7439562" cy="4313237"/>
          </a:xfrm>
        </p:spPr>
        <p:txBody>
          <a:bodyPr>
            <a:normAutofit fontScale="47500" lnSpcReduction="20000"/>
          </a:bodyPr>
          <a:lstStyle/>
          <a:p>
            <a:r>
              <a:rPr lang="en-GB" sz="3400" dirty="0"/>
              <a:t>Health and Safety at Work etc.  Act 1974, Available at: </a:t>
            </a:r>
            <a:r>
              <a:rPr lang="en-GB" sz="3400" dirty="0">
                <a:hlinkClick r:id="rId2"/>
              </a:rPr>
              <a:t>http://www.legislation.gov.uk/ukpga/1974/37/contents</a:t>
            </a:r>
            <a:r>
              <a:rPr lang="en-GB" sz="3400" dirty="0" smtClean="0"/>
              <a:t>.</a:t>
            </a:r>
          </a:p>
          <a:p>
            <a:endParaRPr lang="en-GB" sz="3400" dirty="0"/>
          </a:p>
          <a:p>
            <a:r>
              <a:rPr lang="en-GB" sz="3400" dirty="0"/>
              <a:t>SWA  (Safe Work Australia), (2014)  Model Codes of Practice, Available at: </a:t>
            </a:r>
            <a:r>
              <a:rPr lang="en-GB" sz="3400" dirty="0">
                <a:hlinkClick r:id="rId3"/>
              </a:rPr>
              <a:t>http://www.safeworkaustralia.gov.au/sites/swa/model-whs-laws/model-cop/pages/model-cop</a:t>
            </a:r>
            <a:r>
              <a:rPr lang="en-GB" sz="3400" dirty="0" smtClean="0"/>
              <a:t>.</a:t>
            </a:r>
          </a:p>
          <a:p>
            <a:endParaRPr lang="en-GB" sz="3400" dirty="0"/>
          </a:p>
          <a:p>
            <a:r>
              <a:rPr lang="en-GB" sz="3400" dirty="0"/>
              <a:t>Fisher, K. Terrorism &amp; Tourism, (2003) </a:t>
            </a:r>
            <a:r>
              <a:rPr lang="en-GB" sz="3400" i="1" dirty="0"/>
              <a:t>Leisure Management</a:t>
            </a:r>
            <a:r>
              <a:rPr lang="en-GB" sz="3400" dirty="0"/>
              <a:t>, 23, </a:t>
            </a:r>
            <a:r>
              <a:rPr lang="en-GB" sz="3400" dirty="0" smtClean="0"/>
              <a:t>36-38</a:t>
            </a:r>
            <a:r>
              <a:rPr lang="en-GB" sz="3400" dirty="0"/>
              <a:t>.</a:t>
            </a:r>
          </a:p>
          <a:p>
            <a:endParaRPr lang="en-GB" sz="3400" dirty="0" smtClean="0"/>
          </a:p>
          <a:p>
            <a:r>
              <a:rPr lang="en-GB" sz="3400" dirty="0" err="1" smtClean="0"/>
              <a:t>Feichtinger</a:t>
            </a:r>
            <a:r>
              <a:rPr lang="en-GB" sz="3400" dirty="0"/>
              <a:t>, G, </a:t>
            </a:r>
            <a:r>
              <a:rPr lang="en-GB" sz="3400" dirty="0" err="1"/>
              <a:t>Hartl</a:t>
            </a:r>
            <a:r>
              <a:rPr lang="en-GB" sz="3400" dirty="0"/>
              <a:t>, R.F. </a:t>
            </a:r>
            <a:r>
              <a:rPr lang="en-GB" sz="3400" dirty="0" err="1"/>
              <a:t>Kort</a:t>
            </a:r>
            <a:r>
              <a:rPr lang="en-GB" sz="3400" dirty="0"/>
              <a:t>, P.M. Novak A.J., (2001) Terrorism Control in the Tourism </a:t>
            </a:r>
            <a:r>
              <a:rPr lang="en-GB" sz="3400" dirty="0" smtClean="0"/>
              <a:t>Industry, </a:t>
            </a:r>
            <a:r>
              <a:rPr lang="en-GB" sz="3400" i="1" dirty="0"/>
              <a:t>Journal of Optimization Theory and Applications</a:t>
            </a:r>
            <a:r>
              <a:rPr lang="en-GB" sz="3400" dirty="0"/>
              <a:t>, 108, </a:t>
            </a:r>
            <a:r>
              <a:rPr lang="en-GB" sz="3400" dirty="0" smtClean="0"/>
              <a:t>283-296.</a:t>
            </a:r>
          </a:p>
          <a:p>
            <a:endParaRPr lang="en-GB" sz="3400" dirty="0"/>
          </a:p>
          <a:p>
            <a:r>
              <a:rPr lang="en-GB" sz="3400" dirty="0" err="1"/>
              <a:t>Mewshaw</a:t>
            </a:r>
            <a:r>
              <a:rPr lang="en-GB" sz="3400" dirty="0"/>
              <a:t>, M. (2010) </a:t>
            </a:r>
            <a:r>
              <a:rPr lang="en-GB" sz="3400" i="1" dirty="0"/>
              <a:t>Between Terror and Tourism: An Overland Journey Across North Africa</a:t>
            </a:r>
            <a:r>
              <a:rPr lang="en-GB" sz="3400" dirty="0"/>
              <a:t>, Counterpoint, Berkeley, CA, USA</a:t>
            </a:r>
            <a:r>
              <a:rPr lang="en-GB" sz="3400" dirty="0" smtClean="0"/>
              <a:t>.</a:t>
            </a:r>
          </a:p>
          <a:p>
            <a:endParaRPr lang="en-GB" sz="3400" dirty="0"/>
          </a:p>
          <a:p>
            <a:r>
              <a:rPr lang="en-GB" sz="3400" dirty="0" err="1"/>
              <a:t>Ferrett</a:t>
            </a:r>
            <a:r>
              <a:rPr lang="en-GB" sz="3400" dirty="0"/>
              <a:t>, E. (2012) </a:t>
            </a:r>
            <a:r>
              <a:rPr lang="en-GB" sz="3400" i="1" dirty="0"/>
              <a:t>Health and Safety at Work, Revision Guide: for the NEBOSH National General Certificate</a:t>
            </a:r>
            <a:r>
              <a:rPr lang="en-GB" sz="3400" dirty="0"/>
              <a:t>, Routledge, </a:t>
            </a:r>
            <a:r>
              <a:rPr lang="en-GB" sz="3400" dirty="0" smtClean="0"/>
              <a:t>London.</a:t>
            </a:r>
            <a:endParaRPr lang="en-GB" sz="34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READING MATERIAL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5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Chapter 9 </a:t>
            </a:r>
            <a:r>
              <a:rPr lang="en-GB" dirty="0" smtClean="0">
                <a:solidFill>
                  <a:schemeClr val="bg1"/>
                </a:solidFill>
                <a:latin typeface="Arial"/>
                <a:cs typeface="Arial"/>
              </a:rPr>
              <a:t>- Risk </a:t>
            </a: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and Safety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7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Name:	</a:t>
            </a:r>
            <a:r>
              <a:rPr lang="en-GB" dirty="0" err="1" smtClean="0"/>
              <a:t>Dr</a:t>
            </a:r>
            <a:r>
              <a:rPr lang="en-GB" dirty="0" err="1" smtClean="0"/>
              <a:t>.</a:t>
            </a:r>
            <a:r>
              <a:rPr lang="en-GB" dirty="0" smtClean="0"/>
              <a:t> Ian Jenkins</a:t>
            </a:r>
          </a:p>
          <a:p>
            <a:r>
              <a:rPr lang="en-GB" dirty="0" smtClean="0"/>
              <a:t>Email</a:t>
            </a:r>
            <a:r>
              <a:rPr lang="en-GB" dirty="0" smtClean="0"/>
              <a:t>:	dr.isjenkins@gmail.com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7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1.	Present and explain </a:t>
            </a:r>
            <a:r>
              <a:rPr lang="en-GB" dirty="0" smtClean="0"/>
              <a:t>safety </a:t>
            </a:r>
            <a:r>
              <a:rPr lang="en-GB" dirty="0"/>
              <a:t>and </a:t>
            </a:r>
            <a:r>
              <a:rPr lang="en-GB" dirty="0" smtClean="0"/>
              <a:t>management </a:t>
            </a:r>
            <a:r>
              <a:rPr lang="en-GB" dirty="0"/>
              <a:t>systems used in different countries.</a:t>
            </a:r>
          </a:p>
          <a:p>
            <a:r>
              <a:rPr lang="en-GB" dirty="0"/>
              <a:t>2.	Evaluate the legislation and processes that specific countries use to ensure safety standards.</a:t>
            </a:r>
          </a:p>
          <a:p>
            <a:r>
              <a:rPr lang="en-GB" dirty="0"/>
              <a:t>3.	Understand the mechanisms that are used to establish health and safety management.</a:t>
            </a:r>
          </a:p>
          <a:p>
            <a:r>
              <a:rPr lang="en-GB" dirty="0"/>
              <a:t>4.	Appraise societal perception relating to death and injury.</a:t>
            </a:r>
          </a:p>
          <a:p>
            <a:r>
              <a:rPr lang="en-GB" dirty="0"/>
              <a:t>5.	Understand the main issues affecting the organisation of health and safety management.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35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Safety is now considered an important aspect of any product.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Injury or death at a leisure facility is not considered acceptable.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Leisure can only really be experienced when safe environments have been established.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Media amplification is also a problem for companies.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Minor incidents can actually cost companies a lot of lost revenue.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Fatal accidents can also result in bankruptcy.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52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Death and fatality now removed from us as a society, not an acceptable occurrence.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Move to a service society.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Litigious culture since the 1980s.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More participation in leisure activities.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Less personal responsibility for actions.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Increased state protection and legislation relating to safety.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More consumption and payment for goods.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CUSTOMER AND SOCIETAL EXPECTATIONS OF SAFE 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50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UK 1970s saw the prominence of Health and Safety.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Move from a manufacturing economy to a service economy.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Start of the Postmodernist era.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Emergence of government organisations to control safety in the UK. 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SAFETY MANAGEMENT AND ELEMENTS OF GOOD PRACTICE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5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Established in 1974 to look after the safety of UK workforce .</a:t>
            </a:r>
          </a:p>
          <a:p>
            <a:r>
              <a:rPr lang="en-GB" dirty="0" smtClean="0"/>
              <a:t> Covered a wide area of working environments: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UK HEALTH &amp; SAFETY EXECUTIVE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922178"/>
              </p:ext>
            </p:extLst>
          </p:nvPr>
        </p:nvGraphicFramePr>
        <p:xfrm>
          <a:off x="3085777" y="3610932"/>
          <a:ext cx="3350819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1978"/>
                <a:gridCol w="1892641"/>
                <a:gridCol w="25400"/>
                <a:gridCol w="25400"/>
                <a:gridCol w="25400"/>
              </a:tblGrid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Construction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Offshore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Nuclear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Health &amp; social care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Agriculture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Catering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Biocides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Waste &amp; recycling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Woodworking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Food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Education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Motor vehicle repair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Quarries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Chemicals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Explosives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Diving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180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Cleaning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Treework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Entertainment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Hairdressing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57544" y="4978067"/>
            <a:ext cx="1655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Source: HSE, </a:t>
            </a:r>
            <a:r>
              <a:rPr lang="en-GB" sz="1200" dirty="0"/>
              <a:t>2013 </a:t>
            </a:r>
          </a:p>
        </p:txBody>
      </p:sp>
    </p:spTree>
    <p:extLst>
      <p:ext uri="{BB962C8B-B14F-4D97-AF65-F5344CB8AC3E}">
        <p14:creationId xmlns:p14="http://schemas.microsoft.com/office/powerpoint/2010/main" val="341242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977461"/>
            <a:ext cx="7196137" cy="460815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Health and Safety at Work Act 1974, set the agenda for UK safety.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Focus on work-based safety.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Consumers protected by ensuring work environments were safe.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1</a:t>
            </a:r>
            <a:r>
              <a:rPr lang="en-GB" dirty="0" smtClean="0"/>
              <a:t>974 also saw other supportive measures to ensure safe environments.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539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Other developed countries also followed suit.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Based their safety environments on work safety similar to the UK model.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Some slight differences in administration but safety is based around ensuring a safe working environment.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GB" sz="2000" dirty="0"/>
              <a:t>Australia: </a:t>
            </a:r>
            <a:r>
              <a:rPr lang="en-GB" sz="2000" b="1" dirty="0"/>
              <a:t>Safe Work Australia </a:t>
            </a:r>
            <a:endParaRPr lang="en-GB" sz="2000" b="1" dirty="0" smtClean="0"/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GB" sz="2000" dirty="0"/>
              <a:t>New Zealand: </a:t>
            </a:r>
            <a:r>
              <a:rPr lang="en-GB" sz="2000" b="1" dirty="0" err="1"/>
              <a:t>WorkSafe</a:t>
            </a:r>
            <a:r>
              <a:rPr lang="en-GB" sz="2000" b="1" dirty="0"/>
              <a:t> New Zealand Act </a:t>
            </a:r>
            <a:endParaRPr lang="en-GB" sz="2000" b="1" dirty="0" smtClean="0"/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GB" sz="2000" dirty="0"/>
              <a:t>Canada: </a:t>
            </a:r>
            <a:r>
              <a:rPr lang="en-GB" sz="2000" b="1" dirty="0"/>
              <a:t>Canadian Centre for Occupational Health and Safety</a:t>
            </a:r>
            <a:r>
              <a:rPr lang="en-GB" sz="2000" dirty="0"/>
              <a:t> (</a:t>
            </a:r>
            <a:r>
              <a:rPr lang="en-GB" sz="2000" dirty="0" err="1"/>
              <a:t>CCOHS</a:t>
            </a:r>
            <a:r>
              <a:rPr lang="en-GB" sz="2000" dirty="0"/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AUSTRALIA, NEW ZEALAND AND CANADA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1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905</Words>
  <Application>Microsoft Office PowerPoint</Application>
  <PresentationFormat>On-screen Show (4:3)</PresentationFormat>
  <Paragraphs>192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Risk and Safety Management in the Leisure, Events, Tourism and Sports Industries </vt:lpstr>
      <vt:lpstr>PowerPoint Presentation</vt:lpstr>
      <vt:lpstr>PowerPoint Presentation</vt:lpstr>
      <vt:lpstr>PowerPoint Presentation</vt:lpstr>
      <vt:lpstr>CUSTOMER AND SOCIETAL EXPECTATIONS OF SAFE ENVIRONMENTS</vt:lpstr>
      <vt:lpstr>SAFETY MANAGEMENT AND ELEMENTS OF GOOD PRACTICE </vt:lpstr>
      <vt:lpstr>UK HEALTH &amp; SAFETY EXECUTIVE</vt:lpstr>
      <vt:lpstr>PowerPoint Presentation</vt:lpstr>
      <vt:lpstr>AUSTRALIA, NEW ZEALAND AND CANADA</vt:lpstr>
      <vt:lpstr>PUBLIC AND PRIVATE SAFETY MANAGEMENT</vt:lpstr>
      <vt:lpstr>PowerPoint Presentation</vt:lpstr>
      <vt:lpstr>CONCEPTS AND MANAGEMENT OF SAFETY</vt:lpstr>
      <vt:lpstr>PowerPoint Presentation</vt:lpstr>
      <vt:lpstr>PowerPoint Presentation</vt:lpstr>
      <vt:lpstr>CURRENT SAFETY ISSUES</vt:lpstr>
      <vt:lpstr>PowerPoint Presentation</vt:lpstr>
      <vt:lpstr>PowerPoint Presentation</vt:lpstr>
      <vt:lpstr>CONCLUSION </vt:lpstr>
      <vt:lpstr>FURTHER READING MATERIAL</vt:lpstr>
      <vt:lpstr>Thank You</vt:lpstr>
    </vt:vector>
  </TitlesOfParts>
  <Company>CABI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James Bishop</cp:lastModifiedBy>
  <cp:revision>58</cp:revision>
  <dcterms:created xsi:type="dcterms:W3CDTF">2014-12-08T12:01:41Z</dcterms:created>
  <dcterms:modified xsi:type="dcterms:W3CDTF">2015-08-05T13:23:58Z</dcterms:modified>
</cp:coreProperties>
</file>