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3" r:id="rId2"/>
    <p:sldId id="257" r:id="rId3"/>
    <p:sldId id="265" r:id="rId4"/>
    <p:sldId id="276" r:id="rId5"/>
    <p:sldId id="258" r:id="rId6"/>
    <p:sldId id="266" r:id="rId7"/>
    <p:sldId id="272" r:id="rId8"/>
    <p:sldId id="273" r:id="rId9"/>
    <p:sldId id="274" r:id="rId10"/>
    <p:sldId id="275" r:id="rId11"/>
    <p:sldId id="277" r:id="rId12"/>
    <p:sldId id="278" r:id="rId13"/>
    <p:sldId id="279" r:id="rId14"/>
    <p:sldId id="280" r:id="rId15"/>
    <p:sldId id="281" r:id="rId16"/>
    <p:sldId id="282" r:id="rId17"/>
    <p:sldId id="283" r:id="rId18"/>
    <p:sldId id="284" r:id="rId19"/>
    <p:sldId id="260" r:id="rId20"/>
    <p:sldId id="285" r:id="rId21"/>
    <p:sldId id="270"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C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94586" autoAdjust="0"/>
  </p:normalViewPr>
  <p:slideViewPr>
    <p:cSldViewPr snapToGrid="0" snapToObjects="1">
      <p:cViewPr>
        <p:scale>
          <a:sx n="60" d="100"/>
          <a:sy n="60" d="100"/>
        </p:scale>
        <p:origin x="-1848" y="-666"/>
      </p:cViewPr>
      <p:guideLst>
        <p:guide orient="horz" pos="2160"/>
        <p:guide pos="2880"/>
      </p:guideLst>
    </p:cSldViewPr>
  </p:slideViewPr>
  <p:outlineViewPr>
    <p:cViewPr>
      <p:scale>
        <a:sx n="33" d="100"/>
        <a:sy n="33" d="100"/>
      </p:scale>
      <p:origin x="48"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5" name="Picture 34" descr="iStock_000001935273Large.jpg"/>
          <p:cNvPicPr>
            <a:picLocks noChangeAspect="1"/>
          </p:cNvPicPr>
          <p:nvPr userDrawn="1"/>
        </p:nvPicPr>
        <p:blipFill rotWithShape="1">
          <a:blip r:embed="rId2">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37" name="Rectangle 36"/>
          <p:cNvSpPr/>
          <p:nvPr userDrawn="1"/>
        </p:nvSpPr>
        <p:spPr>
          <a:xfrm>
            <a:off x="0" y="4152900"/>
            <a:ext cx="9144000" cy="27051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pic>
        <p:nvPicPr>
          <p:cNvPr id="39" name="Picture 3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41" name="Rectangle 40"/>
          <p:cNvSpPr/>
          <p:nvPr userDrawn="1"/>
        </p:nvSpPr>
        <p:spPr>
          <a:xfrm>
            <a:off x="-24582" y="145654"/>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smtClean="0">
                <a:solidFill>
                  <a:srgbClr val="FFFFFF"/>
                </a:solidFill>
                <a:latin typeface="Arial"/>
                <a:cs typeface="Arial"/>
              </a:rPr>
              <a:t>COMPLIMENTARY TEACHING MATERIALS</a:t>
            </a:r>
            <a:endParaRPr lang="en-US" sz="1000" dirty="0">
              <a:solidFill>
                <a:srgbClr val="FFFFFF"/>
              </a:solidFill>
              <a:latin typeface="Arial"/>
              <a:cs typeface="Arial"/>
            </a:endParaRPr>
          </a:p>
        </p:txBody>
      </p:sp>
      <p:sp>
        <p:nvSpPr>
          <p:cNvPr id="42" name="Title 41"/>
          <p:cNvSpPr>
            <a:spLocks noGrp="1"/>
          </p:cNvSpPr>
          <p:nvPr>
            <p:ph type="title"/>
          </p:nvPr>
        </p:nvSpPr>
        <p:spPr>
          <a:xfrm>
            <a:off x="685800" y="4453030"/>
            <a:ext cx="7772400" cy="991419"/>
          </a:xfrm>
        </p:spPr>
        <p:txBody>
          <a:bodyPr anchor="t">
            <a:normAutofit/>
          </a:bodyPr>
          <a:lstStyle>
            <a:lvl1pPr algn="l">
              <a:defRPr sz="2900" b="0">
                <a:solidFill>
                  <a:schemeClr val="bg1"/>
                </a:solidFill>
                <a:latin typeface="Arial" pitchFamily="34" charset="0"/>
                <a:cs typeface="Arial" pitchFamily="34" charset="0"/>
              </a:defRPr>
            </a:lvl1pPr>
          </a:lstStyle>
          <a:p>
            <a:r>
              <a:rPr lang="en-US" dirty="0" smtClean="0"/>
              <a:t>Click to edit Master title style</a:t>
            </a:r>
            <a:endParaRPr lang="en-GB" dirty="0"/>
          </a:p>
        </p:txBody>
      </p:sp>
      <p:sp>
        <p:nvSpPr>
          <p:cNvPr id="48" name="Subtitle 2"/>
          <p:cNvSpPr>
            <a:spLocks noGrp="1"/>
          </p:cNvSpPr>
          <p:nvPr>
            <p:ph type="subTitle" idx="1"/>
          </p:nvPr>
        </p:nvSpPr>
        <p:spPr>
          <a:xfrm>
            <a:off x="685800" y="5455920"/>
            <a:ext cx="7741920" cy="855358"/>
          </a:xfrm>
        </p:spPr>
        <p:txBody>
          <a:bodyPr>
            <a:normAutofit/>
          </a:bodyPr>
          <a:lstStyle>
            <a:lvl1pPr marL="0" indent="0" algn="l">
              <a:buNone/>
              <a:defRPr sz="1800" b="1">
                <a:solidFill>
                  <a:srgbClr val="93CDD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3950394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8" name="Picture 7" descr="iStock_000003644147Lar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80512" cy="6145632"/>
          </a:xfrm>
          <a:prstGeom prst="rect">
            <a:avLst/>
          </a:prstGeom>
        </p:spPr>
      </p:pic>
      <p:sp>
        <p:nvSpPr>
          <p:cNvPr id="9" name="Rectangle 8"/>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pic>
        <p:nvPicPr>
          <p:cNvPr id="10" name="Picture 9"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2" name="Title Placeholder 1"/>
          <p:cNvSpPr>
            <a:spLocks noGrp="1"/>
          </p:cNvSpPr>
          <p:nvPr>
            <p:ph type="title"/>
          </p:nvPr>
        </p:nvSpPr>
        <p:spPr>
          <a:xfrm>
            <a:off x="973931" y="1260321"/>
            <a:ext cx="7196137" cy="997743"/>
          </a:xfrm>
          <a:prstGeom prst="rect">
            <a:avLst/>
          </a:prstGeom>
        </p:spPr>
        <p:txBody>
          <a:bodyPr vert="horz" lIns="91440" tIns="45720" rIns="91440" bIns="45720" rtlCol="0" anchor="ctr">
            <a:normAutofit/>
          </a:bodyPr>
          <a:lstStyle>
            <a:lvl1pPr algn="l">
              <a:defRPr sz="2900" b="1"/>
            </a:lvl1pPr>
          </a:lstStyle>
          <a:p>
            <a:r>
              <a:rPr lang="en-GB" dirty="0" smtClean="0"/>
              <a:t>Click to edit Master title style</a:t>
            </a:r>
            <a:endParaRPr lang="en-US" dirty="0"/>
          </a:p>
        </p:txBody>
      </p:sp>
      <p:sp>
        <p:nvSpPr>
          <p:cNvPr id="13" name="Subtitle 2"/>
          <p:cNvSpPr>
            <a:spLocks noGrp="1"/>
          </p:cNvSpPr>
          <p:nvPr>
            <p:ph type="subTitle" idx="1"/>
          </p:nvPr>
        </p:nvSpPr>
        <p:spPr>
          <a:xfrm>
            <a:off x="976401" y="2258064"/>
            <a:ext cx="7741920" cy="855358"/>
          </a:xfrm>
        </p:spPr>
        <p:txBody>
          <a:bodyPr>
            <a:normAutofit/>
          </a:bodyPr>
          <a:lstStyle>
            <a:lvl1pPr marL="0" indent="0" algn="l">
              <a:buNone/>
              <a:defRPr sz="18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3163609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pic>
        <p:nvPicPr>
          <p:cNvPr id="12" name="Picture 11" descr="iStock_000001935273Large.jpg"/>
          <p:cNvPicPr>
            <a:picLocks noChangeAspect="1"/>
          </p:cNvPicPr>
          <p:nvPr userDrawn="1"/>
        </p:nvPicPr>
        <p:blipFill rotWithShape="1">
          <a:blip r:embed="rId2">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4160520"/>
            <a:ext cx="9144000" cy="2697480"/>
          </a:xfrm>
          <a:prstGeom prst="rect">
            <a:avLst/>
          </a:prstGeom>
          <a:solidFill>
            <a:schemeClr val="dk1">
              <a:alpha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9" name="Subtitle 2"/>
          <p:cNvSpPr>
            <a:spLocks noGrp="1"/>
          </p:cNvSpPr>
          <p:nvPr>
            <p:ph type="subTitle" idx="1"/>
          </p:nvPr>
        </p:nvSpPr>
        <p:spPr>
          <a:xfrm>
            <a:off x="571084" y="4401573"/>
            <a:ext cx="7772400" cy="675967"/>
          </a:xfrm>
        </p:spPr>
        <p:txBody>
          <a:bodyPr>
            <a:noAutofit/>
          </a:bodyPr>
          <a:lstStyle>
            <a:lvl1pPr marL="0" indent="0">
              <a:buNone/>
              <a:defRPr/>
            </a:lvl1pPr>
          </a:lstStyle>
          <a:p>
            <a:pPr algn="l"/>
            <a:endParaRPr lang="en-US" sz="4200" dirty="0">
              <a:solidFill>
                <a:schemeClr val="bg1"/>
              </a:solidFill>
              <a:latin typeface="Arial"/>
              <a:cs typeface="Arial"/>
            </a:endParaRPr>
          </a:p>
        </p:txBody>
      </p:sp>
      <p:pic>
        <p:nvPicPr>
          <p:cNvPr id="10" name="Picture 9"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Tree>
    <p:extLst>
      <p:ext uri="{BB962C8B-B14F-4D97-AF65-F5344CB8AC3E}">
        <p14:creationId xmlns:p14="http://schemas.microsoft.com/office/powerpoint/2010/main" val="3992086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smtClean="0">
                <a:latin typeface="Arial"/>
                <a:cs typeface="Arial"/>
              </a:rPr>
              <a:t>INTRODUCTION</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endParaRPr lang="en-GB" dirty="0"/>
          </a:p>
        </p:txBody>
      </p:sp>
    </p:spTree>
    <p:extLst>
      <p:ext uri="{BB962C8B-B14F-4D97-AF65-F5344CB8AC3E}">
        <p14:creationId xmlns:p14="http://schemas.microsoft.com/office/powerpoint/2010/main" val="264918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extLst>
              <a:ext uri="{28A0092B-C50C-407E-A947-70E740481C1C}">
                <a14:useLocalDpi xmlns:a14="http://schemas.microsoft.com/office/drawing/2010/main" val="0"/>
              </a:ext>
            </a:extLst>
          </a:blip>
          <a:srcRect t="32937" b="32937"/>
          <a:stretch/>
        </p:blipFill>
        <p:spPr>
          <a:xfrm>
            <a:off x="0" y="0"/>
            <a:ext cx="9144000" cy="4160520"/>
          </a:xfrm>
          <a:prstGeom prst="rect">
            <a:avLst/>
          </a:prstGeom>
        </p:spPr>
      </p:pic>
      <p:sp>
        <p:nvSpPr>
          <p:cNvPr id="8" name="Rectangle 7"/>
          <p:cNvSpPr/>
          <p:nvPr userDrawn="1"/>
        </p:nvSpPr>
        <p:spPr>
          <a:xfrm>
            <a:off x="0" y="4160520"/>
            <a:ext cx="9144000" cy="26974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9" name="Subtitle 2"/>
          <p:cNvSpPr>
            <a:spLocks noGrp="1"/>
          </p:cNvSpPr>
          <p:nvPr>
            <p:ph type="subTitle" idx="1"/>
          </p:nvPr>
        </p:nvSpPr>
        <p:spPr>
          <a:xfrm>
            <a:off x="571084" y="4401573"/>
            <a:ext cx="7772400" cy="675967"/>
          </a:xfrm>
        </p:spPr>
        <p:txBody>
          <a:bodyPr>
            <a:noAutofit/>
          </a:bodyPr>
          <a:lstStyle>
            <a:lvl1pPr marL="0" indent="0">
              <a:buNone/>
              <a:defRPr/>
            </a:lvl1pPr>
          </a:lstStyle>
          <a:p>
            <a:pPr algn="l"/>
            <a:endParaRPr lang="en-US" sz="4200" dirty="0">
              <a:solidFill>
                <a:schemeClr val="bg1"/>
              </a:solidFill>
              <a:latin typeface="Arial"/>
              <a:cs typeface="Arial"/>
            </a:endParaRPr>
          </a:p>
        </p:txBody>
      </p:sp>
      <p:pic>
        <p:nvPicPr>
          <p:cNvPr id="10" name="Picture 9"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Tree>
    <p:extLst>
      <p:ext uri="{BB962C8B-B14F-4D97-AF65-F5344CB8AC3E}">
        <p14:creationId xmlns:p14="http://schemas.microsoft.com/office/powerpoint/2010/main" val="3693739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rketing Tools">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smtClean="0">
                <a:latin typeface="Arial"/>
                <a:cs typeface="Arial"/>
              </a:rPr>
              <a:t>MARKETING TOOLS</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endParaRPr lang="en-GB" dirty="0"/>
          </a:p>
        </p:txBody>
      </p:sp>
    </p:spTree>
    <p:extLst>
      <p:ext uri="{BB962C8B-B14F-4D97-AF65-F5344CB8AC3E}">
        <p14:creationId xmlns:p14="http://schemas.microsoft.com/office/powerpoint/2010/main" val="1325860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rategies">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smtClean="0">
                <a:latin typeface="Arial"/>
                <a:cs typeface="Arial"/>
              </a:rPr>
              <a:t>STRATEGIES</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endParaRPr lang="en-GB" dirty="0"/>
          </a:p>
        </p:txBody>
      </p:sp>
    </p:spTree>
    <p:extLst>
      <p:ext uri="{BB962C8B-B14F-4D97-AF65-F5344CB8AC3E}">
        <p14:creationId xmlns:p14="http://schemas.microsoft.com/office/powerpoint/2010/main" val="400555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4" name="TextBox 13"/>
          <p:cNvSpPr txBox="1"/>
          <p:nvPr userDrawn="1"/>
        </p:nvSpPr>
        <p:spPr>
          <a:xfrm>
            <a:off x="1311264" y="486906"/>
            <a:ext cx="7196463" cy="430887"/>
          </a:xfrm>
          <a:prstGeom prst="rect">
            <a:avLst/>
          </a:prstGeom>
          <a:noFill/>
        </p:spPr>
        <p:txBody>
          <a:bodyPr wrap="square" rtlCol="0">
            <a:spAutoFit/>
          </a:bodyPr>
          <a:lstStyle/>
          <a:p>
            <a:r>
              <a:rPr lang="en-US" sz="2200" b="1" dirty="0" smtClean="0">
                <a:latin typeface="Arial"/>
                <a:cs typeface="Arial"/>
              </a:rPr>
              <a:t>LEARNING OBJECTIVES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469557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GB" dirty="0" smtClean="0"/>
              <a:t>Click to edit Master title style</a:t>
            </a:r>
            <a:endParaRPr lang="en-US" dirty="0"/>
          </a:p>
        </p:txBody>
      </p:sp>
    </p:spTree>
    <p:extLst>
      <p:ext uri="{BB962C8B-B14F-4D97-AF65-F5344CB8AC3E}">
        <p14:creationId xmlns:p14="http://schemas.microsoft.com/office/powerpoint/2010/main" val="887707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p:nvPr>
        </p:nvSpPr>
        <p:spPr>
          <a:xfrm>
            <a:off x="1189357" y="1272381"/>
            <a:ext cx="3382644" cy="4313237"/>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GB" dirty="0" smtClean="0"/>
              <a:t>Click to edit Master title style</a:t>
            </a:r>
            <a:endParaRPr lang="en-US" dirty="0"/>
          </a:p>
        </p:txBody>
      </p:sp>
      <p:sp>
        <p:nvSpPr>
          <p:cNvPr id="11" name="Content Placeholder 16"/>
          <p:cNvSpPr>
            <a:spLocks noGrp="1"/>
          </p:cNvSpPr>
          <p:nvPr>
            <p:ph sz="quarter" idx="14"/>
          </p:nvPr>
        </p:nvSpPr>
        <p:spPr>
          <a:xfrm>
            <a:off x="4572000" y="1272381"/>
            <a:ext cx="3813493" cy="4313237"/>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890910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D500C-2DAD-E24B-947F-AA454B3B4803}" type="datetimeFigureOut">
              <a:rPr lang="en-US" smtClean="0"/>
              <a:t>05/08/2015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DD8636-02F0-2043-B1BF-E7E2D60464E4}" type="slidenum">
              <a:rPr lang="en-US" smtClean="0"/>
              <a:t>‹#›</a:t>
            </a:fld>
            <a:endParaRPr lang="en-US" dirty="0"/>
          </a:p>
        </p:txBody>
      </p:sp>
    </p:spTree>
    <p:extLst>
      <p:ext uri="{BB962C8B-B14F-4D97-AF65-F5344CB8AC3E}">
        <p14:creationId xmlns:p14="http://schemas.microsoft.com/office/powerpoint/2010/main" val="708712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62" r:id="rId6"/>
    <p:sldLayoutId id="2147483663" r:id="rId7"/>
    <p:sldLayoutId id="2147483664" r:id="rId8"/>
    <p:sldLayoutId id="2147483665" r:id="rId9"/>
    <p:sldLayoutId id="2147483652"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atin typeface="Arial"/>
                <a:cs typeface="Arial"/>
              </a:rPr>
              <a:t>Risk and Safety Management in the Leisure, Events, Tourism and Sports Industries</a:t>
            </a:r>
            <a:r>
              <a:rPr lang="en-US" dirty="0">
                <a:latin typeface="Arial"/>
                <a:cs typeface="Arial"/>
              </a:rPr>
              <a:t/>
            </a:r>
            <a:br>
              <a:rPr lang="en-US" dirty="0">
                <a:latin typeface="Arial"/>
                <a:cs typeface="Arial"/>
              </a:rPr>
            </a:br>
            <a:endParaRPr lang="en-GB" dirty="0"/>
          </a:p>
        </p:txBody>
      </p:sp>
      <p:sp>
        <p:nvSpPr>
          <p:cNvPr id="3" name="Subtitle 2"/>
          <p:cNvSpPr>
            <a:spLocks noGrp="1"/>
          </p:cNvSpPr>
          <p:nvPr>
            <p:ph type="subTitle" idx="1"/>
          </p:nvPr>
        </p:nvSpPr>
        <p:spPr/>
        <p:txBody>
          <a:bodyPr/>
          <a:lstStyle/>
          <a:p>
            <a:r>
              <a:rPr lang="en-US" dirty="0">
                <a:solidFill>
                  <a:schemeClr val="accent5">
                    <a:lumMod val="60000"/>
                    <a:lumOff val="40000"/>
                  </a:schemeClr>
                </a:solidFill>
                <a:latin typeface="Arial"/>
                <a:cs typeface="Arial"/>
              </a:rPr>
              <a:t>Mark Piekarz, Ian Jenkins and Peter Mills</a:t>
            </a:r>
          </a:p>
          <a:p>
            <a:endParaRPr lang="en-GB" dirty="0"/>
          </a:p>
        </p:txBody>
      </p:sp>
    </p:spTree>
    <p:extLst>
      <p:ext uri="{BB962C8B-B14F-4D97-AF65-F5344CB8AC3E}">
        <p14:creationId xmlns:p14="http://schemas.microsoft.com/office/powerpoint/2010/main" val="30754934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92500" lnSpcReduction="20000"/>
          </a:bodyPr>
          <a:lstStyle/>
          <a:p>
            <a:r>
              <a:rPr lang="en-GB" sz="2800" dirty="0" smtClean="0"/>
              <a:t>What are the characteristics of this imaginary person?</a:t>
            </a:r>
          </a:p>
          <a:p>
            <a:pPr marL="514350" indent="-514350">
              <a:buFont typeface="+mj-lt"/>
              <a:buAutoNum type="arabicPeriod"/>
            </a:pPr>
            <a:r>
              <a:rPr lang="en-GB" sz="2800" dirty="0" smtClean="0"/>
              <a:t>Appropriate </a:t>
            </a:r>
            <a:r>
              <a:rPr lang="en-GB" sz="2800" dirty="0"/>
              <a:t>Knowledge </a:t>
            </a:r>
          </a:p>
          <a:p>
            <a:pPr marL="1257300" lvl="1" indent="-514350">
              <a:buFont typeface="Arial" panose="020B0604020202020204" pitchFamily="34" charset="0"/>
              <a:buChar char="•"/>
            </a:pPr>
            <a:r>
              <a:rPr lang="en-GB" i="1" dirty="0" smtClean="0"/>
              <a:t>Which means?</a:t>
            </a:r>
            <a:endParaRPr lang="en-GB" i="1" dirty="0"/>
          </a:p>
          <a:p>
            <a:pPr marL="514350" indent="-514350">
              <a:buFont typeface="+mj-lt"/>
              <a:buAutoNum type="arabicPeriod"/>
            </a:pPr>
            <a:r>
              <a:rPr lang="en-GB" sz="2800" dirty="0" smtClean="0"/>
              <a:t>Competency and Experience</a:t>
            </a:r>
          </a:p>
          <a:p>
            <a:pPr marL="1257300" lvl="1" indent="-514350">
              <a:buFont typeface="Arial" panose="020B0604020202020204" pitchFamily="34" charset="0"/>
              <a:buChar char="•"/>
            </a:pPr>
            <a:r>
              <a:rPr lang="en-GB" i="1" dirty="0" smtClean="0"/>
              <a:t>And will include?</a:t>
            </a:r>
          </a:p>
          <a:p>
            <a:pPr marL="1600200" lvl="2" indent="-457200">
              <a:buFont typeface="Arial" panose="020B0604020202020204" pitchFamily="34" charset="0"/>
              <a:buChar char="•"/>
            </a:pPr>
            <a:r>
              <a:rPr lang="en-GB" dirty="0" smtClean="0"/>
              <a:t>	Physical Ability.</a:t>
            </a:r>
            <a:endParaRPr lang="en-GB" dirty="0"/>
          </a:p>
          <a:p>
            <a:pPr marL="1600200" lvl="2" indent="-457200">
              <a:buFont typeface="Arial" panose="020B0604020202020204" pitchFamily="34" charset="0"/>
              <a:buChar char="•"/>
            </a:pPr>
            <a:r>
              <a:rPr lang="en-GB" dirty="0" smtClean="0"/>
              <a:t>	Skill Level.</a:t>
            </a:r>
          </a:p>
          <a:p>
            <a:pPr marL="514350" indent="-514350">
              <a:buFont typeface="+mj-lt"/>
              <a:buAutoNum type="arabicPeriod"/>
            </a:pPr>
            <a:r>
              <a:rPr lang="en-GB" sz="2800" dirty="0" smtClean="0"/>
              <a:t>Perception</a:t>
            </a:r>
          </a:p>
          <a:p>
            <a:pPr marL="1257300" lvl="1" indent="-514350">
              <a:buFont typeface="Arial" panose="020B0604020202020204" pitchFamily="34" charset="0"/>
              <a:buChar char="•"/>
            </a:pPr>
            <a:r>
              <a:rPr lang="en-GB" i="1" dirty="0" smtClean="0"/>
              <a:t>What is this?</a:t>
            </a:r>
          </a:p>
          <a:p>
            <a:pPr marL="1657350" lvl="2" indent="-514350">
              <a:buFont typeface="Arial" panose="020B0604020202020204" pitchFamily="34" charset="0"/>
              <a:buChar char="•"/>
            </a:pPr>
            <a:r>
              <a:rPr lang="en-GB" dirty="0" smtClean="0"/>
              <a:t>Being able to foresee reasonable risks.</a:t>
            </a:r>
            <a:endParaRPr lang="en-GB" dirty="0"/>
          </a:p>
          <a:p>
            <a:pPr marL="1600200" lvl="2" indent="-457200">
              <a:buFont typeface="Arial" panose="020B0604020202020204" pitchFamily="34" charset="0"/>
              <a:buChar char="•"/>
            </a:pPr>
            <a:endParaRPr lang="en-GB" dirty="0"/>
          </a:p>
        </p:txBody>
      </p:sp>
      <p:sp>
        <p:nvSpPr>
          <p:cNvPr id="3" name="Title 2"/>
          <p:cNvSpPr>
            <a:spLocks noGrp="1"/>
          </p:cNvSpPr>
          <p:nvPr>
            <p:ph type="title"/>
          </p:nvPr>
        </p:nvSpPr>
        <p:spPr/>
        <p:txBody>
          <a:bodyPr>
            <a:normAutofit/>
          </a:bodyPr>
          <a:lstStyle/>
          <a:p>
            <a:r>
              <a:rPr lang="en-GB" dirty="0"/>
              <a:t>A </a:t>
            </a:r>
            <a:r>
              <a:rPr lang="en-GB" dirty="0" smtClean="0"/>
              <a:t>PRUDENT AND REASONABLE PERSON</a:t>
            </a:r>
            <a:r>
              <a:rPr lang="en-GB" dirty="0"/>
              <a:t/>
            </a:r>
            <a:br>
              <a:rPr lang="en-GB" dirty="0"/>
            </a:br>
            <a:endParaRPr lang="en-GB" dirty="0"/>
          </a:p>
        </p:txBody>
      </p:sp>
    </p:spTree>
    <p:extLst>
      <p:ext uri="{BB962C8B-B14F-4D97-AF65-F5344CB8AC3E}">
        <p14:creationId xmlns:p14="http://schemas.microsoft.com/office/powerpoint/2010/main" val="42539962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r>
              <a:rPr lang="en-GB" dirty="0"/>
              <a:t>1.	Duty of </a:t>
            </a:r>
            <a:r>
              <a:rPr lang="en-GB" dirty="0" smtClean="0"/>
              <a:t>Care: </a:t>
            </a:r>
            <a:r>
              <a:rPr lang="en-GB" sz="2800" dirty="0" smtClean="0"/>
              <a:t>There </a:t>
            </a:r>
            <a:r>
              <a:rPr lang="en-GB" sz="2800" dirty="0"/>
              <a:t>has to be </a:t>
            </a:r>
            <a:r>
              <a:rPr lang="en-GB" sz="2800" dirty="0" smtClean="0"/>
              <a:t>a ‘proximity</a:t>
            </a:r>
            <a:r>
              <a:rPr lang="en-GB" sz="2800" dirty="0"/>
              <a:t>’, </a:t>
            </a:r>
            <a:r>
              <a:rPr lang="en-GB" sz="2800" dirty="0" smtClean="0"/>
              <a:t>neighbour principle.</a:t>
            </a:r>
            <a:endParaRPr lang="en-GB" sz="2800" dirty="0"/>
          </a:p>
          <a:p>
            <a:r>
              <a:rPr lang="en-GB" dirty="0" smtClean="0"/>
              <a:t>2</a:t>
            </a:r>
            <a:r>
              <a:rPr lang="en-GB" dirty="0"/>
              <a:t>.	Breach of Duty: </a:t>
            </a:r>
            <a:r>
              <a:rPr lang="en-GB" sz="2800" dirty="0" smtClean="0"/>
              <a:t>‘Duty </a:t>
            </a:r>
            <a:r>
              <a:rPr lang="en-GB" sz="2800" dirty="0"/>
              <a:t>of Care’ was not performed </a:t>
            </a:r>
            <a:r>
              <a:rPr lang="en-GB" sz="2800" dirty="0" smtClean="0"/>
              <a:t>= breach</a:t>
            </a:r>
            <a:r>
              <a:rPr lang="en-GB" sz="2800" dirty="0"/>
              <a:t>, causing the person’s loss or </a:t>
            </a:r>
            <a:r>
              <a:rPr lang="en-GB" sz="2800" dirty="0" smtClean="0"/>
              <a:t>injury.</a:t>
            </a:r>
            <a:endParaRPr lang="en-GB" sz="2800" dirty="0"/>
          </a:p>
          <a:p>
            <a:r>
              <a:rPr lang="en-GB" dirty="0"/>
              <a:t>3.	Significant </a:t>
            </a:r>
            <a:r>
              <a:rPr lang="en-GB" dirty="0" smtClean="0"/>
              <a:t>Damage/Loss: ‘Serious nature’ and injury is ‘permanent’.</a:t>
            </a:r>
            <a:endParaRPr lang="en-GB" dirty="0"/>
          </a:p>
          <a:p>
            <a:endParaRPr lang="en-GB" dirty="0"/>
          </a:p>
        </p:txBody>
      </p:sp>
      <p:sp>
        <p:nvSpPr>
          <p:cNvPr id="3" name="Title 2"/>
          <p:cNvSpPr>
            <a:spLocks noGrp="1"/>
          </p:cNvSpPr>
          <p:nvPr>
            <p:ph type="title"/>
          </p:nvPr>
        </p:nvSpPr>
        <p:spPr/>
        <p:txBody>
          <a:bodyPr/>
          <a:lstStyle/>
          <a:p>
            <a:r>
              <a:rPr lang="en-GB" dirty="0" smtClean="0"/>
              <a:t>PROVING TORT</a:t>
            </a:r>
            <a:endParaRPr lang="en-GB" dirty="0"/>
          </a:p>
        </p:txBody>
      </p:sp>
    </p:spTree>
    <p:extLst>
      <p:ext uri="{BB962C8B-B14F-4D97-AF65-F5344CB8AC3E}">
        <p14:creationId xmlns:p14="http://schemas.microsoft.com/office/powerpoint/2010/main" val="18957184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r>
              <a:rPr lang="en-GB" dirty="0"/>
              <a:t>•	</a:t>
            </a:r>
            <a:r>
              <a:rPr lang="en-GB" sz="2600" dirty="0"/>
              <a:t>Contributory </a:t>
            </a:r>
            <a:r>
              <a:rPr lang="en-GB" sz="2600" dirty="0" smtClean="0"/>
              <a:t>Negligence</a:t>
            </a:r>
          </a:p>
          <a:p>
            <a:pPr marL="1085850" lvl="1" indent="-342900">
              <a:buFont typeface="Arial" panose="020B0604020202020204" pitchFamily="34" charset="0"/>
              <a:buChar char="•"/>
            </a:pPr>
            <a:r>
              <a:rPr lang="en-GB" sz="1600" dirty="0"/>
              <a:t>P</a:t>
            </a:r>
            <a:r>
              <a:rPr lang="en-GB" sz="1600" dirty="0" smtClean="0"/>
              <a:t>laintiff had contributed partially or wholly to their loss/ injury.  </a:t>
            </a:r>
            <a:endParaRPr lang="en-GB" sz="1600" dirty="0"/>
          </a:p>
          <a:p>
            <a:r>
              <a:rPr lang="en-GB" dirty="0"/>
              <a:t>•	</a:t>
            </a:r>
            <a:r>
              <a:rPr lang="en-GB" sz="2600" dirty="0"/>
              <a:t>Comparative </a:t>
            </a:r>
            <a:r>
              <a:rPr lang="en-GB" sz="2600" dirty="0" smtClean="0"/>
              <a:t>Negligence</a:t>
            </a:r>
          </a:p>
          <a:p>
            <a:pPr marL="1085850" lvl="1" indent="-342900">
              <a:buFont typeface="Arial" panose="020B0604020202020204" pitchFamily="34" charset="0"/>
              <a:buChar char="•"/>
            </a:pPr>
            <a:r>
              <a:rPr lang="en-GB" sz="1600" dirty="0"/>
              <a:t>O</a:t>
            </a:r>
            <a:r>
              <a:rPr lang="en-GB" sz="1600" dirty="0" smtClean="0"/>
              <a:t>ffset </a:t>
            </a:r>
            <a:r>
              <a:rPr lang="en-GB" sz="1600" dirty="0"/>
              <a:t>the damage (compensation) made to the </a:t>
            </a:r>
            <a:r>
              <a:rPr lang="en-GB" sz="1600" dirty="0" smtClean="0"/>
              <a:t>plaintiff, involves </a:t>
            </a:r>
            <a:r>
              <a:rPr lang="en-GB" sz="1600" dirty="0"/>
              <a:t>at least one other company or </a:t>
            </a:r>
            <a:r>
              <a:rPr lang="en-GB" sz="1600" dirty="0" smtClean="0"/>
              <a:t>person supplying </a:t>
            </a:r>
            <a:r>
              <a:rPr lang="en-GB" sz="1600" dirty="0"/>
              <a:t>the goods or </a:t>
            </a:r>
            <a:r>
              <a:rPr lang="en-GB" sz="1600" dirty="0" smtClean="0"/>
              <a:t>service, resulting </a:t>
            </a:r>
            <a:r>
              <a:rPr lang="en-GB" sz="1600" dirty="0"/>
              <a:t>in </a:t>
            </a:r>
            <a:r>
              <a:rPr lang="en-GB" sz="1600" dirty="0" smtClean="0"/>
              <a:t>loss </a:t>
            </a:r>
            <a:r>
              <a:rPr lang="en-GB" sz="1600" dirty="0"/>
              <a:t>or </a:t>
            </a:r>
            <a:r>
              <a:rPr lang="en-GB" sz="1600" dirty="0" smtClean="0"/>
              <a:t>damage.</a:t>
            </a:r>
          </a:p>
          <a:p>
            <a:r>
              <a:rPr lang="en-GB" sz="2800" dirty="0"/>
              <a:t>• </a:t>
            </a:r>
            <a:r>
              <a:rPr lang="en-GB" sz="2600" dirty="0" smtClean="0"/>
              <a:t>Vicarious Liability</a:t>
            </a:r>
          </a:p>
          <a:p>
            <a:pPr marL="1028700" lvl="1">
              <a:buFont typeface="Arial" panose="020B0604020202020204" pitchFamily="34" charset="0"/>
              <a:buChar char="•"/>
            </a:pPr>
            <a:r>
              <a:rPr lang="en-GB" sz="1600" dirty="0" smtClean="0"/>
              <a:t>Where responsibility </a:t>
            </a:r>
            <a:r>
              <a:rPr lang="en-GB" sz="1600" dirty="0"/>
              <a:t>for the accident lies with another </a:t>
            </a:r>
            <a:r>
              <a:rPr lang="en-GB" sz="1600" dirty="0" smtClean="0"/>
              <a:t>individual. An </a:t>
            </a:r>
            <a:r>
              <a:rPr lang="en-GB" sz="1600" dirty="0"/>
              <a:t>employee </a:t>
            </a:r>
            <a:r>
              <a:rPr lang="en-GB" sz="1600" dirty="0" smtClean="0"/>
              <a:t>may not be liable</a:t>
            </a:r>
            <a:r>
              <a:rPr lang="en-GB" sz="1600" dirty="0"/>
              <a:t>, but the manager </a:t>
            </a:r>
            <a:r>
              <a:rPr lang="en-GB" sz="1600" dirty="0" smtClean="0"/>
              <a:t>is if </a:t>
            </a:r>
            <a:r>
              <a:rPr lang="en-GB" sz="1600" dirty="0"/>
              <a:t>a breach of their duty of care is </a:t>
            </a:r>
            <a:r>
              <a:rPr lang="en-GB" sz="1600" dirty="0" smtClean="0"/>
              <a:t>proven. (See Lyme Bay Tragedy).</a:t>
            </a:r>
            <a:endParaRPr lang="en-GB" sz="1600" dirty="0"/>
          </a:p>
          <a:p>
            <a:endParaRPr lang="en-GB" dirty="0"/>
          </a:p>
          <a:p>
            <a:endParaRPr lang="en-GB" dirty="0"/>
          </a:p>
        </p:txBody>
      </p:sp>
      <p:sp>
        <p:nvSpPr>
          <p:cNvPr id="3" name="Title 2"/>
          <p:cNvSpPr>
            <a:spLocks noGrp="1"/>
          </p:cNvSpPr>
          <p:nvPr>
            <p:ph type="title"/>
          </p:nvPr>
        </p:nvSpPr>
        <p:spPr/>
        <p:txBody>
          <a:bodyPr/>
          <a:lstStyle/>
          <a:p>
            <a:r>
              <a:rPr lang="en-GB" dirty="0" smtClean="0"/>
              <a:t>POSSIBLE DEFENCES AGAINST TORT</a:t>
            </a:r>
            <a:endParaRPr lang="en-GB" dirty="0"/>
          </a:p>
        </p:txBody>
      </p:sp>
    </p:spTree>
    <p:extLst>
      <p:ext uri="{BB962C8B-B14F-4D97-AF65-F5344CB8AC3E}">
        <p14:creationId xmlns:p14="http://schemas.microsoft.com/office/powerpoint/2010/main" val="24612519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189356" y="1261240"/>
            <a:ext cx="7196137" cy="4313237"/>
          </a:xfrm>
        </p:spPr>
        <p:txBody>
          <a:bodyPr>
            <a:normAutofit fontScale="47500" lnSpcReduction="20000"/>
          </a:bodyPr>
          <a:lstStyle/>
          <a:p>
            <a:pPr marL="457200" indent="-457200">
              <a:buFont typeface="Arial" panose="020B0604020202020204" pitchFamily="34" charset="0"/>
              <a:buChar char="•"/>
            </a:pPr>
            <a:r>
              <a:rPr lang="en-GB" sz="5800" dirty="0" smtClean="0"/>
              <a:t>Waivers</a:t>
            </a:r>
          </a:p>
          <a:p>
            <a:pPr marL="1200150" lvl="1" indent="-457200">
              <a:buFont typeface="Arial" panose="020B0604020202020204" pitchFamily="34" charset="0"/>
              <a:buChar char="•"/>
            </a:pPr>
            <a:r>
              <a:rPr lang="en-GB" sz="3300" dirty="0" smtClean="0"/>
              <a:t>Hope that customers sign a </a:t>
            </a:r>
            <a:r>
              <a:rPr lang="en-GB" sz="3300" dirty="0"/>
              <a:t>waiver concerning injury or loss, absolves them from </a:t>
            </a:r>
            <a:r>
              <a:rPr lang="en-GB" sz="3300" dirty="0" smtClean="0"/>
              <a:t>liability.</a:t>
            </a:r>
            <a:endParaRPr lang="en-GB" sz="3300" dirty="0"/>
          </a:p>
          <a:p>
            <a:pPr marL="457200" indent="-457200">
              <a:buFont typeface="Arial" panose="020B0604020202020204" pitchFamily="34" charset="0"/>
              <a:buChar char="•"/>
            </a:pPr>
            <a:r>
              <a:rPr lang="en-GB" sz="5800" dirty="0" smtClean="0"/>
              <a:t>Act </a:t>
            </a:r>
            <a:r>
              <a:rPr lang="en-GB" sz="5800" dirty="0"/>
              <a:t>of </a:t>
            </a:r>
            <a:r>
              <a:rPr lang="en-GB" sz="5800" dirty="0" smtClean="0"/>
              <a:t>God</a:t>
            </a:r>
          </a:p>
          <a:p>
            <a:pPr marL="1200150" lvl="1" indent="-457200">
              <a:buFont typeface="Arial" panose="020B0604020202020204" pitchFamily="34" charset="0"/>
              <a:buChar char="•"/>
            </a:pPr>
            <a:r>
              <a:rPr lang="en-GB" sz="3300" dirty="0"/>
              <a:t>E</a:t>
            </a:r>
            <a:r>
              <a:rPr lang="en-GB" sz="3300" dirty="0" smtClean="0"/>
              <a:t>vent </a:t>
            </a:r>
            <a:r>
              <a:rPr lang="en-GB" sz="3300" dirty="0"/>
              <a:t>resulting in injury has occurred through circumstances that could not have been controlled or </a:t>
            </a:r>
            <a:r>
              <a:rPr lang="en-GB" sz="3300" dirty="0" smtClean="0"/>
              <a:t>regulated.</a:t>
            </a:r>
          </a:p>
          <a:p>
            <a:pPr marL="457200" indent="-457200">
              <a:buFont typeface="Arial" panose="020B0604020202020204" pitchFamily="34" charset="0"/>
              <a:buChar char="•"/>
            </a:pPr>
            <a:r>
              <a:rPr lang="en-GB" sz="5800" dirty="0" smtClean="0"/>
              <a:t>Volition </a:t>
            </a:r>
            <a:r>
              <a:rPr lang="en-GB" sz="5800" dirty="0"/>
              <a:t>of Risk, High Risk </a:t>
            </a:r>
            <a:r>
              <a:rPr lang="en-GB" sz="5800" dirty="0" smtClean="0"/>
              <a:t>Activity</a:t>
            </a:r>
          </a:p>
          <a:p>
            <a:pPr marL="1200150" lvl="1" indent="-457200">
              <a:buFont typeface="Arial" panose="020B0604020202020204" pitchFamily="34" charset="0"/>
              <a:buChar char="•"/>
            </a:pPr>
            <a:r>
              <a:rPr lang="en-GB" sz="3300" dirty="0" smtClean="0"/>
              <a:t>Certain </a:t>
            </a:r>
            <a:r>
              <a:rPr lang="en-GB" sz="3300" dirty="0"/>
              <a:t>activities require higher competences than others, necessitating participants to be more aware of possible perils and hazards. </a:t>
            </a:r>
          </a:p>
          <a:p>
            <a:pPr marL="457200" indent="-457200">
              <a:buFont typeface="Arial" panose="020B0604020202020204" pitchFamily="34" charset="0"/>
              <a:buChar char="•"/>
            </a:pPr>
            <a:r>
              <a:rPr lang="en-GB" sz="5800" dirty="0" smtClean="0"/>
              <a:t>Government Protection</a:t>
            </a:r>
          </a:p>
          <a:p>
            <a:pPr marL="1200150" lvl="1" indent="-457200">
              <a:buFont typeface="Arial" panose="020B0604020202020204" pitchFamily="34" charset="0"/>
              <a:buChar char="•"/>
            </a:pPr>
            <a:r>
              <a:rPr lang="en-GB" sz="3300" dirty="0" smtClean="0"/>
              <a:t>Before </a:t>
            </a:r>
            <a:r>
              <a:rPr lang="en-GB" sz="3300" dirty="0"/>
              <a:t>1947, in the UK certain organisations were protected under state legislation from prosecution. However, since 1987, even the Armed </a:t>
            </a:r>
            <a:r>
              <a:rPr lang="en-GB" sz="3300" dirty="0" smtClean="0"/>
              <a:t>Forces </a:t>
            </a:r>
            <a:r>
              <a:rPr lang="en-GB" sz="3300" dirty="0"/>
              <a:t>in the UK can now be prosecuted under t</a:t>
            </a:r>
            <a:r>
              <a:rPr lang="en-GB" sz="3300" dirty="0" smtClean="0"/>
              <a:t>ort.</a:t>
            </a:r>
            <a:endParaRPr lang="en-GB" sz="3300" dirty="0"/>
          </a:p>
          <a:p>
            <a:endParaRPr lang="en-GB" dirty="0"/>
          </a:p>
        </p:txBody>
      </p:sp>
      <p:sp>
        <p:nvSpPr>
          <p:cNvPr id="3" name="Title 2"/>
          <p:cNvSpPr>
            <a:spLocks noGrp="1"/>
          </p:cNvSpPr>
          <p:nvPr>
            <p:ph type="title"/>
          </p:nvPr>
        </p:nvSpPr>
        <p:spPr/>
        <p:txBody>
          <a:bodyPr/>
          <a:lstStyle/>
          <a:p>
            <a:r>
              <a:rPr lang="en-GB" dirty="0" smtClean="0"/>
              <a:t>DEFENCES CONTINUED…</a:t>
            </a:r>
            <a:endParaRPr lang="en-GB" dirty="0"/>
          </a:p>
        </p:txBody>
      </p:sp>
    </p:spTree>
    <p:extLst>
      <p:ext uri="{BB962C8B-B14F-4D97-AF65-F5344CB8AC3E}">
        <p14:creationId xmlns:p14="http://schemas.microsoft.com/office/powerpoint/2010/main" val="34227294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pPr marL="457200" indent="-457200">
              <a:buFont typeface="Arial" panose="020B0604020202020204" pitchFamily="34" charset="0"/>
              <a:buChar char="•"/>
            </a:pPr>
            <a:r>
              <a:rPr lang="en-GB" dirty="0" smtClean="0"/>
              <a:t>Some activities and customers require extra vigilance and abilities.</a:t>
            </a:r>
          </a:p>
          <a:p>
            <a:pPr marL="457200" indent="-457200">
              <a:buFont typeface="Arial" panose="020B0604020202020204" pitchFamily="34" charset="0"/>
              <a:buChar char="•"/>
            </a:pPr>
            <a:r>
              <a:rPr lang="en-GB" dirty="0" smtClean="0"/>
              <a:t>Vulnerable people require this extra service related to ‘duty of care’ and ‘protection’.</a:t>
            </a:r>
          </a:p>
          <a:p>
            <a:pPr marL="457200" indent="-457200">
              <a:buFont typeface="Arial" panose="020B0604020202020204" pitchFamily="34" charset="0"/>
              <a:buChar char="•"/>
            </a:pPr>
            <a:r>
              <a:rPr lang="en-GB" dirty="0" smtClean="0"/>
              <a:t>Closer supervision (ratio of instructors) and adaptation of equipment (special equipment) may be needed.</a:t>
            </a:r>
            <a:endParaRPr lang="en-GB" dirty="0"/>
          </a:p>
        </p:txBody>
      </p:sp>
      <p:sp>
        <p:nvSpPr>
          <p:cNvPr id="3" name="Title 2"/>
          <p:cNvSpPr>
            <a:spLocks noGrp="1"/>
          </p:cNvSpPr>
          <p:nvPr>
            <p:ph type="title"/>
          </p:nvPr>
        </p:nvSpPr>
        <p:spPr/>
        <p:txBody>
          <a:bodyPr/>
          <a:lstStyle/>
          <a:p>
            <a:r>
              <a:rPr lang="en-GB" dirty="0" smtClean="0"/>
              <a:t>SPECIAL CONDITIONS</a:t>
            </a:r>
            <a:endParaRPr lang="en-GB" dirty="0"/>
          </a:p>
        </p:txBody>
      </p:sp>
    </p:spTree>
    <p:extLst>
      <p:ext uri="{BB962C8B-B14F-4D97-AF65-F5344CB8AC3E}">
        <p14:creationId xmlns:p14="http://schemas.microsoft.com/office/powerpoint/2010/main" val="14749448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pPr marL="457200" indent="-457200">
              <a:buFont typeface="Arial" panose="020B0604020202020204" pitchFamily="34" charset="0"/>
              <a:buChar char="•"/>
            </a:pPr>
            <a:r>
              <a:rPr lang="en-GB" dirty="0" smtClean="0"/>
              <a:t>It is the responsibility of a company or operator to be up-to-date on knowledge, skills and training.</a:t>
            </a:r>
          </a:p>
          <a:p>
            <a:pPr marL="457200" indent="-457200">
              <a:buFont typeface="Arial" panose="020B0604020202020204" pitchFamily="34" charset="0"/>
              <a:buChar char="•"/>
            </a:pPr>
            <a:r>
              <a:rPr lang="en-GB" dirty="0" smtClean="0"/>
              <a:t>Need to explore all possible sources of information.</a:t>
            </a:r>
          </a:p>
          <a:p>
            <a:pPr marL="457200" indent="-457200">
              <a:buFont typeface="Arial" panose="020B0604020202020204" pitchFamily="34" charset="0"/>
              <a:buChar char="•"/>
            </a:pPr>
            <a:r>
              <a:rPr lang="en-GB" dirty="0" smtClean="0"/>
              <a:t>Some activities are not represented by governing bodies or standards.</a:t>
            </a:r>
            <a:endParaRPr lang="en-GB" dirty="0"/>
          </a:p>
        </p:txBody>
      </p:sp>
      <p:sp>
        <p:nvSpPr>
          <p:cNvPr id="3" name="Title 2"/>
          <p:cNvSpPr>
            <a:spLocks noGrp="1"/>
          </p:cNvSpPr>
          <p:nvPr>
            <p:ph type="title"/>
          </p:nvPr>
        </p:nvSpPr>
        <p:spPr/>
        <p:txBody>
          <a:bodyPr>
            <a:normAutofit/>
          </a:bodyPr>
          <a:lstStyle/>
          <a:p>
            <a:r>
              <a:rPr lang="en-GB" dirty="0" smtClean="0"/>
              <a:t>APPROPRIATE KNOWLEDGE AND TRAINING</a:t>
            </a:r>
            <a:endParaRPr lang="en-GB" dirty="0"/>
          </a:p>
        </p:txBody>
      </p:sp>
    </p:spTree>
    <p:extLst>
      <p:ext uri="{BB962C8B-B14F-4D97-AF65-F5344CB8AC3E}">
        <p14:creationId xmlns:p14="http://schemas.microsoft.com/office/powerpoint/2010/main" val="16890181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SOURCES OF INFORMATION</a:t>
            </a:r>
            <a:endParaRPr lang="en-GB" dirty="0"/>
          </a:p>
        </p:txBody>
      </p:sp>
      <p:pic>
        <p:nvPicPr>
          <p:cNvPr id="1027" name="Picture 3"/>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639615" y="960463"/>
            <a:ext cx="4776952" cy="4768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555099" y="4869985"/>
            <a:ext cx="1706032" cy="461665"/>
          </a:xfrm>
          <a:prstGeom prst="rect">
            <a:avLst/>
          </a:prstGeom>
          <a:noFill/>
        </p:spPr>
        <p:txBody>
          <a:bodyPr wrap="square" rtlCol="0">
            <a:spAutoFit/>
          </a:bodyPr>
          <a:lstStyle/>
          <a:p>
            <a:r>
              <a:rPr lang="en-GB" sz="1200" dirty="0" smtClean="0"/>
              <a:t>Source:  Jenkins, 2015 (author)</a:t>
            </a:r>
            <a:endParaRPr lang="en-GB" sz="1200" dirty="0"/>
          </a:p>
        </p:txBody>
      </p:sp>
    </p:spTree>
    <p:extLst>
      <p:ext uri="{BB962C8B-B14F-4D97-AF65-F5344CB8AC3E}">
        <p14:creationId xmlns:p14="http://schemas.microsoft.com/office/powerpoint/2010/main" val="33764022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189356" y="1272381"/>
            <a:ext cx="7670865" cy="4313237"/>
          </a:xfrm>
        </p:spPr>
        <p:txBody>
          <a:bodyPr>
            <a:normAutofit fontScale="92500"/>
          </a:bodyPr>
          <a:lstStyle/>
          <a:p>
            <a:pPr marL="457200" indent="-457200">
              <a:buFont typeface="Arial" panose="020B0604020202020204" pitchFamily="34" charset="0"/>
              <a:buChar char="•"/>
            </a:pPr>
            <a:r>
              <a:rPr lang="en-GB" dirty="0" smtClean="0"/>
              <a:t>English speaking countries tend to follow the UK legislative model and many of their laws have been adapted from UK precedents, e.g.</a:t>
            </a:r>
          </a:p>
          <a:p>
            <a:pPr marL="457200" indent="-457200">
              <a:buFont typeface="Arial" panose="020B0604020202020204" pitchFamily="34" charset="0"/>
              <a:buChar char="•"/>
            </a:pPr>
            <a:r>
              <a:rPr lang="en-GB" dirty="0" smtClean="0"/>
              <a:t>Australia</a:t>
            </a:r>
          </a:p>
          <a:p>
            <a:pPr marL="457200" indent="-457200">
              <a:buFont typeface="Arial" panose="020B0604020202020204" pitchFamily="34" charset="0"/>
              <a:buChar char="•"/>
            </a:pPr>
            <a:r>
              <a:rPr lang="en-GB" dirty="0" smtClean="0"/>
              <a:t>Canada</a:t>
            </a:r>
          </a:p>
          <a:p>
            <a:pPr marL="457200" indent="-457200">
              <a:buFont typeface="Arial" panose="020B0604020202020204" pitchFamily="34" charset="0"/>
              <a:buChar char="•"/>
            </a:pPr>
            <a:r>
              <a:rPr lang="en-GB" dirty="0" smtClean="0"/>
              <a:t>New Zealand (exception, has replaced negligence with a state compensation system).</a:t>
            </a:r>
          </a:p>
          <a:p>
            <a:pPr marL="457200" indent="-457200">
              <a:buFont typeface="Arial" panose="020B0604020202020204" pitchFamily="34" charset="0"/>
              <a:buChar char="•"/>
            </a:pPr>
            <a:endParaRPr lang="en-GB" dirty="0"/>
          </a:p>
        </p:txBody>
      </p:sp>
      <p:sp>
        <p:nvSpPr>
          <p:cNvPr id="3" name="Title 2"/>
          <p:cNvSpPr>
            <a:spLocks noGrp="1"/>
          </p:cNvSpPr>
          <p:nvPr>
            <p:ph type="title"/>
          </p:nvPr>
        </p:nvSpPr>
        <p:spPr/>
        <p:txBody>
          <a:bodyPr/>
          <a:lstStyle/>
          <a:p>
            <a:r>
              <a:rPr lang="en-GB" dirty="0" smtClean="0"/>
              <a:t>TORT IN OTHER COUNTRIES</a:t>
            </a:r>
            <a:endParaRPr lang="en-GB" dirty="0"/>
          </a:p>
        </p:txBody>
      </p:sp>
    </p:spTree>
    <p:extLst>
      <p:ext uri="{BB962C8B-B14F-4D97-AF65-F5344CB8AC3E}">
        <p14:creationId xmlns:p14="http://schemas.microsoft.com/office/powerpoint/2010/main" val="35781516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GB" dirty="0" smtClean="0"/>
              <a:t>There are some good examples of negligence cases to be found in the literature relating to:</a:t>
            </a:r>
          </a:p>
          <a:p>
            <a:pPr marL="457200" indent="-457200">
              <a:buFont typeface="Arial" panose="020B0604020202020204" pitchFamily="34" charset="0"/>
              <a:buChar char="•"/>
            </a:pPr>
            <a:r>
              <a:rPr lang="en-GB" dirty="0" smtClean="0"/>
              <a:t>Mountain Bikes</a:t>
            </a:r>
          </a:p>
          <a:p>
            <a:pPr marL="457200" indent="-457200">
              <a:buFont typeface="Arial" panose="020B0604020202020204" pitchFamily="34" charset="0"/>
              <a:buChar char="•"/>
            </a:pPr>
            <a:r>
              <a:rPr lang="en-GB" dirty="0" smtClean="0"/>
              <a:t>Lyme Bay</a:t>
            </a:r>
          </a:p>
          <a:p>
            <a:pPr marL="457200" indent="-457200">
              <a:buFont typeface="Arial" panose="020B0604020202020204" pitchFamily="34" charset="0"/>
              <a:buChar char="•"/>
            </a:pPr>
            <a:r>
              <a:rPr lang="en-GB" dirty="0"/>
              <a:t>Everest’s Death </a:t>
            </a:r>
            <a:r>
              <a:rPr lang="en-GB" dirty="0" smtClean="0"/>
              <a:t>Zone.</a:t>
            </a:r>
            <a:endParaRPr lang="en-GB" dirty="0"/>
          </a:p>
        </p:txBody>
      </p:sp>
      <p:sp>
        <p:nvSpPr>
          <p:cNvPr id="3" name="Title 2"/>
          <p:cNvSpPr>
            <a:spLocks noGrp="1"/>
          </p:cNvSpPr>
          <p:nvPr>
            <p:ph type="title"/>
          </p:nvPr>
        </p:nvSpPr>
        <p:spPr/>
        <p:txBody>
          <a:bodyPr/>
          <a:lstStyle/>
          <a:p>
            <a:r>
              <a:rPr lang="en-GB" dirty="0" smtClean="0"/>
              <a:t>CASE STUDIES</a:t>
            </a:r>
            <a:endParaRPr lang="en-GB" dirty="0"/>
          </a:p>
        </p:txBody>
      </p:sp>
    </p:spTree>
    <p:extLst>
      <p:ext uri="{BB962C8B-B14F-4D97-AF65-F5344CB8AC3E}">
        <p14:creationId xmlns:p14="http://schemas.microsoft.com/office/powerpoint/2010/main" val="22512342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62500" lnSpcReduction="20000"/>
          </a:bodyPr>
          <a:lstStyle/>
          <a:p>
            <a:r>
              <a:rPr lang="en-GB" dirty="0"/>
              <a:t>Questions:</a:t>
            </a:r>
          </a:p>
          <a:p>
            <a:endParaRPr lang="en-GB" dirty="0"/>
          </a:p>
          <a:p>
            <a:r>
              <a:rPr lang="en-GB" dirty="0"/>
              <a:t>1.	What are the key elements that a </a:t>
            </a:r>
            <a:r>
              <a:rPr lang="en-GB" dirty="0" smtClean="0"/>
              <a:t>manager </a:t>
            </a:r>
            <a:r>
              <a:rPr lang="en-GB" dirty="0"/>
              <a:t>should ensure are in place to prevent any tortuous action being brought against an organisation?</a:t>
            </a:r>
          </a:p>
          <a:p>
            <a:endParaRPr lang="en-GB" dirty="0"/>
          </a:p>
          <a:p>
            <a:r>
              <a:rPr lang="en-GB" dirty="0"/>
              <a:t>2.	What are the key publications that a manager should be aware of to ensure adequate knowledge of activities he is managing?</a:t>
            </a:r>
          </a:p>
          <a:p>
            <a:endParaRPr lang="en-GB" dirty="0"/>
          </a:p>
          <a:p>
            <a:r>
              <a:rPr lang="en-GB" dirty="0"/>
              <a:t>3.	What has given rise to the growth in tortuous cases in the UK?</a:t>
            </a:r>
          </a:p>
          <a:p>
            <a:endParaRPr lang="en-GB" dirty="0"/>
          </a:p>
          <a:p>
            <a:r>
              <a:rPr lang="en-GB" dirty="0"/>
              <a:t>4.	Why is non-action just as important as commission in the law </a:t>
            </a:r>
            <a:r>
              <a:rPr lang="en-GB" dirty="0" smtClean="0"/>
              <a:t>?</a:t>
            </a:r>
            <a:endParaRPr lang="en-GB" dirty="0"/>
          </a:p>
        </p:txBody>
      </p:sp>
    </p:spTree>
    <p:extLst>
      <p:ext uri="{BB962C8B-B14F-4D97-AF65-F5344CB8AC3E}">
        <p14:creationId xmlns:p14="http://schemas.microsoft.com/office/powerpoint/2010/main" val="5551174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71084" y="4401573"/>
            <a:ext cx="7772400" cy="1510496"/>
          </a:xfrm>
        </p:spPr>
        <p:txBody>
          <a:bodyPr/>
          <a:lstStyle/>
          <a:p>
            <a:pPr algn="ctr"/>
            <a:r>
              <a:rPr lang="en-GB" dirty="0" smtClean="0">
                <a:solidFill>
                  <a:schemeClr val="bg1"/>
                </a:solidFill>
                <a:latin typeface="Arial"/>
                <a:cs typeface="Arial"/>
              </a:rPr>
              <a:t>Chapter 8 - The </a:t>
            </a:r>
            <a:r>
              <a:rPr lang="en-GB" dirty="0">
                <a:solidFill>
                  <a:schemeClr val="bg1"/>
                </a:solidFill>
                <a:latin typeface="Arial"/>
                <a:cs typeface="Arial"/>
              </a:rPr>
              <a:t>Law of Tort and its Relevance for Risk Management</a:t>
            </a:r>
          </a:p>
          <a:p>
            <a:endParaRPr lang="en-GB" dirty="0">
              <a:solidFill>
                <a:schemeClr val="bg1"/>
              </a:solidFill>
              <a:latin typeface="Arial"/>
              <a:cs typeface="Arial"/>
            </a:endParaRPr>
          </a:p>
          <a:p>
            <a:pPr marL="0" indent="0">
              <a:buNone/>
            </a:pPr>
            <a:endParaRPr lang="en-US" dirty="0" smtClean="0">
              <a:solidFill>
                <a:schemeClr val="bg1"/>
              </a:solidFill>
              <a:latin typeface="Arial"/>
              <a:cs typeface="Arial"/>
            </a:endParaRPr>
          </a:p>
          <a:p>
            <a:pPr marL="0" indent="0">
              <a:buNone/>
            </a:pPr>
            <a:endParaRPr lang="en-US" dirty="0">
              <a:solidFill>
                <a:schemeClr val="bg1"/>
              </a:solidFill>
              <a:latin typeface="Arial"/>
              <a:cs typeface="Arial"/>
            </a:endParaRPr>
          </a:p>
          <a:p>
            <a:pPr marL="0" indent="0">
              <a:buNone/>
            </a:pPr>
            <a:endParaRPr lang="en-GB" dirty="0"/>
          </a:p>
        </p:txBody>
      </p:sp>
    </p:spTree>
    <p:extLst>
      <p:ext uri="{BB962C8B-B14F-4D97-AF65-F5344CB8AC3E}">
        <p14:creationId xmlns:p14="http://schemas.microsoft.com/office/powerpoint/2010/main" val="15167656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47500" lnSpcReduction="20000"/>
          </a:bodyPr>
          <a:lstStyle/>
          <a:p>
            <a:r>
              <a:rPr lang="en-GB" sz="3400" dirty="0"/>
              <a:t>•	</a:t>
            </a:r>
            <a:r>
              <a:rPr lang="en-GB" sz="3400" dirty="0" smtClean="0"/>
              <a:t>Palmer, G. (1994) </a:t>
            </a:r>
            <a:r>
              <a:rPr lang="en-GB" sz="3400" dirty="0"/>
              <a:t>New Zealand's Accident Compensation Scheme: Twenty Years On, </a:t>
            </a:r>
            <a:r>
              <a:rPr lang="en-GB" sz="3400" i="1" dirty="0"/>
              <a:t>Legal Research </a:t>
            </a:r>
            <a:r>
              <a:rPr lang="en-GB" sz="3400" i="1" dirty="0" smtClean="0"/>
              <a:t>Paper and </a:t>
            </a:r>
            <a:r>
              <a:rPr lang="en-GB" sz="3400" i="1" dirty="0"/>
              <a:t>University of Toronto Law Journal </a:t>
            </a:r>
            <a:r>
              <a:rPr lang="en-GB" sz="3400" dirty="0" smtClean="0"/>
              <a:t>223-273</a:t>
            </a:r>
            <a:endParaRPr lang="en-GB" sz="3400" dirty="0"/>
          </a:p>
          <a:p>
            <a:endParaRPr lang="en-GB" sz="3400" dirty="0"/>
          </a:p>
          <a:p>
            <a:r>
              <a:rPr lang="en-GB" sz="3400" b="1" dirty="0"/>
              <a:t>For a good general </a:t>
            </a:r>
            <a:r>
              <a:rPr lang="en-GB" sz="3400" b="1" dirty="0" smtClean="0"/>
              <a:t>overview </a:t>
            </a:r>
            <a:r>
              <a:rPr lang="en-GB" sz="3400" b="1" dirty="0"/>
              <a:t>of </a:t>
            </a:r>
            <a:r>
              <a:rPr lang="en-GB" sz="3400" b="1" dirty="0" smtClean="0"/>
              <a:t>Tort </a:t>
            </a:r>
            <a:r>
              <a:rPr lang="en-GB" sz="3400" b="1" dirty="0"/>
              <a:t>in the UK see:</a:t>
            </a:r>
          </a:p>
          <a:p>
            <a:endParaRPr lang="en-GB" sz="3400" dirty="0"/>
          </a:p>
          <a:p>
            <a:r>
              <a:rPr lang="en-GB" sz="3400" dirty="0"/>
              <a:t>•	</a:t>
            </a:r>
            <a:r>
              <a:rPr lang="en-GB" sz="3400" dirty="0" err="1" smtClean="0"/>
              <a:t>Giliker</a:t>
            </a:r>
            <a:r>
              <a:rPr lang="en-GB" sz="3400" dirty="0" smtClean="0"/>
              <a:t>, P. </a:t>
            </a:r>
            <a:r>
              <a:rPr lang="en-GB" sz="3400" dirty="0"/>
              <a:t>&amp; </a:t>
            </a:r>
            <a:r>
              <a:rPr lang="en-GB" sz="3400" dirty="0" smtClean="0"/>
              <a:t>Beckwith, S.  (2011) </a:t>
            </a:r>
            <a:r>
              <a:rPr lang="en-GB" sz="3400" i="1" dirty="0"/>
              <a:t>Tort 4th Ed</a:t>
            </a:r>
            <a:r>
              <a:rPr lang="en-GB" sz="3400" dirty="0"/>
              <a:t>.,  Sweet &amp; Maxwell, London </a:t>
            </a:r>
          </a:p>
          <a:p>
            <a:endParaRPr lang="en-GB" sz="3400" dirty="0"/>
          </a:p>
          <a:p>
            <a:r>
              <a:rPr lang="en-GB" sz="3400" b="1" dirty="0"/>
              <a:t>On the aspect of volition of risk and Tort see:</a:t>
            </a:r>
          </a:p>
          <a:p>
            <a:endParaRPr lang="en-GB" sz="3400" dirty="0"/>
          </a:p>
          <a:p>
            <a:r>
              <a:rPr lang="en-GB" sz="3400" dirty="0"/>
              <a:t>•	</a:t>
            </a:r>
            <a:r>
              <a:rPr lang="en-GB" sz="3400" dirty="0" smtClean="0"/>
              <a:t>Horton, </a:t>
            </a:r>
            <a:r>
              <a:rPr lang="en-GB" sz="3400" dirty="0"/>
              <a:t>D</a:t>
            </a:r>
            <a:r>
              <a:rPr lang="en-GB" sz="3400" dirty="0" smtClean="0"/>
              <a:t>. (2010) Extreme </a:t>
            </a:r>
            <a:r>
              <a:rPr lang="en-GB" sz="3400" dirty="0"/>
              <a:t>Sports and Assumption of Risk: A Blueprint</a:t>
            </a:r>
          </a:p>
          <a:p>
            <a:r>
              <a:rPr lang="en-GB" sz="3400" dirty="0"/>
              <a:t>Law Review, Vol. 38, 2004, University of San Francisco</a:t>
            </a:r>
          </a:p>
          <a:p>
            <a:endParaRPr lang="en-GB" sz="3400" dirty="0" smtClean="0"/>
          </a:p>
          <a:p>
            <a:r>
              <a:rPr lang="en-GB" sz="3400" b="1" dirty="0" smtClean="0"/>
              <a:t>Specific </a:t>
            </a:r>
            <a:r>
              <a:rPr lang="en-GB" sz="3400" b="1" dirty="0"/>
              <a:t>activities </a:t>
            </a:r>
            <a:r>
              <a:rPr lang="en-GB" sz="3400" b="1" dirty="0" smtClean="0"/>
              <a:t>and </a:t>
            </a:r>
            <a:r>
              <a:rPr lang="en-GB" sz="3400" b="1" dirty="0"/>
              <a:t>the aspect of negligence, the case of surfing:</a:t>
            </a:r>
          </a:p>
          <a:p>
            <a:endParaRPr lang="en-GB" sz="3400" dirty="0"/>
          </a:p>
          <a:p>
            <a:r>
              <a:rPr lang="en-GB" sz="3400" dirty="0"/>
              <a:t>•	Fitzgerald, </a:t>
            </a:r>
            <a:r>
              <a:rPr lang="en-GB" sz="3400" dirty="0" smtClean="0"/>
              <a:t>B. &amp; Harrison</a:t>
            </a:r>
            <a:r>
              <a:rPr lang="en-GB" sz="3400" dirty="0"/>
              <a:t>, </a:t>
            </a:r>
            <a:r>
              <a:rPr lang="en-GB" sz="3400" dirty="0" smtClean="0"/>
              <a:t>J. </a:t>
            </a:r>
            <a:r>
              <a:rPr lang="en-GB" sz="3400" dirty="0"/>
              <a:t>(2003) Law of the Surf. </a:t>
            </a:r>
            <a:r>
              <a:rPr lang="en-GB" sz="3400" i="1" dirty="0"/>
              <a:t>Australian Law Journal </a:t>
            </a:r>
            <a:r>
              <a:rPr lang="en-GB" sz="3400" dirty="0" smtClean="0"/>
              <a:t>77, 109-116</a:t>
            </a:r>
            <a:r>
              <a:rPr lang="en-GB" sz="3400" dirty="0"/>
              <a:t>.</a:t>
            </a:r>
          </a:p>
          <a:p>
            <a:endParaRPr lang="en-GB" dirty="0"/>
          </a:p>
          <a:p>
            <a:endParaRPr lang="en-GB" dirty="0"/>
          </a:p>
        </p:txBody>
      </p:sp>
      <p:sp>
        <p:nvSpPr>
          <p:cNvPr id="3" name="Title 2"/>
          <p:cNvSpPr>
            <a:spLocks noGrp="1"/>
          </p:cNvSpPr>
          <p:nvPr>
            <p:ph type="title"/>
          </p:nvPr>
        </p:nvSpPr>
        <p:spPr/>
        <p:txBody>
          <a:bodyPr/>
          <a:lstStyle/>
          <a:p>
            <a:r>
              <a:rPr lang="en-GB" dirty="0" smtClean="0"/>
              <a:t>FURTHER READING</a:t>
            </a:r>
            <a:endParaRPr lang="en-GB" dirty="0"/>
          </a:p>
        </p:txBody>
      </p:sp>
    </p:spTree>
    <p:extLst>
      <p:ext uri="{BB962C8B-B14F-4D97-AF65-F5344CB8AC3E}">
        <p14:creationId xmlns:p14="http://schemas.microsoft.com/office/powerpoint/2010/main" val="1141889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Thank You</a:t>
            </a:r>
            <a:endParaRPr lang="en-GB" dirty="0"/>
          </a:p>
        </p:txBody>
      </p:sp>
      <p:sp>
        <p:nvSpPr>
          <p:cNvPr id="3" name="Subtitle 2"/>
          <p:cNvSpPr>
            <a:spLocks noGrp="1"/>
          </p:cNvSpPr>
          <p:nvPr>
            <p:ph type="subTitle" idx="1"/>
          </p:nvPr>
        </p:nvSpPr>
        <p:spPr/>
        <p:txBody>
          <a:bodyPr/>
          <a:lstStyle/>
          <a:p>
            <a:r>
              <a:rPr lang="en-GB" dirty="0" smtClean="0"/>
              <a:t>Name:	</a:t>
            </a:r>
            <a:r>
              <a:rPr lang="en-GB" dirty="0" err="1" smtClean="0"/>
              <a:t>Dr</a:t>
            </a:r>
            <a:r>
              <a:rPr lang="en-GB" dirty="0" err="1" smtClean="0"/>
              <a:t>.</a:t>
            </a:r>
            <a:r>
              <a:rPr lang="en-GB" dirty="0" smtClean="0"/>
              <a:t> Ian Jenkins</a:t>
            </a:r>
          </a:p>
          <a:p>
            <a:r>
              <a:rPr lang="en-GB" dirty="0" smtClean="0"/>
              <a:t>Email: 	dr.isjenkins@gmail.com</a:t>
            </a:r>
            <a:endParaRPr lang="en-GB" dirty="0"/>
          </a:p>
        </p:txBody>
      </p:sp>
    </p:spTree>
    <p:extLst>
      <p:ext uri="{BB962C8B-B14F-4D97-AF65-F5344CB8AC3E}">
        <p14:creationId xmlns:p14="http://schemas.microsoft.com/office/powerpoint/2010/main" val="38787117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pPr marL="457200" indent="-457200">
              <a:buFont typeface="Arial" panose="020B0604020202020204" pitchFamily="34" charset="0"/>
              <a:buChar char="•"/>
            </a:pPr>
            <a:r>
              <a:rPr lang="en-GB" dirty="0"/>
              <a:t>To identify the key concepts of </a:t>
            </a:r>
            <a:r>
              <a:rPr lang="en-GB" dirty="0" smtClean="0"/>
              <a:t>tort.</a:t>
            </a:r>
            <a:endParaRPr lang="en-GB" dirty="0"/>
          </a:p>
          <a:p>
            <a:pPr marL="457200" indent="-457200">
              <a:buFont typeface="Arial" panose="020B0604020202020204" pitchFamily="34" charset="0"/>
              <a:buChar char="•"/>
            </a:pPr>
            <a:r>
              <a:rPr lang="en-GB" dirty="0"/>
              <a:t>To understand how </a:t>
            </a:r>
            <a:r>
              <a:rPr lang="en-GB" dirty="0" smtClean="0"/>
              <a:t>tort </a:t>
            </a:r>
            <a:r>
              <a:rPr lang="en-GB" dirty="0"/>
              <a:t>is a very important legal area for </a:t>
            </a:r>
            <a:r>
              <a:rPr lang="en-GB" dirty="0" smtClean="0"/>
              <a:t>managers.</a:t>
            </a:r>
            <a:endParaRPr lang="en-GB" dirty="0"/>
          </a:p>
          <a:p>
            <a:pPr marL="457200" indent="-457200">
              <a:buFont typeface="Arial" panose="020B0604020202020204" pitchFamily="34" charset="0"/>
              <a:buChar char="•"/>
            </a:pPr>
            <a:r>
              <a:rPr lang="en-GB" dirty="0"/>
              <a:t>To use exemplars to explain the principles of t</a:t>
            </a:r>
            <a:r>
              <a:rPr lang="en-GB" dirty="0" smtClean="0"/>
              <a:t>ort.</a:t>
            </a:r>
            <a:endParaRPr lang="en-GB" dirty="0"/>
          </a:p>
          <a:p>
            <a:pPr marL="457200" indent="-457200">
              <a:buFont typeface="Arial" panose="020B0604020202020204" pitchFamily="34" charset="0"/>
              <a:buChar char="•"/>
            </a:pPr>
            <a:r>
              <a:rPr lang="en-GB" dirty="0"/>
              <a:t>To demonstrate how the </a:t>
            </a:r>
            <a:r>
              <a:rPr lang="en-GB" dirty="0" smtClean="0"/>
              <a:t>law </a:t>
            </a:r>
            <a:r>
              <a:rPr lang="en-GB" dirty="0"/>
              <a:t>of </a:t>
            </a:r>
            <a:r>
              <a:rPr lang="en-GB" dirty="0" smtClean="0"/>
              <a:t>tort </a:t>
            </a:r>
            <a:r>
              <a:rPr lang="en-GB" dirty="0"/>
              <a:t>is a key element in the tool box of </a:t>
            </a:r>
            <a:r>
              <a:rPr lang="en-GB" dirty="0" smtClean="0"/>
              <a:t>risk management </a:t>
            </a:r>
            <a:r>
              <a:rPr lang="en-GB" dirty="0"/>
              <a:t>of an </a:t>
            </a:r>
            <a:r>
              <a:rPr lang="en-GB" dirty="0" smtClean="0"/>
              <a:t>organisation.</a:t>
            </a:r>
            <a:endParaRPr lang="en-GB" dirty="0"/>
          </a:p>
          <a:p>
            <a:endParaRPr lang="en-GB" dirty="0"/>
          </a:p>
          <a:p>
            <a:endParaRPr lang="en-GB" dirty="0"/>
          </a:p>
        </p:txBody>
      </p:sp>
    </p:spTree>
    <p:extLst>
      <p:ext uri="{BB962C8B-B14F-4D97-AF65-F5344CB8AC3E}">
        <p14:creationId xmlns:p14="http://schemas.microsoft.com/office/powerpoint/2010/main" val="4023579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GB" dirty="0"/>
              <a:t>‘Tort law compensates, deters, educates and provides psychological comfort to many. It reflects and reinforces our values of respect for the individual. It can act as an ombudsman focusing public attention on social problems, and as an </a:t>
            </a:r>
            <a:r>
              <a:rPr lang="en-GB" dirty="0" err="1" smtClean="0"/>
              <a:t>empowerer</a:t>
            </a:r>
            <a:r>
              <a:rPr lang="en-GB" dirty="0" smtClean="0"/>
              <a:t> </a:t>
            </a:r>
            <a:r>
              <a:rPr lang="en-GB" dirty="0"/>
              <a:t>of individuals wronged by the p</a:t>
            </a:r>
            <a:r>
              <a:rPr lang="en-GB" dirty="0" smtClean="0"/>
              <a:t>owerful </a:t>
            </a:r>
            <a:r>
              <a:rPr lang="en-GB" dirty="0"/>
              <a:t>forces in our society.’ (Linden </a:t>
            </a:r>
            <a:r>
              <a:rPr lang="en-GB" dirty="0" smtClean="0"/>
              <a:t>2007).</a:t>
            </a:r>
            <a:endParaRPr lang="en-GB" dirty="0"/>
          </a:p>
          <a:p>
            <a:endParaRPr lang="en-GB" dirty="0"/>
          </a:p>
        </p:txBody>
      </p:sp>
    </p:spTree>
    <p:extLst>
      <p:ext uri="{BB962C8B-B14F-4D97-AF65-F5344CB8AC3E}">
        <p14:creationId xmlns:p14="http://schemas.microsoft.com/office/powerpoint/2010/main" val="19107047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pPr marL="457200" indent="-457200">
              <a:buFont typeface="Arial" panose="020B0604020202020204" pitchFamily="34" charset="0"/>
              <a:buChar char="•"/>
            </a:pPr>
            <a:r>
              <a:rPr lang="en-GB" dirty="0" smtClean="0"/>
              <a:t>One of the most important areas for managers.</a:t>
            </a:r>
          </a:p>
          <a:p>
            <a:pPr marL="457200" indent="-457200">
              <a:buFont typeface="Arial" panose="020B0604020202020204" pitchFamily="34" charset="0"/>
              <a:buChar char="•"/>
            </a:pPr>
            <a:r>
              <a:rPr lang="en-GB" dirty="0" smtClean="0"/>
              <a:t>Chapter considers the aspect of civil law.</a:t>
            </a:r>
          </a:p>
          <a:p>
            <a:pPr marL="457200" indent="-457200">
              <a:buFont typeface="Arial" panose="020B0604020202020204" pitchFamily="34" charset="0"/>
              <a:buChar char="•"/>
            </a:pPr>
            <a:r>
              <a:rPr lang="en-GB" dirty="0" smtClean="0"/>
              <a:t>Most managers will be frequently concerned with tort.</a:t>
            </a:r>
          </a:p>
          <a:p>
            <a:pPr marL="457200" indent="-457200">
              <a:buFont typeface="Arial" panose="020B0604020202020204" pitchFamily="34" charset="0"/>
              <a:buChar char="•"/>
            </a:pPr>
            <a:r>
              <a:rPr lang="en-GB" dirty="0" smtClean="0"/>
              <a:t>Increase in litigation has been mainly focused on tort, especially related to accidents.</a:t>
            </a:r>
            <a:endParaRPr lang="en-GB" dirty="0"/>
          </a:p>
        </p:txBody>
      </p:sp>
    </p:spTree>
    <p:extLst>
      <p:ext uri="{BB962C8B-B14F-4D97-AF65-F5344CB8AC3E}">
        <p14:creationId xmlns:p14="http://schemas.microsoft.com/office/powerpoint/2010/main" val="12375247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92500"/>
          </a:bodyPr>
          <a:lstStyle/>
          <a:p>
            <a:pPr marL="457200" indent="-457200">
              <a:buFont typeface="Arial" panose="020B0604020202020204" pitchFamily="34" charset="0"/>
              <a:buChar char="•"/>
            </a:pPr>
            <a:r>
              <a:rPr lang="en-GB" dirty="0" smtClean="0"/>
              <a:t>What is it?</a:t>
            </a:r>
          </a:p>
          <a:p>
            <a:pPr marL="1200150" lvl="1" indent="-457200">
              <a:buFont typeface="Arial" panose="020B0604020202020204" pitchFamily="34" charset="0"/>
              <a:buChar char="•"/>
            </a:pPr>
            <a:r>
              <a:rPr lang="en-GB" dirty="0"/>
              <a:t>A</a:t>
            </a:r>
            <a:r>
              <a:rPr lang="en-GB" dirty="0" smtClean="0"/>
              <a:t> civil ‘wrong’ dated to C19th.</a:t>
            </a:r>
          </a:p>
          <a:p>
            <a:pPr marL="1200150" lvl="1" indent="-457200">
              <a:buFont typeface="Arial" panose="020B0604020202020204" pitchFamily="34" charset="0"/>
              <a:buChar char="•"/>
            </a:pPr>
            <a:r>
              <a:rPr lang="en-GB" dirty="0" smtClean="0"/>
              <a:t>Legal action of a person against another person.</a:t>
            </a:r>
          </a:p>
          <a:p>
            <a:pPr marL="1200150" lvl="1" indent="-457200">
              <a:buFont typeface="Arial" panose="020B0604020202020204" pitchFamily="34" charset="0"/>
              <a:buChar char="•"/>
            </a:pPr>
            <a:r>
              <a:rPr lang="en-GB" dirty="0" smtClean="0"/>
              <a:t>It is </a:t>
            </a:r>
            <a:r>
              <a:rPr lang="en-GB" dirty="0"/>
              <a:t>based upon the balance of probabilities for civil actions (51</a:t>
            </a:r>
            <a:r>
              <a:rPr lang="en-GB" dirty="0" smtClean="0"/>
              <a:t>% likely).</a:t>
            </a:r>
          </a:p>
          <a:p>
            <a:pPr marL="1200150" lvl="1" indent="-457200">
              <a:buFont typeface="Arial" panose="020B0604020202020204" pitchFamily="34" charset="0"/>
              <a:buChar char="•"/>
            </a:pPr>
            <a:r>
              <a:rPr lang="en-GB" dirty="0" smtClean="0"/>
              <a:t>Precedent </a:t>
            </a:r>
            <a:r>
              <a:rPr lang="en-GB" dirty="0"/>
              <a:t>set by UK case </a:t>
            </a:r>
            <a:r>
              <a:rPr lang="en-GB" dirty="0" smtClean="0"/>
              <a:t>‘Ginger </a:t>
            </a:r>
            <a:r>
              <a:rPr lang="en-GB" dirty="0"/>
              <a:t>Ale and the </a:t>
            </a:r>
            <a:r>
              <a:rPr lang="en-GB" dirty="0" smtClean="0"/>
              <a:t>Snail’. Donoghue vs Stevenson (1932).</a:t>
            </a:r>
            <a:endParaRPr lang="en-GB" dirty="0"/>
          </a:p>
        </p:txBody>
      </p:sp>
      <p:sp>
        <p:nvSpPr>
          <p:cNvPr id="3" name="Title 2"/>
          <p:cNvSpPr>
            <a:spLocks noGrp="1"/>
          </p:cNvSpPr>
          <p:nvPr>
            <p:ph type="title"/>
          </p:nvPr>
        </p:nvSpPr>
        <p:spPr/>
        <p:txBody>
          <a:bodyPr/>
          <a:lstStyle/>
          <a:p>
            <a:r>
              <a:rPr lang="en-GB" dirty="0" smtClean="0"/>
              <a:t>Tort</a:t>
            </a:r>
            <a:endParaRPr lang="en-GB" dirty="0"/>
          </a:p>
        </p:txBody>
      </p:sp>
    </p:spTree>
    <p:extLst>
      <p:ext uri="{BB962C8B-B14F-4D97-AF65-F5344CB8AC3E}">
        <p14:creationId xmlns:p14="http://schemas.microsoft.com/office/powerpoint/2010/main" val="38755920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pPr marL="457200" indent="-457200">
              <a:buFont typeface="Arial" panose="020B0604020202020204" pitchFamily="34" charset="0"/>
              <a:buChar char="•"/>
            </a:pPr>
            <a:r>
              <a:rPr lang="en-GB" dirty="0" smtClean="0"/>
              <a:t>Tort covers: </a:t>
            </a:r>
            <a:r>
              <a:rPr lang="en-GB" sz="2000" dirty="0"/>
              <a:t>defamation of character, trespass, economic loss, wrongful </a:t>
            </a:r>
            <a:r>
              <a:rPr lang="en-GB" sz="2000" dirty="0" smtClean="0"/>
              <a:t>imprisonment, nuisance</a:t>
            </a:r>
            <a:r>
              <a:rPr lang="en-GB" sz="2000" dirty="0"/>
              <a:t>, and </a:t>
            </a:r>
            <a:r>
              <a:rPr lang="en-GB" sz="2000" dirty="0" smtClean="0"/>
              <a:t>negligence.</a:t>
            </a:r>
          </a:p>
          <a:p>
            <a:pPr marL="457200" indent="-457200">
              <a:buFont typeface="Arial" panose="020B0604020202020204" pitchFamily="34" charset="0"/>
              <a:buChar char="•"/>
            </a:pPr>
            <a:r>
              <a:rPr lang="en-GB" dirty="0" smtClean="0"/>
              <a:t>Principle concern is usually </a:t>
            </a:r>
            <a:r>
              <a:rPr lang="en-GB" b="1" dirty="0" smtClean="0"/>
              <a:t>negligence </a:t>
            </a:r>
            <a:r>
              <a:rPr lang="en-GB" dirty="0" smtClean="0"/>
              <a:t>related to accidents/incidents</a:t>
            </a:r>
          </a:p>
          <a:p>
            <a:pPr marL="1200150" lvl="1" indent="-457200">
              <a:buFont typeface="Arial" panose="020B0604020202020204" pitchFamily="34" charset="0"/>
              <a:buChar char="•"/>
            </a:pPr>
            <a:r>
              <a:rPr lang="en-GB" sz="2000" dirty="0" smtClean="0"/>
              <a:t>‘it </a:t>
            </a:r>
            <a:r>
              <a:rPr lang="en-GB" sz="2000" dirty="0"/>
              <a:t>is an action or non-action that falls below what an average person would expect, resulting in significant detrimental </a:t>
            </a:r>
            <a:r>
              <a:rPr lang="en-GB" sz="2000" dirty="0" smtClean="0"/>
              <a:t>loss’.</a:t>
            </a:r>
          </a:p>
          <a:p>
            <a:pPr marL="1200150" lvl="1" indent="-457200">
              <a:buFont typeface="Arial" panose="020B0604020202020204" pitchFamily="34" charset="0"/>
              <a:buChar char="•"/>
            </a:pPr>
            <a:r>
              <a:rPr lang="en-GB" sz="2000" dirty="0" smtClean="0"/>
              <a:t>Negligence judged by a principle of a prudent and reasonable person.</a:t>
            </a:r>
            <a:endParaRPr lang="en-GB" sz="2000" dirty="0"/>
          </a:p>
        </p:txBody>
      </p:sp>
    </p:spTree>
    <p:extLst>
      <p:ext uri="{BB962C8B-B14F-4D97-AF65-F5344CB8AC3E}">
        <p14:creationId xmlns:p14="http://schemas.microsoft.com/office/powerpoint/2010/main" val="11251018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70000" lnSpcReduction="20000"/>
          </a:bodyPr>
          <a:lstStyle/>
          <a:p>
            <a:r>
              <a:rPr lang="en-GB" dirty="0"/>
              <a:t>•	Malfeasance </a:t>
            </a:r>
          </a:p>
          <a:p>
            <a:r>
              <a:rPr lang="en-GB" dirty="0"/>
              <a:t>This is a deliberate act or lack of the act of commission, resulting in a wrong, leading to a detrimental outcome for the person.</a:t>
            </a:r>
          </a:p>
          <a:p>
            <a:endParaRPr lang="en-GB" dirty="0"/>
          </a:p>
          <a:p>
            <a:r>
              <a:rPr lang="en-GB" dirty="0"/>
              <a:t>•	Misfeasance </a:t>
            </a:r>
          </a:p>
          <a:p>
            <a:r>
              <a:rPr lang="en-GB" dirty="0"/>
              <a:t>Another aspect of </a:t>
            </a:r>
            <a:r>
              <a:rPr lang="en-GB" dirty="0" smtClean="0"/>
              <a:t>tort </a:t>
            </a:r>
            <a:r>
              <a:rPr lang="en-GB" dirty="0"/>
              <a:t>can be regarded as an unintentional, but badly performed act of commission, resulting in loss or injury to a person.</a:t>
            </a:r>
          </a:p>
          <a:p>
            <a:endParaRPr lang="en-GB" dirty="0"/>
          </a:p>
          <a:p>
            <a:r>
              <a:rPr lang="en-GB" dirty="0"/>
              <a:t>•	Nonfeasance</a:t>
            </a:r>
          </a:p>
          <a:p>
            <a:r>
              <a:rPr lang="en-GB" dirty="0"/>
              <a:t>This can be defined as a lack of action, unintentionally resulting in damage or loss to an individual. </a:t>
            </a:r>
          </a:p>
          <a:p>
            <a:endParaRPr lang="en-GB" dirty="0"/>
          </a:p>
        </p:txBody>
      </p:sp>
      <p:sp>
        <p:nvSpPr>
          <p:cNvPr id="3" name="Title 2"/>
          <p:cNvSpPr>
            <a:spLocks noGrp="1"/>
          </p:cNvSpPr>
          <p:nvPr>
            <p:ph type="title"/>
          </p:nvPr>
        </p:nvSpPr>
        <p:spPr/>
        <p:txBody>
          <a:bodyPr/>
          <a:lstStyle/>
          <a:p>
            <a:r>
              <a:rPr lang="en-GB" dirty="0" smtClean="0"/>
              <a:t>DIFFERENT TYPES OF EFFECTS ON TORT</a:t>
            </a:r>
            <a:endParaRPr lang="en-GB" dirty="0"/>
          </a:p>
        </p:txBody>
      </p:sp>
    </p:spTree>
    <p:extLst>
      <p:ext uri="{BB962C8B-B14F-4D97-AF65-F5344CB8AC3E}">
        <p14:creationId xmlns:p14="http://schemas.microsoft.com/office/powerpoint/2010/main" val="5383447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lnSpcReduction="10000"/>
          </a:bodyPr>
          <a:lstStyle/>
          <a:p>
            <a:r>
              <a:rPr lang="en-GB" dirty="0"/>
              <a:t>‘Negligence is therefore measured by the conduct of the defendant relative to that of a notional moral exemplar, ‘reasonable man’.  Negligence does not require ‘fault’ on the part of the defendant, in the sense of moral blameworthiness, however it does require fault insofar as a defendant’s conduct is not of the standard of </a:t>
            </a:r>
            <a:r>
              <a:rPr lang="en-GB" dirty="0" smtClean="0"/>
              <a:t>a reasonable </a:t>
            </a:r>
            <a:r>
              <a:rPr lang="en-GB" dirty="0"/>
              <a:t>man.’ (</a:t>
            </a:r>
            <a:r>
              <a:rPr lang="en-GB" dirty="0" err="1"/>
              <a:t>Pannett</a:t>
            </a:r>
            <a:r>
              <a:rPr lang="en-GB" dirty="0"/>
              <a:t> </a:t>
            </a:r>
            <a:r>
              <a:rPr lang="en-GB" dirty="0" smtClean="0"/>
              <a:t>1997)</a:t>
            </a:r>
            <a:endParaRPr lang="en-GB" dirty="0"/>
          </a:p>
        </p:txBody>
      </p:sp>
      <p:sp>
        <p:nvSpPr>
          <p:cNvPr id="3" name="Title 2"/>
          <p:cNvSpPr>
            <a:spLocks noGrp="1"/>
          </p:cNvSpPr>
          <p:nvPr>
            <p:ph type="title"/>
          </p:nvPr>
        </p:nvSpPr>
        <p:spPr/>
        <p:txBody>
          <a:bodyPr/>
          <a:lstStyle/>
          <a:p>
            <a:r>
              <a:rPr lang="en-GB" dirty="0" smtClean="0"/>
              <a:t>TORTS BASED ON NEGLIGENCE</a:t>
            </a:r>
            <a:endParaRPr lang="en-GB" dirty="0"/>
          </a:p>
        </p:txBody>
      </p:sp>
    </p:spTree>
    <p:extLst>
      <p:ext uri="{BB962C8B-B14F-4D97-AF65-F5344CB8AC3E}">
        <p14:creationId xmlns:p14="http://schemas.microsoft.com/office/powerpoint/2010/main" val="39669834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444</TotalTime>
  <Words>711</Words>
  <Application>Microsoft Office PowerPoint</Application>
  <PresentationFormat>On-screen Show (4:3)</PresentationFormat>
  <Paragraphs>113</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Risk and Safety Management in the Leisure, Events, Tourism and Sports Industries </vt:lpstr>
      <vt:lpstr>PowerPoint Presentation</vt:lpstr>
      <vt:lpstr>PowerPoint Presentation</vt:lpstr>
      <vt:lpstr>PowerPoint Presentation</vt:lpstr>
      <vt:lpstr>PowerPoint Presentation</vt:lpstr>
      <vt:lpstr>Tort</vt:lpstr>
      <vt:lpstr>PowerPoint Presentation</vt:lpstr>
      <vt:lpstr>DIFFERENT TYPES OF EFFECTS ON TORT</vt:lpstr>
      <vt:lpstr>TORTS BASED ON NEGLIGENCE</vt:lpstr>
      <vt:lpstr>A PRUDENT AND REASONABLE PERSON </vt:lpstr>
      <vt:lpstr>PROVING TORT</vt:lpstr>
      <vt:lpstr>POSSIBLE DEFENCES AGAINST TORT</vt:lpstr>
      <vt:lpstr>DEFENCES CONTINUED…</vt:lpstr>
      <vt:lpstr>SPECIAL CONDITIONS</vt:lpstr>
      <vt:lpstr>APPROPRIATE KNOWLEDGE AND TRAINING</vt:lpstr>
      <vt:lpstr>SOURCES OF INFORMATION</vt:lpstr>
      <vt:lpstr>TORT IN OTHER COUNTRIES</vt:lpstr>
      <vt:lpstr>CASE STUDIES</vt:lpstr>
      <vt:lpstr>PowerPoint Presentation</vt:lpstr>
      <vt:lpstr>FURTHER READING</vt:lpstr>
      <vt:lpstr>Thank You</vt:lpstr>
    </vt:vector>
  </TitlesOfParts>
  <Company>CABI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Hilliar</dc:creator>
  <cp:lastModifiedBy>James Bishop</cp:lastModifiedBy>
  <cp:revision>56</cp:revision>
  <dcterms:created xsi:type="dcterms:W3CDTF">2014-12-08T12:01:41Z</dcterms:created>
  <dcterms:modified xsi:type="dcterms:W3CDTF">2015-08-05T13:23:33Z</dcterms:modified>
</cp:coreProperties>
</file>