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3" r:id="rId2"/>
    <p:sldId id="257" r:id="rId3"/>
    <p:sldId id="265" r:id="rId4"/>
    <p:sldId id="258" r:id="rId5"/>
    <p:sldId id="292" r:id="rId6"/>
    <p:sldId id="319" r:id="rId7"/>
    <p:sldId id="320" r:id="rId8"/>
    <p:sldId id="326" r:id="rId9"/>
    <p:sldId id="322" r:id="rId10"/>
    <p:sldId id="325" r:id="rId11"/>
    <p:sldId id="313" r:id="rId12"/>
    <p:sldId id="323" r:id="rId13"/>
    <p:sldId id="324" r:id="rId14"/>
    <p:sldId id="329" r:id="rId15"/>
    <p:sldId id="334" r:id="rId16"/>
    <p:sldId id="330" r:id="rId17"/>
    <p:sldId id="333" r:id="rId18"/>
    <p:sldId id="331" r:id="rId19"/>
    <p:sldId id="27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86" autoAdjust="0"/>
  </p:normalViewPr>
  <p:slideViewPr>
    <p:cSldViewPr snapToGrid="0" snapToObjects="1">
      <p:cViewPr>
        <p:scale>
          <a:sx n="83" d="100"/>
          <a:sy n="83" d="100"/>
        </p:scale>
        <p:origin x="-1182" y="-168"/>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3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5178B-E538-4FB7-A337-8758668453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567F0008-28E0-46DF-9F6D-FD73F56B0054}">
      <dgm:prSet phldrT="[Text]"/>
      <dgm:spPr/>
      <dgm:t>
        <a:bodyPr/>
        <a:lstStyle/>
        <a:p>
          <a:r>
            <a:rPr lang="en-GB" dirty="0" smtClean="0"/>
            <a:t>Inexperience</a:t>
          </a:r>
          <a:endParaRPr lang="en-GB" dirty="0"/>
        </a:p>
      </dgm:t>
    </dgm:pt>
    <dgm:pt modelId="{108DAEAA-A2BB-4E51-B9A8-3A04623A33F4}" type="parTrans" cxnId="{E47C5696-6F58-4958-B404-9435E5906F7C}">
      <dgm:prSet/>
      <dgm:spPr/>
      <dgm:t>
        <a:bodyPr/>
        <a:lstStyle/>
        <a:p>
          <a:endParaRPr lang="en-GB"/>
        </a:p>
      </dgm:t>
    </dgm:pt>
    <dgm:pt modelId="{2092D260-5D12-4102-A978-39D05F173EDA}" type="sibTrans" cxnId="{E47C5696-6F58-4958-B404-9435E5906F7C}">
      <dgm:prSet/>
      <dgm:spPr/>
      <dgm:t>
        <a:bodyPr/>
        <a:lstStyle/>
        <a:p>
          <a:endParaRPr lang="en-GB"/>
        </a:p>
      </dgm:t>
    </dgm:pt>
    <dgm:pt modelId="{82282A78-3938-4BFD-831C-278F4EEA68A6}">
      <dgm:prSet phldrT="[Text]"/>
      <dgm:spPr/>
      <dgm:t>
        <a:bodyPr/>
        <a:lstStyle/>
        <a:p>
          <a:r>
            <a:rPr lang="en-GB" dirty="0" smtClean="0"/>
            <a:t>Habitation</a:t>
          </a:r>
          <a:endParaRPr lang="en-GB" dirty="0"/>
        </a:p>
      </dgm:t>
    </dgm:pt>
    <dgm:pt modelId="{2FD10A55-4C6C-4084-AFC7-3FF6815C17B2}" type="parTrans" cxnId="{DA79F312-DFA5-4155-9EA0-3C69B46B2506}">
      <dgm:prSet/>
      <dgm:spPr/>
      <dgm:t>
        <a:bodyPr/>
        <a:lstStyle/>
        <a:p>
          <a:endParaRPr lang="en-GB"/>
        </a:p>
      </dgm:t>
    </dgm:pt>
    <dgm:pt modelId="{BC0B13E1-8FCA-44CE-868B-4BB1F779763D}" type="sibTrans" cxnId="{DA79F312-DFA5-4155-9EA0-3C69B46B2506}">
      <dgm:prSet/>
      <dgm:spPr/>
      <dgm:t>
        <a:bodyPr/>
        <a:lstStyle/>
        <a:p>
          <a:endParaRPr lang="en-GB"/>
        </a:p>
      </dgm:t>
    </dgm:pt>
    <dgm:pt modelId="{7AE65F7D-A812-49D6-A982-9F573030C733}">
      <dgm:prSet phldrT="[Text]"/>
      <dgm:spPr/>
      <dgm:t>
        <a:bodyPr/>
        <a:lstStyle/>
        <a:p>
          <a:r>
            <a:rPr lang="en-GB" dirty="0" smtClean="0"/>
            <a:t>Halo effect</a:t>
          </a:r>
          <a:endParaRPr lang="en-GB" dirty="0"/>
        </a:p>
      </dgm:t>
    </dgm:pt>
    <dgm:pt modelId="{E50523CF-8F8A-4AA3-B08E-86FB877F0350}" type="parTrans" cxnId="{A5F7D0DF-02B5-413D-BB9F-77A247AAC531}">
      <dgm:prSet/>
      <dgm:spPr/>
      <dgm:t>
        <a:bodyPr/>
        <a:lstStyle/>
        <a:p>
          <a:endParaRPr lang="en-GB"/>
        </a:p>
      </dgm:t>
    </dgm:pt>
    <dgm:pt modelId="{1E86CAB3-AA31-4987-A2CB-4B14CA376595}" type="sibTrans" cxnId="{A5F7D0DF-02B5-413D-BB9F-77A247AAC531}">
      <dgm:prSet/>
      <dgm:spPr/>
      <dgm:t>
        <a:bodyPr/>
        <a:lstStyle/>
        <a:p>
          <a:endParaRPr lang="en-GB"/>
        </a:p>
      </dgm:t>
    </dgm:pt>
    <dgm:pt modelId="{52437E59-4A5C-4C88-847F-C4B656B853FA}">
      <dgm:prSet phldrT="[Text]"/>
      <dgm:spPr/>
      <dgm:t>
        <a:bodyPr/>
        <a:lstStyle/>
        <a:p>
          <a:r>
            <a:rPr lang="en-GB" dirty="0" smtClean="0"/>
            <a:t>Acceptance</a:t>
          </a:r>
          <a:endParaRPr lang="en-GB" dirty="0"/>
        </a:p>
      </dgm:t>
    </dgm:pt>
    <dgm:pt modelId="{57358782-8A08-4D79-9294-8E05064B14CC}" type="parTrans" cxnId="{68D3BC1F-2D59-4315-8340-5A4FC60CA256}">
      <dgm:prSet/>
      <dgm:spPr/>
      <dgm:t>
        <a:bodyPr/>
        <a:lstStyle/>
        <a:p>
          <a:endParaRPr lang="en-GB"/>
        </a:p>
      </dgm:t>
    </dgm:pt>
    <dgm:pt modelId="{A803D88E-7393-428C-80E6-1CE26AC03306}" type="sibTrans" cxnId="{68D3BC1F-2D59-4315-8340-5A4FC60CA256}">
      <dgm:prSet/>
      <dgm:spPr/>
      <dgm:t>
        <a:bodyPr/>
        <a:lstStyle/>
        <a:p>
          <a:endParaRPr lang="en-GB"/>
        </a:p>
      </dgm:t>
    </dgm:pt>
    <dgm:pt modelId="{C1B326E1-449F-443F-9A71-4F7190771062}">
      <dgm:prSet phldrT="[Text]"/>
      <dgm:spPr/>
      <dgm:t>
        <a:bodyPr/>
        <a:lstStyle/>
        <a:p>
          <a:r>
            <a:rPr lang="en-GB" dirty="0" smtClean="0"/>
            <a:t>Facilitation</a:t>
          </a:r>
          <a:endParaRPr lang="en-GB" dirty="0"/>
        </a:p>
      </dgm:t>
    </dgm:pt>
    <dgm:pt modelId="{3A2D6C8C-45DB-480D-A12A-A969F6851BFF}" type="parTrans" cxnId="{2A4B68A8-83B2-4906-85EE-2F2FDF078A6B}">
      <dgm:prSet/>
      <dgm:spPr/>
      <dgm:t>
        <a:bodyPr/>
        <a:lstStyle/>
        <a:p>
          <a:endParaRPr lang="en-GB"/>
        </a:p>
      </dgm:t>
    </dgm:pt>
    <dgm:pt modelId="{1DCD0998-B7B7-4066-90A6-F1A6602E8896}" type="sibTrans" cxnId="{2A4B68A8-83B2-4906-85EE-2F2FDF078A6B}">
      <dgm:prSet/>
      <dgm:spPr/>
      <dgm:t>
        <a:bodyPr/>
        <a:lstStyle/>
        <a:p>
          <a:endParaRPr lang="en-GB"/>
        </a:p>
      </dgm:t>
    </dgm:pt>
    <dgm:pt modelId="{6AA1CD1E-AEA4-40C6-904B-728BBB651842}">
      <dgm:prSet/>
      <dgm:spPr/>
      <dgm:t>
        <a:bodyPr/>
        <a:lstStyle/>
        <a:p>
          <a:r>
            <a:rPr lang="en-GB" dirty="0" smtClean="0"/>
            <a:t>Scarcity</a:t>
          </a:r>
          <a:endParaRPr lang="en-GB" dirty="0"/>
        </a:p>
      </dgm:t>
    </dgm:pt>
    <dgm:pt modelId="{0FAD34CD-2864-4831-8813-4960BEA27C24}" type="parTrans" cxnId="{57F2252F-5A02-414A-AE66-0A2FC4B3BA6B}">
      <dgm:prSet/>
      <dgm:spPr/>
      <dgm:t>
        <a:bodyPr/>
        <a:lstStyle/>
        <a:p>
          <a:endParaRPr lang="en-GB"/>
        </a:p>
      </dgm:t>
    </dgm:pt>
    <dgm:pt modelId="{AC200E1F-01DE-458B-96C9-E440BD2BAA64}" type="sibTrans" cxnId="{57F2252F-5A02-414A-AE66-0A2FC4B3BA6B}">
      <dgm:prSet/>
      <dgm:spPr/>
      <dgm:t>
        <a:bodyPr/>
        <a:lstStyle/>
        <a:p>
          <a:endParaRPr lang="en-GB"/>
        </a:p>
      </dgm:t>
    </dgm:pt>
    <dgm:pt modelId="{A9CCD275-0C2B-4D7F-A2F1-057CD854F98F}">
      <dgm:prSet/>
      <dgm:spPr/>
      <dgm:t>
        <a:bodyPr/>
        <a:lstStyle/>
        <a:p>
          <a:r>
            <a:rPr lang="en-GB" dirty="0" smtClean="0"/>
            <a:t>Alignment</a:t>
          </a:r>
          <a:endParaRPr lang="en-GB" dirty="0"/>
        </a:p>
      </dgm:t>
    </dgm:pt>
    <dgm:pt modelId="{95241422-78E9-459B-B795-2543BA1844A1}" type="parTrans" cxnId="{153EB380-568D-42FA-AB89-5C8F15819358}">
      <dgm:prSet/>
      <dgm:spPr/>
      <dgm:t>
        <a:bodyPr/>
        <a:lstStyle/>
        <a:p>
          <a:endParaRPr lang="en-GB"/>
        </a:p>
      </dgm:t>
    </dgm:pt>
    <dgm:pt modelId="{67CAFC5A-DEE6-4352-92A5-428AE359427F}" type="sibTrans" cxnId="{153EB380-568D-42FA-AB89-5C8F15819358}">
      <dgm:prSet/>
      <dgm:spPr/>
      <dgm:t>
        <a:bodyPr/>
        <a:lstStyle/>
        <a:p>
          <a:endParaRPr lang="en-GB"/>
        </a:p>
      </dgm:t>
    </dgm:pt>
    <dgm:pt modelId="{6C8176B9-DBB3-4F7B-9BBE-42425C339872}">
      <dgm:prSet/>
      <dgm:spPr/>
      <dgm:t>
        <a:bodyPr/>
        <a:lstStyle/>
        <a:p>
          <a:r>
            <a:rPr lang="en-GB" dirty="0" smtClean="0"/>
            <a:t>Poor learners</a:t>
          </a:r>
          <a:endParaRPr lang="en-GB" dirty="0"/>
        </a:p>
      </dgm:t>
    </dgm:pt>
    <dgm:pt modelId="{80948D78-3DF9-4F0D-A4A4-540642794874}" type="parTrans" cxnId="{B2889980-C59A-44A8-B88F-66C2EBF8D0FB}">
      <dgm:prSet/>
      <dgm:spPr/>
      <dgm:t>
        <a:bodyPr/>
        <a:lstStyle/>
        <a:p>
          <a:endParaRPr lang="en-GB"/>
        </a:p>
      </dgm:t>
    </dgm:pt>
    <dgm:pt modelId="{52CF7EBE-5033-4EB2-BE5E-E34947BF7E68}" type="sibTrans" cxnId="{B2889980-C59A-44A8-B88F-66C2EBF8D0FB}">
      <dgm:prSet/>
      <dgm:spPr/>
      <dgm:t>
        <a:bodyPr/>
        <a:lstStyle/>
        <a:p>
          <a:endParaRPr lang="en-GB"/>
        </a:p>
      </dgm:t>
    </dgm:pt>
    <dgm:pt modelId="{4EAA053D-1D39-4B66-8F1A-91A142FADB2E}">
      <dgm:prSet/>
      <dgm:spPr/>
      <dgm:t>
        <a:bodyPr/>
        <a:lstStyle/>
        <a:p>
          <a:r>
            <a:rPr lang="en-GB" dirty="0" smtClean="0"/>
            <a:t>POOR RISK DECISION MAKING</a:t>
          </a:r>
          <a:endParaRPr lang="en-GB" dirty="0"/>
        </a:p>
      </dgm:t>
    </dgm:pt>
    <dgm:pt modelId="{31F0BB4F-4377-4D75-93FF-A110CDCC50C7}" type="parTrans" cxnId="{0137A502-DD81-4E54-857D-4B40EB7954C9}">
      <dgm:prSet/>
      <dgm:spPr/>
      <dgm:t>
        <a:bodyPr/>
        <a:lstStyle/>
        <a:p>
          <a:endParaRPr lang="en-GB"/>
        </a:p>
      </dgm:t>
    </dgm:pt>
    <dgm:pt modelId="{BD45A9FE-FAFF-48FC-94F5-A8FF84875264}" type="sibTrans" cxnId="{0137A502-DD81-4E54-857D-4B40EB7954C9}">
      <dgm:prSet/>
      <dgm:spPr/>
      <dgm:t>
        <a:bodyPr/>
        <a:lstStyle/>
        <a:p>
          <a:endParaRPr lang="en-GB"/>
        </a:p>
      </dgm:t>
    </dgm:pt>
    <dgm:pt modelId="{DECECDB2-7418-4054-99F2-4A154D13C095}" type="pres">
      <dgm:prSet presAssocID="{FA25178B-E538-4FB7-A337-875866845331}" presName="diagram" presStyleCnt="0">
        <dgm:presLayoutVars>
          <dgm:dir/>
          <dgm:resizeHandles val="exact"/>
        </dgm:presLayoutVars>
      </dgm:prSet>
      <dgm:spPr/>
      <dgm:t>
        <a:bodyPr/>
        <a:lstStyle/>
        <a:p>
          <a:endParaRPr lang="en-GB"/>
        </a:p>
      </dgm:t>
    </dgm:pt>
    <dgm:pt modelId="{06CBFEFA-B6B0-41E2-81F6-5AAF678B0AC3}" type="pres">
      <dgm:prSet presAssocID="{567F0008-28E0-46DF-9F6D-FD73F56B0054}" presName="node" presStyleLbl="node1" presStyleIdx="0" presStyleCnt="9" custLinFactNeighborX="-26" custLinFactNeighborY="4095">
        <dgm:presLayoutVars>
          <dgm:bulletEnabled val="1"/>
        </dgm:presLayoutVars>
      </dgm:prSet>
      <dgm:spPr/>
      <dgm:t>
        <a:bodyPr/>
        <a:lstStyle/>
        <a:p>
          <a:endParaRPr lang="en-GB"/>
        </a:p>
      </dgm:t>
    </dgm:pt>
    <dgm:pt modelId="{C14CD388-E224-40FB-A1CC-35B4C7EADEA8}" type="pres">
      <dgm:prSet presAssocID="{2092D260-5D12-4102-A978-39D05F173EDA}" presName="sibTrans" presStyleCnt="0"/>
      <dgm:spPr/>
    </dgm:pt>
    <dgm:pt modelId="{6A4E49BB-7FBA-4583-99BB-841BA9904D10}" type="pres">
      <dgm:prSet presAssocID="{82282A78-3938-4BFD-831C-278F4EEA68A6}" presName="node" presStyleLbl="node1" presStyleIdx="1" presStyleCnt="9">
        <dgm:presLayoutVars>
          <dgm:bulletEnabled val="1"/>
        </dgm:presLayoutVars>
      </dgm:prSet>
      <dgm:spPr/>
      <dgm:t>
        <a:bodyPr/>
        <a:lstStyle/>
        <a:p>
          <a:endParaRPr lang="en-GB"/>
        </a:p>
      </dgm:t>
    </dgm:pt>
    <dgm:pt modelId="{DCDD1020-5287-46E2-AEE3-B2B8E3AF4C43}" type="pres">
      <dgm:prSet presAssocID="{BC0B13E1-8FCA-44CE-868B-4BB1F779763D}" presName="sibTrans" presStyleCnt="0"/>
      <dgm:spPr/>
    </dgm:pt>
    <dgm:pt modelId="{F42777B1-5998-4476-9418-106A43FA505C}" type="pres">
      <dgm:prSet presAssocID="{6C8176B9-DBB3-4F7B-9BBE-42425C339872}" presName="node" presStyleLbl="node1" presStyleIdx="2" presStyleCnt="9">
        <dgm:presLayoutVars>
          <dgm:bulletEnabled val="1"/>
        </dgm:presLayoutVars>
      </dgm:prSet>
      <dgm:spPr/>
      <dgm:t>
        <a:bodyPr/>
        <a:lstStyle/>
        <a:p>
          <a:endParaRPr lang="en-GB"/>
        </a:p>
      </dgm:t>
    </dgm:pt>
    <dgm:pt modelId="{7494B878-6F75-49AE-9152-9D126F7E9CFD}" type="pres">
      <dgm:prSet presAssocID="{52CF7EBE-5033-4EB2-BE5E-E34947BF7E68}" presName="sibTrans" presStyleCnt="0"/>
      <dgm:spPr/>
    </dgm:pt>
    <dgm:pt modelId="{BC357179-7582-47DE-8AAD-352C60BD3C1B}" type="pres">
      <dgm:prSet presAssocID="{6AA1CD1E-AEA4-40C6-904B-728BBB651842}" presName="node" presStyleLbl="node1" presStyleIdx="3" presStyleCnt="9">
        <dgm:presLayoutVars>
          <dgm:bulletEnabled val="1"/>
        </dgm:presLayoutVars>
      </dgm:prSet>
      <dgm:spPr/>
      <dgm:t>
        <a:bodyPr/>
        <a:lstStyle/>
        <a:p>
          <a:endParaRPr lang="en-GB"/>
        </a:p>
      </dgm:t>
    </dgm:pt>
    <dgm:pt modelId="{ADAB0FC7-F836-4EC9-A33D-F366D298C292}" type="pres">
      <dgm:prSet presAssocID="{AC200E1F-01DE-458B-96C9-E440BD2BAA64}" presName="sibTrans" presStyleCnt="0"/>
      <dgm:spPr/>
    </dgm:pt>
    <dgm:pt modelId="{FA8E0F1A-0DF0-4238-B601-02B9F72F363B}" type="pres">
      <dgm:prSet presAssocID="{A9CCD275-0C2B-4D7F-A2F1-057CD854F98F}" presName="node" presStyleLbl="node1" presStyleIdx="4" presStyleCnt="9">
        <dgm:presLayoutVars>
          <dgm:bulletEnabled val="1"/>
        </dgm:presLayoutVars>
      </dgm:prSet>
      <dgm:spPr/>
      <dgm:t>
        <a:bodyPr/>
        <a:lstStyle/>
        <a:p>
          <a:endParaRPr lang="en-GB"/>
        </a:p>
      </dgm:t>
    </dgm:pt>
    <dgm:pt modelId="{D57EAABD-06BD-4E57-B446-F7A45AD6C1AE}" type="pres">
      <dgm:prSet presAssocID="{67CAFC5A-DEE6-4352-92A5-428AE359427F}" presName="sibTrans" presStyleCnt="0"/>
      <dgm:spPr/>
    </dgm:pt>
    <dgm:pt modelId="{DDB00624-6C7F-4FA4-8556-5175A51D96F5}" type="pres">
      <dgm:prSet presAssocID="{7AE65F7D-A812-49D6-A982-9F573030C733}" presName="node" presStyleLbl="node1" presStyleIdx="5" presStyleCnt="9">
        <dgm:presLayoutVars>
          <dgm:bulletEnabled val="1"/>
        </dgm:presLayoutVars>
      </dgm:prSet>
      <dgm:spPr/>
      <dgm:t>
        <a:bodyPr/>
        <a:lstStyle/>
        <a:p>
          <a:endParaRPr lang="en-GB"/>
        </a:p>
      </dgm:t>
    </dgm:pt>
    <dgm:pt modelId="{8F596885-0FEF-4C5B-82A2-6470F1243C8B}" type="pres">
      <dgm:prSet presAssocID="{1E86CAB3-AA31-4987-A2CB-4B14CA376595}" presName="sibTrans" presStyleCnt="0"/>
      <dgm:spPr/>
    </dgm:pt>
    <dgm:pt modelId="{FED7FB0A-E064-4794-9BCD-B4AFA634D9B3}" type="pres">
      <dgm:prSet presAssocID="{52437E59-4A5C-4C88-847F-C4B656B853FA}" presName="node" presStyleLbl="node1" presStyleIdx="6" presStyleCnt="9">
        <dgm:presLayoutVars>
          <dgm:bulletEnabled val="1"/>
        </dgm:presLayoutVars>
      </dgm:prSet>
      <dgm:spPr/>
      <dgm:t>
        <a:bodyPr/>
        <a:lstStyle/>
        <a:p>
          <a:endParaRPr lang="en-GB"/>
        </a:p>
      </dgm:t>
    </dgm:pt>
    <dgm:pt modelId="{BB2BE8F3-19BB-48CC-A084-F30B11A8FAB3}" type="pres">
      <dgm:prSet presAssocID="{A803D88E-7393-428C-80E6-1CE26AC03306}" presName="sibTrans" presStyleCnt="0"/>
      <dgm:spPr/>
    </dgm:pt>
    <dgm:pt modelId="{8B91895E-EA66-475D-8FD9-F2C889E5DAAC}" type="pres">
      <dgm:prSet presAssocID="{C1B326E1-449F-443F-9A71-4F7190771062}" presName="node" presStyleLbl="node1" presStyleIdx="7" presStyleCnt="9">
        <dgm:presLayoutVars>
          <dgm:bulletEnabled val="1"/>
        </dgm:presLayoutVars>
      </dgm:prSet>
      <dgm:spPr/>
      <dgm:t>
        <a:bodyPr/>
        <a:lstStyle/>
        <a:p>
          <a:endParaRPr lang="en-GB"/>
        </a:p>
      </dgm:t>
    </dgm:pt>
    <dgm:pt modelId="{AAE200FE-1B2A-4AFF-88A5-0EC7D41ED14F}" type="pres">
      <dgm:prSet presAssocID="{1DCD0998-B7B7-4066-90A6-F1A6602E8896}" presName="sibTrans" presStyleCnt="0"/>
      <dgm:spPr/>
    </dgm:pt>
    <dgm:pt modelId="{C0FA1A0D-03F6-4F4D-B80C-0266F5BCC0C2}" type="pres">
      <dgm:prSet presAssocID="{4EAA053D-1D39-4B66-8F1A-91A142FADB2E}" presName="node" presStyleLbl="node1" presStyleIdx="8" presStyleCnt="9">
        <dgm:presLayoutVars>
          <dgm:bulletEnabled val="1"/>
        </dgm:presLayoutVars>
      </dgm:prSet>
      <dgm:spPr/>
      <dgm:t>
        <a:bodyPr/>
        <a:lstStyle/>
        <a:p>
          <a:endParaRPr lang="en-GB"/>
        </a:p>
      </dgm:t>
    </dgm:pt>
  </dgm:ptLst>
  <dgm:cxnLst>
    <dgm:cxn modelId="{B80588A2-FC1F-45B5-9F7A-ADD68E84C743}" type="presOf" srcId="{6C8176B9-DBB3-4F7B-9BBE-42425C339872}" destId="{F42777B1-5998-4476-9418-106A43FA505C}" srcOrd="0" destOrd="0" presId="urn:microsoft.com/office/officeart/2005/8/layout/default"/>
    <dgm:cxn modelId="{68C3B71B-9CC7-49CF-947F-72FC5AB1D3DB}" type="presOf" srcId="{A9CCD275-0C2B-4D7F-A2F1-057CD854F98F}" destId="{FA8E0F1A-0DF0-4238-B601-02B9F72F363B}" srcOrd="0" destOrd="0" presId="urn:microsoft.com/office/officeart/2005/8/layout/default"/>
    <dgm:cxn modelId="{F03381C8-F46E-41B7-9DF9-6F26950DB8C9}" type="presOf" srcId="{567F0008-28E0-46DF-9F6D-FD73F56B0054}" destId="{06CBFEFA-B6B0-41E2-81F6-5AAF678B0AC3}" srcOrd="0" destOrd="0" presId="urn:microsoft.com/office/officeart/2005/8/layout/default"/>
    <dgm:cxn modelId="{153EB380-568D-42FA-AB89-5C8F15819358}" srcId="{FA25178B-E538-4FB7-A337-875866845331}" destId="{A9CCD275-0C2B-4D7F-A2F1-057CD854F98F}" srcOrd="4" destOrd="0" parTransId="{95241422-78E9-459B-B795-2543BA1844A1}" sibTransId="{67CAFC5A-DEE6-4352-92A5-428AE359427F}"/>
    <dgm:cxn modelId="{A5F7D0DF-02B5-413D-BB9F-77A247AAC531}" srcId="{FA25178B-E538-4FB7-A337-875866845331}" destId="{7AE65F7D-A812-49D6-A982-9F573030C733}" srcOrd="5" destOrd="0" parTransId="{E50523CF-8F8A-4AA3-B08E-86FB877F0350}" sibTransId="{1E86CAB3-AA31-4987-A2CB-4B14CA376595}"/>
    <dgm:cxn modelId="{B2889980-C59A-44A8-B88F-66C2EBF8D0FB}" srcId="{FA25178B-E538-4FB7-A337-875866845331}" destId="{6C8176B9-DBB3-4F7B-9BBE-42425C339872}" srcOrd="2" destOrd="0" parTransId="{80948D78-3DF9-4F0D-A4A4-540642794874}" sibTransId="{52CF7EBE-5033-4EB2-BE5E-E34947BF7E68}"/>
    <dgm:cxn modelId="{838FACD9-A105-4D14-B04B-4F8741E59109}" type="presOf" srcId="{C1B326E1-449F-443F-9A71-4F7190771062}" destId="{8B91895E-EA66-475D-8FD9-F2C889E5DAAC}" srcOrd="0" destOrd="0" presId="urn:microsoft.com/office/officeart/2005/8/layout/default"/>
    <dgm:cxn modelId="{7A4879E2-FF27-4C02-B2E0-3522A7DE3F3C}" type="presOf" srcId="{6AA1CD1E-AEA4-40C6-904B-728BBB651842}" destId="{BC357179-7582-47DE-8AAD-352C60BD3C1B}" srcOrd="0" destOrd="0" presId="urn:microsoft.com/office/officeart/2005/8/layout/default"/>
    <dgm:cxn modelId="{68D3BC1F-2D59-4315-8340-5A4FC60CA256}" srcId="{FA25178B-E538-4FB7-A337-875866845331}" destId="{52437E59-4A5C-4C88-847F-C4B656B853FA}" srcOrd="6" destOrd="0" parTransId="{57358782-8A08-4D79-9294-8E05064B14CC}" sibTransId="{A803D88E-7393-428C-80E6-1CE26AC03306}"/>
    <dgm:cxn modelId="{25CCF6CB-516F-4C98-86DC-92DDB99124B5}" type="presOf" srcId="{7AE65F7D-A812-49D6-A982-9F573030C733}" destId="{DDB00624-6C7F-4FA4-8556-5175A51D96F5}" srcOrd="0" destOrd="0" presId="urn:microsoft.com/office/officeart/2005/8/layout/default"/>
    <dgm:cxn modelId="{13FA3BFA-250A-41C5-8233-224E47B705D5}" type="presOf" srcId="{FA25178B-E538-4FB7-A337-875866845331}" destId="{DECECDB2-7418-4054-99F2-4A154D13C095}" srcOrd="0" destOrd="0" presId="urn:microsoft.com/office/officeart/2005/8/layout/default"/>
    <dgm:cxn modelId="{2A4B68A8-83B2-4906-85EE-2F2FDF078A6B}" srcId="{FA25178B-E538-4FB7-A337-875866845331}" destId="{C1B326E1-449F-443F-9A71-4F7190771062}" srcOrd="7" destOrd="0" parTransId="{3A2D6C8C-45DB-480D-A12A-A969F6851BFF}" sibTransId="{1DCD0998-B7B7-4066-90A6-F1A6602E8896}"/>
    <dgm:cxn modelId="{209FEBF5-9570-4A63-A9AB-72E89FB09EC9}" type="presOf" srcId="{4EAA053D-1D39-4B66-8F1A-91A142FADB2E}" destId="{C0FA1A0D-03F6-4F4D-B80C-0266F5BCC0C2}" srcOrd="0" destOrd="0" presId="urn:microsoft.com/office/officeart/2005/8/layout/default"/>
    <dgm:cxn modelId="{0C823E9A-0B4B-4CE1-8E68-8EC9FEC94007}" type="presOf" srcId="{52437E59-4A5C-4C88-847F-C4B656B853FA}" destId="{FED7FB0A-E064-4794-9BCD-B4AFA634D9B3}" srcOrd="0" destOrd="0" presId="urn:microsoft.com/office/officeart/2005/8/layout/default"/>
    <dgm:cxn modelId="{E47C5696-6F58-4958-B404-9435E5906F7C}" srcId="{FA25178B-E538-4FB7-A337-875866845331}" destId="{567F0008-28E0-46DF-9F6D-FD73F56B0054}" srcOrd="0" destOrd="0" parTransId="{108DAEAA-A2BB-4E51-B9A8-3A04623A33F4}" sibTransId="{2092D260-5D12-4102-A978-39D05F173EDA}"/>
    <dgm:cxn modelId="{0137A502-DD81-4E54-857D-4B40EB7954C9}" srcId="{FA25178B-E538-4FB7-A337-875866845331}" destId="{4EAA053D-1D39-4B66-8F1A-91A142FADB2E}" srcOrd="8" destOrd="0" parTransId="{31F0BB4F-4377-4D75-93FF-A110CDCC50C7}" sibTransId="{BD45A9FE-FAFF-48FC-94F5-A8FF84875264}"/>
    <dgm:cxn modelId="{57F2252F-5A02-414A-AE66-0A2FC4B3BA6B}" srcId="{FA25178B-E538-4FB7-A337-875866845331}" destId="{6AA1CD1E-AEA4-40C6-904B-728BBB651842}" srcOrd="3" destOrd="0" parTransId="{0FAD34CD-2864-4831-8813-4960BEA27C24}" sibTransId="{AC200E1F-01DE-458B-96C9-E440BD2BAA64}"/>
    <dgm:cxn modelId="{3CEAEB8C-45B9-44AB-B3AA-EBF3CCA304FD}" type="presOf" srcId="{82282A78-3938-4BFD-831C-278F4EEA68A6}" destId="{6A4E49BB-7FBA-4583-99BB-841BA9904D10}" srcOrd="0" destOrd="0" presId="urn:microsoft.com/office/officeart/2005/8/layout/default"/>
    <dgm:cxn modelId="{DA79F312-DFA5-4155-9EA0-3C69B46B2506}" srcId="{FA25178B-E538-4FB7-A337-875866845331}" destId="{82282A78-3938-4BFD-831C-278F4EEA68A6}" srcOrd="1" destOrd="0" parTransId="{2FD10A55-4C6C-4084-AFC7-3FF6815C17B2}" sibTransId="{BC0B13E1-8FCA-44CE-868B-4BB1F779763D}"/>
    <dgm:cxn modelId="{137B0DD1-3A66-4363-9B80-13FF56DAE45B}" type="presParOf" srcId="{DECECDB2-7418-4054-99F2-4A154D13C095}" destId="{06CBFEFA-B6B0-41E2-81F6-5AAF678B0AC3}" srcOrd="0" destOrd="0" presId="urn:microsoft.com/office/officeart/2005/8/layout/default"/>
    <dgm:cxn modelId="{6251C2EC-8DD1-4D89-8DEC-4A6C7885ED2E}" type="presParOf" srcId="{DECECDB2-7418-4054-99F2-4A154D13C095}" destId="{C14CD388-E224-40FB-A1CC-35B4C7EADEA8}" srcOrd="1" destOrd="0" presId="urn:microsoft.com/office/officeart/2005/8/layout/default"/>
    <dgm:cxn modelId="{7D6CA440-25F0-404D-8A09-06BE0309F7BD}" type="presParOf" srcId="{DECECDB2-7418-4054-99F2-4A154D13C095}" destId="{6A4E49BB-7FBA-4583-99BB-841BA9904D10}" srcOrd="2" destOrd="0" presId="urn:microsoft.com/office/officeart/2005/8/layout/default"/>
    <dgm:cxn modelId="{17F1E228-7275-48F0-B42C-F67F9B1575B2}" type="presParOf" srcId="{DECECDB2-7418-4054-99F2-4A154D13C095}" destId="{DCDD1020-5287-46E2-AEE3-B2B8E3AF4C43}" srcOrd="3" destOrd="0" presId="urn:microsoft.com/office/officeart/2005/8/layout/default"/>
    <dgm:cxn modelId="{F5B96C8D-7F0D-4FEA-A88A-A80CAC6EA5B7}" type="presParOf" srcId="{DECECDB2-7418-4054-99F2-4A154D13C095}" destId="{F42777B1-5998-4476-9418-106A43FA505C}" srcOrd="4" destOrd="0" presId="urn:microsoft.com/office/officeart/2005/8/layout/default"/>
    <dgm:cxn modelId="{7C8572EA-C60A-4473-A777-8DCB96DC939F}" type="presParOf" srcId="{DECECDB2-7418-4054-99F2-4A154D13C095}" destId="{7494B878-6F75-49AE-9152-9D126F7E9CFD}" srcOrd="5" destOrd="0" presId="urn:microsoft.com/office/officeart/2005/8/layout/default"/>
    <dgm:cxn modelId="{D6C85A82-754C-4701-8689-A52B6389C3F0}" type="presParOf" srcId="{DECECDB2-7418-4054-99F2-4A154D13C095}" destId="{BC357179-7582-47DE-8AAD-352C60BD3C1B}" srcOrd="6" destOrd="0" presId="urn:microsoft.com/office/officeart/2005/8/layout/default"/>
    <dgm:cxn modelId="{DE3A52E7-7388-438A-8897-6D258AD44BE6}" type="presParOf" srcId="{DECECDB2-7418-4054-99F2-4A154D13C095}" destId="{ADAB0FC7-F836-4EC9-A33D-F366D298C292}" srcOrd="7" destOrd="0" presId="urn:microsoft.com/office/officeart/2005/8/layout/default"/>
    <dgm:cxn modelId="{0DBF2D30-4F3B-4959-8BAC-78FAB8089986}" type="presParOf" srcId="{DECECDB2-7418-4054-99F2-4A154D13C095}" destId="{FA8E0F1A-0DF0-4238-B601-02B9F72F363B}" srcOrd="8" destOrd="0" presId="urn:microsoft.com/office/officeart/2005/8/layout/default"/>
    <dgm:cxn modelId="{01DE3744-EF9C-49C7-A16A-5300AAD55FD7}" type="presParOf" srcId="{DECECDB2-7418-4054-99F2-4A154D13C095}" destId="{D57EAABD-06BD-4E57-B446-F7A45AD6C1AE}" srcOrd="9" destOrd="0" presId="urn:microsoft.com/office/officeart/2005/8/layout/default"/>
    <dgm:cxn modelId="{7CC20F2E-D79E-4C65-ADB7-1DA5259C9773}" type="presParOf" srcId="{DECECDB2-7418-4054-99F2-4A154D13C095}" destId="{DDB00624-6C7F-4FA4-8556-5175A51D96F5}" srcOrd="10" destOrd="0" presId="urn:microsoft.com/office/officeart/2005/8/layout/default"/>
    <dgm:cxn modelId="{1043D177-147F-4FD1-B754-7705348EF0C4}" type="presParOf" srcId="{DECECDB2-7418-4054-99F2-4A154D13C095}" destId="{8F596885-0FEF-4C5B-82A2-6470F1243C8B}" srcOrd="11" destOrd="0" presId="urn:microsoft.com/office/officeart/2005/8/layout/default"/>
    <dgm:cxn modelId="{507C9E71-C8D3-4790-B8C8-E54DE67796BA}" type="presParOf" srcId="{DECECDB2-7418-4054-99F2-4A154D13C095}" destId="{FED7FB0A-E064-4794-9BCD-B4AFA634D9B3}" srcOrd="12" destOrd="0" presId="urn:microsoft.com/office/officeart/2005/8/layout/default"/>
    <dgm:cxn modelId="{F632DEB2-DA8C-475D-886A-998A869B628C}" type="presParOf" srcId="{DECECDB2-7418-4054-99F2-4A154D13C095}" destId="{BB2BE8F3-19BB-48CC-A084-F30B11A8FAB3}" srcOrd="13" destOrd="0" presId="urn:microsoft.com/office/officeart/2005/8/layout/default"/>
    <dgm:cxn modelId="{0682BD79-DC8C-4FCF-93E8-233B2441D3D0}" type="presParOf" srcId="{DECECDB2-7418-4054-99F2-4A154D13C095}" destId="{8B91895E-EA66-475D-8FD9-F2C889E5DAAC}" srcOrd="14" destOrd="0" presId="urn:microsoft.com/office/officeart/2005/8/layout/default"/>
    <dgm:cxn modelId="{2C24A358-25A7-4024-8B74-7B2881A863E7}" type="presParOf" srcId="{DECECDB2-7418-4054-99F2-4A154D13C095}" destId="{AAE200FE-1B2A-4AFF-88A5-0EC7D41ED14F}" srcOrd="15" destOrd="0" presId="urn:microsoft.com/office/officeart/2005/8/layout/default"/>
    <dgm:cxn modelId="{B39D488F-E867-4574-BB44-F62BE70344F5}" type="presParOf" srcId="{DECECDB2-7418-4054-99F2-4A154D13C095}" destId="{C0FA1A0D-03F6-4F4D-B80C-0266F5BCC0C2}"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BFEFA-B6B0-41E2-81F6-5AAF678B0AC3}">
      <dsp:nvSpPr>
        <dsp:cNvPr id="0" name=""/>
        <dsp:cNvSpPr/>
      </dsp:nvSpPr>
      <dsp:spPr>
        <a:xfrm>
          <a:off x="574904" y="32248"/>
          <a:ext cx="1267955" cy="760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t>Inexperience</a:t>
          </a:r>
          <a:endParaRPr lang="en-GB" sz="1500" kern="1200" dirty="0"/>
        </a:p>
      </dsp:txBody>
      <dsp:txXfrm>
        <a:off x="574904" y="32248"/>
        <a:ext cx="1267955" cy="760773"/>
      </dsp:txXfrm>
    </dsp:sp>
    <dsp:sp modelId="{6A4E49BB-7FBA-4583-99BB-841BA9904D10}">
      <dsp:nvSpPr>
        <dsp:cNvPr id="0" name=""/>
        <dsp:cNvSpPr/>
      </dsp:nvSpPr>
      <dsp:spPr>
        <a:xfrm>
          <a:off x="1969985" y="1094"/>
          <a:ext cx="1267955" cy="760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t>Habitation</a:t>
          </a:r>
          <a:endParaRPr lang="en-GB" sz="1500" kern="1200" dirty="0"/>
        </a:p>
      </dsp:txBody>
      <dsp:txXfrm>
        <a:off x="1969985" y="1094"/>
        <a:ext cx="1267955" cy="760773"/>
      </dsp:txXfrm>
    </dsp:sp>
    <dsp:sp modelId="{F42777B1-5998-4476-9418-106A43FA505C}">
      <dsp:nvSpPr>
        <dsp:cNvPr id="0" name=""/>
        <dsp:cNvSpPr/>
      </dsp:nvSpPr>
      <dsp:spPr>
        <a:xfrm>
          <a:off x="575234" y="888663"/>
          <a:ext cx="1267955" cy="760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t>Poor learners</a:t>
          </a:r>
          <a:endParaRPr lang="en-GB" sz="1500" kern="1200" dirty="0"/>
        </a:p>
      </dsp:txBody>
      <dsp:txXfrm>
        <a:off x="575234" y="888663"/>
        <a:ext cx="1267955" cy="760773"/>
      </dsp:txXfrm>
    </dsp:sp>
    <dsp:sp modelId="{BC357179-7582-47DE-8AAD-352C60BD3C1B}">
      <dsp:nvSpPr>
        <dsp:cNvPr id="0" name=""/>
        <dsp:cNvSpPr/>
      </dsp:nvSpPr>
      <dsp:spPr>
        <a:xfrm>
          <a:off x="1969985" y="888663"/>
          <a:ext cx="1267955" cy="760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t>Scarcity</a:t>
          </a:r>
          <a:endParaRPr lang="en-GB" sz="1500" kern="1200" dirty="0"/>
        </a:p>
      </dsp:txBody>
      <dsp:txXfrm>
        <a:off x="1969985" y="888663"/>
        <a:ext cx="1267955" cy="760773"/>
      </dsp:txXfrm>
    </dsp:sp>
    <dsp:sp modelId="{FA8E0F1A-0DF0-4238-B601-02B9F72F363B}">
      <dsp:nvSpPr>
        <dsp:cNvPr id="0" name=""/>
        <dsp:cNvSpPr/>
      </dsp:nvSpPr>
      <dsp:spPr>
        <a:xfrm>
          <a:off x="575234" y="1776231"/>
          <a:ext cx="1267955" cy="760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t>Alignment</a:t>
          </a:r>
          <a:endParaRPr lang="en-GB" sz="1500" kern="1200" dirty="0"/>
        </a:p>
      </dsp:txBody>
      <dsp:txXfrm>
        <a:off x="575234" y="1776231"/>
        <a:ext cx="1267955" cy="760773"/>
      </dsp:txXfrm>
    </dsp:sp>
    <dsp:sp modelId="{DDB00624-6C7F-4FA4-8556-5175A51D96F5}">
      <dsp:nvSpPr>
        <dsp:cNvPr id="0" name=""/>
        <dsp:cNvSpPr/>
      </dsp:nvSpPr>
      <dsp:spPr>
        <a:xfrm>
          <a:off x="1969985" y="1776231"/>
          <a:ext cx="1267955" cy="760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t>Halo effect</a:t>
          </a:r>
          <a:endParaRPr lang="en-GB" sz="1500" kern="1200" dirty="0"/>
        </a:p>
      </dsp:txBody>
      <dsp:txXfrm>
        <a:off x="1969985" y="1776231"/>
        <a:ext cx="1267955" cy="760773"/>
      </dsp:txXfrm>
    </dsp:sp>
    <dsp:sp modelId="{FED7FB0A-E064-4794-9BCD-B4AFA634D9B3}">
      <dsp:nvSpPr>
        <dsp:cNvPr id="0" name=""/>
        <dsp:cNvSpPr/>
      </dsp:nvSpPr>
      <dsp:spPr>
        <a:xfrm>
          <a:off x="575234" y="2663800"/>
          <a:ext cx="1267955" cy="760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t>Acceptance</a:t>
          </a:r>
          <a:endParaRPr lang="en-GB" sz="1500" kern="1200" dirty="0"/>
        </a:p>
      </dsp:txBody>
      <dsp:txXfrm>
        <a:off x="575234" y="2663800"/>
        <a:ext cx="1267955" cy="760773"/>
      </dsp:txXfrm>
    </dsp:sp>
    <dsp:sp modelId="{8B91895E-EA66-475D-8FD9-F2C889E5DAAC}">
      <dsp:nvSpPr>
        <dsp:cNvPr id="0" name=""/>
        <dsp:cNvSpPr/>
      </dsp:nvSpPr>
      <dsp:spPr>
        <a:xfrm>
          <a:off x="1969985" y="2663800"/>
          <a:ext cx="1267955" cy="760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t>Facilitation</a:t>
          </a:r>
          <a:endParaRPr lang="en-GB" sz="1500" kern="1200" dirty="0"/>
        </a:p>
      </dsp:txBody>
      <dsp:txXfrm>
        <a:off x="1969985" y="2663800"/>
        <a:ext cx="1267955" cy="760773"/>
      </dsp:txXfrm>
    </dsp:sp>
    <dsp:sp modelId="{C0FA1A0D-03F6-4F4D-B80C-0266F5BCC0C2}">
      <dsp:nvSpPr>
        <dsp:cNvPr id="0" name=""/>
        <dsp:cNvSpPr/>
      </dsp:nvSpPr>
      <dsp:spPr>
        <a:xfrm>
          <a:off x="1272609" y="3551369"/>
          <a:ext cx="1267955" cy="760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t>POOR RISK DECISION MAKING</a:t>
          </a:r>
          <a:endParaRPr lang="en-GB" sz="1500" kern="1200" dirty="0"/>
        </a:p>
      </dsp:txBody>
      <dsp:txXfrm>
        <a:off x="1272609" y="3551369"/>
        <a:ext cx="1267955" cy="7607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056B6-FA26-4103-8EC8-32CE7B756B55}" type="datetimeFigureOut">
              <a:rPr lang="en-GB" smtClean="0"/>
              <a:t>05/08/2015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EDA65-43CA-4067-9C02-C184148FF4D1}" type="slidenum">
              <a:rPr lang="en-GB" smtClean="0"/>
              <a:t>‹#›</a:t>
            </a:fld>
            <a:endParaRPr lang="en-GB"/>
          </a:p>
        </p:txBody>
      </p:sp>
    </p:spTree>
    <p:extLst>
      <p:ext uri="{BB962C8B-B14F-4D97-AF65-F5344CB8AC3E}">
        <p14:creationId xmlns:p14="http://schemas.microsoft.com/office/powerpoint/2010/main" val="136895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New strain of flu expected to kill 600 people, but two alternative programmes are given in control group A:</a:t>
            </a:r>
          </a:p>
          <a:p>
            <a:r>
              <a:rPr lang="en-GB" altLang="en-US" smtClean="0"/>
              <a:t>Programme A 200 people will be saved.</a:t>
            </a:r>
          </a:p>
          <a:p>
            <a:r>
              <a:rPr lang="en-GB" altLang="en-US" smtClean="0"/>
              <a:t>Programme B 1/3  probability that 600 will be saved, and a 2/3 probability that no one will be saved.</a:t>
            </a:r>
          </a:p>
          <a:p>
            <a:r>
              <a:rPr lang="en-GB" altLang="en-US" smtClean="0"/>
              <a:t>Most students choose A (72 %)</a:t>
            </a:r>
          </a:p>
          <a:p>
            <a:r>
              <a:rPr lang="en-GB" altLang="en-US" smtClean="0"/>
              <a:t> </a:t>
            </a:r>
          </a:p>
          <a:p>
            <a:r>
              <a:rPr lang="en-GB" altLang="en-US" smtClean="0"/>
              <a:t>In control group B they are given the scenarios framed as thus:</a:t>
            </a:r>
          </a:p>
          <a:p>
            <a:r>
              <a:rPr lang="en-GB" altLang="en-US" smtClean="0"/>
              <a:t> </a:t>
            </a:r>
          </a:p>
          <a:p>
            <a:r>
              <a:rPr lang="en-GB" altLang="en-US" smtClean="0"/>
              <a:t>Program C 400 people will die</a:t>
            </a:r>
          </a:p>
          <a:p>
            <a:r>
              <a:rPr lang="en-GB" altLang="en-US" smtClean="0"/>
              <a:t>Programme 1/3 probability that no 0ne will die,  but a 2/3 chance that 600 people will die. </a:t>
            </a:r>
          </a:p>
          <a:p>
            <a:r>
              <a:rPr lang="en-GB" altLang="en-US" smtClean="0"/>
              <a:t>In this instance only 22% preferred the certainty of C.</a:t>
            </a:r>
          </a:p>
          <a:p>
            <a:r>
              <a:rPr lang="en-GB" altLang="en-US" smtClean="0"/>
              <a:t> </a:t>
            </a:r>
          </a:p>
          <a:p>
            <a:r>
              <a:rPr lang="en-GB" altLang="en-US" smtClean="0"/>
              <a:t>What this illustrates is how we are presented with a problem effects the extent we are risk averse or risk seeking</a:t>
            </a:r>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2400">
                <a:solidFill>
                  <a:schemeClr val="tx1"/>
                </a:solidFill>
                <a:latin typeface="Times"/>
              </a:defRPr>
            </a:lvl1pPr>
            <a:lvl2pPr marL="742950" indent="-285750" defTabSz="950913">
              <a:defRPr sz="2400">
                <a:solidFill>
                  <a:schemeClr val="tx1"/>
                </a:solidFill>
                <a:latin typeface="Times"/>
              </a:defRPr>
            </a:lvl2pPr>
            <a:lvl3pPr marL="1143000" indent="-228600" defTabSz="950913">
              <a:defRPr sz="2400">
                <a:solidFill>
                  <a:schemeClr val="tx1"/>
                </a:solidFill>
                <a:latin typeface="Times"/>
              </a:defRPr>
            </a:lvl3pPr>
            <a:lvl4pPr marL="1600200" indent="-228600" defTabSz="950913">
              <a:defRPr sz="2400">
                <a:solidFill>
                  <a:schemeClr val="tx1"/>
                </a:solidFill>
                <a:latin typeface="Times"/>
              </a:defRPr>
            </a:lvl4pPr>
            <a:lvl5pPr marL="2057400" indent="-228600" defTabSz="950913">
              <a:defRPr sz="2400">
                <a:solidFill>
                  <a:schemeClr val="tx1"/>
                </a:solidFill>
                <a:latin typeface="Times"/>
              </a:defRPr>
            </a:lvl5pPr>
            <a:lvl6pPr marL="2514600" indent="-228600" defTabSz="950913" eaLnBrk="0" fontAlgn="base" hangingPunct="0">
              <a:spcBef>
                <a:spcPct val="0"/>
              </a:spcBef>
              <a:spcAft>
                <a:spcPct val="0"/>
              </a:spcAft>
              <a:defRPr sz="2400">
                <a:solidFill>
                  <a:schemeClr val="tx1"/>
                </a:solidFill>
                <a:latin typeface="Times"/>
              </a:defRPr>
            </a:lvl6pPr>
            <a:lvl7pPr marL="2971800" indent="-228600" defTabSz="950913" eaLnBrk="0" fontAlgn="base" hangingPunct="0">
              <a:spcBef>
                <a:spcPct val="0"/>
              </a:spcBef>
              <a:spcAft>
                <a:spcPct val="0"/>
              </a:spcAft>
              <a:defRPr sz="2400">
                <a:solidFill>
                  <a:schemeClr val="tx1"/>
                </a:solidFill>
                <a:latin typeface="Times"/>
              </a:defRPr>
            </a:lvl7pPr>
            <a:lvl8pPr marL="3429000" indent="-228600" defTabSz="950913" eaLnBrk="0" fontAlgn="base" hangingPunct="0">
              <a:spcBef>
                <a:spcPct val="0"/>
              </a:spcBef>
              <a:spcAft>
                <a:spcPct val="0"/>
              </a:spcAft>
              <a:defRPr sz="2400">
                <a:solidFill>
                  <a:schemeClr val="tx1"/>
                </a:solidFill>
                <a:latin typeface="Times"/>
              </a:defRPr>
            </a:lvl8pPr>
            <a:lvl9pPr marL="3886200" indent="-228600" defTabSz="950913" eaLnBrk="0" fontAlgn="base" hangingPunct="0">
              <a:spcBef>
                <a:spcPct val="0"/>
              </a:spcBef>
              <a:spcAft>
                <a:spcPct val="0"/>
              </a:spcAft>
              <a:defRPr sz="2400">
                <a:solidFill>
                  <a:schemeClr val="tx1"/>
                </a:solidFill>
                <a:latin typeface="Times"/>
              </a:defRPr>
            </a:lvl9pPr>
          </a:lstStyle>
          <a:p>
            <a:fld id="{A6D72171-D1D0-418D-A72C-F7D40D0E4386}" type="slidenum">
              <a:rPr lang="en-GB" altLang="en-US" sz="1200" smtClean="0"/>
              <a:pPr/>
              <a:t>11</a:t>
            </a:fld>
            <a:endParaRPr lang="en-GB" altLang="en-US" sz="1200" smtClean="0"/>
          </a:p>
        </p:txBody>
      </p:sp>
    </p:spTree>
    <p:extLst>
      <p:ext uri="{BB962C8B-B14F-4D97-AF65-F5344CB8AC3E}">
        <p14:creationId xmlns:p14="http://schemas.microsoft.com/office/powerpoint/2010/main" val="28139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14</a:t>
            </a:fld>
            <a:endParaRPr lang="en-GB"/>
          </a:p>
        </p:txBody>
      </p:sp>
    </p:spTree>
    <p:extLst>
      <p:ext uri="{BB962C8B-B14F-4D97-AF65-F5344CB8AC3E}">
        <p14:creationId xmlns:p14="http://schemas.microsoft.com/office/powerpoint/2010/main" val="325215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37" name="Rectangle 36"/>
          <p:cNvSpPr/>
          <p:nvPr userDrawn="1"/>
        </p:nvSpPr>
        <p:spPr>
          <a:xfrm>
            <a:off x="0" y="4152900"/>
            <a:ext cx="9144000"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9" name="Picture 3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smtClean="0">
                <a:solidFill>
                  <a:srgbClr val="FFFFFF"/>
                </a:solidFill>
                <a:latin typeface="Arial"/>
                <a:cs typeface="Arial"/>
              </a:rPr>
              <a:t>COMPLIMENTARY TEACHING MATERIALS</a:t>
            </a:r>
            <a:endParaRPr lang="en-US" sz="1000" dirty="0">
              <a:solidFill>
                <a:srgbClr val="FFFFFF"/>
              </a:solidFill>
              <a:latin typeface="Arial"/>
              <a:cs typeface="Arial"/>
            </a:endParaRP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iStock_000003644147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145632"/>
          </a:xfrm>
          <a:prstGeom prst="rect">
            <a:avLst/>
          </a:prstGeom>
        </p:spPr>
      </p:pic>
      <p:sp>
        <p:nvSpPr>
          <p:cNvPr id="9" name="Rectangle 8"/>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4160520"/>
            <a:ext cx="9144000" cy="269748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937" b="32937"/>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05/08/2015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Arial"/>
                <a:cs typeface="Arial"/>
              </a:rPr>
              <a:t>Risk and Safety Management in the Leisure, Events, Tourism and Sports Industries</a:t>
            </a:r>
            <a:r>
              <a:rPr lang="en-US" dirty="0" smtClean="0">
                <a:latin typeface="Arial"/>
                <a:cs typeface="Arial"/>
              </a:rPr>
              <a:t/>
            </a:r>
            <a:br>
              <a:rPr lang="en-US" dirty="0" smtClean="0">
                <a:latin typeface="Arial"/>
                <a:cs typeface="Arial"/>
              </a:rPr>
            </a:br>
            <a:endParaRPr lang="en-GB" dirty="0"/>
          </a:p>
        </p:txBody>
      </p:sp>
      <p:sp>
        <p:nvSpPr>
          <p:cNvPr id="3" name="Subtitle 2"/>
          <p:cNvSpPr>
            <a:spLocks noGrp="1"/>
          </p:cNvSpPr>
          <p:nvPr>
            <p:ph type="subTitle" idx="1"/>
          </p:nvPr>
        </p:nvSpPr>
        <p:spPr/>
        <p:txBody>
          <a:bodyPr/>
          <a:lstStyle/>
          <a:p>
            <a:r>
              <a:rPr lang="en-US" dirty="0">
                <a:solidFill>
                  <a:schemeClr val="accent5">
                    <a:lumMod val="60000"/>
                    <a:lumOff val="40000"/>
                  </a:schemeClr>
                </a:solidFill>
                <a:latin typeface="Arial"/>
                <a:cs typeface="Arial"/>
              </a:rPr>
              <a:t>Mark Piekarz, Ian Jenkins and Peter Mills</a:t>
            </a:r>
          </a:p>
          <a:p>
            <a:endParaRPr lang="en-GB" dirty="0"/>
          </a:p>
        </p:txBody>
      </p:sp>
    </p:spTree>
    <p:extLst>
      <p:ext uri="{BB962C8B-B14F-4D97-AF65-F5344CB8AC3E}">
        <p14:creationId xmlns:p14="http://schemas.microsoft.com/office/powerpoint/2010/main" val="3075493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82930" y="1272381"/>
            <a:ext cx="7802563" cy="4313237"/>
          </a:xfrm>
        </p:spPr>
        <p:txBody>
          <a:bodyPr>
            <a:normAutofit fontScale="70000" lnSpcReduction="20000"/>
          </a:bodyPr>
          <a:lstStyle/>
          <a:p>
            <a:r>
              <a:rPr lang="en-GB" dirty="0" smtClean="0"/>
              <a:t>There are a variety of theories to consider (many adapted from </a:t>
            </a:r>
            <a:r>
              <a:rPr lang="en-GB" dirty="0" err="1" smtClean="0"/>
              <a:t>Slovic’s</a:t>
            </a:r>
            <a:r>
              <a:rPr lang="en-GB" dirty="0" smtClean="0"/>
              <a:t> 1999 work). These </a:t>
            </a:r>
            <a:r>
              <a:rPr lang="en-GB" dirty="0"/>
              <a:t>are: </a:t>
            </a:r>
          </a:p>
          <a:p>
            <a:pPr marL="457200" lvl="0" indent="-457200">
              <a:buFont typeface="Arial" panose="020B0604020202020204" pitchFamily="34" charset="0"/>
              <a:buChar char="•"/>
            </a:pPr>
            <a:r>
              <a:rPr lang="en-GB" b="1" dirty="0" smtClean="0"/>
              <a:t>Homeostasis</a:t>
            </a:r>
            <a:r>
              <a:rPr lang="en-GB" dirty="0" smtClean="0"/>
              <a:t>: notion of balance, such as how safety measures and equipment can generate a new set of risks, because people take more risks.</a:t>
            </a:r>
            <a:endParaRPr lang="en-GB" dirty="0"/>
          </a:p>
          <a:p>
            <a:pPr marL="457200" lvl="0" indent="-457200">
              <a:buFont typeface="Arial" panose="020B0604020202020204" pitchFamily="34" charset="0"/>
              <a:buChar char="•"/>
            </a:pPr>
            <a:r>
              <a:rPr lang="en-GB" b="1" dirty="0"/>
              <a:t>S</a:t>
            </a:r>
            <a:r>
              <a:rPr lang="en-GB" b="1" dirty="0" smtClean="0"/>
              <a:t>everity </a:t>
            </a:r>
            <a:r>
              <a:rPr lang="en-GB" b="1" dirty="0"/>
              <a:t>of </a:t>
            </a:r>
            <a:r>
              <a:rPr lang="en-GB" b="1" dirty="0" smtClean="0"/>
              <a:t>outcome vs probability</a:t>
            </a:r>
            <a:r>
              <a:rPr lang="en-GB" dirty="0" smtClean="0"/>
              <a:t>: (often represented by the shark attack vs coconut injury, which, whilst it has no scientific foundation, conveys a useful aspect of behaviour).</a:t>
            </a:r>
          </a:p>
          <a:p>
            <a:pPr marL="457200" lvl="0" indent="-457200">
              <a:buFont typeface="Arial" panose="020B0604020202020204" pitchFamily="34" charset="0"/>
              <a:buChar char="•"/>
            </a:pPr>
            <a:r>
              <a:rPr lang="en-GB" b="1" dirty="0"/>
              <a:t>D</a:t>
            </a:r>
            <a:r>
              <a:rPr lang="en-GB" b="1" dirty="0" smtClean="0"/>
              <a:t>egree </a:t>
            </a:r>
            <a:r>
              <a:rPr lang="en-GB" b="1" dirty="0"/>
              <a:t>of situational </a:t>
            </a:r>
            <a:r>
              <a:rPr lang="en-GB" b="1" dirty="0" smtClean="0"/>
              <a:t>control</a:t>
            </a:r>
            <a:r>
              <a:rPr lang="en-GB" dirty="0" smtClean="0"/>
              <a:t>: fear situations we have less control over.</a:t>
            </a:r>
            <a:endParaRPr lang="en-GB" dirty="0"/>
          </a:p>
          <a:p>
            <a:pPr marL="457200" indent="-457200">
              <a:buFont typeface="Arial" panose="020B0604020202020204" pitchFamily="34" charset="0"/>
              <a:buChar char="•"/>
            </a:pPr>
            <a:r>
              <a:rPr lang="en-GB" b="1" dirty="0" smtClean="0"/>
              <a:t>Prospect theory: </a:t>
            </a:r>
            <a:r>
              <a:rPr lang="en-GB" dirty="0" smtClean="0"/>
              <a:t>How you frame the risk shapes peoples’ perception and decision making: people </a:t>
            </a:r>
            <a:r>
              <a:rPr lang="en-GB" dirty="0"/>
              <a:t>love to win, but they hate losing more</a:t>
            </a:r>
            <a:r>
              <a:rPr lang="en-GB" dirty="0" smtClean="0"/>
              <a:t>.</a:t>
            </a:r>
            <a:endParaRPr lang="en-GB" dirty="0"/>
          </a:p>
        </p:txBody>
      </p:sp>
      <p:sp>
        <p:nvSpPr>
          <p:cNvPr id="3" name="Title 2"/>
          <p:cNvSpPr>
            <a:spLocks noGrp="1"/>
          </p:cNvSpPr>
          <p:nvPr>
            <p:ph type="title"/>
          </p:nvPr>
        </p:nvSpPr>
        <p:spPr/>
        <p:txBody>
          <a:bodyPr>
            <a:normAutofit fontScale="90000"/>
          </a:bodyPr>
          <a:lstStyle/>
          <a:p>
            <a:r>
              <a:rPr lang="en-GB" dirty="0"/>
              <a:t>WHAT INFLUENCES RISK PERCEPTIONS? CATEGORY </a:t>
            </a:r>
            <a:r>
              <a:rPr lang="en-GB" dirty="0" smtClean="0"/>
              <a:t>3 - PERSONALITY AND BEHAVIOURAL</a:t>
            </a:r>
            <a:endParaRPr lang="en-GB" dirty="0"/>
          </a:p>
        </p:txBody>
      </p:sp>
    </p:spTree>
    <p:extLst>
      <p:ext uri="{BB962C8B-B14F-4D97-AF65-F5344CB8AC3E}">
        <p14:creationId xmlns:p14="http://schemas.microsoft.com/office/powerpoint/2010/main" val="2946341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sz="quarter" idx="13"/>
          </p:nvPr>
        </p:nvSpPr>
        <p:spPr/>
        <p:txBody>
          <a:bodyPr/>
          <a:lstStyle/>
          <a:p>
            <a:r>
              <a:rPr lang="en-GB" altLang="en-US" sz="2000" dirty="0" smtClean="0"/>
              <a:t>New strain of flu expected to kill 600 people, but two alternative programmes are given in control group A:</a:t>
            </a:r>
          </a:p>
          <a:p>
            <a:pPr lvl="1"/>
            <a:r>
              <a:rPr lang="en-GB" altLang="en-US" sz="2000" dirty="0" smtClean="0"/>
              <a:t>Programme A 200 people will be saved.</a:t>
            </a:r>
          </a:p>
          <a:p>
            <a:pPr lvl="1"/>
            <a:r>
              <a:rPr lang="en-GB" altLang="en-US" sz="2000" dirty="0" smtClean="0"/>
              <a:t>Programme B 1/3  probability that 600 will be saved, and a 2/3 probability that no one will be saved. </a:t>
            </a:r>
          </a:p>
          <a:p>
            <a:r>
              <a:rPr lang="en-GB" altLang="en-US" sz="2000" dirty="0" smtClean="0"/>
              <a:t>In control group B they are given the scenarios framed as thus: </a:t>
            </a:r>
          </a:p>
          <a:p>
            <a:pPr lvl="1"/>
            <a:r>
              <a:rPr lang="en-GB" altLang="en-US" sz="2000" dirty="0" smtClean="0"/>
              <a:t>Program C 400 people will die.</a:t>
            </a:r>
          </a:p>
          <a:p>
            <a:pPr lvl="1"/>
            <a:r>
              <a:rPr lang="en-GB" altLang="en-US" sz="2000" dirty="0" smtClean="0"/>
              <a:t>Programme 1/3 probability that no one will die,  but a 2/3 chance that 600 people will die. </a:t>
            </a:r>
          </a:p>
          <a:p>
            <a:r>
              <a:rPr lang="en-GB" altLang="en-US" sz="2000" dirty="0" smtClean="0"/>
              <a:t>What this illustrates is that how we are presented with a problem affects the extent to which we are risk averse or risk seeking.</a:t>
            </a:r>
          </a:p>
        </p:txBody>
      </p:sp>
      <p:sp>
        <p:nvSpPr>
          <p:cNvPr id="15362" name="Title 1"/>
          <p:cNvSpPr>
            <a:spLocks noGrp="1"/>
          </p:cNvSpPr>
          <p:nvPr>
            <p:ph type="title"/>
          </p:nvPr>
        </p:nvSpPr>
        <p:spPr/>
        <p:txBody>
          <a:bodyPr>
            <a:normAutofit fontScale="90000"/>
          </a:bodyPr>
          <a:lstStyle/>
          <a:p>
            <a:r>
              <a:rPr lang="en-GB" dirty="0"/>
              <a:t>WHAT INFLUENCES RISK PERCEPTIONS? CATEGORY </a:t>
            </a:r>
            <a:r>
              <a:rPr lang="en-GB" dirty="0" smtClean="0"/>
              <a:t>3 (CONTINUED) PROSPECT THEORY EXAMPLE</a:t>
            </a:r>
            <a:endParaRPr lang="en-GB" altLang="en-US" dirty="0" smtClean="0"/>
          </a:p>
        </p:txBody>
      </p:sp>
    </p:spTree>
    <p:extLst>
      <p:ext uri="{BB962C8B-B14F-4D97-AF65-F5344CB8AC3E}">
        <p14:creationId xmlns:p14="http://schemas.microsoft.com/office/powerpoint/2010/main" val="3260144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marL="457200" indent="-457200">
              <a:buFont typeface="Arial" panose="020B0604020202020204" pitchFamily="34" charset="0"/>
              <a:buChar char="•"/>
            </a:pPr>
            <a:r>
              <a:rPr lang="en-GB" dirty="0" smtClean="0"/>
              <a:t>What is invested in terms of money, reputation, equipment and emotional commitment.</a:t>
            </a:r>
          </a:p>
          <a:p>
            <a:pPr marL="457200" indent="-457200">
              <a:buFont typeface="Arial" panose="020B0604020202020204" pitchFamily="34" charset="0"/>
              <a:buChar char="•"/>
            </a:pPr>
            <a:r>
              <a:rPr lang="en-GB" dirty="0" smtClean="0"/>
              <a:t>The bigger the stake or commitment, the harder it can be to change decisions as projects develop.</a:t>
            </a:r>
          </a:p>
          <a:p>
            <a:pPr marL="457200" indent="-457200">
              <a:buFont typeface="Arial" panose="020B0604020202020204" pitchFamily="34" charset="0"/>
              <a:buChar char="•"/>
            </a:pPr>
            <a:r>
              <a:rPr lang="en-GB" dirty="0" smtClean="0"/>
              <a:t>Stake should be considered in relative terms, not absolute.</a:t>
            </a:r>
          </a:p>
        </p:txBody>
      </p:sp>
      <p:sp>
        <p:nvSpPr>
          <p:cNvPr id="3" name="Title 2"/>
          <p:cNvSpPr>
            <a:spLocks noGrp="1"/>
          </p:cNvSpPr>
          <p:nvPr>
            <p:ph type="title"/>
          </p:nvPr>
        </p:nvSpPr>
        <p:spPr/>
        <p:txBody>
          <a:bodyPr>
            <a:normAutofit/>
          </a:bodyPr>
          <a:lstStyle/>
          <a:p>
            <a:r>
              <a:rPr lang="en-GB" dirty="0"/>
              <a:t>WHAT INFLUENCES RISK PERCEPTIONS? CATEGORY 4</a:t>
            </a:r>
            <a:r>
              <a:rPr lang="en-GB" dirty="0" smtClean="0"/>
              <a:t> </a:t>
            </a:r>
            <a:r>
              <a:rPr lang="en-GB" dirty="0"/>
              <a:t>- </a:t>
            </a:r>
            <a:r>
              <a:rPr lang="en-GB" dirty="0" smtClean="0"/>
              <a:t>STAKE</a:t>
            </a:r>
            <a:endParaRPr lang="en-GB" dirty="0"/>
          </a:p>
        </p:txBody>
      </p:sp>
    </p:spTree>
    <p:extLst>
      <p:ext uri="{BB962C8B-B14F-4D97-AF65-F5344CB8AC3E}">
        <p14:creationId xmlns:p14="http://schemas.microsoft.com/office/powerpoint/2010/main" val="2219658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6" y="1272381"/>
            <a:ext cx="7600314" cy="4313237"/>
          </a:xfrm>
        </p:spPr>
        <p:txBody>
          <a:bodyPr>
            <a:normAutofit fontScale="92500"/>
          </a:bodyPr>
          <a:lstStyle/>
          <a:p>
            <a:pPr marL="457200" lvl="0" indent="-457200">
              <a:buFont typeface="Arial" panose="020B0604020202020204" pitchFamily="34" charset="0"/>
              <a:buChar char="•"/>
            </a:pPr>
            <a:r>
              <a:rPr lang="en-GB" dirty="0"/>
              <a:t>M</a:t>
            </a:r>
            <a:r>
              <a:rPr lang="en-GB" dirty="0" smtClean="0"/>
              <a:t>edia amplify </a:t>
            </a:r>
            <a:r>
              <a:rPr lang="en-GB" dirty="0"/>
              <a:t>and transform peoples fear of risks by the language used, such as how rare events can be turned into normal risk and their dangers exaggerated by the use of such terms as ‘plague’, </a:t>
            </a:r>
            <a:r>
              <a:rPr lang="en-GB" dirty="0" smtClean="0"/>
              <a:t>‘epidemic</a:t>
            </a:r>
            <a:r>
              <a:rPr lang="en-GB" dirty="0"/>
              <a:t>’ and ‘syndrome’ for health related stories, and the idea that people are ‘at risk’ (</a:t>
            </a:r>
            <a:r>
              <a:rPr lang="en-GB" dirty="0" err="1"/>
              <a:t>Furedi</a:t>
            </a:r>
            <a:r>
              <a:rPr lang="en-GB" dirty="0"/>
              <a:t>, </a:t>
            </a:r>
            <a:r>
              <a:rPr lang="en-GB" dirty="0" smtClean="0"/>
              <a:t>2002).</a:t>
            </a:r>
          </a:p>
          <a:p>
            <a:pPr marL="457200" lvl="0" indent="-457200">
              <a:buFont typeface="Arial" panose="020B0604020202020204" pitchFamily="34" charset="0"/>
              <a:buChar char="•"/>
            </a:pPr>
            <a:r>
              <a:rPr lang="en-GB" dirty="0" smtClean="0"/>
              <a:t>Particularly relevant in adventure, sport and tourism incidents.</a:t>
            </a:r>
            <a:endParaRPr lang="en-GB" dirty="0"/>
          </a:p>
          <a:p>
            <a:endParaRPr lang="en-GB" dirty="0"/>
          </a:p>
        </p:txBody>
      </p:sp>
      <p:sp>
        <p:nvSpPr>
          <p:cNvPr id="3" name="Title 2"/>
          <p:cNvSpPr>
            <a:spLocks noGrp="1"/>
          </p:cNvSpPr>
          <p:nvPr>
            <p:ph type="title"/>
          </p:nvPr>
        </p:nvSpPr>
        <p:spPr/>
        <p:txBody>
          <a:bodyPr>
            <a:normAutofit fontScale="90000"/>
          </a:bodyPr>
          <a:lstStyle/>
          <a:p>
            <a:r>
              <a:rPr lang="en-GB" dirty="0"/>
              <a:t>WHAT INFLUENCES RISK PERCEPTIONS? </a:t>
            </a:r>
            <a:r>
              <a:rPr lang="en-GB" dirty="0" smtClean="0"/>
              <a:t/>
            </a:r>
            <a:br>
              <a:rPr lang="en-GB" dirty="0" smtClean="0"/>
            </a:br>
            <a:r>
              <a:rPr lang="en-GB" dirty="0" smtClean="0"/>
              <a:t>CATEGORY 5  - SOCIAL AND MEDIA AMPLIFICATION</a:t>
            </a:r>
            <a:endParaRPr lang="en-GB" dirty="0"/>
          </a:p>
        </p:txBody>
      </p:sp>
    </p:spTree>
    <p:extLst>
      <p:ext uri="{BB962C8B-B14F-4D97-AF65-F5344CB8AC3E}">
        <p14:creationId xmlns:p14="http://schemas.microsoft.com/office/powerpoint/2010/main" val="288106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2438555839"/>
              </p:ext>
            </p:extLst>
          </p:nvPr>
        </p:nvGraphicFramePr>
        <p:xfrm>
          <a:off x="2651760" y="1567499"/>
          <a:ext cx="6069330" cy="3850322"/>
        </p:xfrm>
        <a:graphic>
          <a:graphicData uri="http://schemas.openxmlformats.org/drawingml/2006/table">
            <a:tbl>
              <a:tblPr firstRow="1" firstCol="1" lastRow="1" lastCol="1" bandRow="1" bandCol="1">
                <a:tableStyleId>{5C22544A-7EE6-4342-B048-85BDC9FD1C3A}</a:tableStyleId>
              </a:tblPr>
              <a:tblGrid>
                <a:gridCol w="3034665"/>
                <a:gridCol w="3034665"/>
              </a:tblGrid>
              <a:tr h="1633470">
                <a:tc>
                  <a:txBody>
                    <a:bodyPr/>
                    <a:lstStyle/>
                    <a:p>
                      <a:pPr>
                        <a:spcAft>
                          <a:spcPts val="0"/>
                        </a:spcAft>
                      </a:pPr>
                      <a:r>
                        <a:rPr lang="en-GB" sz="900" dirty="0" smtClean="0"/>
                        <a:t>FATALISTS–(</a:t>
                      </a:r>
                      <a:r>
                        <a:rPr lang="en-GB" sz="900" dirty="0">
                          <a:effectLst/>
                        </a:rPr>
                        <a:t>Low group/High grid) </a:t>
                      </a:r>
                      <a:endParaRPr lang="en-GB" sz="900" dirty="0" smtClean="0">
                        <a:effectLst/>
                      </a:endParaRPr>
                    </a:p>
                    <a:p>
                      <a:pPr>
                        <a:spcAft>
                          <a:spcPts val="0"/>
                        </a:spcAft>
                      </a:pPr>
                      <a:r>
                        <a:rPr lang="en-GB" sz="900" dirty="0" smtClean="0">
                          <a:effectLst/>
                        </a:rPr>
                        <a:t>Characteristics</a:t>
                      </a:r>
                      <a:r>
                        <a:rPr lang="en-GB" sz="900" dirty="0">
                          <a:effectLst/>
                        </a:rPr>
                        <a:t>: little activity to social life; little attachment to groups; life is a lottery. </a:t>
                      </a:r>
                    </a:p>
                    <a:p>
                      <a:pPr>
                        <a:spcAft>
                          <a:spcPts val="0"/>
                        </a:spcAft>
                      </a:pPr>
                      <a:r>
                        <a:rPr lang="en-GB" sz="900" dirty="0">
                          <a:effectLst/>
                        </a:rPr>
                        <a:t>Risk is viewed indifferently where they have little control over dangers, or  as a random chance event</a:t>
                      </a:r>
                    </a:p>
                    <a:p>
                      <a:pPr>
                        <a:spcAft>
                          <a:spcPts val="0"/>
                        </a:spcAft>
                      </a:pPr>
                      <a:r>
                        <a:rPr lang="en-GB" sz="900" dirty="0">
                          <a:effectLst/>
                        </a:rPr>
                        <a:t>Example:  football fans who feel they have little control over the risks, but the pleasure </a:t>
                      </a:r>
                      <a:r>
                        <a:rPr lang="en-GB" sz="900" dirty="0" smtClean="0">
                          <a:effectLst/>
                        </a:rPr>
                        <a:t>outweighs </a:t>
                      </a:r>
                      <a:r>
                        <a:rPr lang="en-GB" sz="900" dirty="0">
                          <a:effectLst/>
                        </a:rPr>
                        <a:t>the negative risks.</a:t>
                      </a:r>
                      <a:endParaRPr lang="en-GB" sz="900" dirty="0">
                        <a:effectLst/>
                        <a:latin typeface="Times New Roman"/>
                        <a:ea typeface="Times New Roman"/>
                      </a:endParaRPr>
                    </a:p>
                  </a:txBody>
                  <a:tcPr marL="49014" marR="49014" marT="0" marB="0"/>
                </a:tc>
                <a:tc>
                  <a:txBody>
                    <a:bodyPr/>
                    <a:lstStyle/>
                    <a:p>
                      <a:pPr>
                        <a:spcAft>
                          <a:spcPts val="0"/>
                        </a:spcAft>
                      </a:pPr>
                      <a:r>
                        <a:rPr lang="en-GB" sz="900" dirty="0" smtClean="0">
                          <a:effectLst/>
                        </a:rPr>
                        <a:t>HIERARCHY-(</a:t>
                      </a:r>
                      <a:r>
                        <a:rPr lang="en-GB" sz="900" dirty="0">
                          <a:effectLst/>
                        </a:rPr>
                        <a:t>High group/High grid)</a:t>
                      </a:r>
                    </a:p>
                    <a:p>
                      <a:pPr>
                        <a:spcAft>
                          <a:spcPts val="0"/>
                        </a:spcAft>
                      </a:pPr>
                      <a:r>
                        <a:rPr lang="en-GB" sz="900" dirty="0" smtClean="0">
                          <a:effectLst/>
                        </a:rPr>
                        <a:t>Characteristics</a:t>
                      </a:r>
                      <a:r>
                        <a:rPr lang="en-GB" sz="900" dirty="0">
                          <a:effectLst/>
                        </a:rPr>
                        <a:t>: emphasise the natural order, where authority is to be respected; people should conform closely to group rules and norms; everyone is viewed as having a place; scientists and their opinions are to be respected; nature is self-preserving.</a:t>
                      </a:r>
                    </a:p>
                    <a:p>
                      <a:pPr>
                        <a:spcAft>
                          <a:spcPts val="0"/>
                        </a:spcAft>
                      </a:pPr>
                      <a:r>
                        <a:rPr lang="en-GB" sz="900" dirty="0">
                          <a:effectLst/>
                        </a:rPr>
                        <a:t>Risk is accepted as long as decisions are justified by governments and experts.</a:t>
                      </a:r>
                    </a:p>
                    <a:p>
                      <a:pPr>
                        <a:spcAft>
                          <a:spcPts val="0"/>
                        </a:spcAft>
                      </a:pPr>
                      <a:r>
                        <a:rPr lang="en-GB" sz="900" dirty="0">
                          <a:effectLst/>
                        </a:rPr>
                        <a:t>Example: government, police, licensing authorities </a:t>
                      </a:r>
                      <a:r>
                        <a:rPr lang="en-GB" sz="900" dirty="0" smtClean="0">
                          <a:effectLst/>
                        </a:rPr>
                        <a:t>who have strong </a:t>
                      </a:r>
                      <a:r>
                        <a:rPr lang="en-GB" sz="900" dirty="0">
                          <a:effectLst/>
                        </a:rPr>
                        <a:t>identities and issue rules and regulations.  </a:t>
                      </a:r>
                    </a:p>
                    <a:p>
                      <a:pPr>
                        <a:spcAft>
                          <a:spcPts val="0"/>
                        </a:spcAft>
                      </a:pPr>
                      <a:r>
                        <a:rPr lang="en-GB" sz="900" dirty="0">
                          <a:effectLst/>
                          <a:highlight>
                            <a:srgbClr val="C0C0C0"/>
                          </a:highlight>
                        </a:rPr>
                        <a:t> </a:t>
                      </a:r>
                      <a:endParaRPr lang="en-GB" sz="900" dirty="0">
                        <a:effectLst/>
                        <a:latin typeface="Times New Roman"/>
                        <a:ea typeface="Times New Roman"/>
                      </a:endParaRPr>
                    </a:p>
                  </a:txBody>
                  <a:tcPr marL="49014" marR="49014" marT="0" marB="0"/>
                </a:tc>
              </a:tr>
              <a:tr h="2216852">
                <a:tc>
                  <a:txBody>
                    <a:bodyPr/>
                    <a:lstStyle/>
                    <a:p>
                      <a:pPr>
                        <a:spcAft>
                          <a:spcPts val="0"/>
                        </a:spcAft>
                      </a:pPr>
                      <a:r>
                        <a:rPr lang="en-GB" sz="900" dirty="0" smtClean="0">
                          <a:effectLst/>
                        </a:rPr>
                        <a:t>INDIVIDUALIST-Low </a:t>
                      </a:r>
                      <a:r>
                        <a:rPr lang="en-GB" sz="900" dirty="0">
                          <a:effectLst/>
                        </a:rPr>
                        <a:t>group/low grid,</a:t>
                      </a:r>
                    </a:p>
                    <a:p>
                      <a:pPr>
                        <a:spcAft>
                          <a:spcPts val="0"/>
                        </a:spcAft>
                      </a:pPr>
                      <a:r>
                        <a:rPr lang="en-GB" sz="900" dirty="0">
                          <a:effectLst/>
                        </a:rPr>
                        <a:t>Characteristics: fear things which put constraints on their freedom to act; dislike government regulation; support free markets, competition and self-regulation; nature and the environment can look after itself; strive to exert control over the environment.</a:t>
                      </a:r>
                    </a:p>
                    <a:p>
                      <a:pPr>
                        <a:spcAft>
                          <a:spcPts val="0"/>
                        </a:spcAft>
                      </a:pPr>
                      <a:r>
                        <a:rPr lang="en-GB" sz="900" dirty="0">
                          <a:effectLst/>
                        </a:rPr>
                        <a:t>Risk is viewed as opportunistic in the long </a:t>
                      </a:r>
                      <a:r>
                        <a:rPr lang="en-GB" sz="900" dirty="0" smtClean="0">
                          <a:effectLst/>
                        </a:rPr>
                        <a:t>term.</a:t>
                      </a:r>
                      <a:endParaRPr lang="en-GB" sz="900" dirty="0">
                        <a:effectLst/>
                      </a:endParaRPr>
                    </a:p>
                    <a:p>
                      <a:pPr>
                        <a:spcAft>
                          <a:spcPts val="0"/>
                        </a:spcAft>
                      </a:pPr>
                      <a:r>
                        <a:rPr lang="en-GB" sz="900" dirty="0">
                          <a:effectLst/>
                        </a:rPr>
                        <a:t>Example: clubs, businesses governing bodies who give priority of commercial activities over safety.</a:t>
                      </a:r>
                      <a:r>
                        <a:rPr lang="en-GB" sz="900" dirty="0">
                          <a:effectLst/>
                          <a:highlight>
                            <a:srgbClr val="C0C0C0"/>
                          </a:highlight>
                        </a:rPr>
                        <a:t> </a:t>
                      </a:r>
                      <a:endParaRPr lang="en-GB" sz="900" dirty="0">
                        <a:effectLst/>
                        <a:latin typeface="Times New Roman"/>
                        <a:ea typeface="Times New Roman"/>
                      </a:endParaRPr>
                    </a:p>
                  </a:txBody>
                  <a:tcPr marL="49014" marR="49014" marT="0" marB="0"/>
                </a:tc>
                <a:tc>
                  <a:txBody>
                    <a:bodyPr/>
                    <a:lstStyle/>
                    <a:p>
                      <a:pPr>
                        <a:spcAft>
                          <a:spcPts val="0"/>
                        </a:spcAft>
                      </a:pPr>
                      <a:r>
                        <a:rPr lang="en-GB" sz="900" dirty="0">
                          <a:effectLst/>
                        </a:rPr>
                        <a:t>EGALITARIAN-Low Grid/High Group</a:t>
                      </a:r>
                    </a:p>
                    <a:p>
                      <a:pPr>
                        <a:spcAft>
                          <a:spcPts val="0"/>
                        </a:spcAft>
                      </a:pPr>
                      <a:r>
                        <a:rPr lang="en-GB" sz="900" dirty="0">
                          <a:effectLst/>
                        </a:rPr>
                        <a:t>Characteristics: fear developments that accentuate inequalities; sceptical about expert knowledge and institutions misusing power; support greater taxation to reduce inequalities; strong group loyalties and </a:t>
                      </a:r>
                      <a:r>
                        <a:rPr lang="en-GB" sz="900" dirty="0" smtClean="0">
                          <a:effectLst/>
                        </a:rPr>
                        <a:t>bonds</a:t>
                      </a:r>
                      <a:r>
                        <a:rPr lang="en-GB" sz="900" dirty="0">
                          <a:effectLst/>
                        </a:rPr>
                        <a:t>; human nature is or should be about cooperation, sharing and trust; nature is to be respected; if it cannot be proved to be safe, assume it is dangerous.</a:t>
                      </a:r>
                    </a:p>
                    <a:p>
                      <a:pPr>
                        <a:spcAft>
                          <a:spcPts val="0"/>
                        </a:spcAft>
                      </a:pPr>
                      <a:r>
                        <a:rPr lang="en-GB" sz="900" dirty="0">
                          <a:effectLst/>
                        </a:rPr>
                        <a:t>Risk is seen as something negative generated by economic developments, such as risk derived from new technologies.</a:t>
                      </a:r>
                    </a:p>
                    <a:p>
                      <a:pPr>
                        <a:spcAft>
                          <a:spcPts val="0"/>
                        </a:spcAft>
                      </a:pPr>
                      <a:r>
                        <a:rPr lang="en-GB" sz="900" dirty="0">
                          <a:effectLst/>
                        </a:rPr>
                        <a:t>Example: football supporter groups and resident pressure groups are more concerned about environmental risks and quality of life.</a:t>
                      </a:r>
                      <a:endParaRPr lang="en-GB" sz="900" dirty="0">
                        <a:effectLst/>
                        <a:latin typeface="Times New Roman"/>
                        <a:ea typeface="Times New Roman"/>
                      </a:endParaRPr>
                    </a:p>
                  </a:txBody>
                  <a:tcPr marL="49014" marR="49014" marT="0" marB="0"/>
                </a:tc>
              </a:tr>
            </a:tbl>
          </a:graphicData>
        </a:graphic>
      </p:graphicFrame>
      <p:sp>
        <p:nvSpPr>
          <p:cNvPr id="3" name="Title 2"/>
          <p:cNvSpPr>
            <a:spLocks noGrp="1"/>
          </p:cNvSpPr>
          <p:nvPr>
            <p:ph type="title"/>
          </p:nvPr>
        </p:nvSpPr>
        <p:spPr/>
        <p:txBody>
          <a:bodyPr>
            <a:normAutofit fontScale="90000"/>
          </a:bodyPr>
          <a:lstStyle/>
          <a:p>
            <a:r>
              <a:rPr lang="en-GB" dirty="0"/>
              <a:t>WHAT INFLUENCES RISK PERCEPTIONS? CATEGORY 5  </a:t>
            </a:r>
            <a:r>
              <a:rPr lang="en-GB" dirty="0" smtClean="0"/>
              <a:t>(CONTINUED) – EXAMPLE OF A SOCIAL CULTURAL THEORY</a:t>
            </a:r>
            <a:endParaRPr lang="en-GB" dirty="0"/>
          </a:p>
        </p:txBody>
      </p:sp>
      <p:sp>
        <p:nvSpPr>
          <p:cNvPr id="6" name="TextBox 5"/>
          <p:cNvSpPr txBox="1"/>
          <p:nvPr/>
        </p:nvSpPr>
        <p:spPr>
          <a:xfrm>
            <a:off x="445770" y="1760220"/>
            <a:ext cx="1783080" cy="2708434"/>
          </a:xfrm>
          <a:prstGeom prst="rect">
            <a:avLst/>
          </a:prstGeom>
          <a:noFill/>
        </p:spPr>
        <p:txBody>
          <a:bodyPr wrap="square" rtlCol="0">
            <a:spAutoFit/>
          </a:bodyPr>
          <a:lstStyle/>
          <a:p>
            <a:r>
              <a:rPr lang="en-GB" sz="1000" dirty="0"/>
              <a:t>Douglas and </a:t>
            </a:r>
            <a:r>
              <a:rPr lang="en-GB" sz="1000" dirty="0" err="1"/>
              <a:t>Wildavsky</a:t>
            </a:r>
            <a:r>
              <a:rPr lang="en-GB" sz="1000" dirty="0"/>
              <a:t> (</a:t>
            </a:r>
            <a:r>
              <a:rPr lang="en-GB" sz="1000" dirty="0" smtClean="0"/>
              <a:t>1983) developed their cultural theory about risk based on two </a:t>
            </a:r>
            <a:r>
              <a:rPr lang="en-GB" sz="1000" dirty="0"/>
              <a:t>key </a:t>
            </a:r>
            <a:r>
              <a:rPr lang="en-GB" sz="1000" dirty="0" smtClean="0"/>
              <a:t>dimensions called group/grid </a:t>
            </a:r>
            <a:r>
              <a:rPr lang="en-GB" sz="1000" dirty="0"/>
              <a:t>model. </a:t>
            </a:r>
            <a:endParaRPr lang="en-GB" sz="1000" dirty="0" smtClean="0"/>
          </a:p>
          <a:p>
            <a:r>
              <a:rPr lang="en-GB" sz="1000" dirty="0"/>
              <a:t>D</a:t>
            </a:r>
            <a:r>
              <a:rPr lang="en-GB" sz="1000" dirty="0" smtClean="0"/>
              <a:t>ifferent </a:t>
            </a:r>
            <a:r>
              <a:rPr lang="en-GB" sz="1000" dirty="0"/>
              <a:t>cultural groupings may view </a:t>
            </a:r>
            <a:r>
              <a:rPr lang="en-GB" sz="1000" dirty="0" smtClean="0"/>
              <a:t>risk differently as the table illustrates. </a:t>
            </a:r>
          </a:p>
          <a:p>
            <a:r>
              <a:rPr lang="en-GB" sz="1000" dirty="0"/>
              <a:t>G</a:t>
            </a:r>
            <a:r>
              <a:rPr lang="en-GB" sz="1000" dirty="0" smtClean="0"/>
              <a:t>roups </a:t>
            </a:r>
            <a:r>
              <a:rPr lang="en-GB" sz="1000" dirty="0"/>
              <a:t>are divided up using two key dimensions: the sense of ‘group’ and the sense people feel free or constrained by society, labelled as ‘grid’. By relating these two dimensions, it is possible to identify four key groups (Fatalist, Hierarchy, </a:t>
            </a:r>
            <a:r>
              <a:rPr lang="en-GB" sz="1000" dirty="0" smtClean="0"/>
              <a:t>Individualist, Egalitarian).</a:t>
            </a:r>
            <a:endParaRPr lang="en-GB" sz="1000" dirty="0"/>
          </a:p>
        </p:txBody>
      </p:sp>
    </p:spTree>
    <p:extLst>
      <p:ext uri="{BB962C8B-B14F-4D97-AF65-F5344CB8AC3E}">
        <p14:creationId xmlns:p14="http://schemas.microsoft.com/office/powerpoint/2010/main" val="25199075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62708" y="1272381"/>
            <a:ext cx="8201463" cy="4313237"/>
          </a:xfrm>
        </p:spPr>
        <p:txBody>
          <a:bodyPr>
            <a:normAutofit/>
          </a:bodyPr>
          <a:lstStyle/>
          <a:p>
            <a:pPr marL="457200" indent="-457200">
              <a:buFont typeface="Arial" panose="020B0604020202020204" pitchFamily="34" charset="0"/>
              <a:buChar char="•"/>
            </a:pPr>
            <a:r>
              <a:rPr lang="en-GB" dirty="0" smtClean="0"/>
              <a:t>At the end of the chapter in the book, a variety of examples are given to illustrate how these concepts can be applied to specific industry sector examples.</a:t>
            </a:r>
          </a:p>
          <a:p>
            <a:pPr marL="457200" indent="-457200">
              <a:buFont typeface="Arial" panose="020B0604020202020204" pitchFamily="34" charset="0"/>
              <a:buChar char="•"/>
            </a:pPr>
            <a:r>
              <a:rPr lang="en-GB" dirty="0" smtClean="0"/>
              <a:t>You are encouraged to select the most relevant sector examples related to your teaching and learning needs.</a:t>
            </a:r>
            <a:endParaRPr lang="en-GB" dirty="0"/>
          </a:p>
        </p:txBody>
      </p:sp>
      <p:sp>
        <p:nvSpPr>
          <p:cNvPr id="3" name="Title 2"/>
          <p:cNvSpPr>
            <a:spLocks noGrp="1"/>
          </p:cNvSpPr>
          <p:nvPr>
            <p:ph type="title"/>
          </p:nvPr>
        </p:nvSpPr>
        <p:spPr>
          <a:xfrm>
            <a:off x="562708" y="274638"/>
            <a:ext cx="7822785" cy="997743"/>
          </a:xfrm>
        </p:spPr>
        <p:txBody>
          <a:bodyPr/>
          <a:lstStyle/>
          <a:p>
            <a:r>
              <a:rPr lang="en-GB" dirty="0" smtClean="0"/>
              <a:t>CONTEXTUALISATION AND APPLICATION TO THE DIFFERENT SECTORS</a:t>
            </a:r>
            <a:endParaRPr lang="en-GB" dirty="0"/>
          </a:p>
        </p:txBody>
      </p:sp>
    </p:spTree>
    <p:extLst>
      <p:ext uri="{BB962C8B-B14F-4D97-AF65-F5344CB8AC3E}">
        <p14:creationId xmlns:p14="http://schemas.microsoft.com/office/powerpoint/2010/main" val="364595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20000"/>
          </a:bodyPr>
          <a:lstStyle/>
          <a:p>
            <a:pPr marL="457200" indent="-457200">
              <a:buFont typeface="Arial" panose="020B0604020202020204" pitchFamily="34" charset="0"/>
              <a:buChar char="•"/>
            </a:pPr>
            <a:r>
              <a:rPr lang="en-GB" altLang="en-US" dirty="0"/>
              <a:t>Risk is a social construction (</a:t>
            </a:r>
            <a:r>
              <a:rPr lang="en-GB" altLang="en-US" dirty="0" smtClean="0"/>
              <a:t>see Chapter 3) where it can be difficult to be truly objective. </a:t>
            </a:r>
            <a:endParaRPr lang="en-GB" altLang="en-US" dirty="0"/>
          </a:p>
          <a:p>
            <a:pPr marL="457200" indent="-457200">
              <a:buFont typeface="Arial" panose="020B0604020202020204" pitchFamily="34" charset="0"/>
              <a:buChar char="•"/>
            </a:pPr>
            <a:r>
              <a:rPr lang="en-GB" altLang="en-US" dirty="0"/>
              <a:t>Individuals, who will be subject to all sorts of biases and views which influence what they identify as hazards and risks and the assessment values attached. </a:t>
            </a:r>
          </a:p>
          <a:p>
            <a:pPr marL="457200" indent="-457200">
              <a:buFont typeface="Arial" panose="020B0604020202020204" pitchFamily="34" charset="0"/>
              <a:buChar char="•"/>
            </a:pPr>
            <a:r>
              <a:rPr lang="en-GB" altLang="en-US" dirty="0"/>
              <a:t>Consider the difference between your risk perception and </a:t>
            </a:r>
            <a:r>
              <a:rPr lang="en-GB" altLang="en-US" dirty="0" smtClean="0"/>
              <a:t>customers.</a:t>
            </a:r>
          </a:p>
          <a:p>
            <a:pPr marL="457200" indent="-457200">
              <a:buFont typeface="Arial" panose="020B0604020202020204" pitchFamily="34" charset="0"/>
              <a:buChar char="•"/>
            </a:pPr>
            <a:r>
              <a:rPr lang="en-GB" altLang="en-US" dirty="0" smtClean="0"/>
              <a:t>Consider what factors may mean you have made some mistakes in your analysis, assessments and controls.</a:t>
            </a:r>
            <a:endParaRPr lang="en-GB" altLang="en-US" dirty="0"/>
          </a:p>
          <a:p>
            <a:pPr marL="457200" indent="-457200">
              <a:buFont typeface="Arial" panose="020B0604020202020204" pitchFamily="34" charset="0"/>
              <a:buChar char="•"/>
            </a:pPr>
            <a:endParaRPr lang="en-GB" dirty="0"/>
          </a:p>
        </p:txBody>
      </p:sp>
      <p:sp>
        <p:nvSpPr>
          <p:cNvPr id="3" name="Title 2"/>
          <p:cNvSpPr>
            <a:spLocks noGrp="1"/>
          </p:cNvSpPr>
          <p:nvPr>
            <p:ph type="title"/>
          </p:nvPr>
        </p:nvSpPr>
        <p:spPr/>
        <p:txBody>
          <a:bodyPr/>
          <a:lstStyle/>
          <a:p>
            <a:r>
              <a:rPr lang="en-GB" dirty="0" smtClean="0"/>
              <a:t>CONCLUSION</a:t>
            </a:r>
            <a:endParaRPr lang="en-GB" dirty="0"/>
          </a:p>
        </p:txBody>
      </p:sp>
    </p:spTree>
    <p:extLst>
      <p:ext uri="{BB962C8B-B14F-4D97-AF65-F5344CB8AC3E}">
        <p14:creationId xmlns:p14="http://schemas.microsoft.com/office/powerpoint/2010/main" val="2273705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6" y="1272381"/>
            <a:ext cx="7566024" cy="4313237"/>
          </a:xfrm>
        </p:spPr>
        <p:txBody>
          <a:bodyPr>
            <a:normAutofit fontScale="77500" lnSpcReduction="20000"/>
          </a:bodyPr>
          <a:lstStyle/>
          <a:p>
            <a:pPr marL="457200" indent="-457200">
              <a:buFont typeface="Arial" panose="020B0604020202020204" pitchFamily="34" charset="0"/>
              <a:buChar char="•"/>
            </a:pPr>
            <a:r>
              <a:rPr lang="en-GB" dirty="0"/>
              <a:t>Douglas and </a:t>
            </a:r>
            <a:r>
              <a:rPr lang="en-GB" dirty="0" err="1"/>
              <a:t>Wildavsky</a:t>
            </a:r>
            <a:r>
              <a:rPr lang="en-GB" dirty="0"/>
              <a:t> (1983</a:t>
            </a:r>
            <a:r>
              <a:rPr lang="en-GB" dirty="0" smtClean="0"/>
              <a:t>) </a:t>
            </a:r>
            <a:r>
              <a:rPr lang="en-GB" i="1" dirty="0" smtClean="0"/>
              <a:t>Risk and Culture: An essay on the selection of technological and environmental dangers</a:t>
            </a:r>
            <a:r>
              <a:rPr lang="en-GB" dirty="0" smtClean="0"/>
              <a:t>, California Press, California.</a:t>
            </a:r>
          </a:p>
          <a:p>
            <a:pPr marL="457200" indent="-457200">
              <a:buFont typeface="Arial" panose="020B0604020202020204" pitchFamily="34" charset="0"/>
              <a:buChar char="•"/>
            </a:pPr>
            <a:r>
              <a:rPr lang="en-GB" dirty="0" err="1"/>
              <a:t>Furedi</a:t>
            </a:r>
            <a:r>
              <a:rPr lang="en-GB" dirty="0"/>
              <a:t>, F. (2002), </a:t>
            </a:r>
            <a:r>
              <a:rPr lang="en-GB" i="1" dirty="0"/>
              <a:t>Culture of </a:t>
            </a:r>
            <a:r>
              <a:rPr lang="en-GB" i="1" dirty="0" smtClean="0"/>
              <a:t>Fear</a:t>
            </a:r>
            <a:r>
              <a:rPr lang="en-GB" dirty="0"/>
              <a:t>, Continuum, London. </a:t>
            </a:r>
            <a:endParaRPr lang="en-GB" dirty="0" smtClean="0"/>
          </a:p>
          <a:p>
            <a:pPr marL="457200" indent="-457200">
              <a:buFont typeface="Arial" panose="020B0604020202020204" pitchFamily="34" charset="0"/>
              <a:buChar char="•"/>
            </a:pPr>
            <a:r>
              <a:rPr lang="en-GB" dirty="0"/>
              <a:t>Lehrer, J (2009) The Decisive Moment, </a:t>
            </a:r>
            <a:r>
              <a:rPr lang="en-GB" dirty="0" smtClean="0"/>
              <a:t>Canongate</a:t>
            </a:r>
            <a:r>
              <a:rPr lang="en-GB" dirty="0"/>
              <a:t>, </a:t>
            </a:r>
            <a:r>
              <a:rPr lang="en-GB" dirty="0" smtClean="0"/>
              <a:t>Edinburgh.</a:t>
            </a:r>
          </a:p>
          <a:p>
            <a:pPr marL="457200" indent="-457200">
              <a:buFont typeface="Arial" panose="020B0604020202020204" pitchFamily="34" charset="0"/>
              <a:buChar char="•"/>
            </a:pPr>
            <a:r>
              <a:rPr lang="en-GB" dirty="0" err="1"/>
              <a:t>Slovic</a:t>
            </a:r>
            <a:r>
              <a:rPr lang="en-GB" dirty="0"/>
              <a:t>, P. (1991) Beyond </a:t>
            </a:r>
            <a:r>
              <a:rPr lang="en-GB" dirty="0" smtClean="0"/>
              <a:t>Numbers</a:t>
            </a:r>
            <a:r>
              <a:rPr lang="en-GB" dirty="0"/>
              <a:t>: a broader perspective on risk perception and risk communication. In Mayo, D. and Hollander, R. (</a:t>
            </a:r>
            <a:r>
              <a:rPr lang="en-GB" dirty="0" err="1"/>
              <a:t>Eds</a:t>
            </a:r>
            <a:r>
              <a:rPr lang="en-GB" dirty="0"/>
              <a:t>), </a:t>
            </a:r>
            <a:r>
              <a:rPr lang="en-GB" i="1" dirty="0"/>
              <a:t>Acceptable </a:t>
            </a:r>
            <a:r>
              <a:rPr lang="en-GB" i="1" dirty="0" smtClean="0"/>
              <a:t>Evidence</a:t>
            </a:r>
            <a:r>
              <a:rPr lang="en-GB" i="1" dirty="0"/>
              <a:t>: Science and values in risk management, </a:t>
            </a:r>
            <a:r>
              <a:rPr lang="en-GB" dirty="0"/>
              <a:t>Oxford University Press, Oxford. </a:t>
            </a:r>
          </a:p>
          <a:p>
            <a:pPr marL="457200" indent="-457200">
              <a:buFont typeface="Arial" panose="020B0604020202020204" pitchFamily="34" charset="0"/>
              <a:buChar char="•"/>
            </a:pPr>
            <a:endParaRPr lang="en-GB" dirty="0"/>
          </a:p>
          <a:p>
            <a:endParaRPr lang="en-GB" dirty="0" smtClean="0"/>
          </a:p>
        </p:txBody>
      </p:sp>
      <p:sp>
        <p:nvSpPr>
          <p:cNvPr id="3" name="Title 2"/>
          <p:cNvSpPr>
            <a:spLocks noGrp="1"/>
          </p:cNvSpPr>
          <p:nvPr>
            <p:ph type="title"/>
          </p:nvPr>
        </p:nvSpPr>
        <p:spPr/>
        <p:txBody>
          <a:bodyPr/>
          <a:lstStyle/>
          <a:p>
            <a:r>
              <a:rPr lang="en-GB" dirty="0" smtClean="0"/>
              <a:t>REFERENCES</a:t>
            </a:r>
            <a:endParaRPr lang="en-GB" dirty="0"/>
          </a:p>
        </p:txBody>
      </p:sp>
    </p:spTree>
    <p:extLst>
      <p:ext uri="{BB962C8B-B14F-4D97-AF65-F5344CB8AC3E}">
        <p14:creationId xmlns:p14="http://schemas.microsoft.com/office/powerpoint/2010/main" val="31222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pPr marL="457200" lvl="0" indent="-457200">
              <a:buFont typeface="Arial" panose="020B0604020202020204" pitchFamily="34" charset="0"/>
              <a:buChar char="•"/>
            </a:pPr>
            <a:r>
              <a:rPr lang="en-GB" dirty="0"/>
              <a:t>Discuss how much new technologies and safety equipment actually reduce risk, or simply increase the level of risk taking? </a:t>
            </a:r>
          </a:p>
          <a:p>
            <a:pPr marL="457200" lvl="0" indent="-457200">
              <a:buFont typeface="Arial" panose="020B0604020202020204" pitchFamily="34" charset="0"/>
              <a:buChar char="•"/>
            </a:pPr>
            <a:r>
              <a:rPr lang="en-GB" dirty="0" smtClean="0"/>
              <a:t>Are </a:t>
            </a:r>
            <a:r>
              <a:rPr lang="en-GB" dirty="0"/>
              <a:t>people in the developed world </a:t>
            </a:r>
            <a:r>
              <a:rPr lang="en-GB" dirty="0" smtClean="0"/>
              <a:t>becoming </a:t>
            </a:r>
            <a:r>
              <a:rPr lang="en-GB" dirty="0"/>
              <a:t>more or less risk averse? What is the evidence to support both sides of the argument?</a:t>
            </a:r>
          </a:p>
          <a:p>
            <a:pPr marL="457200" lvl="0" indent="-457200">
              <a:buFont typeface="Arial" panose="020B0604020202020204" pitchFamily="34" charset="0"/>
              <a:buChar char="•"/>
            </a:pPr>
            <a:r>
              <a:rPr lang="en-GB" dirty="0"/>
              <a:t>Do a search of risk stories in the media, relating to the different industry sectors, and reflect on how they amplify the risks and contribute to a culture of </a:t>
            </a:r>
            <a:r>
              <a:rPr lang="en-GB" dirty="0" smtClean="0"/>
              <a:t>fear.</a:t>
            </a:r>
            <a:endParaRPr lang="en-GB" dirty="0"/>
          </a:p>
          <a:p>
            <a:endParaRPr lang="en-GB" dirty="0"/>
          </a:p>
        </p:txBody>
      </p:sp>
      <p:sp>
        <p:nvSpPr>
          <p:cNvPr id="3" name="Title 2"/>
          <p:cNvSpPr>
            <a:spLocks noGrp="1"/>
          </p:cNvSpPr>
          <p:nvPr>
            <p:ph type="title"/>
          </p:nvPr>
        </p:nvSpPr>
        <p:spPr/>
        <p:txBody>
          <a:bodyPr/>
          <a:lstStyle/>
          <a:p>
            <a:r>
              <a:rPr lang="en-GB" smtClean="0"/>
              <a:t>DISCUSSION</a:t>
            </a:r>
            <a:endParaRPr lang="en-GB" dirty="0"/>
          </a:p>
        </p:txBody>
      </p:sp>
    </p:spTree>
    <p:extLst>
      <p:ext uri="{BB962C8B-B14F-4D97-AF65-F5344CB8AC3E}">
        <p14:creationId xmlns:p14="http://schemas.microsoft.com/office/powerpoint/2010/main" val="2734251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r>
              <a:rPr lang="en-GB" dirty="0"/>
              <a:t>Name:</a:t>
            </a:r>
            <a:r>
              <a:rPr lang="en-GB"/>
              <a:t>	</a:t>
            </a:r>
            <a:r>
              <a:rPr lang="en-GB" smtClean="0"/>
              <a:t>Dr </a:t>
            </a:r>
            <a:r>
              <a:rPr lang="en-GB" dirty="0"/>
              <a:t>Mark Piekarz </a:t>
            </a:r>
          </a:p>
          <a:p>
            <a:r>
              <a:rPr lang="en-GB" dirty="0"/>
              <a:t>Email: 	m.piekarz@worc.ac.uk</a:t>
            </a:r>
          </a:p>
          <a:p>
            <a:endParaRPr lang="en-GB" dirty="0"/>
          </a:p>
        </p:txBody>
      </p:sp>
    </p:spTree>
    <p:extLst>
      <p:ext uri="{BB962C8B-B14F-4D97-AF65-F5344CB8AC3E}">
        <p14:creationId xmlns:p14="http://schemas.microsoft.com/office/powerpoint/2010/main" val="387871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solidFill>
                  <a:schemeClr val="bg1"/>
                </a:solidFill>
                <a:latin typeface="Arial"/>
                <a:cs typeface="Arial"/>
              </a:rPr>
              <a:t>Chapter 7 –  Risk Perceptions </a:t>
            </a:r>
            <a:r>
              <a:rPr lang="en-GB" dirty="0" smtClean="0">
                <a:solidFill>
                  <a:schemeClr val="bg1"/>
                </a:solidFill>
                <a:latin typeface="Arial"/>
                <a:cs typeface="Arial"/>
              </a:rPr>
              <a:t>and </a:t>
            </a:r>
            <a:r>
              <a:rPr lang="en-GB" dirty="0">
                <a:solidFill>
                  <a:schemeClr val="bg1"/>
                </a:solidFill>
                <a:latin typeface="Arial"/>
                <a:cs typeface="Arial"/>
              </a:rPr>
              <a:t>Decision Making</a:t>
            </a:r>
            <a:endParaRPr lang="en-GB" dirty="0"/>
          </a:p>
        </p:txBody>
      </p:sp>
    </p:spTree>
    <p:extLst>
      <p:ext uri="{BB962C8B-B14F-4D97-AF65-F5344CB8AC3E}">
        <p14:creationId xmlns:p14="http://schemas.microsoft.com/office/powerpoint/2010/main" val="1516765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4572" y="1272381"/>
            <a:ext cx="7850921" cy="4313237"/>
          </a:xfrm>
        </p:spPr>
        <p:txBody>
          <a:bodyPr>
            <a:normAutofit fontScale="92500" lnSpcReduction="20000"/>
          </a:bodyPr>
          <a:lstStyle/>
          <a:p>
            <a:pPr marL="457200" lvl="0" indent="-457200">
              <a:buFont typeface="Arial" panose="020B0604020202020204" pitchFamily="34" charset="0"/>
              <a:buChar char="•"/>
            </a:pPr>
            <a:r>
              <a:rPr lang="en-GB" dirty="0"/>
              <a:t>To explain the limitations of classical rational models of decision making.</a:t>
            </a:r>
          </a:p>
          <a:p>
            <a:pPr marL="457200" lvl="0" indent="-457200">
              <a:buFont typeface="Arial" panose="020B0604020202020204" pitchFamily="34" charset="0"/>
              <a:buChar char="•"/>
            </a:pPr>
            <a:r>
              <a:rPr lang="en-GB" dirty="0"/>
              <a:t>To explain how perceptions of risk </a:t>
            </a:r>
            <a:r>
              <a:rPr lang="en-GB" dirty="0" smtClean="0"/>
              <a:t>influence decision </a:t>
            </a:r>
            <a:r>
              <a:rPr lang="en-GB" dirty="0"/>
              <a:t>making.</a:t>
            </a:r>
          </a:p>
          <a:p>
            <a:pPr marL="457200" lvl="0" indent="-457200">
              <a:buFont typeface="Arial" panose="020B0604020202020204" pitchFamily="34" charset="0"/>
              <a:buChar char="•"/>
            </a:pPr>
            <a:r>
              <a:rPr lang="en-GB" dirty="0"/>
              <a:t>To identify the factors that can influence risk perceptions for practitioners and key stakeholders.</a:t>
            </a:r>
          </a:p>
          <a:p>
            <a:pPr marL="457200" indent="-457200">
              <a:buFont typeface="Arial" panose="020B0604020202020204" pitchFamily="34" charset="0"/>
              <a:buChar char="•"/>
            </a:pPr>
            <a:r>
              <a:rPr lang="en-GB" dirty="0"/>
              <a:t>To develop an explanatory model which gives an overview of filters which can shape </a:t>
            </a:r>
            <a:r>
              <a:rPr lang="en-GB" dirty="0" smtClean="0"/>
              <a:t>perceptions.</a:t>
            </a:r>
            <a:endParaRPr lang="en-GB" dirty="0"/>
          </a:p>
        </p:txBody>
      </p:sp>
    </p:spTree>
    <p:extLst>
      <p:ext uri="{BB962C8B-B14F-4D97-AF65-F5344CB8AC3E}">
        <p14:creationId xmlns:p14="http://schemas.microsoft.com/office/powerpoint/2010/main" val="40235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6098" y="1249680"/>
            <a:ext cx="8037965" cy="4312919"/>
          </a:xfrm>
        </p:spPr>
        <p:txBody>
          <a:bodyPr>
            <a:normAutofit fontScale="85000" lnSpcReduction="20000"/>
          </a:bodyPr>
          <a:lstStyle/>
          <a:p>
            <a:pPr marL="457200" indent="-457200">
              <a:buFont typeface="Arial" panose="020B0604020202020204" pitchFamily="34" charset="0"/>
              <a:buChar char="•"/>
            </a:pPr>
            <a:r>
              <a:rPr lang="en-GB" dirty="0" smtClean="0"/>
              <a:t>Why </a:t>
            </a:r>
            <a:r>
              <a:rPr lang="en-GB" dirty="0"/>
              <a:t>is it possible for two people to look at the same sport, adventure or travel activity, yet make </a:t>
            </a:r>
            <a:r>
              <a:rPr lang="en-GB" dirty="0" smtClean="0"/>
              <a:t>completely </a:t>
            </a:r>
            <a:r>
              <a:rPr lang="en-GB" dirty="0"/>
              <a:t>different assessments of the risks? </a:t>
            </a:r>
            <a:endParaRPr lang="en-GB" dirty="0" smtClean="0"/>
          </a:p>
          <a:p>
            <a:pPr marL="457200" indent="-457200">
              <a:buFont typeface="Arial" panose="020B0604020202020204" pitchFamily="34" charset="0"/>
              <a:buChar char="•"/>
            </a:pPr>
            <a:r>
              <a:rPr lang="en-GB" dirty="0" smtClean="0"/>
              <a:t>The </a:t>
            </a:r>
            <a:r>
              <a:rPr lang="en-GB" dirty="0"/>
              <a:t>answer is not a simple one, but </a:t>
            </a:r>
            <a:r>
              <a:rPr lang="en-GB" dirty="0" smtClean="0"/>
              <a:t>is </a:t>
            </a:r>
            <a:r>
              <a:rPr lang="en-GB" dirty="0"/>
              <a:t>vital for practitioners to ask because</a:t>
            </a:r>
            <a:r>
              <a:rPr lang="en-GB" dirty="0" smtClean="0"/>
              <a:t>;</a:t>
            </a:r>
          </a:p>
          <a:p>
            <a:pPr marL="1200150" lvl="1" indent="-457200">
              <a:buFont typeface="Arial" panose="020B0604020202020204" pitchFamily="34" charset="0"/>
              <a:buChar char="•"/>
            </a:pPr>
            <a:r>
              <a:rPr lang="en-GB" dirty="0" smtClean="0"/>
              <a:t>a</a:t>
            </a:r>
            <a:r>
              <a:rPr lang="en-GB" dirty="0"/>
              <a:t>) it enables them to understand why customers, clients and other key stakeholders can view risks so differently from themselves; </a:t>
            </a:r>
          </a:p>
          <a:p>
            <a:pPr marL="1200150" lvl="1" indent="-457200">
              <a:buFont typeface="Arial" panose="020B0604020202020204" pitchFamily="34" charset="0"/>
              <a:buChar char="•"/>
            </a:pPr>
            <a:r>
              <a:rPr lang="en-GB" dirty="0" smtClean="0"/>
              <a:t>b</a:t>
            </a:r>
            <a:r>
              <a:rPr lang="en-GB" dirty="0"/>
              <a:t>) it can help them be aware of their own limitations in risk analysis and assessments, guarding against hubris or excessive over-confidence</a:t>
            </a:r>
            <a:r>
              <a:rPr lang="en-GB" dirty="0" smtClean="0"/>
              <a:t>. </a:t>
            </a:r>
          </a:p>
          <a:p>
            <a:pPr marL="457200" indent="-457200">
              <a:buFont typeface="Arial" panose="020B0604020202020204" pitchFamily="34" charset="0"/>
              <a:buChar char="•"/>
            </a:pPr>
            <a:r>
              <a:rPr lang="en-GB" dirty="0" smtClean="0"/>
              <a:t>These issues are explored in this lecture.</a:t>
            </a:r>
            <a:endParaRPr lang="en-GB" dirty="0"/>
          </a:p>
        </p:txBody>
      </p:sp>
    </p:spTree>
    <p:extLst>
      <p:ext uri="{BB962C8B-B14F-4D97-AF65-F5344CB8AC3E}">
        <p14:creationId xmlns:p14="http://schemas.microsoft.com/office/powerpoint/2010/main" val="1237524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70000" lnSpcReduction="20000"/>
          </a:bodyPr>
          <a:lstStyle/>
          <a:p>
            <a:pPr marL="457200" indent="-457200">
              <a:buFont typeface="Arial" panose="020B0604020202020204" pitchFamily="34" charset="0"/>
              <a:buChar char="•"/>
            </a:pPr>
            <a:r>
              <a:rPr lang="en-GB" dirty="0" smtClean="0"/>
              <a:t>Economic theory of </a:t>
            </a:r>
            <a:r>
              <a:rPr lang="en-GB" i="1" dirty="0"/>
              <a:t>derived </a:t>
            </a:r>
            <a:r>
              <a:rPr lang="en-GB" i="1" dirty="0" smtClean="0"/>
              <a:t>utility</a:t>
            </a:r>
            <a:r>
              <a:rPr lang="en-GB" dirty="0" smtClean="0"/>
              <a:t>:</a:t>
            </a:r>
            <a:endParaRPr lang="en-GB" dirty="0"/>
          </a:p>
          <a:p>
            <a:pPr marL="1200150" lvl="1" indent="-457200">
              <a:buFont typeface="Arial" panose="020B0604020202020204" pitchFamily="34" charset="0"/>
              <a:buChar char="•"/>
            </a:pPr>
            <a:r>
              <a:rPr lang="en-GB" dirty="0" smtClean="0"/>
              <a:t>belief </a:t>
            </a:r>
            <a:r>
              <a:rPr lang="en-GB" dirty="0"/>
              <a:t>that people, when buying goods and </a:t>
            </a:r>
            <a:r>
              <a:rPr lang="en-GB" dirty="0" smtClean="0"/>
              <a:t>services, </a:t>
            </a:r>
            <a:r>
              <a:rPr lang="en-GB" dirty="0"/>
              <a:t>will act rationally, in the sense that they will choose the </a:t>
            </a:r>
            <a:r>
              <a:rPr lang="en-GB" dirty="0" smtClean="0"/>
              <a:t>goods </a:t>
            </a:r>
            <a:r>
              <a:rPr lang="en-GB" dirty="0"/>
              <a:t>or service where the most utility (or benefit) is delivered (or derived</a:t>
            </a:r>
            <a:r>
              <a:rPr lang="en-GB" dirty="0" smtClean="0"/>
              <a:t>).</a:t>
            </a:r>
          </a:p>
          <a:p>
            <a:pPr marL="457200" indent="-457200">
              <a:buFont typeface="Arial" panose="020B0604020202020204" pitchFamily="34" charset="0"/>
              <a:buChar char="•"/>
            </a:pPr>
            <a:r>
              <a:rPr lang="en-GB" dirty="0" smtClean="0"/>
              <a:t>This is a </a:t>
            </a:r>
            <a:r>
              <a:rPr lang="en-GB" dirty="0"/>
              <a:t>form of risk assessment in relation to seeking opportunities for gains, or avoiding losses. </a:t>
            </a:r>
            <a:endParaRPr lang="en-GB" dirty="0" smtClean="0"/>
          </a:p>
          <a:p>
            <a:pPr marL="457200" indent="-457200">
              <a:buFont typeface="Arial" panose="020B0604020202020204" pitchFamily="34" charset="0"/>
              <a:buChar char="•"/>
            </a:pPr>
            <a:r>
              <a:rPr lang="en-GB" dirty="0" smtClean="0"/>
              <a:t>This </a:t>
            </a:r>
            <a:r>
              <a:rPr lang="en-GB" dirty="0"/>
              <a:t>belief in rational behaviour is one </a:t>
            </a:r>
            <a:r>
              <a:rPr lang="en-GB" dirty="0" smtClean="0"/>
              <a:t>extended </a:t>
            </a:r>
            <a:r>
              <a:rPr lang="en-GB" dirty="0"/>
              <a:t>to </a:t>
            </a:r>
            <a:r>
              <a:rPr lang="en-GB" dirty="0" smtClean="0"/>
              <a:t>management:</a:t>
            </a:r>
          </a:p>
          <a:p>
            <a:pPr marL="1200150" lvl="1" indent="-457200">
              <a:buFont typeface="Arial" panose="020B0604020202020204" pitchFamily="34" charset="0"/>
              <a:buChar char="•"/>
            </a:pPr>
            <a:r>
              <a:rPr lang="en-GB" dirty="0" smtClean="0"/>
              <a:t>a </a:t>
            </a:r>
            <a:r>
              <a:rPr lang="en-GB" dirty="0"/>
              <a:t>manager can make rational decisions by collecting statistical data, observing patterns, making </a:t>
            </a:r>
            <a:r>
              <a:rPr lang="en-GB" dirty="0" smtClean="0"/>
              <a:t>assessment </a:t>
            </a:r>
            <a:r>
              <a:rPr lang="en-GB" dirty="0"/>
              <a:t>calculations and then </a:t>
            </a:r>
            <a:r>
              <a:rPr lang="en-GB" dirty="0" smtClean="0"/>
              <a:t>making objective </a:t>
            </a:r>
            <a:r>
              <a:rPr lang="en-GB" dirty="0"/>
              <a:t>decisions free from emotional bias</a:t>
            </a:r>
            <a:r>
              <a:rPr lang="en-GB" dirty="0" smtClean="0"/>
              <a:t>.</a:t>
            </a:r>
          </a:p>
          <a:p>
            <a:pPr marL="457200" indent="-457200">
              <a:buFont typeface="Arial" panose="020B0604020202020204" pitchFamily="34" charset="0"/>
              <a:buChar char="•"/>
            </a:pPr>
            <a:r>
              <a:rPr lang="en-GB" dirty="0" smtClean="0"/>
              <a:t>...the only problem is that this is not what happens in practice! </a:t>
            </a:r>
            <a:endParaRPr lang="en-GB" dirty="0"/>
          </a:p>
          <a:p>
            <a:pPr lvl="0"/>
            <a:endParaRPr lang="en-GB" dirty="0"/>
          </a:p>
        </p:txBody>
      </p:sp>
      <p:sp>
        <p:nvSpPr>
          <p:cNvPr id="3" name="Title 2"/>
          <p:cNvSpPr>
            <a:spLocks noGrp="1"/>
          </p:cNvSpPr>
          <p:nvPr>
            <p:ph type="title"/>
          </p:nvPr>
        </p:nvSpPr>
        <p:spPr/>
        <p:txBody>
          <a:bodyPr/>
          <a:lstStyle/>
          <a:p>
            <a:r>
              <a:rPr lang="en-GB" dirty="0"/>
              <a:t>THE CLASSIC THEORIES </a:t>
            </a:r>
            <a:r>
              <a:rPr lang="en-GB" dirty="0" smtClean="0"/>
              <a:t>OF THE RATIONAL DECISION MAKER</a:t>
            </a:r>
            <a:endParaRPr lang="en-GB" dirty="0"/>
          </a:p>
        </p:txBody>
      </p:sp>
    </p:spTree>
    <p:extLst>
      <p:ext uri="{BB962C8B-B14F-4D97-AF65-F5344CB8AC3E}">
        <p14:creationId xmlns:p14="http://schemas.microsoft.com/office/powerpoint/2010/main" val="87619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23558" y="1272381"/>
            <a:ext cx="8061936" cy="4313237"/>
          </a:xfrm>
        </p:spPr>
        <p:txBody>
          <a:bodyPr>
            <a:normAutofit fontScale="62500" lnSpcReduction="20000"/>
          </a:bodyPr>
          <a:lstStyle/>
          <a:p>
            <a:pPr marL="457200" lvl="0" indent="-457200">
              <a:buFont typeface="Arial" panose="020B0604020202020204" pitchFamily="34" charset="0"/>
              <a:buChar char="•"/>
            </a:pPr>
            <a:r>
              <a:rPr lang="en-GB" b="1" dirty="0" smtClean="0"/>
              <a:t>Risk </a:t>
            </a:r>
            <a:r>
              <a:rPr lang="en-GB" b="1" dirty="0"/>
              <a:t>should not just concentrate on formal management </a:t>
            </a:r>
            <a:r>
              <a:rPr lang="en-GB" b="1" dirty="0" smtClean="0"/>
              <a:t>processes</a:t>
            </a:r>
            <a:r>
              <a:rPr lang="en-GB" dirty="0" smtClean="0"/>
              <a:t>: </a:t>
            </a:r>
          </a:p>
          <a:p>
            <a:pPr marL="1200150" lvl="1" indent="-457200">
              <a:buFont typeface="Arial" panose="020B0604020202020204" pitchFamily="34" charset="0"/>
              <a:buChar char="•"/>
            </a:pPr>
            <a:r>
              <a:rPr lang="en-GB" dirty="0" smtClean="0"/>
              <a:t>This </a:t>
            </a:r>
            <a:r>
              <a:rPr lang="en-GB" dirty="0"/>
              <a:t>distinction between the objective and the subjective risk </a:t>
            </a:r>
            <a:r>
              <a:rPr lang="en-GB" dirty="0" smtClean="0"/>
              <a:t>(</a:t>
            </a:r>
            <a:r>
              <a:rPr lang="en-GB" dirty="0"/>
              <a:t>see </a:t>
            </a:r>
            <a:r>
              <a:rPr lang="en-GB" dirty="0" smtClean="0"/>
              <a:t>Chapter </a:t>
            </a:r>
            <a:r>
              <a:rPr lang="en-GB" dirty="0"/>
              <a:t>3) can place too much emphasis on the formal risk </a:t>
            </a:r>
            <a:r>
              <a:rPr lang="en-GB" dirty="0" smtClean="0"/>
              <a:t>management process. This fails </a:t>
            </a:r>
            <a:r>
              <a:rPr lang="en-GB" dirty="0"/>
              <a:t>to recognise that decisions about risk </a:t>
            </a:r>
            <a:r>
              <a:rPr lang="en-GB" dirty="0" smtClean="0"/>
              <a:t>are, </a:t>
            </a:r>
            <a:r>
              <a:rPr lang="en-GB" dirty="0"/>
              <a:t>in </a:t>
            </a:r>
            <a:r>
              <a:rPr lang="en-GB" dirty="0" smtClean="0"/>
              <a:t>fact, </a:t>
            </a:r>
            <a:r>
              <a:rPr lang="en-GB" dirty="0"/>
              <a:t>constantly being made, which do not rely on complex probabilistic assessments and form filling.</a:t>
            </a:r>
          </a:p>
          <a:p>
            <a:pPr marL="457200" lvl="0" indent="-457200">
              <a:buFont typeface="Arial" panose="020B0604020202020204" pitchFamily="34" charset="0"/>
              <a:buChar char="•"/>
            </a:pPr>
            <a:r>
              <a:rPr lang="en-GB" b="1" dirty="0"/>
              <a:t>Subjective customer perceptions can be more important than </a:t>
            </a:r>
            <a:r>
              <a:rPr lang="en-GB" b="1" dirty="0" smtClean="0"/>
              <a:t>expert </a:t>
            </a:r>
            <a:r>
              <a:rPr lang="en-GB" b="1" dirty="0"/>
              <a:t>practitioner’s objective assessments: </a:t>
            </a:r>
            <a:r>
              <a:rPr lang="en-GB" b="1" dirty="0" smtClean="0"/>
              <a:t> </a:t>
            </a:r>
          </a:p>
          <a:p>
            <a:pPr marL="1200150" lvl="1" indent="-457200">
              <a:buFont typeface="Arial" panose="020B0604020202020204" pitchFamily="34" charset="0"/>
              <a:buChar char="•"/>
            </a:pPr>
            <a:r>
              <a:rPr lang="en-GB" dirty="0" smtClean="0"/>
              <a:t>It is easy to find examples </a:t>
            </a:r>
            <a:r>
              <a:rPr lang="en-GB" dirty="0"/>
              <a:t>of </a:t>
            </a:r>
            <a:r>
              <a:rPr lang="en-GB" dirty="0" smtClean="0"/>
              <a:t>people </a:t>
            </a:r>
            <a:r>
              <a:rPr lang="en-GB" dirty="0"/>
              <a:t>not </a:t>
            </a:r>
            <a:r>
              <a:rPr lang="en-GB" dirty="0" smtClean="0"/>
              <a:t>making decisions </a:t>
            </a:r>
            <a:r>
              <a:rPr lang="en-GB" dirty="0"/>
              <a:t>which maximise </a:t>
            </a:r>
            <a:r>
              <a:rPr lang="en-GB" dirty="0" smtClean="0"/>
              <a:t>utility, or are shaped by, an inflated sense of the risk of the activities, </a:t>
            </a:r>
            <a:r>
              <a:rPr lang="en-GB" dirty="0"/>
              <a:t>even though this may be based on misunderstandings, distortions or simple </a:t>
            </a:r>
            <a:r>
              <a:rPr lang="en-GB" dirty="0" smtClean="0"/>
              <a:t>ignorance. </a:t>
            </a:r>
            <a:endParaRPr lang="en-GB" dirty="0"/>
          </a:p>
          <a:p>
            <a:pPr marL="457200" lvl="0" indent="-457200">
              <a:buFont typeface="Arial" panose="020B0604020202020204" pitchFamily="34" charset="0"/>
              <a:buChar char="•"/>
            </a:pPr>
            <a:r>
              <a:rPr lang="en-GB" b="1" dirty="0"/>
              <a:t>Practitioners should be aware of how their assessment of risk can become distorted or wrong: </a:t>
            </a:r>
            <a:endParaRPr lang="en-GB" b="1" dirty="0" smtClean="0"/>
          </a:p>
          <a:p>
            <a:pPr lvl="2" indent="0">
              <a:buNone/>
            </a:pPr>
            <a:r>
              <a:rPr lang="en-GB" sz="2900" dirty="0" smtClean="0"/>
              <a:t>By </a:t>
            </a:r>
            <a:r>
              <a:rPr lang="en-GB" sz="2900" dirty="0"/>
              <a:t>appreciating these subjective </a:t>
            </a:r>
            <a:r>
              <a:rPr lang="en-GB" sz="2900" dirty="0" smtClean="0"/>
              <a:t>influences, </a:t>
            </a:r>
            <a:r>
              <a:rPr lang="en-GB" sz="2900" dirty="0"/>
              <a:t>it can help managers recognise that they are fallible, </a:t>
            </a:r>
            <a:r>
              <a:rPr lang="en-GB" sz="2900" dirty="0" smtClean="0"/>
              <a:t>and help them </a:t>
            </a:r>
            <a:r>
              <a:rPr lang="en-GB" sz="2900" dirty="0"/>
              <a:t>to have a degree of </a:t>
            </a:r>
            <a:r>
              <a:rPr lang="en-GB" sz="2900" dirty="0" smtClean="0"/>
              <a:t>humility to guard </a:t>
            </a:r>
            <a:r>
              <a:rPr lang="en-GB" sz="2900" dirty="0"/>
              <a:t>against hubris.</a:t>
            </a:r>
          </a:p>
          <a:p>
            <a:endParaRPr lang="en-GB" dirty="0"/>
          </a:p>
        </p:txBody>
      </p:sp>
      <p:sp>
        <p:nvSpPr>
          <p:cNvPr id="3" name="Title 2"/>
          <p:cNvSpPr>
            <a:spLocks noGrp="1"/>
          </p:cNvSpPr>
          <p:nvPr>
            <p:ph type="title"/>
          </p:nvPr>
        </p:nvSpPr>
        <p:spPr>
          <a:xfrm>
            <a:off x="464234" y="274638"/>
            <a:ext cx="7921259" cy="997743"/>
          </a:xfrm>
        </p:spPr>
        <p:txBody>
          <a:bodyPr>
            <a:normAutofit/>
          </a:bodyPr>
          <a:lstStyle/>
          <a:p>
            <a:r>
              <a:rPr lang="en-GB" dirty="0" smtClean="0"/>
              <a:t>THREE REASONS YOU NEED TO LOOK BEYOND THE ‘RATIONAL DECISION MAKER’</a:t>
            </a:r>
            <a:endParaRPr lang="en-GB" dirty="0"/>
          </a:p>
        </p:txBody>
      </p:sp>
    </p:spTree>
    <p:extLst>
      <p:ext uri="{BB962C8B-B14F-4D97-AF65-F5344CB8AC3E}">
        <p14:creationId xmlns:p14="http://schemas.microsoft.com/office/powerpoint/2010/main" val="4090417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189038" y="1418329"/>
            <a:ext cx="3382962" cy="401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a:bodyPr>
          <a:lstStyle/>
          <a:p>
            <a:r>
              <a:rPr lang="en-GB" dirty="0" smtClean="0"/>
              <a:t>WHAT SHAPES RISK PERCEPTIONS? AN OVERVIEW MODEL</a:t>
            </a:r>
            <a:endParaRPr lang="en-GB" dirty="0"/>
          </a:p>
        </p:txBody>
      </p:sp>
      <p:sp>
        <p:nvSpPr>
          <p:cNvPr id="6" name="Content Placeholder 5"/>
          <p:cNvSpPr>
            <a:spLocks noGrp="1"/>
          </p:cNvSpPr>
          <p:nvPr>
            <p:ph sz="quarter" idx="14"/>
          </p:nvPr>
        </p:nvSpPr>
        <p:spPr/>
        <p:txBody>
          <a:bodyPr>
            <a:normAutofit fontScale="55000" lnSpcReduction="20000"/>
          </a:bodyPr>
          <a:lstStyle/>
          <a:p>
            <a:pPr marL="457200" indent="-457200">
              <a:buFont typeface="Arial" panose="020B0604020202020204" pitchFamily="34" charset="0"/>
              <a:buChar char="•"/>
            </a:pPr>
            <a:r>
              <a:rPr lang="en-GB" dirty="0"/>
              <a:t>The model begins with the risk situation</a:t>
            </a:r>
            <a:r>
              <a:rPr lang="en-GB" b="1" dirty="0"/>
              <a:t> </a:t>
            </a:r>
            <a:r>
              <a:rPr lang="en-GB" dirty="0"/>
              <a:t>or scenario</a:t>
            </a:r>
            <a:r>
              <a:rPr lang="en-GB" dirty="0" smtClean="0"/>
              <a:t>.</a:t>
            </a:r>
          </a:p>
          <a:p>
            <a:pPr marL="457200" indent="-457200">
              <a:buFont typeface="Arial" panose="020B0604020202020204" pitchFamily="34" charset="0"/>
              <a:buChar char="•"/>
            </a:pPr>
            <a:r>
              <a:rPr lang="en-GB" dirty="0" smtClean="0"/>
              <a:t>Next</a:t>
            </a:r>
            <a:r>
              <a:rPr lang="en-GB" dirty="0"/>
              <a:t>, a number of broad categories are developed to help bunch or theme the many possible influencing filters </a:t>
            </a:r>
            <a:r>
              <a:rPr lang="en-GB" dirty="0" smtClean="0"/>
              <a:t>which may </a:t>
            </a:r>
            <a:r>
              <a:rPr lang="en-GB" dirty="0"/>
              <a:t>shape </a:t>
            </a:r>
            <a:r>
              <a:rPr lang="en-GB" dirty="0" smtClean="0"/>
              <a:t>perceptions. These are </a:t>
            </a:r>
            <a:r>
              <a:rPr lang="en-GB" dirty="0"/>
              <a:t>represented as the surrounding </a:t>
            </a:r>
            <a:r>
              <a:rPr lang="en-GB" dirty="0" smtClean="0"/>
              <a:t>circles.</a:t>
            </a:r>
          </a:p>
          <a:p>
            <a:pPr marL="457200" indent="-457200">
              <a:buFont typeface="Arial" panose="020B0604020202020204" pitchFamily="34" charset="0"/>
              <a:buChar char="•"/>
            </a:pPr>
            <a:r>
              <a:rPr lang="en-GB" dirty="0" smtClean="0"/>
              <a:t>These </a:t>
            </a:r>
            <a:r>
              <a:rPr lang="en-GB" dirty="0"/>
              <a:t>create a complex interactive cocktail of influences shaping judgement and perceptions, which in turn </a:t>
            </a:r>
            <a:r>
              <a:rPr lang="en-GB" dirty="0" smtClean="0"/>
              <a:t>affect </a:t>
            </a:r>
            <a:r>
              <a:rPr lang="en-GB" dirty="0"/>
              <a:t>the decisions and actions taken by practitioners, customers and other key stakeholders</a:t>
            </a:r>
            <a:r>
              <a:rPr lang="en-GB" dirty="0" smtClean="0"/>
              <a:t>.</a:t>
            </a:r>
          </a:p>
          <a:p>
            <a:pPr marL="457200" indent="-457200">
              <a:buFont typeface="Arial" panose="020B0604020202020204" pitchFamily="34" charset="0"/>
              <a:buChar char="•"/>
            </a:pPr>
            <a:r>
              <a:rPr lang="en-GB" dirty="0" smtClean="0"/>
              <a:t>They </a:t>
            </a:r>
            <a:r>
              <a:rPr lang="en-GB" dirty="0"/>
              <a:t>can act to both inhibit behaviour or direct it. </a:t>
            </a:r>
          </a:p>
        </p:txBody>
      </p:sp>
    </p:spTree>
    <p:extLst>
      <p:ext uri="{BB962C8B-B14F-4D97-AF65-F5344CB8AC3E}">
        <p14:creationId xmlns:p14="http://schemas.microsoft.com/office/powerpoint/2010/main" val="2227876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1272381"/>
            <a:ext cx="4572001" cy="4313237"/>
          </a:xfrm>
        </p:spPr>
        <p:txBody>
          <a:bodyPr>
            <a:normAutofit fontScale="25000" lnSpcReduction="20000"/>
          </a:bodyPr>
          <a:lstStyle/>
          <a:p>
            <a:pPr lvl="0"/>
            <a:endParaRPr lang="en-GB" b="1" dirty="0" smtClean="0"/>
          </a:p>
          <a:p>
            <a:pPr lvl="0"/>
            <a:r>
              <a:rPr lang="en-GB" sz="4800" b="1" dirty="0" smtClean="0"/>
              <a:t>Heuristics: </a:t>
            </a:r>
            <a:r>
              <a:rPr lang="en-GB" sz="4800" dirty="0"/>
              <a:t>making decisions based on personal experiences</a:t>
            </a:r>
            <a:r>
              <a:rPr lang="en-GB" sz="4800" b="1" dirty="0" smtClean="0"/>
              <a:t> ,</a:t>
            </a:r>
            <a:r>
              <a:rPr lang="en-GB" sz="4800" dirty="0" smtClean="0"/>
              <a:t> which is a crucial part of decision making and not necessarily any less accurate than other forms of decision making (see also Chapter 3).</a:t>
            </a:r>
          </a:p>
          <a:p>
            <a:pPr lvl="0"/>
            <a:r>
              <a:rPr lang="en-GB" sz="4800" b="1" dirty="0" smtClean="0"/>
              <a:t>BUT, there can be some heuristic traps which can lead to poor assessments and decisions about risk. These relate to:</a:t>
            </a:r>
            <a:endParaRPr lang="en-GB" sz="4800" b="1" dirty="0"/>
          </a:p>
          <a:p>
            <a:pPr marL="457200" lvl="0" indent="-457200">
              <a:buFont typeface="Arial" panose="020B0604020202020204" pitchFamily="34" charset="0"/>
              <a:buChar char="•"/>
            </a:pPr>
            <a:r>
              <a:rPr lang="en-GB" sz="4800" b="1" dirty="0" smtClean="0"/>
              <a:t>Inexperience</a:t>
            </a:r>
            <a:r>
              <a:rPr lang="en-GB" sz="4800" dirty="0"/>
              <a:t>: The capacity for reflection on past experiences can be limited if people are inexperienced.</a:t>
            </a:r>
          </a:p>
          <a:p>
            <a:pPr marL="457200" lvl="0" indent="-457200">
              <a:buFont typeface="Arial" panose="020B0604020202020204" pitchFamily="34" charset="0"/>
              <a:buChar char="•"/>
            </a:pPr>
            <a:r>
              <a:rPr lang="en-GB" sz="4800" b="1" dirty="0"/>
              <a:t>Habituation</a:t>
            </a:r>
            <a:r>
              <a:rPr lang="en-GB" sz="4800" dirty="0"/>
              <a:t>: Practitioners and clients can become over-familiar with certain risks, which creates a false sense of security, leading </a:t>
            </a:r>
            <a:r>
              <a:rPr lang="en-GB" sz="4800" dirty="0" smtClean="0"/>
              <a:t> to them ‘</a:t>
            </a:r>
            <a:r>
              <a:rPr lang="en-GB" sz="4800" dirty="0"/>
              <a:t>switching off</a:t>
            </a:r>
            <a:r>
              <a:rPr lang="en-GB" sz="4800" dirty="0" smtClean="0"/>
              <a:t>’, </a:t>
            </a:r>
            <a:r>
              <a:rPr lang="en-GB" sz="4800" dirty="0"/>
              <a:t>‘dropping their guard’, or becoming </a:t>
            </a:r>
            <a:r>
              <a:rPr lang="en-GB" sz="4800" dirty="0" smtClean="0"/>
              <a:t>over-confident. </a:t>
            </a:r>
            <a:endParaRPr lang="en-GB" sz="4800" dirty="0"/>
          </a:p>
          <a:p>
            <a:pPr marL="457200" lvl="0" indent="-457200">
              <a:buFont typeface="Arial" panose="020B0604020202020204" pitchFamily="34" charset="0"/>
              <a:buChar char="•"/>
            </a:pPr>
            <a:r>
              <a:rPr lang="en-GB" sz="4800" b="1" dirty="0"/>
              <a:t>Poor learners</a:t>
            </a:r>
            <a:r>
              <a:rPr lang="en-GB" sz="4800" dirty="0"/>
              <a:t>: Some people may be poor at reflecting and learning from previous incidents or </a:t>
            </a:r>
            <a:r>
              <a:rPr lang="en-GB" sz="4800" dirty="0" smtClean="0"/>
              <a:t>mistakes.</a:t>
            </a:r>
            <a:endParaRPr lang="en-GB" sz="4800" dirty="0"/>
          </a:p>
          <a:p>
            <a:pPr marL="457200" lvl="0" indent="-457200">
              <a:buFont typeface="Arial" panose="020B0604020202020204" pitchFamily="34" charset="0"/>
              <a:buChar char="•"/>
            </a:pPr>
            <a:r>
              <a:rPr lang="en-GB" sz="4800" b="1" dirty="0"/>
              <a:t>Scarcity of opportunity: </a:t>
            </a:r>
            <a:r>
              <a:rPr lang="en-GB" sz="4800" dirty="0"/>
              <a:t> If something is seen as unique, it may encourage more risk </a:t>
            </a:r>
            <a:r>
              <a:rPr lang="en-GB" sz="4800" dirty="0" smtClean="0"/>
              <a:t>taking, such as environmental conditions (e.g. new snow fall), or market opportunities.</a:t>
            </a:r>
          </a:p>
          <a:p>
            <a:pPr marL="457200" lvl="0" indent="-457200">
              <a:buFont typeface="Arial" panose="020B0604020202020204" pitchFamily="34" charset="0"/>
              <a:buChar char="•"/>
            </a:pPr>
            <a:r>
              <a:rPr lang="en-GB" sz="4800" dirty="0" smtClean="0"/>
              <a:t> </a:t>
            </a:r>
            <a:r>
              <a:rPr lang="en-GB" sz="4800" b="1" dirty="0" smtClean="0"/>
              <a:t>Consistency </a:t>
            </a:r>
            <a:r>
              <a:rPr lang="en-GB" sz="4800" b="1" dirty="0"/>
              <a:t>of alignment</a:t>
            </a:r>
            <a:r>
              <a:rPr lang="en-GB" sz="4800" dirty="0"/>
              <a:t>: </a:t>
            </a:r>
            <a:r>
              <a:rPr lang="en-GB" sz="4800" dirty="0" smtClean="0"/>
              <a:t>People </a:t>
            </a:r>
            <a:r>
              <a:rPr lang="en-GB" sz="4800" dirty="0"/>
              <a:t>can sometimes become hardwired into a project and find it difficult to change their minds, or may not want to lose </a:t>
            </a:r>
            <a:r>
              <a:rPr lang="en-GB" sz="4800" dirty="0" smtClean="0"/>
              <a:t>face </a:t>
            </a:r>
            <a:r>
              <a:rPr lang="en-GB" sz="4800" dirty="0"/>
              <a:t>or appear </a:t>
            </a:r>
            <a:r>
              <a:rPr lang="en-GB" sz="4800" dirty="0" smtClean="0"/>
              <a:t>inconsistent.</a:t>
            </a:r>
          </a:p>
          <a:p>
            <a:pPr marL="457200" lvl="0" indent="-457200">
              <a:buFont typeface="Arial" panose="020B0604020202020204" pitchFamily="34" charset="0"/>
              <a:buChar char="•"/>
            </a:pPr>
            <a:r>
              <a:rPr lang="en-GB" sz="4800" b="1" dirty="0" smtClean="0"/>
              <a:t>Halo </a:t>
            </a:r>
            <a:r>
              <a:rPr lang="en-GB" sz="4800" b="1" dirty="0"/>
              <a:t>effect</a:t>
            </a:r>
            <a:r>
              <a:rPr lang="en-GB" sz="4800" dirty="0"/>
              <a:t>: </a:t>
            </a:r>
            <a:r>
              <a:rPr lang="en-GB" sz="4800" dirty="0" smtClean="0"/>
              <a:t>At </a:t>
            </a:r>
            <a:r>
              <a:rPr lang="en-GB" sz="4800" dirty="0"/>
              <a:t>times people may have a heightened trust and belief in the manager, instructor, coach, guide or other expert in the field.</a:t>
            </a:r>
          </a:p>
          <a:p>
            <a:pPr marL="457200" lvl="0" indent="-457200">
              <a:buFont typeface="Arial" panose="020B0604020202020204" pitchFamily="34" charset="0"/>
              <a:buChar char="•"/>
            </a:pPr>
            <a:r>
              <a:rPr lang="en-GB" sz="4800" b="1" dirty="0"/>
              <a:t>Acceptance</a:t>
            </a:r>
            <a:r>
              <a:rPr lang="en-GB" sz="4800" dirty="0"/>
              <a:t>: </a:t>
            </a:r>
            <a:r>
              <a:rPr lang="en-GB" sz="4800" dirty="0" smtClean="0"/>
              <a:t>People </a:t>
            </a:r>
            <a:r>
              <a:rPr lang="en-GB" sz="4800" dirty="0"/>
              <a:t>may not contest issues because of a desire to be accepted in a group.</a:t>
            </a:r>
          </a:p>
          <a:p>
            <a:pPr marL="457200" lvl="0" indent="-457200">
              <a:buFont typeface="Arial" panose="020B0604020202020204" pitchFamily="34" charset="0"/>
              <a:buChar char="•"/>
            </a:pPr>
            <a:r>
              <a:rPr lang="en-GB" sz="4800" b="1" dirty="0"/>
              <a:t>Social facilitation/impacts</a:t>
            </a:r>
            <a:r>
              <a:rPr lang="en-GB" sz="4800" dirty="0"/>
              <a:t>: People feel emboldened to test or show new skills or abilities to other members.</a:t>
            </a:r>
          </a:p>
          <a:p>
            <a:endParaRPr lang="en-GB" sz="4800" dirty="0"/>
          </a:p>
        </p:txBody>
      </p:sp>
      <p:sp>
        <p:nvSpPr>
          <p:cNvPr id="3" name="Title 2"/>
          <p:cNvSpPr>
            <a:spLocks noGrp="1"/>
          </p:cNvSpPr>
          <p:nvPr>
            <p:ph type="title"/>
          </p:nvPr>
        </p:nvSpPr>
        <p:spPr/>
        <p:txBody>
          <a:bodyPr>
            <a:normAutofit/>
          </a:bodyPr>
          <a:lstStyle/>
          <a:p>
            <a:r>
              <a:rPr lang="en-GB" dirty="0" smtClean="0"/>
              <a:t>WHAT INFLUENCES RISK PERCEPTIONS? CATEGORY 1  - HEURISTICS TRAPS</a:t>
            </a:r>
            <a:endParaRPr lang="en-GB" b="0" dirty="0"/>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2092835686"/>
              </p:ext>
            </p:extLst>
          </p:nvPr>
        </p:nvGraphicFramePr>
        <p:xfrm>
          <a:off x="4572000" y="1271588"/>
          <a:ext cx="3813175" cy="4313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own Arrow 3"/>
          <p:cNvSpPr/>
          <p:nvPr/>
        </p:nvSpPr>
        <p:spPr>
          <a:xfrm>
            <a:off x="6263640" y="1062991"/>
            <a:ext cx="468630" cy="3806190"/>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6825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51510" y="1272381"/>
            <a:ext cx="3920491" cy="4313237"/>
          </a:xfrm>
        </p:spPr>
        <p:txBody>
          <a:bodyPr>
            <a:noAutofit/>
          </a:bodyPr>
          <a:lstStyle/>
          <a:p>
            <a:r>
              <a:rPr lang="en-GB" sz="1200" b="1" dirty="0" smtClean="0"/>
              <a:t>For customer and stakeholders</a:t>
            </a:r>
            <a:r>
              <a:rPr lang="en-GB" sz="1200" dirty="0" smtClean="0"/>
              <a:t>:</a:t>
            </a:r>
          </a:p>
          <a:p>
            <a:pPr marL="457200" indent="-457200">
              <a:buFont typeface="Arial" panose="020B0604020202020204" pitchFamily="34" charset="0"/>
              <a:buChar char="•"/>
            </a:pPr>
            <a:r>
              <a:rPr lang="en-GB" sz="1200" dirty="0" smtClean="0"/>
              <a:t>Overcoming challenges and dealing with risks are important ingredients in creating memorable experiences in adventure, sport, leisure and tourism.</a:t>
            </a:r>
          </a:p>
          <a:p>
            <a:pPr marL="457200" indent="-457200">
              <a:buFont typeface="Arial" panose="020B0604020202020204" pitchFamily="34" charset="0"/>
              <a:buChar char="•"/>
            </a:pPr>
            <a:r>
              <a:rPr lang="en-GB" sz="1200" dirty="0" smtClean="0"/>
              <a:t>Memorable experiences are founded on emotional arousal (see theories of flow and stimulation in Chapter 7 for more insights).</a:t>
            </a:r>
          </a:p>
          <a:p>
            <a:pPr marL="457200" indent="-457200">
              <a:buFont typeface="Arial" panose="020B0604020202020204" pitchFamily="34" charset="0"/>
              <a:buChar char="•"/>
            </a:pPr>
            <a:r>
              <a:rPr lang="en-GB" sz="1200" dirty="0" smtClean="0"/>
              <a:t>Arousal takes place in response to external stimuli.</a:t>
            </a:r>
          </a:p>
          <a:p>
            <a:pPr marL="457200" indent="-457200">
              <a:buFont typeface="Arial" panose="020B0604020202020204" pitchFamily="34" charset="0"/>
              <a:buChar char="•"/>
            </a:pPr>
            <a:r>
              <a:rPr lang="en-GB" sz="1200" dirty="0" smtClean="0"/>
              <a:t>Need to manage the perceptions of risk to create memorable experiences.</a:t>
            </a:r>
          </a:p>
          <a:p>
            <a:r>
              <a:rPr lang="en-GB" sz="1200" b="1" dirty="0" smtClean="0"/>
              <a:t>For managers perspective:</a:t>
            </a:r>
          </a:p>
          <a:p>
            <a:pPr marL="457200" indent="-457200">
              <a:buFont typeface="Arial" panose="020B0604020202020204" pitchFamily="34" charset="0"/>
              <a:buChar char="•"/>
            </a:pPr>
            <a:r>
              <a:rPr lang="en-GB" sz="1200" dirty="0" smtClean="0"/>
              <a:t>In management, classic scientific theory argues we should be objective and free of emotions when making decisions.</a:t>
            </a:r>
          </a:p>
          <a:p>
            <a:pPr marL="457200" indent="-457200">
              <a:buFont typeface="Arial" panose="020B0604020202020204" pitchFamily="34" charset="0"/>
              <a:buChar char="•"/>
            </a:pPr>
            <a:r>
              <a:rPr lang="en-GB" sz="1200" dirty="0" smtClean="0"/>
              <a:t>Some argue it is impossible (see Chapter 3 and associated lecture).</a:t>
            </a:r>
          </a:p>
          <a:p>
            <a:pPr marL="457200" indent="-457200">
              <a:buFont typeface="Arial" panose="020B0604020202020204" pitchFamily="34" charset="0"/>
              <a:buChar char="•"/>
            </a:pPr>
            <a:r>
              <a:rPr lang="en-GB" sz="1200" dirty="0" smtClean="0"/>
              <a:t>Others argue that listening to emotions can be important as the text case study example illustrates.</a:t>
            </a:r>
          </a:p>
          <a:p>
            <a:pPr marL="457200" indent="-457200">
              <a:buFont typeface="Arial" panose="020B0604020202020204" pitchFamily="34" charset="0"/>
              <a:buChar char="•"/>
            </a:pPr>
            <a:r>
              <a:rPr lang="en-GB" sz="1200" dirty="0" smtClean="0"/>
              <a:t>Important in entrepreneurial activity.</a:t>
            </a:r>
          </a:p>
          <a:p>
            <a:pPr marL="457200" indent="-457200">
              <a:buFont typeface="Arial" panose="020B0604020202020204" pitchFamily="34" charset="0"/>
              <a:buChar char="•"/>
            </a:pPr>
            <a:r>
              <a:rPr lang="en-GB" sz="1200" dirty="0" smtClean="0"/>
              <a:t>Sometimes we are trained to cope with fear and ‘stay cool’ under pressure, at other times we need to ‘go with our gut instinct’.</a:t>
            </a:r>
            <a:endParaRPr lang="en-GB" sz="1200" dirty="0"/>
          </a:p>
        </p:txBody>
      </p:sp>
      <p:sp>
        <p:nvSpPr>
          <p:cNvPr id="3" name="Title 2"/>
          <p:cNvSpPr>
            <a:spLocks noGrp="1"/>
          </p:cNvSpPr>
          <p:nvPr>
            <p:ph type="title"/>
          </p:nvPr>
        </p:nvSpPr>
        <p:spPr/>
        <p:txBody>
          <a:bodyPr>
            <a:normAutofit/>
          </a:bodyPr>
          <a:lstStyle/>
          <a:p>
            <a:r>
              <a:rPr lang="en-GB" dirty="0"/>
              <a:t>WHAT INFLUENCES RISK PERCEPTIONS? CATEGORY 2</a:t>
            </a:r>
            <a:r>
              <a:rPr lang="en-GB" dirty="0" smtClean="0"/>
              <a:t>  - EMOTIONS</a:t>
            </a:r>
            <a:endParaRPr lang="en-GB" dirty="0"/>
          </a:p>
        </p:txBody>
      </p:sp>
      <p:sp>
        <p:nvSpPr>
          <p:cNvPr id="4" name="Content Placeholder 3"/>
          <p:cNvSpPr>
            <a:spLocks noGrp="1"/>
          </p:cNvSpPr>
          <p:nvPr>
            <p:ph sz="quarter" idx="14"/>
          </p:nvPr>
        </p:nvSpPr>
        <p:spPr/>
        <p:txBody>
          <a:bodyPr>
            <a:normAutofit fontScale="40000" lnSpcReduction="20000"/>
          </a:bodyPr>
          <a:lstStyle/>
          <a:p>
            <a:r>
              <a:rPr lang="en-GB" b="1" dirty="0" smtClean="0"/>
              <a:t>Extract from Chapter 7, Text </a:t>
            </a:r>
            <a:r>
              <a:rPr lang="en-GB" b="1" dirty="0"/>
              <a:t>Box 7.2 When acting on your ‘gut instinct’ can make for the best </a:t>
            </a:r>
            <a:r>
              <a:rPr lang="en-GB" b="1" dirty="0" smtClean="0"/>
              <a:t>decisions.</a:t>
            </a:r>
            <a:endParaRPr lang="en-GB" dirty="0"/>
          </a:p>
          <a:p>
            <a:r>
              <a:rPr lang="en-GB" dirty="0"/>
              <a:t> </a:t>
            </a:r>
          </a:p>
          <a:p>
            <a:r>
              <a:rPr lang="en-GB" dirty="0"/>
              <a:t>Lehrer (2009) discusses a variety of case studies to illustrate this tension between emotions and rational decision making. One case study stands out. </a:t>
            </a:r>
          </a:p>
          <a:p>
            <a:r>
              <a:rPr lang="en-GB" dirty="0"/>
              <a:t>Lieutenant Riley was monitoring radar signals during the Iraq war of 1991. He had been looking at the blips of the Allied planes coming and going for hour after hour, for many days. On one of these monitoring sessions, one radar blip caused a pulse of fear. He could not explain it, because for all intents and purposes one blip looked the same as another.  He had very little time to act owing to the speed of the target, so he decided to act on his fear and gave the orders to fire some intercepting missiles which destroyed the target.  After a long wait, it turned out not to be an allied aircraft but a hostile silk worm missile, with Riley’s decision saving the lives of many people on the HMS </a:t>
            </a:r>
            <a:r>
              <a:rPr lang="en-GB" i="1" dirty="0"/>
              <a:t>Gloucester</a:t>
            </a:r>
            <a:endParaRPr lang="en-GB" dirty="0"/>
          </a:p>
        </p:txBody>
      </p:sp>
    </p:spTree>
    <p:extLst>
      <p:ext uri="{BB962C8B-B14F-4D97-AF65-F5344CB8AC3E}">
        <p14:creationId xmlns:p14="http://schemas.microsoft.com/office/powerpoint/2010/main" val="181970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1040</TotalTime>
  <Words>2188</Words>
  <Application>Microsoft Office PowerPoint</Application>
  <PresentationFormat>On-screen Show (4:3)</PresentationFormat>
  <Paragraphs>144</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Risk and Safety Management in the Leisure, Events, Tourism and Sports Industries </vt:lpstr>
      <vt:lpstr>PowerPoint Presentation</vt:lpstr>
      <vt:lpstr>PowerPoint Presentation</vt:lpstr>
      <vt:lpstr>PowerPoint Presentation</vt:lpstr>
      <vt:lpstr>THE CLASSIC THEORIES OF THE RATIONAL DECISION MAKER</vt:lpstr>
      <vt:lpstr>THREE REASONS YOU NEED TO LOOK BEYOND THE ‘RATIONAL DECISION MAKER’</vt:lpstr>
      <vt:lpstr>WHAT SHAPES RISK PERCEPTIONS? AN OVERVIEW MODEL</vt:lpstr>
      <vt:lpstr>WHAT INFLUENCES RISK PERCEPTIONS? CATEGORY 1  - HEURISTICS TRAPS</vt:lpstr>
      <vt:lpstr>WHAT INFLUENCES RISK PERCEPTIONS? CATEGORY 2  - EMOTIONS</vt:lpstr>
      <vt:lpstr>WHAT INFLUENCES RISK PERCEPTIONS? CATEGORY 3 - PERSONALITY AND BEHAVIOURAL</vt:lpstr>
      <vt:lpstr>WHAT INFLUENCES RISK PERCEPTIONS? CATEGORY 3 (CONTINUED) PROSPECT THEORY EXAMPLE</vt:lpstr>
      <vt:lpstr>WHAT INFLUENCES RISK PERCEPTIONS? CATEGORY 4 - STAKE</vt:lpstr>
      <vt:lpstr>WHAT INFLUENCES RISK PERCEPTIONS?  CATEGORY 5  - SOCIAL AND MEDIA AMPLIFICATION</vt:lpstr>
      <vt:lpstr>WHAT INFLUENCES RISK PERCEPTIONS? CATEGORY 5  (CONTINUED) – EXAMPLE OF A SOCIAL CULTURAL THEORY</vt:lpstr>
      <vt:lpstr>CONTEXTUALISATION AND APPLICATION TO THE DIFFERENT SECTORS</vt:lpstr>
      <vt:lpstr>CONCLUSION</vt:lpstr>
      <vt:lpstr>REFERENCES</vt:lpstr>
      <vt:lpstr>DISCUSSION</vt:lpstr>
      <vt:lpstr>Thank You</vt:lpstr>
    </vt:vector>
  </TitlesOfParts>
  <Company>CABI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James Bishop</cp:lastModifiedBy>
  <cp:revision>61</cp:revision>
  <dcterms:created xsi:type="dcterms:W3CDTF">2014-12-08T12:01:41Z</dcterms:created>
  <dcterms:modified xsi:type="dcterms:W3CDTF">2015-08-05T13:23:12Z</dcterms:modified>
</cp:coreProperties>
</file>