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63" r:id="rId2"/>
    <p:sldId id="257" r:id="rId3"/>
    <p:sldId id="265" r:id="rId4"/>
    <p:sldId id="258" r:id="rId5"/>
    <p:sldId id="294" r:id="rId6"/>
    <p:sldId id="297" r:id="rId7"/>
    <p:sldId id="295" r:id="rId8"/>
    <p:sldId id="302" r:id="rId9"/>
    <p:sldId id="303" r:id="rId10"/>
    <p:sldId id="298" r:id="rId11"/>
    <p:sldId id="299" r:id="rId12"/>
    <p:sldId id="304" r:id="rId13"/>
    <p:sldId id="312" r:id="rId14"/>
    <p:sldId id="289" r:id="rId15"/>
    <p:sldId id="311" r:id="rId16"/>
    <p:sldId id="305" r:id="rId17"/>
    <p:sldId id="270"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586" autoAdjust="0"/>
  </p:normalViewPr>
  <p:slideViewPr>
    <p:cSldViewPr snapToGrid="0" snapToObjects="1">
      <p:cViewPr>
        <p:scale>
          <a:sx n="78" d="100"/>
          <a:sy n="78" d="100"/>
        </p:scale>
        <p:origin x="-1332" y="-282"/>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6D95D8-16F6-4C37-B550-0A29598408B8}" type="doc">
      <dgm:prSet loTypeId="urn:microsoft.com/office/officeart/2005/8/layout/chart3" loCatId="relationship" qsTypeId="urn:microsoft.com/office/officeart/2005/8/quickstyle/simple1" qsCatId="simple" csTypeId="urn:microsoft.com/office/officeart/2005/8/colors/accent1_2" csCatId="accent1" phldr="1"/>
      <dgm:spPr/>
    </dgm:pt>
    <dgm:pt modelId="{78D2749F-39AE-40EB-9242-44B1FABF4897}">
      <dgm:prSet phldrT="[Text]"/>
      <dgm:spPr/>
      <dgm:t>
        <a:bodyPr/>
        <a:lstStyle/>
        <a:p>
          <a:r>
            <a:rPr lang="en-GB" dirty="0" smtClean="0"/>
            <a:t>Project work checklists</a:t>
          </a:r>
        </a:p>
        <a:p>
          <a:endParaRPr lang="en-GB" dirty="0"/>
        </a:p>
      </dgm:t>
    </dgm:pt>
    <dgm:pt modelId="{7BEFDE57-2CA0-48B6-B534-C986D8683315}" type="parTrans" cxnId="{4697B57C-5B35-443D-9796-4231272F1BCA}">
      <dgm:prSet/>
      <dgm:spPr/>
      <dgm:t>
        <a:bodyPr/>
        <a:lstStyle/>
        <a:p>
          <a:endParaRPr lang="en-GB"/>
        </a:p>
      </dgm:t>
    </dgm:pt>
    <dgm:pt modelId="{A4A13CE8-EA74-46F0-991F-E2CC5DD77D6D}" type="sibTrans" cxnId="{4697B57C-5B35-443D-9796-4231272F1BCA}">
      <dgm:prSet/>
      <dgm:spPr/>
      <dgm:t>
        <a:bodyPr/>
        <a:lstStyle/>
        <a:p>
          <a:endParaRPr lang="en-GB"/>
        </a:p>
      </dgm:t>
    </dgm:pt>
    <dgm:pt modelId="{F02CC201-6F1B-4189-81B5-695F7AB23C43}">
      <dgm:prSet phldrT="[Text]"/>
      <dgm:spPr/>
      <dgm:t>
        <a:bodyPr/>
        <a:lstStyle/>
        <a:p>
          <a:r>
            <a:rPr lang="en-GB" dirty="0" smtClean="0"/>
            <a:t>Crisis checklists</a:t>
          </a:r>
          <a:endParaRPr lang="en-GB" dirty="0"/>
        </a:p>
      </dgm:t>
    </dgm:pt>
    <dgm:pt modelId="{CA679DA5-A95E-4BAC-A16E-B8BAEBDC52B7}" type="parTrans" cxnId="{C000D1A7-9805-4E6D-8CF0-7A9CB2AE3544}">
      <dgm:prSet/>
      <dgm:spPr/>
      <dgm:t>
        <a:bodyPr/>
        <a:lstStyle/>
        <a:p>
          <a:endParaRPr lang="en-GB"/>
        </a:p>
      </dgm:t>
    </dgm:pt>
    <dgm:pt modelId="{50DECD38-FEC9-424A-A8BE-1A9CEB52C0E0}" type="sibTrans" cxnId="{C000D1A7-9805-4E6D-8CF0-7A9CB2AE3544}">
      <dgm:prSet/>
      <dgm:spPr/>
      <dgm:t>
        <a:bodyPr/>
        <a:lstStyle/>
        <a:p>
          <a:endParaRPr lang="en-GB"/>
        </a:p>
      </dgm:t>
    </dgm:pt>
    <dgm:pt modelId="{886A805F-BC6B-42B2-84EF-5E9B00E8121C}">
      <dgm:prSet phldrT="[Text]"/>
      <dgm:spPr/>
      <dgm:t>
        <a:bodyPr/>
        <a:lstStyle/>
        <a:p>
          <a:r>
            <a:rPr lang="en-GB" dirty="0" smtClean="0"/>
            <a:t>Operational work checklists</a:t>
          </a:r>
          <a:endParaRPr lang="en-GB" dirty="0"/>
        </a:p>
      </dgm:t>
    </dgm:pt>
    <dgm:pt modelId="{FBE60067-E89C-45CC-9290-2FEDE66D45D1}" type="parTrans" cxnId="{5A097CD7-1DC1-4BCD-9C4D-2D016D0FC5C1}">
      <dgm:prSet/>
      <dgm:spPr/>
      <dgm:t>
        <a:bodyPr/>
        <a:lstStyle/>
        <a:p>
          <a:endParaRPr lang="en-GB"/>
        </a:p>
      </dgm:t>
    </dgm:pt>
    <dgm:pt modelId="{F39B80A1-E681-499C-8560-4EC20E1D1970}" type="sibTrans" cxnId="{5A097CD7-1DC1-4BCD-9C4D-2D016D0FC5C1}">
      <dgm:prSet/>
      <dgm:spPr/>
      <dgm:t>
        <a:bodyPr/>
        <a:lstStyle/>
        <a:p>
          <a:endParaRPr lang="en-GB"/>
        </a:p>
      </dgm:t>
    </dgm:pt>
    <dgm:pt modelId="{5BCCEEA5-E721-4F2B-BD64-EBECCD8D67E8}">
      <dgm:prSet/>
      <dgm:spPr>
        <a:solidFill>
          <a:schemeClr val="accent2"/>
        </a:solidFill>
      </dgm:spPr>
      <dgm:t>
        <a:bodyPr/>
        <a:lstStyle/>
        <a:p>
          <a:r>
            <a:rPr lang="en-GB" dirty="0" smtClean="0"/>
            <a:t>Procedural safety checklists </a:t>
          </a:r>
          <a:endParaRPr lang="en-GB" dirty="0"/>
        </a:p>
      </dgm:t>
    </dgm:pt>
    <dgm:pt modelId="{CC97F653-D162-497A-A646-0732B5605F78}" type="parTrans" cxnId="{17CB02BB-3D05-4A4F-B005-E79340FC716A}">
      <dgm:prSet/>
      <dgm:spPr/>
      <dgm:t>
        <a:bodyPr/>
        <a:lstStyle/>
        <a:p>
          <a:endParaRPr lang="en-GB"/>
        </a:p>
      </dgm:t>
    </dgm:pt>
    <dgm:pt modelId="{4078DE9B-D344-4234-87DA-332A77F11423}" type="sibTrans" cxnId="{17CB02BB-3D05-4A4F-B005-E79340FC716A}">
      <dgm:prSet/>
      <dgm:spPr/>
      <dgm:t>
        <a:bodyPr/>
        <a:lstStyle/>
        <a:p>
          <a:endParaRPr lang="en-GB"/>
        </a:p>
      </dgm:t>
    </dgm:pt>
    <dgm:pt modelId="{61C08ADE-5791-4187-B303-421D9B71BDD6}" type="pres">
      <dgm:prSet presAssocID="{4D6D95D8-16F6-4C37-B550-0A29598408B8}" presName="compositeShape" presStyleCnt="0">
        <dgm:presLayoutVars>
          <dgm:chMax val="7"/>
          <dgm:dir/>
          <dgm:resizeHandles val="exact"/>
        </dgm:presLayoutVars>
      </dgm:prSet>
      <dgm:spPr/>
    </dgm:pt>
    <dgm:pt modelId="{F3E22100-531C-4FCF-B6B9-75304303DF94}" type="pres">
      <dgm:prSet presAssocID="{4D6D95D8-16F6-4C37-B550-0A29598408B8}" presName="wedge1" presStyleLbl="node1" presStyleIdx="0" presStyleCnt="4" custLinFactNeighborX="-3717" custLinFactNeighborY="4128"/>
      <dgm:spPr/>
      <dgm:t>
        <a:bodyPr/>
        <a:lstStyle/>
        <a:p>
          <a:endParaRPr lang="en-GB"/>
        </a:p>
      </dgm:t>
    </dgm:pt>
    <dgm:pt modelId="{E6A9D49D-CB24-4BD8-965F-DAF40930F7EE}" type="pres">
      <dgm:prSet presAssocID="{4D6D95D8-16F6-4C37-B550-0A29598408B8}" presName="wedge1Tx" presStyleLbl="node1" presStyleIdx="0" presStyleCnt="4">
        <dgm:presLayoutVars>
          <dgm:chMax val="0"/>
          <dgm:chPref val="0"/>
          <dgm:bulletEnabled val="1"/>
        </dgm:presLayoutVars>
      </dgm:prSet>
      <dgm:spPr/>
      <dgm:t>
        <a:bodyPr/>
        <a:lstStyle/>
        <a:p>
          <a:endParaRPr lang="en-GB"/>
        </a:p>
      </dgm:t>
    </dgm:pt>
    <dgm:pt modelId="{ED54D15C-6FF2-4DA0-8969-D407AD9F8604}" type="pres">
      <dgm:prSet presAssocID="{4D6D95D8-16F6-4C37-B550-0A29598408B8}" presName="wedge2" presStyleLbl="node1" presStyleIdx="1" presStyleCnt="4" custScaleX="102836" custLinFactNeighborX="3960" custLinFactNeighborY="3465"/>
      <dgm:spPr/>
      <dgm:t>
        <a:bodyPr/>
        <a:lstStyle/>
        <a:p>
          <a:endParaRPr lang="en-GB"/>
        </a:p>
      </dgm:t>
    </dgm:pt>
    <dgm:pt modelId="{7B59BBCD-A591-450F-9FB1-6405A0329F94}" type="pres">
      <dgm:prSet presAssocID="{4D6D95D8-16F6-4C37-B550-0A29598408B8}" presName="wedge2Tx" presStyleLbl="node1" presStyleIdx="1" presStyleCnt="4">
        <dgm:presLayoutVars>
          <dgm:chMax val="0"/>
          <dgm:chPref val="0"/>
          <dgm:bulletEnabled val="1"/>
        </dgm:presLayoutVars>
      </dgm:prSet>
      <dgm:spPr/>
      <dgm:t>
        <a:bodyPr/>
        <a:lstStyle/>
        <a:p>
          <a:endParaRPr lang="en-GB"/>
        </a:p>
      </dgm:t>
    </dgm:pt>
    <dgm:pt modelId="{4CCA0B82-4FE9-401F-A732-59432A40A238}" type="pres">
      <dgm:prSet presAssocID="{4D6D95D8-16F6-4C37-B550-0A29598408B8}" presName="wedge3" presStyleLbl="node1" presStyleIdx="2" presStyleCnt="4"/>
      <dgm:spPr/>
      <dgm:t>
        <a:bodyPr/>
        <a:lstStyle/>
        <a:p>
          <a:endParaRPr lang="en-GB"/>
        </a:p>
      </dgm:t>
    </dgm:pt>
    <dgm:pt modelId="{536A5CBE-A2F6-411A-A2CA-B9EB58DBD8B1}" type="pres">
      <dgm:prSet presAssocID="{4D6D95D8-16F6-4C37-B550-0A29598408B8}" presName="wedge3Tx" presStyleLbl="node1" presStyleIdx="2" presStyleCnt="4">
        <dgm:presLayoutVars>
          <dgm:chMax val="0"/>
          <dgm:chPref val="0"/>
          <dgm:bulletEnabled val="1"/>
        </dgm:presLayoutVars>
      </dgm:prSet>
      <dgm:spPr/>
      <dgm:t>
        <a:bodyPr/>
        <a:lstStyle/>
        <a:p>
          <a:endParaRPr lang="en-GB"/>
        </a:p>
      </dgm:t>
    </dgm:pt>
    <dgm:pt modelId="{E63D3B64-DFD8-4A89-AC56-C2AD85F591A6}" type="pres">
      <dgm:prSet presAssocID="{4D6D95D8-16F6-4C37-B550-0A29598408B8}" presName="wedge4" presStyleLbl="node1" presStyleIdx="3" presStyleCnt="4"/>
      <dgm:spPr/>
      <dgm:t>
        <a:bodyPr/>
        <a:lstStyle/>
        <a:p>
          <a:endParaRPr lang="en-GB"/>
        </a:p>
      </dgm:t>
    </dgm:pt>
    <dgm:pt modelId="{D72E0DFB-DAF0-4C3B-8708-D24E94CF850F}" type="pres">
      <dgm:prSet presAssocID="{4D6D95D8-16F6-4C37-B550-0A29598408B8}" presName="wedge4Tx" presStyleLbl="node1" presStyleIdx="3" presStyleCnt="4">
        <dgm:presLayoutVars>
          <dgm:chMax val="0"/>
          <dgm:chPref val="0"/>
          <dgm:bulletEnabled val="1"/>
        </dgm:presLayoutVars>
      </dgm:prSet>
      <dgm:spPr/>
      <dgm:t>
        <a:bodyPr/>
        <a:lstStyle/>
        <a:p>
          <a:endParaRPr lang="en-GB"/>
        </a:p>
      </dgm:t>
    </dgm:pt>
  </dgm:ptLst>
  <dgm:cxnLst>
    <dgm:cxn modelId="{E49409E0-6A40-44FA-A9DF-B9F5927BE3A3}" type="presOf" srcId="{886A805F-BC6B-42B2-84EF-5E9B00E8121C}" destId="{E63D3B64-DFD8-4A89-AC56-C2AD85F591A6}" srcOrd="0" destOrd="0" presId="urn:microsoft.com/office/officeart/2005/8/layout/chart3"/>
    <dgm:cxn modelId="{C000D1A7-9805-4E6D-8CF0-7A9CB2AE3544}" srcId="{4D6D95D8-16F6-4C37-B550-0A29598408B8}" destId="{F02CC201-6F1B-4189-81B5-695F7AB23C43}" srcOrd="2" destOrd="0" parTransId="{CA679DA5-A95E-4BAC-A16E-B8BAEBDC52B7}" sibTransId="{50DECD38-FEC9-424A-A8BE-1A9CEB52C0E0}"/>
    <dgm:cxn modelId="{F62B28A2-998D-4BD7-A499-6E0C28A3E561}" type="presOf" srcId="{4D6D95D8-16F6-4C37-B550-0A29598408B8}" destId="{61C08ADE-5791-4187-B303-421D9B71BDD6}" srcOrd="0" destOrd="0" presId="urn:microsoft.com/office/officeart/2005/8/layout/chart3"/>
    <dgm:cxn modelId="{026EDBCD-6724-4199-9FC9-2577EC716CC0}" type="presOf" srcId="{78D2749F-39AE-40EB-9242-44B1FABF4897}" destId="{F3E22100-531C-4FCF-B6B9-75304303DF94}" srcOrd="0" destOrd="0" presId="urn:microsoft.com/office/officeart/2005/8/layout/chart3"/>
    <dgm:cxn modelId="{4697B57C-5B35-443D-9796-4231272F1BCA}" srcId="{4D6D95D8-16F6-4C37-B550-0A29598408B8}" destId="{78D2749F-39AE-40EB-9242-44B1FABF4897}" srcOrd="0" destOrd="0" parTransId="{7BEFDE57-2CA0-48B6-B534-C986D8683315}" sibTransId="{A4A13CE8-EA74-46F0-991F-E2CC5DD77D6D}"/>
    <dgm:cxn modelId="{BB97A1EE-A5CA-4308-AD5D-571CF69569DA}" type="presOf" srcId="{F02CC201-6F1B-4189-81B5-695F7AB23C43}" destId="{536A5CBE-A2F6-411A-A2CA-B9EB58DBD8B1}" srcOrd="1" destOrd="0" presId="urn:microsoft.com/office/officeart/2005/8/layout/chart3"/>
    <dgm:cxn modelId="{C861B5B8-A2E7-4752-A197-5D6EE9FEF0AD}" type="presOf" srcId="{5BCCEEA5-E721-4F2B-BD64-EBECCD8D67E8}" destId="{ED54D15C-6FF2-4DA0-8969-D407AD9F8604}" srcOrd="0" destOrd="0" presId="urn:microsoft.com/office/officeart/2005/8/layout/chart3"/>
    <dgm:cxn modelId="{6952BFDB-6887-4EC4-B419-72DA457E524D}" type="presOf" srcId="{5BCCEEA5-E721-4F2B-BD64-EBECCD8D67E8}" destId="{7B59BBCD-A591-450F-9FB1-6405A0329F94}" srcOrd="1" destOrd="0" presId="urn:microsoft.com/office/officeart/2005/8/layout/chart3"/>
    <dgm:cxn modelId="{0E569CC7-8EC7-4E67-A78B-4CAF6DD33905}" type="presOf" srcId="{78D2749F-39AE-40EB-9242-44B1FABF4897}" destId="{E6A9D49D-CB24-4BD8-965F-DAF40930F7EE}" srcOrd="1" destOrd="0" presId="urn:microsoft.com/office/officeart/2005/8/layout/chart3"/>
    <dgm:cxn modelId="{5A097CD7-1DC1-4BCD-9C4D-2D016D0FC5C1}" srcId="{4D6D95D8-16F6-4C37-B550-0A29598408B8}" destId="{886A805F-BC6B-42B2-84EF-5E9B00E8121C}" srcOrd="3" destOrd="0" parTransId="{FBE60067-E89C-45CC-9290-2FEDE66D45D1}" sibTransId="{F39B80A1-E681-499C-8560-4EC20E1D1970}"/>
    <dgm:cxn modelId="{9D8BB434-D235-4849-8419-1DC74BA96A2B}" type="presOf" srcId="{F02CC201-6F1B-4189-81B5-695F7AB23C43}" destId="{4CCA0B82-4FE9-401F-A732-59432A40A238}" srcOrd="0" destOrd="0" presId="urn:microsoft.com/office/officeart/2005/8/layout/chart3"/>
    <dgm:cxn modelId="{6EE773C2-B3A5-4619-A3FE-0CF74102227B}" type="presOf" srcId="{886A805F-BC6B-42B2-84EF-5E9B00E8121C}" destId="{D72E0DFB-DAF0-4C3B-8708-D24E94CF850F}" srcOrd="1" destOrd="0" presId="urn:microsoft.com/office/officeart/2005/8/layout/chart3"/>
    <dgm:cxn modelId="{17CB02BB-3D05-4A4F-B005-E79340FC716A}" srcId="{4D6D95D8-16F6-4C37-B550-0A29598408B8}" destId="{5BCCEEA5-E721-4F2B-BD64-EBECCD8D67E8}" srcOrd="1" destOrd="0" parTransId="{CC97F653-D162-497A-A646-0732B5605F78}" sibTransId="{4078DE9B-D344-4234-87DA-332A77F11423}"/>
    <dgm:cxn modelId="{F827CCE5-EC4F-4F85-B4F1-11667624F334}" type="presParOf" srcId="{61C08ADE-5791-4187-B303-421D9B71BDD6}" destId="{F3E22100-531C-4FCF-B6B9-75304303DF94}" srcOrd="0" destOrd="0" presId="urn:microsoft.com/office/officeart/2005/8/layout/chart3"/>
    <dgm:cxn modelId="{02FD9476-DC2C-4D4A-BEDE-87EC40F68971}" type="presParOf" srcId="{61C08ADE-5791-4187-B303-421D9B71BDD6}" destId="{E6A9D49D-CB24-4BD8-965F-DAF40930F7EE}" srcOrd="1" destOrd="0" presId="urn:microsoft.com/office/officeart/2005/8/layout/chart3"/>
    <dgm:cxn modelId="{151C90A6-FC8C-468E-B890-ABA6059FE7AA}" type="presParOf" srcId="{61C08ADE-5791-4187-B303-421D9B71BDD6}" destId="{ED54D15C-6FF2-4DA0-8969-D407AD9F8604}" srcOrd="2" destOrd="0" presId="urn:microsoft.com/office/officeart/2005/8/layout/chart3"/>
    <dgm:cxn modelId="{FF255BFA-A94A-46D8-ABA3-EEFED0F7950D}" type="presParOf" srcId="{61C08ADE-5791-4187-B303-421D9B71BDD6}" destId="{7B59BBCD-A591-450F-9FB1-6405A0329F94}" srcOrd="3" destOrd="0" presId="urn:microsoft.com/office/officeart/2005/8/layout/chart3"/>
    <dgm:cxn modelId="{FBF20538-C5ED-4CDF-837E-91B1C55CB32F}" type="presParOf" srcId="{61C08ADE-5791-4187-B303-421D9B71BDD6}" destId="{4CCA0B82-4FE9-401F-A732-59432A40A238}" srcOrd="4" destOrd="0" presId="urn:microsoft.com/office/officeart/2005/8/layout/chart3"/>
    <dgm:cxn modelId="{21D68A80-4B29-45E2-B01C-647C2CDCF01B}" type="presParOf" srcId="{61C08ADE-5791-4187-B303-421D9B71BDD6}" destId="{536A5CBE-A2F6-411A-A2CA-B9EB58DBD8B1}" srcOrd="5" destOrd="0" presId="urn:microsoft.com/office/officeart/2005/8/layout/chart3"/>
    <dgm:cxn modelId="{77B8794D-13F2-47B0-B06B-304C5CD2D3AB}" type="presParOf" srcId="{61C08ADE-5791-4187-B303-421D9B71BDD6}" destId="{E63D3B64-DFD8-4A89-AC56-C2AD85F591A6}" srcOrd="6" destOrd="0" presId="urn:microsoft.com/office/officeart/2005/8/layout/chart3"/>
    <dgm:cxn modelId="{82EAA279-D18E-4EC3-A3C0-F1FBCB107648}" type="presParOf" srcId="{61C08ADE-5791-4187-B303-421D9B71BDD6}" destId="{D72E0DFB-DAF0-4C3B-8708-D24E94CF850F}" srcOrd="7"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22100-531C-4FCF-B6B9-75304303DF94}">
      <dsp:nvSpPr>
        <dsp:cNvPr id="0" name=""/>
        <dsp:cNvSpPr/>
      </dsp:nvSpPr>
      <dsp:spPr>
        <a:xfrm>
          <a:off x="245037" y="793200"/>
          <a:ext cx="2841688" cy="2841688"/>
        </a:xfrm>
        <a:prstGeom prst="pie">
          <a:avLst>
            <a:gd name="adj1" fmla="val 162000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GB" sz="1500" kern="1200" dirty="0" smtClean="0"/>
            <a:t>Project work checklists</a:t>
          </a:r>
        </a:p>
        <a:p>
          <a:pPr lvl="0" algn="ctr" defTabSz="666750">
            <a:lnSpc>
              <a:spcPct val="90000"/>
            </a:lnSpc>
            <a:spcBef>
              <a:spcPct val="0"/>
            </a:spcBef>
            <a:spcAft>
              <a:spcPct val="35000"/>
            </a:spcAft>
          </a:pPr>
          <a:endParaRPr lang="en-GB" sz="1500" kern="1200" dirty="0"/>
        </a:p>
      </dsp:txBody>
      <dsp:txXfrm>
        <a:off x="1698357" y="1318913"/>
        <a:ext cx="1048718" cy="845740"/>
      </dsp:txXfrm>
    </dsp:sp>
    <dsp:sp modelId="{ED54D15C-6FF2-4DA0-8969-D407AD9F8604}">
      <dsp:nvSpPr>
        <dsp:cNvPr id="0" name=""/>
        <dsp:cNvSpPr/>
      </dsp:nvSpPr>
      <dsp:spPr>
        <a:xfrm>
          <a:off x="303141" y="894117"/>
          <a:ext cx="2922278" cy="2841688"/>
        </a:xfrm>
        <a:prstGeom prst="pie">
          <a:avLst>
            <a:gd name="adj1" fmla="val 0"/>
            <a:gd name="adj2" fmla="val 540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GB" sz="1500" kern="1200" dirty="0" smtClean="0"/>
            <a:t>Procedural safety checklists </a:t>
          </a:r>
          <a:endParaRPr lang="en-GB" sz="1500" kern="1200" dirty="0"/>
        </a:p>
      </dsp:txBody>
      <dsp:txXfrm>
        <a:off x="1816464" y="2365705"/>
        <a:ext cx="1078459" cy="845740"/>
      </dsp:txXfrm>
    </dsp:sp>
    <dsp:sp modelId="{4CCA0B82-4FE9-401F-A732-59432A40A238}">
      <dsp:nvSpPr>
        <dsp:cNvPr id="0" name=""/>
        <dsp:cNvSpPr/>
      </dsp:nvSpPr>
      <dsp:spPr>
        <a:xfrm>
          <a:off x="230906" y="795652"/>
          <a:ext cx="2841688" cy="2841688"/>
        </a:xfrm>
        <a:prstGeom prst="pie">
          <a:avLst>
            <a:gd name="adj1" fmla="val 5400000"/>
            <a:gd name="adj2" fmla="val 10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GB" sz="1500" kern="1200" dirty="0" smtClean="0"/>
            <a:t>Crisis checklists</a:t>
          </a:r>
          <a:endParaRPr lang="en-GB" sz="1500" kern="1200" dirty="0"/>
        </a:p>
      </dsp:txBody>
      <dsp:txXfrm>
        <a:off x="552287" y="2267241"/>
        <a:ext cx="1048718" cy="845740"/>
      </dsp:txXfrm>
    </dsp:sp>
    <dsp:sp modelId="{E63D3B64-DFD8-4A89-AC56-C2AD85F591A6}">
      <dsp:nvSpPr>
        <dsp:cNvPr id="0" name=""/>
        <dsp:cNvSpPr/>
      </dsp:nvSpPr>
      <dsp:spPr>
        <a:xfrm>
          <a:off x="230906" y="795652"/>
          <a:ext cx="2841688" cy="2841688"/>
        </a:xfrm>
        <a:prstGeom prst="pie">
          <a:avLst>
            <a:gd name="adj1" fmla="val 108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GB" sz="1500" kern="1200" dirty="0" smtClean="0"/>
            <a:t>Operational work checklists</a:t>
          </a:r>
          <a:endParaRPr lang="en-GB" sz="1500" kern="1200" dirty="0"/>
        </a:p>
      </dsp:txBody>
      <dsp:txXfrm>
        <a:off x="552287" y="1320011"/>
        <a:ext cx="1048718" cy="845740"/>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F056B6-FA26-4103-8EC8-32CE7B756B55}" type="datetimeFigureOut">
              <a:rPr lang="en-GB" smtClean="0"/>
              <a:t>05/08/2015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AEDA65-43CA-4067-9C02-C184148FF4D1}" type="slidenum">
              <a:rPr lang="en-GB" smtClean="0"/>
              <a:t>‹#›</a:t>
            </a:fld>
            <a:endParaRPr lang="en-GB"/>
          </a:p>
        </p:txBody>
      </p:sp>
    </p:spTree>
    <p:extLst>
      <p:ext uri="{BB962C8B-B14F-4D97-AF65-F5344CB8AC3E}">
        <p14:creationId xmlns:p14="http://schemas.microsoft.com/office/powerpoint/2010/main" val="136895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smtClean="0">
                <a:solidFill>
                  <a:schemeClr val="tx1"/>
                </a:solidFill>
                <a:effectLst/>
                <a:latin typeface="+mn-lt"/>
                <a:ea typeface="+mn-ea"/>
                <a:cs typeface="+mn-cs"/>
              </a:rPr>
              <a:t>Gwande</a:t>
            </a:r>
            <a:r>
              <a:rPr lang="en-GB" sz="1200" kern="1200" dirty="0" smtClean="0">
                <a:solidFill>
                  <a:schemeClr val="tx1"/>
                </a:solidFill>
                <a:effectLst/>
                <a:latin typeface="+mn-lt"/>
                <a:ea typeface="+mn-ea"/>
                <a:cs typeface="+mn-cs"/>
              </a:rPr>
              <a:t> (2010) Q13 is a leading advocate of the use of clear and simple checklists to deal with the problem of complexity. This advocacy was informed by his experience as a surgeon and the highly complex surgical procedures which have developed, where if one small detail is overlooked, it really can mean the difference between life and death</a:t>
            </a:r>
            <a:endParaRPr lang="en-GB" dirty="0"/>
          </a:p>
        </p:txBody>
      </p:sp>
      <p:sp>
        <p:nvSpPr>
          <p:cNvPr id="4" name="Slide Number Placeholder 3"/>
          <p:cNvSpPr>
            <a:spLocks noGrp="1"/>
          </p:cNvSpPr>
          <p:nvPr>
            <p:ph type="sldNum" sz="quarter" idx="10"/>
          </p:nvPr>
        </p:nvSpPr>
        <p:spPr/>
        <p:txBody>
          <a:bodyPr/>
          <a:lstStyle/>
          <a:p>
            <a:fld id="{04AEDA65-43CA-4067-9C02-C184148FF4D1}" type="slidenum">
              <a:rPr lang="en-GB" smtClean="0"/>
              <a:t>9</a:t>
            </a:fld>
            <a:endParaRPr lang="en-GB"/>
          </a:p>
        </p:txBody>
      </p:sp>
    </p:spTree>
    <p:extLst>
      <p:ext uri="{BB962C8B-B14F-4D97-AF65-F5344CB8AC3E}">
        <p14:creationId xmlns:p14="http://schemas.microsoft.com/office/powerpoint/2010/main" val="22642316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5" name="Picture 34" descr="iStock_000001935273Large.jpg"/>
          <p:cNvPicPr>
            <a:picLocks noChangeAspect="1"/>
          </p:cNvPicPr>
          <p:nvPr userDrawn="1"/>
        </p:nvPicPr>
        <p:blipFill rotWithShape="1">
          <a:blip r:embed="rId2">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37" name="Rectangle 36"/>
          <p:cNvSpPr/>
          <p:nvPr userDrawn="1"/>
        </p:nvSpPr>
        <p:spPr>
          <a:xfrm>
            <a:off x="0" y="4152900"/>
            <a:ext cx="9144000" cy="27051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pic>
        <p:nvPicPr>
          <p:cNvPr id="39" name="Picture 3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41" name="Rectangle 40"/>
          <p:cNvSpPr/>
          <p:nvPr userDrawn="1"/>
        </p:nvSpPr>
        <p:spPr>
          <a:xfrm>
            <a:off x="-24582" y="145654"/>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smtClean="0">
                <a:solidFill>
                  <a:srgbClr val="FFFFFF"/>
                </a:solidFill>
                <a:latin typeface="Arial"/>
                <a:cs typeface="Arial"/>
              </a:rPr>
              <a:t>COMPLIMENTARY TEACHING MATERIALS</a:t>
            </a:r>
            <a:endParaRPr lang="en-US" sz="1000" dirty="0">
              <a:solidFill>
                <a:srgbClr val="FFFFFF"/>
              </a:solidFill>
              <a:latin typeface="Arial"/>
              <a:cs typeface="Arial"/>
            </a:endParaRPr>
          </a:p>
        </p:txBody>
      </p:sp>
      <p:sp>
        <p:nvSpPr>
          <p:cNvPr id="42" name="Title 41"/>
          <p:cNvSpPr>
            <a:spLocks noGrp="1"/>
          </p:cNvSpPr>
          <p:nvPr>
            <p:ph type="title"/>
          </p:nvPr>
        </p:nvSpPr>
        <p:spPr>
          <a:xfrm>
            <a:off x="685800" y="4453030"/>
            <a:ext cx="7772400" cy="991419"/>
          </a:xfrm>
        </p:spPr>
        <p:txBody>
          <a:bodyPr anchor="t">
            <a:normAutofit/>
          </a:bodyPr>
          <a:lstStyle>
            <a:lvl1pPr algn="l">
              <a:defRPr sz="2900" b="0">
                <a:solidFill>
                  <a:schemeClr val="bg1"/>
                </a:solidFill>
                <a:latin typeface="Arial" pitchFamily="34" charset="0"/>
                <a:cs typeface="Arial" pitchFamily="34" charset="0"/>
              </a:defRPr>
            </a:lvl1pPr>
          </a:lstStyle>
          <a:p>
            <a:r>
              <a:rPr lang="en-US" dirty="0" smtClean="0"/>
              <a:t>Click to edit Master title style</a:t>
            </a:r>
            <a:endParaRPr lang="en-GB" dirty="0"/>
          </a:p>
        </p:txBody>
      </p:sp>
      <p:sp>
        <p:nvSpPr>
          <p:cNvPr id="48" name="Subtitle 2"/>
          <p:cNvSpPr>
            <a:spLocks noGrp="1"/>
          </p:cNvSpPr>
          <p:nvPr>
            <p:ph type="subTitle" idx="1"/>
          </p:nvPr>
        </p:nvSpPr>
        <p:spPr>
          <a:xfrm>
            <a:off x="685800" y="5455920"/>
            <a:ext cx="7741920" cy="855358"/>
          </a:xfrm>
        </p:spPr>
        <p:txBody>
          <a:bodyPr>
            <a:normAutofit/>
          </a:bodyPr>
          <a:lstStyle>
            <a:lvl1pPr marL="0" indent="0" algn="l">
              <a:buNone/>
              <a:defRPr sz="1800" b="1">
                <a:solidFill>
                  <a:srgbClr val="93CDD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395039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8" name="Picture 7" descr="iStock_000003644147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80512" cy="6145632"/>
          </a:xfrm>
          <a:prstGeom prst="rect">
            <a:avLst/>
          </a:prstGeom>
        </p:spPr>
      </p:pic>
      <p:sp>
        <p:nvSpPr>
          <p:cNvPr id="9" name="Rectangle 8"/>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10" name="Picture 9"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2" name="Title Placeholder 1"/>
          <p:cNvSpPr>
            <a:spLocks noGrp="1"/>
          </p:cNvSpPr>
          <p:nvPr>
            <p:ph type="title"/>
          </p:nvPr>
        </p:nvSpPr>
        <p:spPr>
          <a:xfrm>
            <a:off x="973931" y="1260321"/>
            <a:ext cx="7196137" cy="997743"/>
          </a:xfrm>
          <a:prstGeom prst="rect">
            <a:avLst/>
          </a:prstGeom>
        </p:spPr>
        <p:txBody>
          <a:bodyPr vert="horz" lIns="91440" tIns="45720" rIns="91440" bIns="45720" rtlCol="0" anchor="ctr">
            <a:normAutofit/>
          </a:bodyPr>
          <a:lstStyle>
            <a:lvl1pPr algn="l">
              <a:defRPr sz="2900" b="1"/>
            </a:lvl1pPr>
          </a:lstStyle>
          <a:p>
            <a:r>
              <a:rPr lang="en-GB" dirty="0" smtClean="0"/>
              <a:t>Click to edit Master title style</a:t>
            </a:r>
            <a:endParaRPr lang="en-US" dirty="0"/>
          </a:p>
        </p:txBody>
      </p:sp>
      <p:sp>
        <p:nvSpPr>
          <p:cNvPr id="13" name="Subtitle 2"/>
          <p:cNvSpPr>
            <a:spLocks noGrp="1"/>
          </p:cNvSpPr>
          <p:nvPr>
            <p:ph type="subTitle" idx="1"/>
          </p:nvPr>
        </p:nvSpPr>
        <p:spPr>
          <a:xfrm>
            <a:off x="976401" y="2258064"/>
            <a:ext cx="7741920" cy="855358"/>
          </a:xfrm>
        </p:spPr>
        <p:txBody>
          <a:bodyPr>
            <a:normAutofit/>
          </a:bodyPr>
          <a:lstStyle>
            <a:lvl1pPr marL="0" indent="0" algn="l">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3163609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12" name="Picture 11" descr="iStock_000001935273Large.jpg"/>
          <p:cNvPicPr>
            <a:picLocks noChangeAspect="1"/>
          </p:cNvPicPr>
          <p:nvPr userDrawn="1"/>
        </p:nvPicPr>
        <p:blipFill rotWithShape="1">
          <a:blip r:embed="rId2">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4160520"/>
            <a:ext cx="9144000" cy="269748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endParaRPr lang="en-US" sz="4200" dirty="0">
              <a:solidFill>
                <a:schemeClr val="bg1"/>
              </a:solidFill>
              <a:latin typeface="Arial"/>
              <a:cs typeface="Arial"/>
            </a:endParaRPr>
          </a:p>
        </p:txBody>
      </p:sp>
      <p:pic>
        <p:nvPicPr>
          <p:cNvPr id="10" name="Picture 9"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Tree>
    <p:extLst>
      <p:ext uri="{BB962C8B-B14F-4D97-AF65-F5344CB8AC3E}">
        <p14:creationId xmlns:p14="http://schemas.microsoft.com/office/powerpoint/2010/main" val="399208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INTRODUCTION</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spTree>
    <p:extLst>
      <p:ext uri="{BB962C8B-B14F-4D97-AF65-F5344CB8AC3E}">
        <p14:creationId xmlns:p14="http://schemas.microsoft.com/office/powerpoint/2010/main" val="26491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extLst>
              <a:ext uri="{28A0092B-C50C-407E-A947-70E740481C1C}">
                <a14:useLocalDpi xmlns:a14="http://schemas.microsoft.com/office/drawing/2010/main" val="0"/>
              </a:ext>
            </a:extLst>
          </a:blip>
          <a:srcRect t="32937" b="32937"/>
          <a:stretch/>
        </p:blipFill>
        <p:spPr>
          <a:xfrm>
            <a:off x="0" y="0"/>
            <a:ext cx="9144000" cy="4160520"/>
          </a:xfrm>
          <a:prstGeom prst="rect">
            <a:avLst/>
          </a:prstGeom>
        </p:spPr>
      </p:pic>
      <p:sp>
        <p:nvSpPr>
          <p:cNvPr id="8" name="Rectangle 7"/>
          <p:cNvSpPr/>
          <p:nvPr userDrawn="1"/>
        </p:nvSpPr>
        <p:spPr>
          <a:xfrm>
            <a:off x="0" y="4160520"/>
            <a:ext cx="9144000" cy="26974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endParaRPr lang="en-US" sz="4200" dirty="0">
              <a:solidFill>
                <a:schemeClr val="bg1"/>
              </a:solidFill>
              <a:latin typeface="Arial"/>
              <a:cs typeface="Arial"/>
            </a:endParaRPr>
          </a:p>
        </p:txBody>
      </p:sp>
      <p:pic>
        <p:nvPicPr>
          <p:cNvPr id="10" name="Picture 9"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Tree>
    <p:extLst>
      <p:ext uri="{BB962C8B-B14F-4D97-AF65-F5344CB8AC3E}">
        <p14:creationId xmlns:p14="http://schemas.microsoft.com/office/powerpoint/2010/main" val="369373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rketing Tools">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MARKETING TOOLS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spTree>
    <p:extLst>
      <p:ext uri="{BB962C8B-B14F-4D97-AF65-F5344CB8AC3E}">
        <p14:creationId xmlns:p14="http://schemas.microsoft.com/office/powerpoint/2010/main" val="132586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rategies">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STRATEGIES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spTree>
    <p:extLst>
      <p:ext uri="{BB962C8B-B14F-4D97-AF65-F5344CB8AC3E}">
        <p14:creationId xmlns:p14="http://schemas.microsoft.com/office/powerpoint/2010/main" val="400555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4" name="TextBox 13"/>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LEARNING OBJECTIVES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46955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GB" dirty="0" smtClean="0"/>
              <a:t>Click to edit Master title style</a:t>
            </a:r>
            <a:endParaRPr lang="en-US" dirty="0"/>
          </a:p>
        </p:txBody>
      </p:sp>
    </p:spTree>
    <p:extLst>
      <p:ext uri="{BB962C8B-B14F-4D97-AF65-F5344CB8AC3E}">
        <p14:creationId xmlns:p14="http://schemas.microsoft.com/office/powerpoint/2010/main" val="887707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7" y="1272381"/>
            <a:ext cx="3382644"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GB" dirty="0" smtClean="0"/>
              <a:t>Click to edit Master title style</a:t>
            </a:r>
            <a:endParaRPr lang="en-US" dirty="0"/>
          </a:p>
        </p:txBody>
      </p:sp>
      <p:sp>
        <p:nvSpPr>
          <p:cNvPr id="11" name="Content Placeholder 16"/>
          <p:cNvSpPr>
            <a:spLocks noGrp="1"/>
          </p:cNvSpPr>
          <p:nvPr>
            <p:ph sz="quarter" idx="14"/>
          </p:nvPr>
        </p:nvSpPr>
        <p:spPr>
          <a:xfrm>
            <a:off x="4572000" y="1272381"/>
            <a:ext cx="3813493"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890910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D500C-2DAD-E24B-947F-AA454B3B4803}" type="datetimeFigureOut">
              <a:rPr lang="en-US" smtClean="0"/>
              <a:t>05/08/2015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D8636-02F0-2043-B1BF-E7E2D60464E4}" type="slidenum">
              <a:rPr lang="en-US" smtClean="0"/>
              <a:t>‹#›</a:t>
            </a:fld>
            <a:endParaRPr lang="en-US"/>
          </a:p>
        </p:txBody>
      </p:sp>
    </p:spTree>
    <p:extLst>
      <p:ext uri="{BB962C8B-B14F-4D97-AF65-F5344CB8AC3E}">
        <p14:creationId xmlns:p14="http://schemas.microsoft.com/office/powerpoint/2010/main" val="708712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63" r:id="rId7"/>
    <p:sldLayoutId id="2147483664" r:id="rId8"/>
    <p:sldLayoutId id="2147483665" r:id="rId9"/>
    <p:sldLayoutId id="2147483652"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news.bbc.co.uk/1/hi/health/8493922.stm" TargetMode="External"/><Relationship Id="rId2" Type="http://schemas.openxmlformats.org/officeDocument/2006/relationships/hyperlink" Target="http://flighttraining.aopa.org/students/presolo/skills/checklist.html"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atin typeface="Arial"/>
                <a:cs typeface="Arial"/>
              </a:rPr>
              <a:t>Risk and Safety Management in the Leisure, Events, Tourism and Sports Industries</a:t>
            </a:r>
            <a:r>
              <a:rPr lang="en-US" dirty="0">
                <a:latin typeface="Arial"/>
                <a:cs typeface="Arial"/>
              </a:rPr>
              <a:t/>
            </a:r>
            <a:br>
              <a:rPr lang="en-US" dirty="0">
                <a:latin typeface="Arial"/>
                <a:cs typeface="Arial"/>
              </a:rPr>
            </a:br>
            <a:endParaRPr lang="en-GB" dirty="0"/>
          </a:p>
        </p:txBody>
      </p:sp>
      <p:sp>
        <p:nvSpPr>
          <p:cNvPr id="3" name="Subtitle 2"/>
          <p:cNvSpPr>
            <a:spLocks noGrp="1"/>
          </p:cNvSpPr>
          <p:nvPr>
            <p:ph type="subTitle" idx="1"/>
          </p:nvPr>
        </p:nvSpPr>
        <p:spPr/>
        <p:txBody>
          <a:bodyPr/>
          <a:lstStyle/>
          <a:p>
            <a:r>
              <a:rPr lang="en-US" dirty="0">
                <a:solidFill>
                  <a:schemeClr val="accent5">
                    <a:lumMod val="60000"/>
                    <a:lumOff val="40000"/>
                  </a:schemeClr>
                </a:solidFill>
                <a:latin typeface="Arial"/>
                <a:cs typeface="Arial"/>
              </a:rPr>
              <a:t>Mark </a:t>
            </a:r>
            <a:r>
              <a:rPr lang="en-US" dirty="0" err="1">
                <a:solidFill>
                  <a:schemeClr val="accent5">
                    <a:lumMod val="60000"/>
                    <a:lumOff val="40000"/>
                  </a:schemeClr>
                </a:solidFill>
                <a:latin typeface="Arial"/>
                <a:cs typeface="Arial"/>
              </a:rPr>
              <a:t>Piekarz</a:t>
            </a:r>
            <a:r>
              <a:rPr lang="en-US" dirty="0">
                <a:solidFill>
                  <a:schemeClr val="accent5">
                    <a:lumMod val="60000"/>
                    <a:lumOff val="40000"/>
                  </a:schemeClr>
                </a:solidFill>
                <a:latin typeface="Arial"/>
                <a:cs typeface="Arial"/>
              </a:rPr>
              <a:t>, Ian Jenkins and Peter Mills</a:t>
            </a:r>
          </a:p>
          <a:p>
            <a:endParaRPr lang="en-GB" dirty="0"/>
          </a:p>
        </p:txBody>
      </p:sp>
    </p:spTree>
    <p:extLst>
      <p:ext uri="{BB962C8B-B14F-4D97-AF65-F5344CB8AC3E}">
        <p14:creationId xmlns:p14="http://schemas.microsoft.com/office/powerpoint/2010/main" val="3075493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93895" y="1272381"/>
            <a:ext cx="4178106" cy="4313237"/>
          </a:xfrm>
        </p:spPr>
        <p:txBody>
          <a:bodyPr>
            <a:normAutofit fontScale="92500" lnSpcReduction="20000"/>
          </a:bodyPr>
          <a:lstStyle/>
          <a:p>
            <a:r>
              <a:rPr lang="en-GB" dirty="0" err="1"/>
              <a:t>Gwande</a:t>
            </a:r>
            <a:r>
              <a:rPr lang="en-GB" dirty="0"/>
              <a:t> </a:t>
            </a:r>
            <a:r>
              <a:rPr lang="en-GB" dirty="0" smtClean="0"/>
              <a:t>(2010) </a:t>
            </a:r>
            <a:r>
              <a:rPr lang="en-GB" dirty="0"/>
              <a:t>problems can be:</a:t>
            </a:r>
          </a:p>
          <a:p>
            <a:pPr marL="457200" indent="-457200">
              <a:buFont typeface="Arial" panose="020B0604020202020204" pitchFamily="34" charset="0"/>
              <a:buChar char="•"/>
            </a:pPr>
            <a:r>
              <a:rPr lang="en-GB" dirty="0"/>
              <a:t>Simple (e.g. </a:t>
            </a:r>
            <a:r>
              <a:rPr lang="en-GB" dirty="0" smtClean="0"/>
              <a:t>steps for making a cake).</a:t>
            </a:r>
            <a:endParaRPr lang="en-GB" dirty="0"/>
          </a:p>
          <a:p>
            <a:pPr marL="457200" indent="-457200">
              <a:buFont typeface="Arial" panose="020B0604020202020204" pitchFamily="34" charset="0"/>
              <a:buChar char="•"/>
            </a:pPr>
            <a:r>
              <a:rPr lang="en-GB" dirty="0"/>
              <a:t>Complicated (e.g. </a:t>
            </a:r>
            <a:r>
              <a:rPr lang="en-GB" dirty="0" smtClean="0"/>
              <a:t>the steps for a moon mission, staging a large scale event).</a:t>
            </a:r>
            <a:endParaRPr lang="en-GB" dirty="0"/>
          </a:p>
          <a:p>
            <a:pPr marL="457200" indent="-457200">
              <a:buFont typeface="Arial" panose="020B0604020202020204" pitchFamily="34" charset="0"/>
              <a:buChar char="•"/>
            </a:pPr>
            <a:r>
              <a:rPr lang="en-GB" dirty="0"/>
              <a:t>Complex </a:t>
            </a:r>
            <a:r>
              <a:rPr lang="en-GB" dirty="0" smtClean="0"/>
              <a:t>(e.g. bringing </a:t>
            </a:r>
            <a:r>
              <a:rPr lang="en-GB" dirty="0"/>
              <a:t>up children</a:t>
            </a:r>
            <a:r>
              <a:rPr lang="en-GB" dirty="0" smtClean="0"/>
              <a:t>).</a:t>
            </a:r>
            <a:endParaRPr lang="en-GB" dirty="0"/>
          </a:p>
          <a:p>
            <a:endParaRPr lang="en-GB" dirty="0"/>
          </a:p>
        </p:txBody>
      </p:sp>
      <p:sp>
        <p:nvSpPr>
          <p:cNvPr id="3" name="Title 2"/>
          <p:cNvSpPr>
            <a:spLocks noGrp="1"/>
          </p:cNvSpPr>
          <p:nvPr>
            <p:ph type="title"/>
          </p:nvPr>
        </p:nvSpPr>
        <p:spPr/>
        <p:txBody>
          <a:bodyPr/>
          <a:lstStyle/>
          <a:p>
            <a:r>
              <a:rPr lang="en-GB" dirty="0" smtClean="0"/>
              <a:t>TYPES OF CHECKLISTS</a:t>
            </a:r>
            <a:endParaRPr lang="en-GB" dirty="0"/>
          </a:p>
        </p:txBody>
      </p:sp>
      <p:sp>
        <p:nvSpPr>
          <p:cNvPr id="4" name="Content Placeholder 3"/>
          <p:cNvSpPr>
            <a:spLocks noGrp="1"/>
          </p:cNvSpPr>
          <p:nvPr>
            <p:ph sz="quarter" idx="14"/>
          </p:nvPr>
        </p:nvSpPr>
        <p:spPr/>
        <p:txBody>
          <a:bodyPr>
            <a:normAutofit fontScale="70000" lnSpcReduction="20000"/>
          </a:bodyPr>
          <a:lstStyle/>
          <a:p>
            <a:pPr lvl="0"/>
            <a:r>
              <a:rPr lang="en-GB" dirty="0"/>
              <a:t>The risk register </a:t>
            </a:r>
            <a:r>
              <a:rPr lang="en-GB" dirty="0" smtClean="0"/>
              <a:t>can, </a:t>
            </a:r>
            <a:r>
              <a:rPr lang="en-GB" dirty="0"/>
              <a:t>in some </a:t>
            </a:r>
            <a:r>
              <a:rPr lang="en-GB" dirty="0" smtClean="0"/>
              <a:t>instances, </a:t>
            </a:r>
            <a:r>
              <a:rPr lang="en-GB" dirty="0"/>
              <a:t>suffice as a </a:t>
            </a:r>
            <a:r>
              <a:rPr lang="en-GB" dirty="0" smtClean="0"/>
              <a:t>checklist.</a:t>
            </a:r>
          </a:p>
          <a:p>
            <a:pPr lvl="0"/>
            <a:r>
              <a:rPr lang="en-GB" dirty="0" smtClean="0"/>
              <a:t>In </a:t>
            </a:r>
            <a:r>
              <a:rPr lang="en-GB" dirty="0"/>
              <a:t>other instances, separate checklists and procedures may need to be developed.</a:t>
            </a:r>
          </a:p>
          <a:p>
            <a:pPr lvl="0"/>
            <a:r>
              <a:rPr lang="en-GB" dirty="0" smtClean="0"/>
              <a:t>Checklists </a:t>
            </a:r>
            <a:r>
              <a:rPr lang="en-GB" dirty="0"/>
              <a:t>can range from </a:t>
            </a:r>
            <a:r>
              <a:rPr lang="en-GB" dirty="0" smtClean="0"/>
              <a:t>DO </a:t>
            </a:r>
            <a:r>
              <a:rPr lang="en-GB" dirty="0"/>
              <a:t>–CONFIRM (</a:t>
            </a:r>
            <a:r>
              <a:rPr lang="en-GB" dirty="0" smtClean="0"/>
              <a:t>i.e. </a:t>
            </a:r>
            <a:r>
              <a:rPr lang="en-GB" dirty="0"/>
              <a:t>confirm you have done an action) and </a:t>
            </a:r>
            <a:r>
              <a:rPr lang="en-GB" dirty="0" smtClean="0"/>
              <a:t>READ – DO </a:t>
            </a:r>
            <a:r>
              <a:rPr lang="en-GB" dirty="0"/>
              <a:t>(i.e. read what has been written and do it</a:t>
            </a:r>
            <a:r>
              <a:rPr lang="en-GB" dirty="0" smtClean="0"/>
              <a:t>).</a:t>
            </a:r>
            <a:endParaRPr lang="en-GB" dirty="0"/>
          </a:p>
          <a:p>
            <a:pPr lvl="0"/>
            <a:r>
              <a:rPr lang="en-GB" dirty="0"/>
              <a:t>If it is an operational checklist, identify points where verification can be confirmed</a:t>
            </a:r>
            <a:r>
              <a:rPr lang="en-GB" dirty="0" smtClean="0"/>
              <a:t>.</a:t>
            </a:r>
            <a:endParaRPr lang="en-GB" dirty="0"/>
          </a:p>
        </p:txBody>
      </p:sp>
    </p:spTree>
    <p:extLst>
      <p:ext uri="{BB962C8B-B14F-4D97-AF65-F5344CB8AC3E}">
        <p14:creationId xmlns:p14="http://schemas.microsoft.com/office/powerpoint/2010/main" val="1516871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36098" y="1272381"/>
            <a:ext cx="7949395" cy="4313237"/>
          </a:xfrm>
        </p:spPr>
        <p:txBody>
          <a:bodyPr>
            <a:normAutofit fontScale="70000" lnSpcReduction="20000"/>
          </a:bodyPr>
          <a:lstStyle/>
          <a:p>
            <a:pPr marL="457200" lvl="0" indent="-457200">
              <a:buFont typeface="Arial" panose="020B0604020202020204" pitchFamily="34" charset="0"/>
              <a:buChar char="•"/>
            </a:pPr>
            <a:r>
              <a:rPr lang="en-GB" dirty="0"/>
              <a:t>Ask what can go wrong, or will go wrong using mind maps and scenario planning.</a:t>
            </a:r>
          </a:p>
          <a:p>
            <a:pPr marL="457200" lvl="0" indent="-457200">
              <a:buFont typeface="Arial" panose="020B0604020202020204" pitchFamily="34" charset="0"/>
              <a:buChar char="•"/>
            </a:pPr>
            <a:r>
              <a:rPr lang="en-GB" dirty="0"/>
              <a:t>Check </a:t>
            </a:r>
            <a:r>
              <a:rPr lang="en-GB" dirty="0" smtClean="0"/>
              <a:t>insurance.  </a:t>
            </a:r>
            <a:endParaRPr lang="en-GB" dirty="0"/>
          </a:p>
          <a:p>
            <a:pPr marL="457200" lvl="0" indent="-457200">
              <a:buFont typeface="Arial" panose="020B0604020202020204" pitchFamily="34" charset="0"/>
              <a:buChar char="•"/>
            </a:pPr>
            <a:r>
              <a:rPr lang="en-GB" dirty="0"/>
              <a:t>Check chains of command.</a:t>
            </a:r>
          </a:p>
          <a:p>
            <a:pPr marL="457200" lvl="0" indent="-457200">
              <a:buFont typeface="Arial" panose="020B0604020202020204" pitchFamily="34" charset="0"/>
              <a:buChar char="•"/>
            </a:pPr>
            <a:r>
              <a:rPr lang="en-GB" dirty="0"/>
              <a:t>Select staff/train and </a:t>
            </a:r>
            <a:r>
              <a:rPr lang="en-GB" dirty="0" smtClean="0"/>
              <a:t>prepare. </a:t>
            </a:r>
            <a:endParaRPr lang="en-GB" dirty="0"/>
          </a:p>
          <a:p>
            <a:pPr marL="457200" lvl="0" indent="-457200">
              <a:buFont typeface="Arial" panose="020B0604020202020204" pitchFamily="34" charset="0"/>
              <a:buChar char="•"/>
            </a:pPr>
            <a:r>
              <a:rPr lang="en-GB" dirty="0"/>
              <a:t>Emergency </a:t>
            </a:r>
            <a:r>
              <a:rPr lang="en-GB" dirty="0" smtClean="0"/>
              <a:t>procedures.</a:t>
            </a:r>
            <a:endParaRPr lang="en-GB" dirty="0"/>
          </a:p>
          <a:p>
            <a:pPr marL="457200" lvl="0" indent="-457200">
              <a:buFont typeface="Arial" panose="020B0604020202020204" pitchFamily="34" charset="0"/>
              <a:buChar char="•"/>
            </a:pPr>
            <a:r>
              <a:rPr lang="en-GB" dirty="0"/>
              <a:t>Contacts – are they clear and </a:t>
            </a:r>
            <a:r>
              <a:rPr lang="en-GB" dirty="0" smtClean="0"/>
              <a:t>up-to-date?</a:t>
            </a:r>
            <a:endParaRPr lang="en-GB" dirty="0"/>
          </a:p>
          <a:p>
            <a:pPr marL="457200" lvl="0" indent="-457200">
              <a:buFont typeface="Arial" panose="020B0604020202020204" pitchFamily="34" charset="0"/>
              <a:buChar char="•"/>
            </a:pPr>
            <a:r>
              <a:rPr lang="en-GB" dirty="0"/>
              <a:t>Ask yourself this – “How could I justify this decision in courts?”</a:t>
            </a:r>
          </a:p>
          <a:p>
            <a:pPr marL="457200" lvl="0" indent="-457200">
              <a:buFont typeface="Arial" panose="020B0604020202020204" pitchFamily="34" charset="0"/>
              <a:buChar char="•"/>
            </a:pPr>
            <a:r>
              <a:rPr lang="en-GB" dirty="0"/>
              <a:t>Develop a checklist manual which is easy to understand (or links into other checklists</a:t>
            </a:r>
            <a:r>
              <a:rPr lang="en-GB" dirty="0" smtClean="0"/>
              <a:t>).</a:t>
            </a:r>
            <a:endParaRPr lang="en-GB" dirty="0"/>
          </a:p>
          <a:p>
            <a:pPr marL="457200" lvl="0" indent="-457200">
              <a:buFont typeface="Arial" panose="020B0604020202020204" pitchFamily="34" charset="0"/>
              <a:buChar char="•"/>
            </a:pPr>
            <a:r>
              <a:rPr lang="en-GB" dirty="0"/>
              <a:t>Date and sign the forms with any </a:t>
            </a:r>
            <a:r>
              <a:rPr lang="en-GB"/>
              <a:t>subsequent </a:t>
            </a:r>
            <a:r>
              <a:rPr lang="en-GB" smtClean="0"/>
              <a:t>amendments </a:t>
            </a:r>
            <a:r>
              <a:rPr lang="en-GB" dirty="0"/>
              <a:t>or reviews.</a:t>
            </a:r>
          </a:p>
          <a:p>
            <a:r>
              <a:rPr lang="en-GB" b="1" dirty="0"/>
              <a:t> </a:t>
            </a:r>
            <a:endParaRPr lang="en-GB" dirty="0"/>
          </a:p>
          <a:p>
            <a:endParaRPr lang="en-GB" dirty="0"/>
          </a:p>
        </p:txBody>
      </p:sp>
      <p:sp>
        <p:nvSpPr>
          <p:cNvPr id="3" name="Title 2"/>
          <p:cNvSpPr>
            <a:spLocks noGrp="1"/>
          </p:cNvSpPr>
          <p:nvPr>
            <p:ph type="title"/>
          </p:nvPr>
        </p:nvSpPr>
        <p:spPr/>
        <p:txBody>
          <a:bodyPr/>
          <a:lstStyle/>
          <a:p>
            <a:r>
              <a:rPr lang="en-GB" dirty="0" smtClean="0"/>
              <a:t>HOW TO DEVELOP A CHECKLIST</a:t>
            </a:r>
            <a:endParaRPr lang="en-GB" dirty="0"/>
          </a:p>
        </p:txBody>
      </p:sp>
    </p:spTree>
    <p:extLst>
      <p:ext uri="{BB962C8B-B14F-4D97-AF65-F5344CB8AC3E}">
        <p14:creationId xmlns:p14="http://schemas.microsoft.com/office/powerpoint/2010/main" val="2510720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p:txBody>
          <a:bodyPr>
            <a:normAutofit fontScale="40000" lnSpcReduction="20000"/>
          </a:bodyPr>
          <a:lstStyle/>
          <a:p>
            <a:pPr marL="457200" lvl="0" indent="-457200">
              <a:buFont typeface="Arial" panose="020B0604020202020204" pitchFamily="34" charset="0"/>
              <a:buChar char="•"/>
            </a:pPr>
            <a:r>
              <a:rPr lang="en-GB" dirty="0"/>
              <a:t>Must be easy to </a:t>
            </a:r>
            <a:r>
              <a:rPr lang="en-GB" dirty="0" smtClean="0"/>
              <a:t>understand.</a:t>
            </a:r>
          </a:p>
          <a:p>
            <a:pPr marL="457200" lvl="0" indent="-457200">
              <a:buFont typeface="Arial" panose="020B0604020202020204" pitchFamily="34" charset="0"/>
              <a:buChar char="•"/>
            </a:pPr>
            <a:r>
              <a:rPr lang="en-GB" dirty="0" smtClean="0"/>
              <a:t>People </a:t>
            </a:r>
            <a:r>
              <a:rPr lang="en-GB" dirty="0"/>
              <a:t>must be utterly disciplined in adhering to the checklists of actions where failure to complete an action can result in a catastrophic risk </a:t>
            </a:r>
            <a:r>
              <a:rPr lang="en-GB" dirty="0" smtClean="0"/>
              <a:t>event.</a:t>
            </a:r>
          </a:p>
          <a:p>
            <a:pPr marL="457200" lvl="0" indent="-457200">
              <a:buFont typeface="Arial" panose="020B0604020202020204" pitchFamily="34" charset="0"/>
              <a:buChar char="•"/>
            </a:pPr>
            <a:r>
              <a:rPr lang="en-GB" dirty="0" smtClean="0"/>
              <a:t>No </a:t>
            </a:r>
            <a:r>
              <a:rPr lang="en-GB" dirty="0"/>
              <a:t>one should see themselves as ‘above’ or too experienced to adhere to a checklist. Memory and knowledge can be imperfect, so learn to trust </a:t>
            </a:r>
            <a:r>
              <a:rPr lang="en-GB" dirty="0" smtClean="0"/>
              <a:t>procedures.</a:t>
            </a:r>
          </a:p>
          <a:p>
            <a:pPr marL="457200" lvl="0" indent="-457200">
              <a:buFont typeface="Arial" panose="020B0604020202020204" pitchFamily="34" charset="0"/>
              <a:buChar char="•"/>
            </a:pPr>
            <a:r>
              <a:rPr lang="en-GB" dirty="0" smtClean="0"/>
              <a:t>The </a:t>
            </a:r>
            <a:r>
              <a:rPr lang="en-GB" dirty="0"/>
              <a:t>key is not necessarily about remembering everything, but remembering where to access information. </a:t>
            </a:r>
            <a:endParaRPr lang="en-GB" dirty="0" smtClean="0"/>
          </a:p>
          <a:p>
            <a:pPr marL="457200" lvl="0" indent="-457200">
              <a:buFont typeface="Arial" panose="020B0604020202020204" pitchFamily="34" charset="0"/>
              <a:buChar char="•"/>
            </a:pPr>
            <a:r>
              <a:rPr lang="en-GB" dirty="0" smtClean="0"/>
              <a:t>Checklists </a:t>
            </a:r>
            <a:r>
              <a:rPr lang="en-GB" dirty="0"/>
              <a:t>must be tested with staff to ensure they avoid being vague, imprecise and too long. Running live scenarios are useful for testing and refining </a:t>
            </a:r>
            <a:r>
              <a:rPr lang="en-GB" dirty="0" smtClean="0"/>
              <a:t>procedures.</a:t>
            </a:r>
          </a:p>
          <a:p>
            <a:pPr marL="457200" lvl="0" indent="-457200">
              <a:buFont typeface="Arial" panose="020B0604020202020204" pitchFamily="34" charset="0"/>
              <a:buChar char="•"/>
            </a:pPr>
            <a:r>
              <a:rPr lang="en-GB" dirty="0" smtClean="0"/>
              <a:t>Checklists </a:t>
            </a:r>
            <a:r>
              <a:rPr lang="en-GB" dirty="0"/>
              <a:t>should make reference to industry or regulatory </a:t>
            </a:r>
            <a:r>
              <a:rPr lang="en-GB" dirty="0" smtClean="0"/>
              <a:t>standards.</a:t>
            </a:r>
          </a:p>
          <a:p>
            <a:pPr marL="457200" lvl="0" indent="-457200">
              <a:buFont typeface="Arial" panose="020B0604020202020204" pitchFamily="34" charset="0"/>
              <a:buChar char="•"/>
            </a:pPr>
            <a:r>
              <a:rPr lang="en-GB" dirty="0" smtClean="0"/>
              <a:t>Waivers </a:t>
            </a:r>
            <a:r>
              <a:rPr lang="en-GB" dirty="0"/>
              <a:t>(discussed in </a:t>
            </a:r>
            <a:r>
              <a:rPr lang="en-GB" b="1" dirty="0"/>
              <a:t>Chapter 5</a:t>
            </a:r>
            <a:r>
              <a:rPr lang="en-GB" dirty="0"/>
              <a:t>) although they do not remove liability, can be turned into checklists to remind people of the risks and to check that they have adopted any recommended measures (e.g. safety equipment, medical declarations, securing </a:t>
            </a:r>
            <a:r>
              <a:rPr lang="en-GB" dirty="0" smtClean="0"/>
              <a:t>belongings, </a:t>
            </a:r>
            <a:r>
              <a:rPr lang="en-GB" dirty="0"/>
              <a:t>etc</a:t>
            </a:r>
            <a:r>
              <a:rPr lang="en-GB" dirty="0" smtClean="0"/>
              <a:t>.).</a:t>
            </a:r>
            <a:endParaRPr lang="en-GB" dirty="0"/>
          </a:p>
          <a:p>
            <a:pPr marL="457200" lvl="0" indent="-457200">
              <a:buFont typeface="Arial" panose="020B0604020202020204" pitchFamily="34" charset="0"/>
              <a:buChar char="•"/>
            </a:pPr>
            <a:r>
              <a:rPr lang="en-GB" dirty="0"/>
              <a:t>Must be </a:t>
            </a:r>
            <a:r>
              <a:rPr lang="en-GB" dirty="0" smtClean="0"/>
              <a:t>dated.</a:t>
            </a:r>
            <a:endParaRPr lang="en-GB" dirty="0"/>
          </a:p>
          <a:p>
            <a:pPr marL="457200" lvl="0" indent="-457200">
              <a:buFont typeface="Arial" panose="020B0604020202020204" pitchFamily="34" charset="0"/>
              <a:buChar char="•"/>
            </a:pPr>
            <a:r>
              <a:rPr lang="en-GB" dirty="0"/>
              <a:t>Must be reviewed.</a:t>
            </a:r>
          </a:p>
          <a:p>
            <a:pPr marL="457200" lvl="0" indent="-457200">
              <a:buFont typeface="Arial" panose="020B0604020202020204" pitchFamily="34" charset="0"/>
              <a:buChar char="•"/>
            </a:pPr>
            <a:r>
              <a:rPr lang="en-GB" dirty="0"/>
              <a:t>Think </a:t>
            </a:r>
            <a:r>
              <a:rPr lang="en-GB" dirty="0" smtClean="0"/>
              <a:t>holistically.</a:t>
            </a:r>
            <a:endParaRPr lang="en-GB" dirty="0"/>
          </a:p>
          <a:p>
            <a:pPr marL="457200" lvl="0" indent="-457200">
              <a:buFont typeface="Arial" panose="020B0604020202020204" pitchFamily="34" charset="0"/>
              <a:buChar char="•"/>
            </a:pPr>
            <a:r>
              <a:rPr lang="en-GB" dirty="0"/>
              <a:t>Identify all the hazards and dangers.</a:t>
            </a:r>
          </a:p>
          <a:p>
            <a:pPr marL="457200" lvl="0" indent="-457200">
              <a:buFont typeface="Arial" panose="020B0604020202020204" pitchFamily="34" charset="0"/>
              <a:buChar char="•"/>
            </a:pPr>
            <a:r>
              <a:rPr lang="en-GB" dirty="0"/>
              <a:t>Evaluate the probability/frequency and the severity.</a:t>
            </a:r>
          </a:p>
          <a:p>
            <a:pPr marL="457200" lvl="0" indent="-457200">
              <a:buFont typeface="Arial" panose="020B0604020202020204" pitchFamily="34" charset="0"/>
              <a:buChar char="•"/>
            </a:pPr>
            <a:r>
              <a:rPr lang="en-GB" dirty="0"/>
              <a:t>Identify who is vulnerable.</a:t>
            </a:r>
          </a:p>
          <a:p>
            <a:pPr marL="457200" lvl="0" indent="-457200">
              <a:buFont typeface="Arial" panose="020B0604020202020204" pitchFamily="34" charset="0"/>
              <a:buChar char="•"/>
            </a:pPr>
            <a:r>
              <a:rPr lang="en-GB" dirty="0"/>
              <a:t>Identify the chain of responsibility and command.</a:t>
            </a:r>
          </a:p>
          <a:p>
            <a:pPr marL="457200" lvl="0" indent="-457200">
              <a:buFont typeface="Arial" panose="020B0604020202020204" pitchFamily="34" charset="0"/>
              <a:buChar char="•"/>
            </a:pPr>
            <a:r>
              <a:rPr lang="en-GB" dirty="0"/>
              <a:t>Develop proactive strategies to deal with the potential risks.</a:t>
            </a:r>
          </a:p>
          <a:p>
            <a:pPr marL="457200" indent="-457200">
              <a:buFont typeface="Arial" panose="020B0604020202020204" pitchFamily="34" charset="0"/>
              <a:buChar char="•"/>
            </a:pPr>
            <a:r>
              <a:rPr lang="en-GB" dirty="0"/>
              <a:t>Develop strategies that deal with </a:t>
            </a:r>
            <a:r>
              <a:rPr lang="en-GB" dirty="0" smtClean="0"/>
              <a:t>accidents.</a:t>
            </a:r>
            <a:endParaRPr lang="en-GB" dirty="0"/>
          </a:p>
          <a:p>
            <a:endParaRPr lang="en-GB" dirty="0"/>
          </a:p>
        </p:txBody>
      </p:sp>
      <p:sp>
        <p:nvSpPr>
          <p:cNvPr id="3" name="Title 2"/>
          <p:cNvSpPr>
            <a:spLocks noGrp="1"/>
          </p:cNvSpPr>
          <p:nvPr>
            <p:ph type="title"/>
          </p:nvPr>
        </p:nvSpPr>
        <p:spPr/>
        <p:txBody>
          <a:bodyPr/>
          <a:lstStyle/>
          <a:p>
            <a:r>
              <a:rPr lang="en-GB" dirty="0" smtClean="0"/>
              <a:t>WHAT MAKES A GOOD CHECKLIST</a:t>
            </a:r>
            <a:endParaRPr lang="en-GB" dirty="0"/>
          </a:p>
        </p:txBody>
      </p:sp>
    </p:spTree>
    <p:extLst>
      <p:ext uri="{BB962C8B-B14F-4D97-AF65-F5344CB8AC3E}">
        <p14:creationId xmlns:p14="http://schemas.microsoft.com/office/powerpoint/2010/main" val="1358488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62708" y="1272381"/>
            <a:ext cx="8201463" cy="4313237"/>
          </a:xfrm>
        </p:spPr>
        <p:txBody>
          <a:bodyPr>
            <a:normAutofit/>
          </a:bodyPr>
          <a:lstStyle/>
          <a:p>
            <a:pPr marL="457200" indent="-457200">
              <a:buFont typeface="Arial" panose="020B0604020202020204" pitchFamily="34" charset="0"/>
              <a:buChar char="•"/>
            </a:pPr>
            <a:r>
              <a:rPr lang="en-GB" dirty="0" smtClean="0"/>
              <a:t>At the end of the chapter in the book, a variety of examples are given to illustrate how these concepts can be applied to specific industry sector examples.</a:t>
            </a:r>
          </a:p>
          <a:p>
            <a:pPr marL="457200" indent="-457200">
              <a:buFont typeface="Arial" panose="020B0604020202020204" pitchFamily="34" charset="0"/>
              <a:buChar char="•"/>
            </a:pPr>
            <a:r>
              <a:rPr lang="en-GB" dirty="0" smtClean="0"/>
              <a:t>You are encouraged to select the most relevant sector examples related to your teaching and learning needs.</a:t>
            </a:r>
            <a:endParaRPr lang="en-GB" dirty="0"/>
          </a:p>
        </p:txBody>
      </p:sp>
      <p:sp>
        <p:nvSpPr>
          <p:cNvPr id="3" name="Title 2"/>
          <p:cNvSpPr>
            <a:spLocks noGrp="1"/>
          </p:cNvSpPr>
          <p:nvPr>
            <p:ph type="title"/>
          </p:nvPr>
        </p:nvSpPr>
        <p:spPr>
          <a:xfrm>
            <a:off x="562708" y="274638"/>
            <a:ext cx="7822785" cy="997743"/>
          </a:xfrm>
        </p:spPr>
        <p:txBody>
          <a:bodyPr/>
          <a:lstStyle/>
          <a:p>
            <a:r>
              <a:rPr lang="en-GB" dirty="0" smtClean="0"/>
              <a:t>CONTEXTUALISATION AND APPLICATION TO THE DIFFERENT SECTORS</a:t>
            </a:r>
            <a:endParaRPr lang="en-GB" dirty="0"/>
          </a:p>
        </p:txBody>
      </p:sp>
    </p:spTree>
    <p:extLst>
      <p:ext uri="{BB962C8B-B14F-4D97-AF65-F5344CB8AC3E}">
        <p14:creationId xmlns:p14="http://schemas.microsoft.com/office/powerpoint/2010/main" val="2792086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22032" y="1272381"/>
            <a:ext cx="7963462" cy="4313237"/>
          </a:xfrm>
        </p:spPr>
        <p:txBody>
          <a:bodyPr>
            <a:normAutofit fontScale="92500" lnSpcReduction="20000"/>
          </a:bodyPr>
          <a:lstStyle/>
          <a:p>
            <a:pPr marL="457200" indent="-457200">
              <a:buFont typeface="Arial" panose="020B0604020202020204" pitchFamily="34" charset="0"/>
              <a:buChar char="•"/>
            </a:pPr>
            <a:r>
              <a:rPr lang="en-GB" dirty="0"/>
              <a:t>Checklists cannot solve all problems, or deal with all crisis situations. </a:t>
            </a:r>
            <a:endParaRPr lang="en-GB" dirty="0" smtClean="0"/>
          </a:p>
          <a:p>
            <a:pPr marL="457200" indent="-457200">
              <a:buFont typeface="Arial" panose="020B0604020202020204" pitchFamily="34" charset="0"/>
              <a:buChar char="•"/>
            </a:pPr>
            <a:r>
              <a:rPr lang="en-GB" dirty="0" smtClean="0"/>
              <a:t>Sometimes </a:t>
            </a:r>
            <a:r>
              <a:rPr lang="en-GB" dirty="0"/>
              <a:t>a person’s judgement at the time of the crisis is what is of critical importance, whereby a checklist may be used as a barrier to decisive action. </a:t>
            </a:r>
            <a:endParaRPr lang="en-GB" dirty="0" smtClean="0"/>
          </a:p>
          <a:p>
            <a:pPr marL="457200" indent="-457200">
              <a:buFont typeface="Arial" panose="020B0604020202020204" pitchFamily="34" charset="0"/>
              <a:buChar char="•"/>
            </a:pPr>
            <a:r>
              <a:rPr lang="en-GB" dirty="0"/>
              <a:t>‘Generally, however, if the crisis checklist has been designed well, it will prove to be more beneficial than not, and provide a strategy for dealing with complex risk situations.’</a:t>
            </a:r>
          </a:p>
        </p:txBody>
      </p:sp>
      <p:sp>
        <p:nvSpPr>
          <p:cNvPr id="3" name="Title 2"/>
          <p:cNvSpPr>
            <a:spLocks noGrp="1"/>
          </p:cNvSpPr>
          <p:nvPr>
            <p:ph type="title"/>
          </p:nvPr>
        </p:nvSpPr>
        <p:spPr/>
        <p:txBody>
          <a:bodyPr/>
          <a:lstStyle/>
          <a:p>
            <a:r>
              <a:rPr lang="en-GB" dirty="0" smtClean="0"/>
              <a:t/>
            </a:r>
            <a:br>
              <a:rPr lang="en-GB" dirty="0" smtClean="0"/>
            </a:br>
            <a:r>
              <a:rPr lang="en-GB" dirty="0" smtClean="0"/>
              <a:t>CONCLUSION</a:t>
            </a:r>
            <a:endParaRPr lang="en-GB" dirty="0"/>
          </a:p>
        </p:txBody>
      </p:sp>
    </p:spTree>
    <p:extLst>
      <p:ext uri="{BB962C8B-B14F-4D97-AF65-F5344CB8AC3E}">
        <p14:creationId xmlns:p14="http://schemas.microsoft.com/office/powerpoint/2010/main" val="30528924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err="1"/>
              <a:t>Gwande</a:t>
            </a:r>
            <a:r>
              <a:rPr lang="en-US" dirty="0"/>
              <a:t>,. E. (2010</a:t>
            </a:r>
            <a:r>
              <a:rPr lang="en-US" i="1" dirty="0"/>
              <a:t>). Checklist Manifesto</a:t>
            </a:r>
            <a:r>
              <a:rPr lang="en-US" dirty="0"/>
              <a:t>. Profile </a:t>
            </a:r>
            <a:r>
              <a:rPr lang="en-US" dirty="0" smtClean="0"/>
              <a:t>Books</a:t>
            </a:r>
            <a:r>
              <a:rPr lang="en-US" dirty="0"/>
              <a:t>, </a:t>
            </a:r>
            <a:r>
              <a:rPr lang="en-US" dirty="0" smtClean="0"/>
              <a:t>London.</a:t>
            </a:r>
            <a:endParaRPr lang="en-GB" dirty="0"/>
          </a:p>
        </p:txBody>
      </p:sp>
      <p:sp>
        <p:nvSpPr>
          <p:cNvPr id="3" name="Title 2"/>
          <p:cNvSpPr>
            <a:spLocks noGrp="1"/>
          </p:cNvSpPr>
          <p:nvPr>
            <p:ph type="title"/>
          </p:nvPr>
        </p:nvSpPr>
        <p:spPr/>
        <p:txBody>
          <a:bodyPr/>
          <a:lstStyle/>
          <a:p>
            <a:r>
              <a:rPr lang="en-GB" dirty="0" smtClean="0"/>
              <a:t>REFERENCES</a:t>
            </a:r>
            <a:endParaRPr lang="en-GB" dirty="0"/>
          </a:p>
        </p:txBody>
      </p:sp>
    </p:spTree>
    <p:extLst>
      <p:ext uri="{BB962C8B-B14F-4D97-AF65-F5344CB8AC3E}">
        <p14:creationId xmlns:p14="http://schemas.microsoft.com/office/powerpoint/2010/main" val="907113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189356" y="1272381"/>
            <a:ext cx="7357236" cy="4313237"/>
          </a:xfrm>
        </p:spPr>
        <p:txBody>
          <a:bodyPr>
            <a:normAutofit/>
          </a:bodyPr>
          <a:lstStyle/>
          <a:p>
            <a:r>
              <a:rPr lang="en-GB" sz="2800" dirty="0" smtClean="0"/>
              <a:t>This is a link for the benefits of using </a:t>
            </a:r>
            <a:r>
              <a:rPr lang="en-GB" sz="2800" dirty="0"/>
              <a:t>aviation checklists: </a:t>
            </a:r>
            <a:r>
              <a:rPr lang="en-GB" sz="2800" dirty="0">
                <a:hlinkClick r:id="rId2"/>
              </a:rPr>
              <a:t>http://</a:t>
            </a:r>
            <a:r>
              <a:rPr lang="en-GB" sz="2800" dirty="0" smtClean="0">
                <a:hlinkClick r:id="rId2"/>
              </a:rPr>
              <a:t>flighttraining.aopa.org/students/presolo/</a:t>
            </a:r>
          </a:p>
          <a:p>
            <a:r>
              <a:rPr lang="en-GB" sz="2800" dirty="0" smtClean="0">
                <a:hlinkClick r:id="rId2"/>
              </a:rPr>
              <a:t>skills/checklist.html</a:t>
            </a:r>
            <a:r>
              <a:rPr lang="en-GB" sz="2800" dirty="0" smtClean="0"/>
              <a:t> (accessed 5th August 2015).</a:t>
            </a:r>
          </a:p>
          <a:p>
            <a:r>
              <a:rPr lang="en-GB" sz="2800" dirty="0" smtClean="0"/>
              <a:t>BBC </a:t>
            </a:r>
            <a:r>
              <a:rPr lang="en-GB" sz="2800" dirty="0"/>
              <a:t>link (has the link to the checklist): </a:t>
            </a:r>
            <a:r>
              <a:rPr lang="en-GB" sz="2800" dirty="0">
                <a:hlinkClick r:id="rId3"/>
              </a:rPr>
              <a:t>http://</a:t>
            </a:r>
            <a:r>
              <a:rPr lang="en-GB" sz="2800" dirty="0" smtClean="0">
                <a:hlinkClick r:id="rId3"/>
              </a:rPr>
              <a:t>news.bbc.co.uk/1/hi/health/8493922.stm</a:t>
            </a:r>
            <a:r>
              <a:rPr lang="en-GB" sz="2800" dirty="0"/>
              <a:t> (accessed 5th August 2015).</a:t>
            </a:r>
          </a:p>
          <a:p>
            <a:endParaRPr lang="en-GB" dirty="0"/>
          </a:p>
          <a:p>
            <a:endParaRPr lang="en-GB" dirty="0"/>
          </a:p>
        </p:txBody>
      </p:sp>
      <p:sp>
        <p:nvSpPr>
          <p:cNvPr id="3" name="Title 2"/>
          <p:cNvSpPr>
            <a:spLocks noGrp="1"/>
          </p:cNvSpPr>
          <p:nvPr>
            <p:ph type="title"/>
          </p:nvPr>
        </p:nvSpPr>
        <p:spPr/>
        <p:txBody>
          <a:bodyPr/>
          <a:lstStyle/>
          <a:p>
            <a:r>
              <a:rPr lang="en-GB" dirty="0" smtClean="0"/>
              <a:t>ADDITIONAL REFERENCES/LINKS</a:t>
            </a:r>
            <a:endParaRPr lang="en-GB" dirty="0"/>
          </a:p>
        </p:txBody>
      </p:sp>
    </p:spTree>
    <p:extLst>
      <p:ext uri="{BB962C8B-B14F-4D97-AF65-F5344CB8AC3E}">
        <p14:creationId xmlns:p14="http://schemas.microsoft.com/office/powerpoint/2010/main" val="17142984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 You</a:t>
            </a:r>
            <a:endParaRPr lang="en-GB" dirty="0"/>
          </a:p>
        </p:txBody>
      </p:sp>
      <p:sp>
        <p:nvSpPr>
          <p:cNvPr id="3" name="Subtitle 2"/>
          <p:cNvSpPr>
            <a:spLocks noGrp="1"/>
          </p:cNvSpPr>
          <p:nvPr>
            <p:ph type="subTitle" idx="1"/>
          </p:nvPr>
        </p:nvSpPr>
        <p:spPr/>
        <p:txBody>
          <a:bodyPr/>
          <a:lstStyle/>
          <a:p>
            <a:r>
              <a:rPr lang="en-GB" dirty="0"/>
              <a:t>Name:</a:t>
            </a:r>
            <a:r>
              <a:rPr lang="en-GB"/>
              <a:t>	</a:t>
            </a:r>
            <a:r>
              <a:rPr lang="en-GB" smtClean="0"/>
              <a:t>Dr </a:t>
            </a:r>
            <a:r>
              <a:rPr lang="en-GB" dirty="0"/>
              <a:t>Mark Piekarz </a:t>
            </a:r>
          </a:p>
          <a:p>
            <a:r>
              <a:rPr lang="en-GB" dirty="0"/>
              <a:t>Email: 	m.piekarz@worc.ac.uk</a:t>
            </a:r>
          </a:p>
          <a:p>
            <a:endParaRPr lang="en-GB" dirty="0"/>
          </a:p>
        </p:txBody>
      </p:sp>
    </p:spTree>
    <p:extLst>
      <p:ext uri="{BB962C8B-B14F-4D97-AF65-F5344CB8AC3E}">
        <p14:creationId xmlns:p14="http://schemas.microsoft.com/office/powerpoint/2010/main" val="3878711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71084" y="4401573"/>
            <a:ext cx="7772400" cy="859744"/>
          </a:xfrm>
        </p:spPr>
        <p:txBody>
          <a:bodyPr/>
          <a:lstStyle/>
          <a:p>
            <a:pPr marL="0" indent="0">
              <a:buNone/>
            </a:pPr>
            <a:r>
              <a:rPr lang="en-US" dirty="0" smtClean="0">
                <a:solidFill>
                  <a:schemeClr val="bg1"/>
                </a:solidFill>
                <a:latin typeface="Arial"/>
                <a:cs typeface="Arial"/>
              </a:rPr>
              <a:t>Chapter 6 – Documentation 2 </a:t>
            </a:r>
            <a:endParaRPr lang="en-US" dirty="0" smtClean="0">
              <a:solidFill>
                <a:schemeClr val="bg1"/>
              </a:solidFill>
              <a:latin typeface="Arial"/>
              <a:cs typeface="Arial"/>
            </a:endParaRPr>
          </a:p>
          <a:p>
            <a:pPr marL="0" indent="0">
              <a:buNone/>
            </a:pPr>
            <a:r>
              <a:rPr lang="en-US" dirty="0" smtClean="0">
                <a:solidFill>
                  <a:schemeClr val="bg1"/>
                </a:solidFill>
                <a:latin typeface="Arial"/>
                <a:cs typeface="Arial"/>
              </a:rPr>
              <a:t>(Checklists</a:t>
            </a:r>
            <a:r>
              <a:rPr lang="en-US" dirty="0" smtClean="0">
                <a:solidFill>
                  <a:schemeClr val="bg1"/>
                </a:solidFill>
                <a:latin typeface="Arial"/>
                <a:cs typeface="Arial"/>
              </a:rPr>
              <a:t>)</a:t>
            </a:r>
            <a:endParaRPr lang="en-GB" dirty="0"/>
          </a:p>
        </p:txBody>
      </p:sp>
    </p:spTree>
    <p:extLst>
      <p:ext uri="{BB962C8B-B14F-4D97-AF65-F5344CB8AC3E}">
        <p14:creationId xmlns:p14="http://schemas.microsoft.com/office/powerpoint/2010/main" val="15167656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r>
              <a:rPr lang="en-GB" dirty="0" smtClean="0"/>
              <a:t>These relate to the chapter objectives in Chapter 6:</a:t>
            </a:r>
          </a:p>
          <a:p>
            <a:pPr marL="457200" lvl="0" indent="-457200">
              <a:buFont typeface="Arial" panose="020B0604020202020204" pitchFamily="34" charset="0"/>
              <a:buChar char="•"/>
            </a:pPr>
            <a:r>
              <a:rPr lang="en-GB" dirty="0"/>
              <a:t>To identify and explain points of good practice</a:t>
            </a:r>
            <a:r>
              <a:rPr lang="en-GB" dirty="0" smtClean="0"/>
              <a:t>.</a:t>
            </a:r>
            <a:endParaRPr lang="en-GB" dirty="0"/>
          </a:p>
          <a:p>
            <a:pPr marL="457200" lvl="0" indent="-457200">
              <a:buFont typeface="Arial" panose="020B0604020202020204" pitchFamily="34" charset="0"/>
              <a:buChar char="•"/>
            </a:pPr>
            <a:r>
              <a:rPr lang="en-GB" dirty="0"/>
              <a:t>To explain the importance of developing checklist documentation.</a:t>
            </a:r>
          </a:p>
          <a:p>
            <a:endParaRPr lang="en-GB" dirty="0"/>
          </a:p>
        </p:txBody>
      </p:sp>
    </p:spTree>
    <p:extLst>
      <p:ext uri="{BB962C8B-B14F-4D97-AF65-F5344CB8AC3E}">
        <p14:creationId xmlns:p14="http://schemas.microsoft.com/office/powerpoint/2010/main" val="4023579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GB" dirty="0" smtClean="0"/>
              <a:t>-</a:t>
            </a:r>
            <a:endParaRPr lang="en-GB" dirty="0"/>
          </a:p>
        </p:txBody>
      </p:sp>
      <p:sp>
        <p:nvSpPr>
          <p:cNvPr id="3" name="Rectangle 2"/>
          <p:cNvSpPr/>
          <p:nvPr/>
        </p:nvSpPr>
        <p:spPr>
          <a:xfrm>
            <a:off x="942534" y="963930"/>
            <a:ext cx="6963507" cy="5078313"/>
          </a:xfrm>
          <a:prstGeom prst="rect">
            <a:avLst/>
          </a:prstGeom>
        </p:spPr>
        <p:txBody>
          <a:bodyPr wrap="square">
            <a:spAutoFit/>
          </a:bodyPr>
          <a:lstStyle/>
          <a:p>
            <a:pPr marL="285750" indent="-285750">
              <a:buFont typeface="Arial" panose="020B0604020202020204" pitchFamily="34" charset="0"/>
              <a:buChar char="•"/>
            </a:pPr>
            <a:r>
              <a:rPr lang="en-GB" dirty="0" smtClean="0"/>
              <a:t>This lecture focuses on developing checklists.</a:t>
            </a:r>
          </a:p>
          <a:p>
            <a:pPr marL="285750" indent="-285750">
              <a:buFont typeface="Arial" panose="020B0604020202020204" pitchFamily="34" charset="0"/>
              <a:buChar char="•"/>
            </a:pPr>
            <a:r>
              <a:rPr lang="en-GB" dirty="0" smtClean="0"/>
              <a:t>Checklists </a:t>
            </a:r>
            <a:r>
              <a:rPr lang="en-GB" dirty="0"/>
              <a:t>are likely to be familiar to many, from simple shopping lists, management to-do lists, or following the checks to be done before a piece of machinery is </a:t>
            </a:r>
            <a:r>
              <a:rPr lang="en-GB" dirty="0" smtClean="0"/>
              <a:t>used.</a:t>
            </a:r>
          </a:p>
          <a:p>
            <a:pPr marL="285750" indent="-285750">
              <a:buFont typeface="Arial" panose="020B0604020202020204" pitchFamily="34" charset="0"/>
              <a:buChar char="•"/>
            </a:pPr>
            <a:r>
              <a:rPr lang="en-GB" dirty="0"/>
              <a:t>They can have a superficial simplicity to them which can mean they are regarded as unimportant, or something which adds to </a:t>
            </a:r>
            <a:r>
              <a:rPr lang="en-GB" dirty="0" smtClean="0"/>
              <a:t>workloads.</a:t>
            </a:r>
          </a:p>
          <a:p>
            <a:pPr marL="285750" indent="-285750">
              <a:buFont typeface="Arial" panose="020B0604020202020204" pitchFamily="34" charset="0"/>
              <a:buChar char="•"/>
            </a:pPr>
            <a:r>
              <a:rPr lang="en-GB" dirty="0" smtClean="0"/>
              <a:t>This </a:t>
            </a:r>
            <a:r>
              <a:rPr lang="en-GB" dirty="0"/>
              <a:t>is </a:t>
            </a:r>
            <a:r>
              <a:rPr lang="en-GB" dirty="0" smtClean="0"/>
              <a:t>wrong!</a:t>
            </a:r>
          </a:p>
          <a:p>
            <a:pPr marL="285750" indent="-285750">
              <a:buFont typeface="Arial" panose="020B0604020202020204" pitchFamily="34" charset="0"/>
              <a:buChar char="•"/>
            </a:pPr>
            <a:r>
              <a:rPr lang="en-GB" dirty="0" smtClean="0"/>
              <a:t>Checklists offer a mechanism to: </a:t>
            </a:r>
          </a:p>
          <a:p>
            <a:pPr marL="742950" lvl="1" indent="-285750">
              <a:buFont typeface="Arial" panose="020B0604020202020204" pitchFamily="34" charset="0"/>
              <a:buChar char="•"/>
            </a:pPr>
            <a:r>
              <a:rPr lang="en-GB" dirty="0" smtClean="0"/>
              <a:t>identify control measures;</a:t>
            </a:r>
          </a:p>
          <a:p>
            <a:pPr marL="742950" lvl="1" indent="-285750">
              <a:buFont typeface="Arial" panose="020B0604020202020204" pitchFamily="34" charset="0"/>
              <a:buChar char="•"/>
            </a:pPr>
            <a:r>
              <a:rPr lang="en-GB" dirty="0" smtClean="0"/>
              <a:t>communicate risks and controls;</a:t>
            </a:r>
          </a:p>
          <a:p>
            <a:pPr marL="742950" lvl="1" indent="-285750">
              <a:buFont typeface="Arial" panose="020B0604020202020204" pitchFamily="34" charset="0"/>
              <a:buChar char="•"/>
            </a:pPr>
            <a:r>
              <a:rPr lang="en-GB" dirty="0" smtClean="0"/>
              <a:t>track and monitor control measures;</a:t>
            </a:r>
          </a:p>
          <a:p>
            <a:pPr marL="742950" lvl="1" indent="-285750">
              <a:buFont typeface="Arial" panose="020B0604020202020204" pitchFamily="34" charset="0"/>
              <a:buChar char="•"/>
            </a:pPr>
            <a:r>
              <a:rPr lang="en-GB" dirty="0"/>
              <a:t>d</a:t>
            </a:r>
            <a:r>
              <a:rPr lang="en-GB" dirty="0" smtClean="0"/>
              <a:t>evelop procedures to comply with legal regulations, good practice and quality assurance systems;</a:t>
            </a:r>
          </a:p>
          <a:p>
            <a:pPr marL="742950" lvl="1" indent="-285750">
              <a:buFont typeface="Arial" panose="020B0604020202020204" pitchFamily="34" charset="0"/>
              <a:buChar char="•"/>
            </a:pPr>
            <a:r>
              <a:rPr lang="en-GB" dirty="0" smtClean="0"/>
              <a:t>provide ways to deal with crisis situations.</a:t>
            </a:r>
          </a:p>
          <a:p>
            <a:pPr marL="742950" lvl="1" indent="-285750">
              <a:buFont typeface="Arial" panose="020B0604020202020204" pitchFamily="34" charset="0"/>
              <a:buChar char="•"/>
            </a:pPr>
            <a:endParaRPr lang="en-GB" dirty="0" smtClean="0"/>
          </a:p>
          <a:p>
            <a:endParaRPr lang="en-GB" dirty="0" smtClean="0"/>
          </a:p>
          <a:p>
            <a:endParaRPr lang="en-GB" dirty="0" smtClean="0"/>
          </a:p>
          <a:p>
            <a:endParaRPr lang="en-GB" dirty="0"/>
          </a:p>
        </p:txBody>
      </p:sp>
    </p:spTree>
    <p:extLst>
      <p:ext uri="{BB962C8B-B14F-4D97-AF65-F5344CB8AC3E}">
        <p14:creationId xmlns:p14="http://schemas.microsoft.com/office/powerpoint/2010/main" val="12375247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3"/>
            <p:extLst>
              <p:ext uri="{D42A27DB-BD31-4B8C-83A1-F6EECF244321}">
                <p14:modId xmlns:p14="http://schemas.microsoft.com/office/powerpoint/2010/main" val="1544523240"/>
              </p:ext>
            </p:extLst>
          </p:nvPr>
        </p:nvGraphicFramePr>
        <p:xfrm>
          <a:off x="1189038" y="1271588"/>
          <a:ext cx="3382962" cy="4313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GB" dirty="0" smtClean="0"/>
              <a:t>THE VARIETY OF CHECKLISTS</a:t>
            </a:r>
            <a:endParaRPr lang="en-GB" dirty="0"/>
          </a:p>
        </p:txBody>
      </p:sp>
      <p:sp>
        <p:nvSpPr>
          <p:cNvPr id="5" name="Content Placeholder 4"/>
          <p:cNvSpPr>
            <a:spLocks noGrp="1"/>
          </p:cNvSpPr>
          <p:nvPr>
            <p:ph sz="quarter" idx="14"/>
          </p:nvPr>
        </p:nvSpPr>
        <p:spPr/>
        <p:txBody>
          <a:bodyPr>
            <a:normAutofit fontScale="70000" lnSpcReduction="20000"/>
          </a:bodyPr>
          <a:lstStyle/>
          <a:p>
            <a:r>
              <a:rPr lang="en-GB" b="1" dirty="0" smtClean="0"/>
              <a:t>Operational work checklists</a:t>
            </a:r>
            <a:r>
              <a:rPr lang="en-GB" dirty="0" smtClean="0"/>
              <a:t>: the day-to-day to-do checklists of jobs.</a:t>
            </a:r>
          </a:p>
          <a:p>
            <a:r>
              <a:rPr lang="en-GB" b="1" dirty="0" smtClean="0"/>
              <a:t>Project work checklists</a:t>
            </a:r>
            <a:r>
              <a:rPr lang="en-GB" dirty="0" smtClean="0"/>
              <a:t>: the jobs which have to be done and their order.</a:t>
            </a:r>
          </a:p>
          <a:p>
            <a:r>
              <a:rPr lang="en-GB" b="1" dirty="0" smtClean="0"/>
              <a:t>Procedural safety checklists</a:t>
            </a:r>
            <a:r>
              <a:rPr lang="en-GB" dirty="0" smtClean="0"/>
              <a:t>: What has to be done to comply with good and legal practice (main focus in this lecture).</a:t>
            </a:r>
          </a:p>
          <a:p>
            <a:r>
              <a:rPr lang="en-GB" b="1" dirty="0" smtClean="0"/>
              <a:t>Crisis checklists</a:t>
            </a:r>
            <a:r>
              <a:rPr lang="en-GB" dirty="0" smtClean="0"/>
              <a:t>: what has to be done when a crisis situation is faced.</a:t>
            </a:r>
          </a:p>
          <a:p>
            <a:endParaRPr lang="en-GB" dirty="0"/>
          </a:p>
        </p:txBody>
      </p:sp>
    </p:spTree>
    <p:extLst>
      <p:ext uri="{BB962C8B-B14F-4D97-AF65-F5344CB8AC3E}">
        <p14:creationId xmlns:p14="http://schemas.microsoft.com/office/powerpoint/2010/main" val="3139846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9151" y="1272381"/>
            <a:ext cx="4332850" cy="4313237"/>
          </a:xfrm>
        </p:spPr>
        <p:txBody>
          <a:bodyPr>
            <a:normAutofit fontScale="92500" lnSpcReduction="10000"/>
          </a:bodyPr>
          <a:lstStyle/>
          <a:p>
            <a:pPr marL="457200" indent="-457200">
              <a:buFont typeface="Arial" panose="020B0604020202020204" pitchFamily="34" charset="0"/>
              <a:buChar char="•"/>
            </a:pPr>
            <a:r>
              <a:rPr lang="en-GB" dirty="0"/>
              <a:t>I</a:t>
            </a:r>
            <a:r>
              <a:rPr lang="en-GB" dirty="0" smtClean="0"/>
              <a:t>dentify all the work/jobs which have to be done with any activity.</a:t>
            </a:r>
          </a:p>
          <a:p>
            <a:pPr marL="457200" indent="-457200">
              <a:buFont typeface="Arial" panose="020B0604020202020204" pitchFamily="34" charset="0"/>
              <a:buChar char="•"/>
            </a:pPr>
            <a:r>
              <a:rPr lang="en-GB" dirty="0" smtClean="0"/>
              <a:t>Organise these into lists.</a:t>
            </a:r>
          </a:p>
          <a:p>
            <a:pPr marL="457200" indent="-457200">
              <a:buFont typeface="Arial" panose="020B0604020202020204" pitchFamily="34" charset="0"/>
              <a:buChar char="•"/>
            </a:pPr>
            <a:r>
              <a:rPr lang="en-GB" dirty="0" smtClean="0"/>
              <a:t>Prioritise them and place them in a scheduling order.</a:t>
            </a:r>
          </a:p>
        </p:txBody>
      </p:sp>
      <p:sp>
        <p:nvSpPr>
          <p:cNvPr id="3" name="Title 2"/>
          <p:cNvSpPr>
            <a:spLocks noGrp="1"/>
          </p:cNvSpPr>
          <p:nvPr>
            <p:ph type="title"/>
          </p:nvPr>
        </p:nvSpPr>
        <p:spPr/>
        <p:txBody>
          <a:bodyPr/>
          <a:lstStyle/>
          <a:p>
            <a:r>
              <a:rPr lang="en-GB" dirty="0" smtClean="0"/>
              <a:t>A CRITICAL UNDERPINNING OF EFFECTIVE MANAGEMENT</a:t>
            </a:r>
            <a:endParaRPr lang="en-GB" dirty="0"/>
          </a:p>
        </p:txBody>
      </p:sp>
      <p:sp>
        <p:nvSpPr>
          <p:cNvPr id="4" name="Content Placeholder 3"/>
          <p:cNvSpPr>
            <a:spLocks noGrp="1"/>
          </p:cNvSpPr>
          <p:nvPr>
            <p:ph sz="quarter" idx="14"/>
          </p:nvPr>
        </p:nvSpPr>
        <p:spPr>
          <a:xfrm>
            <a:off x="4572000" y="1272381"/>
            <a:ext cx="4218432" cy="4313237"/>
          </a:xfrm>
        </p:spPr>
        <p:txBody>
          <a:bodyPr>
            <a:normAutofit fontScale="92500" lnSpcReduction="20000"/>
          </a:bodyPr>
          <a:lstStyle/>
          <a:p>
            <a:pPr marL="457200" indent="-457200">
              <a:buFont typeface="Arial" panose="020B0604020202020204" pitchFamily="34" charset="0"/>
              <a:buChar char="•"/>
            </a:pPr>
            <a:r>
              <a:rPr lang="en-GB" dirty="0"/>
              <a:t>Monitor and control</a:t>
            </a:r>
            <a:r>
              <a:rPr lang="en-GB" dirty="0" smtClean="0"/>
              <a:t>.</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smtClean="0"/>
              <a:t>Key element of operational and project management.</a:t>
            </a:r>
          </a:p>
          <a:p>
            <a:pPr marL="457200" indent="-457200">
              <a:buFont typeface="Arial" panose="020B0604020202020204" pitchFamily="34" charset="0"/>
              <a:buChar char="•"/>
            </a:pPr>
            <a:endParaRPr lang="en-GB" dirty="0" smtClean="0"/>
          </a:p>
          <a:p>
            <a:pPr marL="457200" indent="-457200">
              <a:buFont typeface="Arial" panose="020B0604020202020204" pitchFamily="34" charset="0"/>
              <a:buChar char="•"/>
            </a:pPr>
            <a:r>
              <a:rPr lang="en-GB" dirty="0" smtClean="0"/>
              <a:t>Requires imagination.</a:t>
            </a:r>
          </a:p>
          <a:p>
            <a:pPr marL="457200" indent="-457200">
              <a:buFont typeface="Arial" panose="020B0604020202020204" pitchFamily="34" charset="0"/>
              <a:buChar char="•"/>
            </a:pPr>
            <a:endParaRPr lang="en-GB" dirty="0" smtClean="0"/>
          </a:p>
          <a:p>
            <a:pPr marL="457200" indent="-457200">
              <a:buFont typeface="Arial" panose="020B0604020202020204" pitchFamily="34" charset="0"/>
              <a:buChar char="•"/>
            </a:pPr>
            <a:r>
              <a:rPr lang="en-GB" dirty="0" smtClean="0"/>
              <a:t>From here one can develop checklists.</a:t>
            </a:r>
            <a:endParaRPr lang="en-GB" dirty="0"/>
          </a:p>
        </p:txBody>
      </p:sp>
    </p:spTree>
    <p:extLst>
      <p:ext uri="{BB962C8B-B14F-4D97-AF65-F5344CB8AC3E}">
        <p14:creationId xmlns:p14="http://schemas.microsoft.com/office/powerpoint/2010/main" val="1167084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323557" y="1272381"/>
            <a:ext cx="8061936" cy="4313237"/>
          </a:xfrm>
        </p:spPr>
        <p:txBody>
          <a:bodyPr>
            <a:normAutofit fontScale="25000" lnSpcReduction="20000"/>
          </a:bodyPr>
          <a:lstStyle/>
          <a:p>
            <a:r>
              <a:rPr lang="en-GB" altLang="en-US" sz="9600" b="1" dirty="0" err="1" smtClean="0"/>
              <a:t>Gwande</a:t>
            </a:r>
            <a:r>
              <a:rPr lang="en-GB" altLang="en-US" sz="9600" b="1" dirty="0" smtClean="0"/>
              <a:t> (2010) gives this story about M&amp;Ms®:</a:t>
            </a:r>
          </a:p>
          <a:p>
            <a:endParaRPr lang="en-GB" altLang="en-US" dirty="0" smtClean="0"/>
          </a:p>
          <a:p>
            <a:pPr lvl="0"/>
            <a:r>
              <a:rPr lang="en-GB" sz="5600" dirty="0" smtClean="0"/>
              <a:t>One of the examples relates to David Lee Roth, the lead singer of the rock band Van Halen. He relates the story of how he had a clause specifying that a bowl of chocolate </a:t>
            </a:r>
            <a:r>
              <a:rPr lang="en-GB" sz="5600" b="1" dirty="0" smtClean="0"/>
              <a:t>M&amp;M’s </a:t>
            </a:r>
            <a:r>
              <a:rPr lang="en-GB" sz="5600" dirty="0" smtClean="0"/>
              <a:t>was provided backstage, with </a:t>
            </a:r>
            <a:r>
              <a:rPr lang="en-GB" sz="5600" b="1" dirty="0" smtClean="0"/>
              <a:t>every brown sweet removed </a:t>
            </a:r>
            <a:r>
              <a:rPr lang="en-GB" sz="5600" dirty="0" smtClean="0"/>
              <a:t>on pain of </a:t>
            </a:r>
            <a:r>
              <a:rPr lang="en-GB" sz="5600" b="1" dirty="0" smtClean="0"/>
              <a:t>forfeiture</a:t>
            </a:r>
            <a:r>
              <a:rPr lang="en-GB" sz="5600" dirty="0" smtClean="0"/>
              <a:t> of the show and compensation to the band.</a:t>
            </a:r>
          </a:p>
          <a:p>
            <a:pPr lvl="0"/>
            <a:endParaRPr lang="en-GB" sz="5600" dirty="0" smtClean="0"/>
          </a:p>
          <a:p>
            <a:pPr lvl="0"/>
            <a:r>
              <a:rPr lang="en-GB" sz="5600" dirty="0" smtClean="0"/>
              <a:t>Was </a:t>
            </a:r>
            <a:r>
              <a:rPr lang="en-GB" sz="5600" dirty="0"/>
              <a:t>this an extreme type of rock star vanity</a:t>
            </a:r>
            <a:r>
              <a:rPr lang="en-GB" sz="5600" dirty="0" smtClean="0"/>
              <a:t>?</a:t>
            </a:r>
          </a:p>
          <a:p>
            <a:pPr lvl="0"/>
            <a:endParaRPr lang="en-GB" sz="5600" dirty="0"/>
          </a:p>
          <a:p>
            <a:pPr lvl="0"/>
            <a:r>
              <a:rPr lang="en-GB" sz="5600" dirty="0"/>
              <a:t>This may seem extreme and vain, but there was a purpose. </a:t>
            </a:r>
            <a:r>
              <a:rPr lang="en-GB" sz="5600" dirty="0" smtClean="0"/>
              <a:t>The </a:t>
            </a:r>
            <a:r>
              <a:rPr lang="en-GB" sz="5600" dirty="0"/>
              <a:t>shows had become so large and complex that the risk of technical errors when setting up increased, which could risk not only the quality of the production, but also the lives of the performers and audience</a:t>
            </a:r>
            <a:r>
              <a:rPr lang="en-GB" sz="5600" dirty="0" smtClean="0"/>
              <a:t>.</a:t>
            </a:r>
          </a:p>
          <a:p>
            <a:pPr lvl="0"/>
            <a:endParaRPr lang="en-GB" sz="5600" dirty="0"/>
          </a:p>
          <a:p>
            <a:pPr lvl="0"/>
            <a:r>
              <a:rPr lang="en-GB" sz="5600" dirty="0"/>
              <a:t>The </a:t>
            </a:r>
            <a:r>
              <a:rPr lang="en-GB" sz="5600" dirty="0" smtClean="0"/>
              <a:t>M&amp;M </a:t>
            </a:r>
            <a:r>
              <a:rPr lang="en-GB" sz="5600" dirty="0"/>
              <a:t>was a test, </a:t>
            </a:r>
            <a:r>
              <a:rPr lang="en-GB" sz="5600" dirty="0" smtClean="0"/>
              <a:t>if they </a:t>
            </a:r>
            <a:r>
              <a:rPr lang="en-GB" sz="5600" dirty="0"/>
              <a:t>had ignored this small hidden detail, they could easily have overlooked </a:t>
            </a:r>
            <a:r>
              <a:rPr lang="en-GB" sz="5600" dirty="0" smtClean="0"/>
              <a:t>other details, </a:t>
            </a:r>
            <a:r>
              <a:rPr lang="en-GB" sz="5600" dirty="0"/>
              <a:t>such as not securing key bolts, not checking the weight capacity of the </a:t>
            </a:r>
            <a:r>
              <a:rPr lang="en-GB" sz="5600" dirty="0" smtClean="0"/>
              <a:t>stage, </a:t>
            </a:r>
            <a:r>
              <a:rPr lang="en-GB" sz="5600" dirty="0"/>
              <a:t>etc</a:t>
            </a:r>
            <a:r>
              <a:rPr lang="en-GB" sz="5600" dirty="0" smtClean="0"/>
              <a:t>.</a:t>
            </a:r>
          </a:p>
          <a:p>
            <a:pPr lvl="0"/>
            <a:endParaRPr lang="en-GB" sz="5600" dirty="0"/>
          </a:p>
          <a:p>
            <a:pPr lvl="0"/>
            <a:r>
              <a:rPr lang="en-GB" sz="5600" dirty="0" smtClean="0"/>
              <a:t>It was a test to see if the checklist had been followed.</a:t>
            </a:r>
            <a:endParaRPr lang="en-GB" sz="5600" dirty="0"/>
          </a:p>
          <a:p>
            <a:r>
              <a:rPr lang="en-GB" altLang="en-US" dirty="0" smtClean="0"/>
              <a:t> </a:t>
            </a:r>
            <a:endParaRPr lang="en-GB" dirty="0"/>
          </a:p>
        </p:txBody>
      </p:sp>
      <p:sp>
        <p:nvSpPr>
          <p:cNvPr id="3" name="Title 2"/>
          <p:cNvSpPr>
            <a:spLocks noGrp="1"/>
          </p:cNvSpPr>
          <p:nvPr>
            <p:ph type="title"/>
          </p:nvPr>
        </p:nvSpPr>
        <p:spPr/>
        <p:txBody>
          <a:bodyPr/>
          <a:lstStyle/>
          <a:p>
            <a:r>
              <a:rPr lang="en-GB" dirty="0" smtClean="0"/>
              <a:t>M&amp;Ms, QUALITY SYSTEMS AND SAFETY</a:t>
            </a:r>
            <a:endParaRPr lang="en-GB" dirty="0"/>
          </a:p>
        </p:txBody>
      </p:sp>
    </p:spTree>
    <p:extLst>
      <p:ext uri="{BB962C8B-B14F-4D97-AF65-F5344CB8AC3E}">
        <p14:creationId xmlns:p14="http://schemas.microsoft.com/office/powerpoint/2010/main" val="3657353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41377" y="1244990"/>
            <a:ext cx="4371302" cy="4313237"/>
          </a:xfrm>
        </p:spPr>
        <p:txBody>
          <a:bodyPr>
            <a:normAutofit fontScale="70000" lnSpcReduction="20000"/>
          </a:bodyPr>
          <a:lstStyle/>
          <a:p>
            <a:r>
              <a:rPr lang="en-GB" altLang="en-US" b="1" dirty="0" smtClean="0"/>
              <a:t>‘For </a:t>
            </a:r>
            <a:r>
              <a:rPr lang="en-GB" altLang="en-US" b="1" dirty="0"/>
              <a:t>the want of a nail the shoe was lost,</a:t>
            </a:r>
            <a:br>
              <a:rPr lang="en-GB" altLang="en-US" b="1" dirty="0"/>
            </a:br>
            <a:r>
              <a:rPr lang="en-GB" altLang="en-US" b="1" dirty="0"/>
              <a:t>For the want of a shoe the horse was lost,</a:t>
            </a:r>
            <a:br>
              <a:rPr lang="en-GB" altLang="en-US" b="1" dirty="0"/>
            </a:br>
            <a:r>
              <a:rPr lang="en-GB" altLang="en-US" b="1" dirty="0"/>
              <a:t>For the want of a horse the rider was lost,</a:t>
            </a:r>
            <a:br>
              <a:rPr lang="en-GB" altLang="en-US" b="1" dirty="0"/>
            </a:br>
            <a:r>
              <a:rPr lang="en-GB" altLang="en-US" b="1" dirty="0"/>
              <a:t>For the want of a rider the battle was lost,</a:t>
            </a:r>
            <a:br>
              <a:rPr lang="en-GB" altLang="en-US" b="1" dirty="0"/>
            </a:br>
            <a:r>
              <a:rPr lang="en-GB" altLang="en-US" b="1" dirty="0"/>
              <a:t>For the want of a battle the kingdom was lost,</a:t>
            </a:r>
            <a:br>
              <a:rPr lang="en-GB" altLang="en-US" b="1" dirty="0"/>
            </a:br>
            <a:r>
              <a:rPr lang="en-GB" altLang="en-US" b="1" dirty="0"/>
              <a:t>And all for the want of a horseshoe-nail</a:t>
            </a:r>
            <a:r>
              <a:rPr lang="en-GB" altLang="en-US" b="1" dirty="0" smtClean="0"/>
              <a:t>.’ (often cited to Benjamin Franklin, but there are a number of variations)</a:t>
            </a:r>
            <a:endParaRPr lang="en-GB" dirty="0"/>
          </a:p>
        </p:txBody>
      </p:sp>
      <p:sp>
        <p:nvSpPr>
          <p:cNvPr id="3" name="Title 2"/>
          <p:cNvSpPr>
            <a:spLocks noGrp="1"/>
          </p:cNvSpPr>
          <p:nvPr>
            <p:ph type="title"/>
          </p:nvPr>
        </p:nvSpPr>
        <p:spPr/>
        <p:txBody>
          <a:bodyPr/>
          <a:lstStyle/>
          <a:p>
            <a:r>
              <a:rPr lang="en-GB" dirty="0" smtClean="0"/>
              <a:t>THE KEY UNDERLYING PRINCIPLE</a:t>
            </a:r>
            <a:endParaRPr lang="en-GB" dirty="0"/>
          </a:p>
        </p:txBody>
      </p:sp>
      <p:sp>
        <p:nvSpPr>
          <p:cNvPr id="4" name="Content Placeholder 3"/>
          <p:cNvSpPr>
            <a:spLocks noGrp="1"/>
          </p:cNvSpPr>
          <p:nvPr>
            <p:ph sz="quarter" idx="14"/>
          </p:nvPr>
        </p:nvSpPr>
        <p:spPr>
          <a:xfrm>
            <a:off x="4712678" y="1272381"/>
            <a:ext cx="4221772" cy="4313237"/>
          </a:xfrm>
        </p:spPr>
        <p:txBody>
          <a:bodyPr>
            <a:normAutofit/>
          </a:bodyPr>
          <a:lstStyle/>
          <a:p>
            <a:pPr marL="457200" indent="-457200">
              <a:buFont typeface="Arial" panose="020B0604020202020204" pitchFamily="34" charset="0"/>
              <a:buChar char="•"/>
            </a:pPr>
            <a:r>
              <a:rPr lang="en-GB" dirty="0" smtClean="0"/>
              <a:t>It is a reminder about the interconnections of work.</a:t>
            </a:r>
          </a:p>
          <a:p>
            <a:pPr marL="457200" indent="-457200">
              <a:buFont typeface="Arial" panose="020B0604020202020204" pitchFamily="34" charset="0"/>
              <a:buChar char="•"/>
            </a:pPr>
            <a:r>
              <a:rPr lang="en-GB" altLang="en-US" dirty="0" smtClean="0"/>
              <a:t>Small </a:t>
            </a:r>
            <a:r>
              <a:rPr lang="en-GB" altLang="en-US" dirty="0"/>
              <a:t>details count</a:t>
            </a:r>
            <a:r>
              <a:rPr lang="en-GB" altLang="en-US" dirty="0" smtClean="0"/>
              <a:t>!</a:t>
            </a:r>
          </a:p>
          <a:p>
            <a:pPr marL="457200" indent="-457200">
              <a:buFont typeface="Arial" panose="020B0604020202020204" pitchFamily="34" charset="0"/>
              <a:buChar char="•"/>
            </a:pPr>
            <a:r>
              <a:rPr lang="en-GB" altLang="en-US" dirty="0" smtClean="0"/>
              <a:t>Look at the number of disasters due to small details being missed.</a:t>
            </a:r>
            <a:endParaRPr lang="en-GB" altLang="en-US" dirty="0"/>
          </a:p>
          <a:p>
            <a:endParaRPr lang="en-GB" dirty="0"/>
          </a:p>
        </p:txBody>
      </p:sp>
    </p:spTree>
    <p:extLst>
      <p:ext uri="{BB962C8B-B14F-4D97-AF65-F5344CB8AC3E}">
        <p14:creationId xmlns:p14="http://schemas.microsoft.com/office/powerpoint/2010/main" val="3798352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smtClean="0"/>
              <a:t>GWANDE’S CHALLENGE: PRODUCE A CHECKLIST WHICH COULD SAVE LIVES DURING SURGERY</a:t>
            </a:r>
            <a:endParaRPr lang="en-GB" dirty="0"/>
          </a:p>
        </p:txBody>
      </p:sp>
      <p:sp>
        <p:nvSpPr>
          <p:cNvPr id="4" name="Content Placeholder 3"/>
          <p:cNvSpPr>
            <a:spLocks noGrp="1"/>
          </p:cNvSpPr>
          <p:nvPr>
            <p:ph sz="quarter" idx="14"/>
          </p:nvPr>
        </p:nvSpPr>
        <p:spPr>
          <a:xfrm>
            <a:off x="5964702" y="1272381"/>
            <a:ext cx="2926080" cy="4313237"/>
          </a:xfrm>
        </p:spPr>
        <p:txBody>
          <a:bodyPr>
            <a:normAutofit fontScale="85000" lnSpcReduction="20000"/>
          </a:bodyPr>
          <a:lstStyle/>
          <a:p>
            <a:r>
              <a:rPr lang="en-GB" dirty="0" smtClean="0"/>
              <a:t>-Produced this checklist after much trial and error.</a:t>
            </a:r>
          </a:p>
          <a:p>
            <a:r>
              <a:rPr lang="en-GB" dirty="0"/>
              <a:t>-</a:t>
            </a:r>
            <a:r>
              <a:rPr lang="en-GB" dirty="0" smtClean="0"/>
              <a:t>Learnt from aviation and events industry.</a:t>
            </a:r>
          </a:p>
          <a:p>
            <a:r>
              <a:rPr lang="en-GB" dirty="0" smtClean="0"/>
              <a:t>-Had demonstrable impacts on saving lives around the world.</a:t>
            </a:r>
            <a:endParaRPr lang="en-GB" dirty="0"/>
          </a:p>
        </p:txBody>
      </p:sp>
      <p:pic>
        <p:nvPicPr>
          <p:cNvPr id="5"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73111" y="1272381"/>
            <a:ext cx="5458111" cy="4087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70366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474</TotalTime>
  <Words>1281</Words>
  <Application>Microsoft Office PowerPoint</Application>
  <PresentationFormat>On-screen Show (4:3)</PresentationFormat>
  <Paragraphs>117</Paragraphs>
  <Slides>17</Slides>
  <Notes>1</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Risk and Safety Management in the Leisure, Events, Tourism and Sports Industries </vt:lpstr>
      <vt:lpstr>PowerPoint Presentation</vt:lpstr>
      <vt:lpstr>PowerPoint Presentation</vt:lpstr>
      <vt:lpstr>PowerPoint Presentation</vt:lpstr>
      <vt:lpstr>THE VARIETY OF CHECKLISTS</vt:lpstr>
      <vt:lpstr>A CRITICAL UNDERPINNING OF EFFECTIVE MANAGEMENT</vt:lpstr>
      <vt:lpstr>M&amp;Ms, QUALITY SYSTEMS AND SAFETY</vt:lpstr>
      <vt:lpstr>THE KEY UNDERLYING PRINCIPLE</vt:lpstr>
      <vt:lpstr>GWANDE’S CHALLENGE: PRODUCE A CHECKLIST WHICH COULD SAVE LIVES DURING SURGERY</vt:lpstr>
      <vt:lpstr>TYPES OF CHECKLISTS</vt:lpstr>
      <vt:lpstr>HOW TO DEVELOP A CHECKLIST</vt:lpstr>
      <vt:lpstr>WHAT MAKES A GOOD CHECKLIST</vt:lpstr>
      <vt:lpstr>CONTEXTUALISATION AND APPLICATION TO THE DIFFERENT SECTORS</vt:lpstr>
      <vt:lpstr> CONCLUSION</vt:lpstr>
      <vt:lpstr>REFERENCES</vt:lpstr>
      <vt:lpstr>ADDITIONAL REFERENCES/LINKS</vt:lpstr>
      <vt:lpstr>Thank You</vt:lpstr>
    </vt:vector>
  </TitlesOfParts>
  <Company>CABI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Hilliar</dc:creator>
  <cp:lastModifiedBy>James Bishop</cp:lastModifiedBy>
  <cp:revision>54</cp:revision>
  <dcterms:created xsi:type="dcterms:W3CDTF">2014-12-08T12:01:41Z</dcterms:created>
  <dcterms:modified xsi:type="dcterms:W3CDTF">2015-08-05T13:22:54Z</dcterms:modified>
</cp:coreProperties>
</file>