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63" r:id="rId2"/>
    <p:sldId id="257" r:id="rId3"/>
    <p:sldId id="265" r:id="rId4"/>
    <p:sldId id="311" r:id="rId5"/>
    <p:sldId id="312" r:id="rId6"/>
    <p:sldId id="313" r:id="rId7"/>
    <p:sldId id="290" r:id="rId8"/>
    <p:sldId id="291" r:id="rId9"/>
    <p:sldId id="292" r:id="rId10"/>
    <p:sldId id="317" r:id="rId11"/>
    <p:sldId id="315" r:id="rId12"/>
    <p:sldId id="318" r:id="rId13"/>
    <p:sldId id="319" r:id="rId14"/>
    <p:sldId id="320" r:id="rId15"/>
    <p:sldId id="299" r:id="rId16"/>
    <p:sldId id="301" r:id="rId17"/>
    <p:sldId id="321" r:id="rId18"/>
    <p:sldId id="289" r:id="rId19"/>
    <p:sldId id="323" r:id="rId20"/>
    <p:sldId id="322" r:id="rId21"/>
    <p:sldId id="310" r:id="rId22"/>
    <p:sldId id="270"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C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38" autoAdjust="0"/>
    <p:restoredTop sz="94586" autoAdjust="0"/>
  </p:normalViewPr>
  <p:slideViewPr>
    <p:cSldViewPr snapToGrid="0" snapToObjects="1">
      <p:cViewPr>
        <p:scale>
          <a:sx n="95" d="100"/>
          <a:sy n="95" d="100"/>
        </p:scale>
        <p:origin x="-732" y="-72"/>
      </p:cViewPr>
      <p:guideLst>
        <p:guide orient="horz" pos="2160"/>
        <p:guide pos="2880"/>
      </p:guideLst>
    </p:cSldViewPr>
  </p:slideViewPr>
  <p:outlineViewPr>
    <p:cViewPr>
      <p:scale>
        <a:sx n="33" d="100"/>
        <a:sy n="33" d="100"/>
      </p:scale>
      <p:origin x="48"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9DBC65-B9DD-40D3-8DBA-63887830A8AD}"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GB"/>
        </a:p>
      </dgm:t>
    </dgm:pt>
    <dgm:pt modelId="{4A23ED56-2004-4832-9FFC-0E80AC04A471}">
      <dgm:prSet phldrT="[Text]" custT="1"/>
      <dgm:spPr>
        <a:solidFill>
          <a:schemeClr val="tx1">
            <a:lumMod val="65000"/>
            <a:lumOff val="35000"/>
          </a:schemeClr>
        </a:solidFill>
      </dgm:spPr>
      <dgm:t>
        <a:bodyPr/>
        <a:lstStyle/>
        <a:p>
          <a:r>
            <a:rPr lang="en-GB" sz="2000" dirty="0" smtClean="0"/>
            <a:t>Take</a:t>
          </a:r>
          <a:endParaRPr lang="en-GB" sz="2000" dirty="0"/>
        </a:p>
      </dgm:t>
    </dgm:pt>
    <dgm:pt modelId="{5A674CC5-0EEF-4B34-BB82-AB167CF11A79}" type="parTrans" cxnId="{60760967-5D4E-481A-812E-56E8F621C8E0}">
      <dgm:prSet/>
      <dgm:spPr/>
      <dgm:t>
        <a:bodyPr/>
        <a:lstStyle/>
        <a:p>
          <a:endParaRPr lang="en-GB"/>
        </a:p>
      </dgm:t>
    </dgm:pt>
    <dgm:pt modelId="{3FF9E471-E43D-4165-83A4-621035A9163A}" type="sibTrans" cxnId="{60760967-5D4E-481A-812E-56E8F621C8E0}">
      <dgm:prSet/>
      <dgm:spPr/>
      <dgm:t>
        <a:bodyPr/>
        <a:lstStyle/>
        <a:p>
          <a:endParaRPr lang="en-GB"/>
        </a:p>
      </dgm:t>
    </dgm:pt>
    <dgm:pt modelId="{90B2618E-A2E3-467D-A196-B06E8D64E2A7}">
      <dgm:prSet phldrT="[Text]"/>
      <dgm:spPr>
        <a:solidFill>
          <a:schemeClr val="tx1">
            <a:lumMod val="65000"/>
            <a:lumOff val="35000"/>
          </a:schemeClr>
        </a:solidFill>
      </dgm:spPr>
      <dgm:t>
        <a:bodyPr/>
        <a:lstStyle/>
        <a:p>
          <a:r>
            <a:rPr lang="en-GB" dirty="0" smtClean="0"/>
            <a:t>Avoid</a:t>
          </a:r>
          <a:endParaRPr lang="en-GB" dirty="0"/>
        </a:p>
      </dgm:t>
    </dgm:pt>
    <dgm:pt modelId="{F1B181F0-8361-48AA-A7D5-787E6B9DFA0A}" type="parTrans" cxnId="{CD9EFFC6-2CCC-43B9-B011-349D4174442E}">
      <dgm:prSet/>
      <dgm:spPr/>
      <dgm:t>
        <a:bodyPr/>
        <a:lstStyle/>
        <a:p>
          <a:endParaRPr lang="en-GB"/>
        </a:p>
      </dgm:t>
    </dgm:pt>
    <dgm:pt modelId="{A5F2867C-4D51-407C-B5E4-D117E57FE91B}" type="sibTrans" cxnId="{CD9EFFC6-2CCC-43B9-B011-349D4174442E}">
      <dgm:prSet/>
      <dgm:spPr/>
      <dgm:t>
        <a:bodyPr/>
        <a:lstStyle/>
        <a:p>
          <a:endParaRPr lang="en-GB"/>
        </a:p>
      </dgm:t>
    </dgm:pt>
    <dgm:pt modelId="{C7E0BC77-00E1-41AA-B601-0A92720C848B}">
      <dgm:prSet phldrT="[Text]"/>
      <dgm:spPr>
        <a:solidFill>
          <a:schemeClr val="tx1">
            <a:lumMod val="65000"/>
            <a:lumOff val="35000"/>
          </a:schemeClr>
        </a:solidFill>
      </dgm:spPr>
      <dgm:t>
        <a:bodyPr/>
        <a:lstStyle/>
        <a:p>
          <a:r>
            <a:rPr lang="en-GB" dirty="0" smtClean="0"/>
            <a:t>Reduce</a:t>
          </a:r>
          <a:endParaRPr lang="en-GB" dirty="0"/>
        </a:p>
      </dgm:t>
    </dgm:pt>
    <dgm:pt modelId="{CE0F9CD5-44C7-4ED6-BCD8-641DC8D5EB99}" type="parTrans" cxnId="{B26A3B5A-2983-4C7A-AFC6-1DBB38C156C0}">
      <dgm:prSet/>
      <dgm:spPr/>
      <dgm:t>
        <a:bodyPr/>
        <a:lstStyle/>
        <a:p>
          <a:endParaRPr lang="en-GB"/>
        </a:p>
      </dgm:t>
    </dgm:pt>
    <dgm:pt modelId="{BF03915C-C914-49D8-AA86-B6507CF6271E}" type="sibTrans" cxnId="{B26A3B5A-2983-4C7A-AFC6-1DBB38C156C0}">
      <dgm:prSet/>
      <dgm:spPr/>
      <dgm:t>
        <a:bodyPr/>
        <a:lstStyle/>
        <a:p>
          <a:endParaRPr lang="en-GB"/>
        </a:p>
      </dgm:t>
    </dgm:pt>
    <dgm:pt modelId="{8EA3176D-9495-4FDB-82C9-0A2BB61666E3}">
      <dgm:prSet phldrT="[Text]"/>
      <dgm:spPr>
        <a:solidFill>
          <a:schemeClr val="tx1">
            <a:lumMod val="65000"/>
            <a:lumOff val="35000"/>
          </a:schemeClr>
        </a:solidFill>
      </dgm:spPr>
      <dgm:t>
        <a:bodyPr/>
        <a:lstStyle/>
        <a:p>
          <a:r>
            <a:rPr lang="en-GB" dirty="0" smtClean="0"/>
            <a:t>Monitor</a:t>
          </a:r>
          <a:endParaRPr lang="en-GB" dirty="0"/>
        </a:p>
      </dgm:t>
    </dgm:pt>
    <dgm:pt modelId="{29CE0EB9-FC84-415F-8BE3-8D9E9FB19630}" type="parTrans" cxnId="{B69116EA-CF0D-4C70-A944-88454C815EFE}">
      <dgm:prSet/>
      <dgm:spPr/>
      <dgm:t>
        <a:bodyPr/>
        <a:lstStyle/>
        <a:p>
          <a:endParaRPr lang="en-GB"/>
        </a:p>
      </dgm:t>
    </dgm:pt>
    <dgm:pt modelId="{BBC6C75C-7712-4836-83DC-EA6DDB84C74F}" type="sibTrans" cxnId="{B69116EA-CF0D-4C70-A944-88454C815EFE}">
      <dgm:prSet/>
      <dgm:spPr/>
      <dgm:t>
        <a:bodyPr/>
        <a:lstStyle/>
        <a:p>
          <a:endParaRPr lang="en-GB"/>
        </a:p>
      </dgm:t>
    </dgm:pt>
    <dgm:pt modelId="{1F9CA0F3-57FA-4A02-AB58-47EA8650E0E4}">
      <dgm:prSet phldrT="[Text]"/>
      <dgm:spPr>
        <a:solidFill>
          <a:schemeClr val="tx1">
            <a:lumMod val="65000"/>
            <a:lumOff val="35000"/>
          </a:schemeClr>
        </a:solidFill>
      </dgm:spPr>
      <dgm:t>
        <a:bodyPr/>
        <a:lstStyle/>
        <a:p>
          <a:r>
            <a:rPr lang="en-GB" dirty="0" smtClean="0"/>
            <a:t>Transfer</a:t>
          </a:r>
          <a:endParaRPr lang="en-GB" dirty="0"/>
        </a:p>
      </dgm:t>
    </dgm:pt>
    <dgm:pt modelId="{370E6105-F827-4F37-AF79-C4AEBD394ACE}" type="parTrans" cxnId="{76F3B56C-00C4-4463-B8A3-0DB82C963075}">
      <dgm:prSet/>
      <dgm:spPr/>
      <dgm:t>
        <a:bodyPr/>
        <a:lstStyle/>
        <a:p>
          <a:endParaRPr lang="en-GB"/>
        </a:p>
      </dgm:t>
    </dgm:pt>
    <dgm:pt modelId="{3B71C7F4-87F0-464E-99BD-8AD6F78C3117}" type="sibTrans" cxnId="{76F3B56C-00C4-4463-B8A3-0DB82C963075}">
      <dgm:prSet/>
      <dgm:spPr/>
      <dgm:t>
        <a:bodyPr/>
        <a:lstStyle/>
        <a:p>
          <a:endParaRPr lang="en-GB"/>
        </a:p>
      </dgm:t>
    </dgm:pt>
    <dgm:pt modelId="{27B8D5D0-0321-42A0-BA04-02DF74E443BC}" type="pres">
      <dgm:prSet presAssocID="{139DBC65-B9DD-40D3-8DBA-63887830A8AD}" presName="Name0" presStyleCnt="0">
        <dgm:presLayoutVars>
          <dgm:chMax val="1"/>
          <dgm:chPref val="1"/>
          <dgm:dir/>
          <dgm:animOne val="branch"/>
          <dgm:animLvl val="lvl"/>
        </dgm:presLayoutVars>
      </dgm:prSet>
      <dgm:spPr/>
      <dgm:t>
        <a:bodyPr/>
        <a:lstStyle/>
        <a:p>
          <a:endParaRPr lang="en-GB"/>
        </a:p>
      </dgm:t>
    </dgm:pt>
    <dgm:pt modelId="{9235A9BA-4D51-4A94-B9AC-D1C6EDCA4C67}" type="pres">
      <dgm:prSet presAssocID="{4A23ED56-2004-4832-9FFC-0E80AC04A471}" presName="Parent" presStyleLbl="node0" presStyleIdx="0" presStyleCnt="1" custScaleX="76118" custScaleY="84393">
        <dgm:presLayoutVars>
          <dgm:chMax val="6"/>
          <dgm:chPref val="6"/>
        </dgm:presLayoutVars>
      </dgm:prSet>
      <dgm:spPr/>
      <dgm:t>
        <a:bodyPr/>
        <a:lstStyle/>
        <a:p>
          <a:endParaRPr lang="en-GB"/>
        </a:p>
      </dgm:t>
    </dgm:pt>
    <dgm:pt modelId="{2A15C62C-8DF1-4CA5-A1B2-3C8A07530A28}" type="pres">
      <dgm:prSet presAssocID="{90B2618E-A2E3-467D-A196-B06E8D64E2A7}" presName="Accent1" presStyleCnt="0"/>
      <dgm:spPr/>
    </dgm:pt>
    <dgm:pt modelId="{04C71C48-2E1A-4AA3-9001-AEBC195370B7}" type="pres">
      <dgm:prSet presAssocID="{90B2618E-A2E3-467D-A196-B06E8D64E2A7}" presName="Accent" presStyleLbl="bgShp" presStyleIdx="0" presStyleCnt="4"/>
      <dgm:spPr/>
    </dgm:pt>
    <dgm:pt modelId="{DC6FEC0A-E80B-46E3-9494-B1F5384EAD4C}" type="pres">
      <dgm:prSet presAssocID="{90B2618E-A2E3-467D-A196-B06E8D64E2A7}" presName="Child1" presStyleLbl="node1" presStyleIdx="0" presStyleCnt="4">
        <dgm:presLayoutVars>
          <dgm:chMax val="0"/>
          <dgm:chPref val="0"/>
          <dgm:bulletEnabled val="1"/>
        </dgm:presLayoutVars>
      </dgm:prSet>
      <dgm:spPr/>
      <dgm:t>
        <a:bodyPr/>
        <a:lstStyle/>
        <a:p>
          <a:endParaRPr lang="en-GB"/>
        </a:p>
      </dgm:t>
    </dgm:pt>
    <dgm:pt modelId="{BF9390AD-FA4D-473B-94E1-D1FE6B26DAD7}" type="pres">
      <dgm:prSet presAssocID="{C7E0BC77-00E1-41AA-B601-0A92720C848B}" presName="Accent2" presStyleCnt="0"/>
      <dgm:spPr/>
    </dgm:pt>
    <dgm:pt modelId="{7555675E-EB6F-4672-A8A8-F869D3F257E2}" type="pres">
      <dgm:prSet presAssocID="{C7E0BC77-00E1-41AA-B601-0A92720C848B}" presName="Accent" presStyleLbl="bgShp" presStyleIdx="1" presStyleCnt="4"/>
      <dgm:spPr/>
    </dgm:pt>
    <dgm:pt modelId="{412C295C-FC66-434D-B019-F4A4178886AB}" type="pres">
      <dgm:prSet presAssocID="{C7E0BC77-00E1-41AA-B601-0A92720C848B}" presName="Child2" presStyleLbl="node1" presStyleIdx="1" presStyleCnt="4">
        <dgm:presLayoutVars>
          <dgm:chMax val="0"/>
          <dgm:chPref val="0"/>
          <dgm:bulletEnabled val="1"/>
        </dgm:presLayoutVars>
      </dgm:prSet>
      <dgm:spPr/>
      <dgm:t>
        <a:bodyPr/>
        <a:lstStyle/>
        <a:p>
          <a:endParaRPr lang="en-GB"/>
        </a:p>
      </dgm:t>
    </dgm:pt>
    <dgm:pt modelId="{8D672EB6-5B84-40D9-AB25-4B2D4FAF8A8E}" type="pres">
      <dgm:prSet presAssocID="{8EA3176D-9495-4FDB-82C9-0A2BB61666E3}" presName="Accent3" presStyleCnt="0"/>
      <dgm:spPr/>
    </dgm:pt>
    <dgm:pt modelId="{751AF383-81C3-4701-9498-DB8A16D28324}" type="pres">
      <dgm:prSet presAssocID="{8EA3176D-9495-4FDB-82C9-0A2BB61666E3}" presName="Accent" presStyleLbl="bgShp" presStyleIdx="2" presStyleCnt="4"/>
      <dgm:spPr/>
    </dgm:pt>
    <dgm:pt modelId="{A8A0F0D9-71C9-46C0-98F7-3BD16705C30C}" type="pres">
      <dgm:prSet presAssocID="{8EA3176D-9495-4FDB-82C9-0A2BB61666E3}" presName="Child3" presStyleLbl="node1" presStyleIdx="2" presStyleCnt="4">
        <dgm:presLayoutVars>
          <dgm:chMax val="0"/>
          <dgm:chPref val="0"/>
          <dgm:bulletEnabled val="1"/>
        </dgm:presLayoutVars>
      </dgm:prSet>
      <dgm:spPr/>
      <dgm:t>
        <a:bodyPr/>
        <a:lstStyle/>
        <a:p>
          <a:endParaRPr lang="en-GB"/>
        </a:p>
      </dgm:t>
    </dgm:pt>
    <dgm:pt modelId="{7ABF96AB-8BA0-40AC-8366-9B4D9EC68F9F}" type="pres">
      <dgm:prSet presAssocID="{1F9CA0F3-57FA-4A02-AB58-47EA8650E0E4}" presName="Accent4" presStyleCnt="0"/>
      <dgm:spPr/>
    </dgm:pt>
    <dgm:pt modelId="{3DDA1217-4F3E-42F0-9F53-FF7CE8A04CEF}" type="pres">
      <dgm:prSet presAssocID="{1F9CA0F3-57FA-4A02-AB58-47EA8650E0E4}" presName="Accent" presStyleLbl="bgShp" presStyleIdx="3" presStyleCnt="4"/>
      <dgm:spPr/>
    </dgm:pt>
    <dgm:pt modelId="{363D5483-CBA5-4FF7-A825-55B0B14BDE6A}" type="pres">
      <dgm:prSet presAssocID="{1F9CA0F3-57FA-4A02-AB58-47EA8650E0E4}" presName="Child4" presStyleLbl="node1" presStyleIdx="3" presStyleCnt="4">
        <dgm:presLayoutVars>
          <dgm:chMax val="0"/>
          <dgm:chPref val="0"/>
          <dgm:bulletEnabled val="1"/>
        </dgm:presLayoutVars>
      </dgm:prSet>
      <dgm:spPr/>
      <dgm:t>
        <a:bodyPr/>
        <a:lstStyle/>
        <a:p>
          <a:endParaRPr lang="en-GB"/>
        </a:p>
      </dgm:t>
    </dgm:pt>
  </dgm:ptLst>
  <dgm:cxnLst>
    <dgm:cxn modelId="{1D33AB1B-B290-4C13-9C50-54493E337B74}" type="presOf" srcId="{4A23ED56-2004-4832-9FFC-0E80AC04A471}" destId="{9235A9BA-4D51-4A94-B9AC-D1C6EDCA4C67}" srcOrd="0" destOrd="0" presId="urn:microsoft.com/office/officeart/2011/layout/HexagonRadial"/>
    <dgm:cxn modelId="{B69116EA-CF0D-4C70-A944-88454C815EFE}" srcId="{4A23ED56-2004-4832-9FFC-0E80AC04A471}" destId="{8EA3176D-9495-4FDB-82C9-0A2BB61666E3}" srcOrd="2" destOrd="0" parTransId="{29CE0EB9-FC84-415F-8BE3-8D9E9FB19630}" sibTransId="{BBC6C75C-7712-4836-83DC-EA6DDB84C74F}"/>
    <dgm:cxn modelId="{B26A3B5A-2983-4C7A-AFC6-1DBB38C156C0}" srcId="{4A23ED56-2004-4832-9FFC-0E80AC04A471}" destId="{C7E0BC77-00E1-41AA-B601-0A92720C848B}" srcOrd="1" destOrd="0" parTransId="{CE0F9CD5-44C7-4ED6-BCD8-641DC8D5EB99}" sibTransId="{BF03915C-C914-49D8-AA86-B6507CF6271E}"/>
    <dgm:cxn modelId="{60760967-5D4E-481A-812E-56E8F621C8E0}" srcId="{139DBC65-B9DD-40D3-8DBA-63887830A8AD}" destId="{4A23ED56-2004-4832-9FFC-0E80AC04A471}" srcOrd="0" destOrd="0" parTransId="{5A674CC5-0EEF-4B34-BB82-AB167CF11A79}" sibTransId="{3FF9E471-E43D-4165-83A4-621035A9163A}"/>
    <dgm:cxn modelId="{6426A3F7-6893-4AE1-8BC9-4D35FD87CFED}" type="presOf" srcId="{139DBC65-B9DD-40D3-8DBA-63887830A8AD}" destId="{27B8D5D0-0321-42A0-BA04-02DF74E443BC}" srcOrd="0" destOrd="0" presId="urn:microsoft.com/office/officeart/2011/layout/HexagonRadial"/>
    <dgm:cxn modelId="{6E64F6D2-476F-4553-B228-02102E5D0E9D}" type="presOf" srcId="{8EA3176D-9495-4FDB-82C9-0A2BB61666E3}" destId="{A8A0F0D9-71C9-46C0-98F7-3BD16705C30C}" srcOrd="0" destOrd="0" presId="urn:microsoft.com/office/officeart/2011/layout/HexagonRadial"/>
    <dgm:cxn modelId="{CD9EFFC6-2CCC-43B9-B011-349D4174442E}" srcId="{4A23ED56-2004-4832-9FFC-0E80AC04A471}" destId="{90B2618E-A2E3-467D-A196-B06E8D64E2A7}" srcOrd="0" destOrd="0" parTransId="{F1B181F0-8361-48AA-A7D5-787E6B9DFA0A}" sibTransId="{A5F2867C-4D51-407C-B5E4-D117E57FE91B}"/>
    <dgm:cxn modelId="{283AE62E-2D51-4B34-9D3A-0E9B1579759C}" type="presOf" srcId="{C7E0BC77-00E1-41AA-B601-0A92720C848B}" destId="{412C295C-FC66-434D-B019-F4A4178886AB}" srcOrd="0" destOrd="0" presId="urn:microsoft.com/office/officeart/2011/layout/HexagonRadial"/>
    <dgm:cxn modelId="{CE50A790-AA1E-4A1E-9695-831AC7466B2B}" type="presOf" srcId="{1F9CA0F3-57FA-4A02-AB58-47EA8650E0E4}" destId="{363D5483-CBA5-4FF7-A825-55B0B14BDE6A}" srcOrd="0" destOrd="0" presId="urn:microsoft.com/office/officeart/2011/layout/HexagonRadial"/>
    <dgm:cxn modelId="{76F3B56C-00C4-4463-B8A3-0DB82C963075}" srcId="{4A23ED56-2004-4832-9FFC-0E80AC04A471}" destId="{1F9CA0F3-57FA-4A02-AB58-47EA8650E0E4}" srcOrd="3" destOrd="0" parTransId="{370E6105-F827-4F37-AF79-C4AEBD394ACE}" sibTransId="{3B71C7F4-87F0-464E-99BD-8AD6F78C3117}"/>
    <dgm:cxn modelId="{A41C55F4-534B-4CB1-985B-2A252E876DE6}" type="presOf" srcId="{90B2618E-A2E3-467D-A196-B06E8D64E2A7}" destId="{DC6FEC0A-E80B-46E3-9494-B1F5384EAD4C}" srcOrd="0" destOrd="0" presId="urn:microsoft.com/office/officeart/2011/layout/HexagonRadial"/>
    <dgm:cxn modelId="{E074428C-213B-40AC-A907-5150FC94364A}" type="presParOf" srcId="{27B8D5D0-0321-42A0-BA04-02DF74E443BC}" destId="{9235A9BA-4D51-4A94-B9AC-D1C6EDCA4C67}" srcOrd="0" destOrd="0" presId="urn:microsoft.com/office/officeart/2011/layout/HexagonRadial"/>
    <dgm:cxn modelId="{7231C793-76F3-400F-84D3-453B76268EEE}" type="presParOf" srcId="{27B8D5D0-0321-42A0-BA04-02DF74E443BC}" destId="{2A15C62C-8DF1-4CA5-A1B2-3C8A07530A28}" srcOrd="1" destOrd="0" presId="urn:microsoft.com/office/officeart/2011/layout/HexagonRadial"/>
    <dgm:cxn modelId="{E6544D75-0AB9-4A6F-8F13-E2CD4647AEA4}" type="presParOf" srcId="{2A15C62C-8DF1-4CA5-A1B2-3C8A07530A28}" destId="{04C71C48-2E1A-4AA3-9001-AEBC195370B7}" srcOrd="0" destOrd="0" presId="urn:microsoft.com/office/officeart/2011/layout/HexagonRadial"/>
    <dgm:cxn modelId="{AD4FEE10-91CD-4670-9459-E90CC02F5E64}" type="presParOf" srcId="{27B8D5D0-0321-42A0-BA04-02DF74E443BC}" destId="{DC6FEC0A-E80B-46E3-9494-B1F5384EAD4C}" srcOrd="2" destOrd="0" presId="urn:microsoft.com/office/officeart/2011/layout/HexagonRadial"/>
    <dgm:cxn modelId="{74B1F70A-AECB-4CD9-B46B-CB148442528D}" type="presParOf" srcId="{27B8D5D0-0321-42A0-BA04-02DF74E443BC}" destId="{BF9390AD-FA4D-473B-94E1-D1FE6B26DAD7}" srcOrd="3" destOrd="0" presId="urn:microsoft.com/office/officeart/2011/layout/HexagonRadial"/>
    <dgm:cxn modelId="{CB7E6926-6000-4836-8899-A7858241084E}" type="presParOf" srcId="{BF9390AD-FA4D-473B-94E1-D1FE6B26DAD7}" destId="{7555675E-EB6F-4672-A8A8-F869D3F257E2}" srcOrd="0" destOrd="0" presId="urn:microsoft.com/office/officeart/2011/layout/HexagonRadial"/>
    <dgm:cxn modelId="{5652C5CF-6335-4667-975E-F9B0FB85DB5F}" type="presParOf" srcId="{27B8D5D0-0321-42A0-BA04-02DF74E443BC}" destId="{412C295C-FC66-434D-B019-F4A4178886AB}" srcOrd="4" destOrd="0" presId="urn:microsoft.com/office/officeart/2011/layout/HexagonRadial"/>
    <dgm:cxn modelId="{CF7709D5-9E8D-4E56-B64B-01EF9554F137}" type="presParOf" srcId="{27B8D5D0-0321-42A0-BA04-02DF74E443BC}" destId="{8D672EB6-5B84-40D9-AB25-4B2D4FAF8A8E}" srcOrd="5" destOrd="0" presId="urn:microsoft.com/office/officeart/2011/layout/HexagonRadial"/>
    <dgm:cxn modelId="{6526F41A-8E74-4144-9B01-9008F430242A}" type="presParOf" srcId="{8D672EB6-5B84-40D9-AB25-4B2D4FAF8A8E}" destId="{751AF383-81C3-4701-9498-DB8A16D28324}" srcOrd="0" destOrd="0" presId="urn:microsoft.com/office/officeart/2011/layout/HexagonRadial"/>
    <dgm:cxn modelId="{5BD98EF8-AABA-4149-A79A-811FADF0F642}" type="presParOf" srcId="{27B8D5D0-0321-42A0-BA04-02DF74E443BC}" destId="{A8A0F0D9-71C9-46C0-98F7-3BD16705C30C}" srcOrd="6" destOrd="0" presId="urn:microsoft.com/office/officeart/2011/layout/HexagonRadial"/>
    <dgm:cxn modelId="{7ADC7A65-5FE7-451A-96DD-2EBA48C1BC40}" type="presParOf" srcId="{27B8D5D0-0321-42A0-BA04-02DF74E443BC}" destId="{7ABF96AB-8BA0-40AC-8366-9B4D9EC68F9F}" srcOrd="7" destOrd="0" presId="urn:microsoft.com/office/officeart/2011/layout/HexagonRadial"/>
    <dgm:cxn modelId="{DBB8583D-72C5-4442-B751-ADD333D3AD83}" type="presParOf" srcId="{7ABF96AB-8BA0-40AC-8366-9B4D9EC68F9F}" destId="{3DDA1217-4F3E-42F0-9F53-FF7CE8A04CEF}" srcOrd="0" destOrd="0" presId="urn:microsoft.com/office/officeart/2011/layout/HexagonRadial"/>
    <dgm:cxn modelId="{FA8646BB-B21C-4AAE-8416-27753D37FA32}" type="presParOf" srcId="{27B8D5D0-0321-42A0-BA04-02DF74E443BC}" destId="{363D5483-CBA5-4FF7-A825-55B0B14BDE6A}" srcOrd="8"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F056B6-FA26-4103-8EC8-32CE7B756B55}" type="datetimeFigureOut">
              <a:rPr lang="en-GB" smtClean="0"/>
              <a:t>05/08/2015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AEDA65-43CA-4067-9C02-C184148FF4D1}" type="slidenum">
              <a:rPr lang="en-GB" smtClean="0"/>
              <a:t>‹#›</a:t>
            </a:fld>
            <a:endParaRPr lang="en-GB"/>
          </a:p>
        </p:txBody>
      </p:sp>
    </p:spTree>
    <p:extLst>
      <p:ext uri="{BB962C8B-B14F-4D97-AF65-F5344CB8AC3E}">
        <p14:creationId xmlns:p14="http://schemas.microsoft.com/office/powerpoint/2010/main" val="1368954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5" name="Picture 34" descr="iStock_000001935273Large.jpg"/>
          <p:cNvPicPr>
            <a:picLocks noChangeAspect="1"/>
          </p:cNvPicPr>
          <p:nvPr userDrawn="1"/>
        </p:nvPicPr>
        <p:blipFill rotWithShape="1">
          <a:blip r:embed="rId2">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37" name="Rectangle 36"/>
          <p:cNvSpPr/>
          <p:nvPr userDrawn="1"/>
        </p:nvSpPr>
        <p:spPr>
          <a:xfrm>
            <a:off x="0" y="4152900"/>
            <a:ext cx="9144000" cy="27051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pic>
        <p:nvPicPr>
          <p:cNvPr id="39" name="Picture 3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41" name="Rectangle 40"/>
          <p:cNvSpPr/>
          <p:nvPr userDrawn="1"/>
        </p:nvSpPr>
        <p:spPr>
          <a:xfrm>
            <a:off x="-24582" y="145654"/>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smtClean="0">
                <a:solidFill>
                  <a:srgbClr val="FFFFFF"/>
                </a:solidFill>
                <a:latin typeface="Arial"/>
                <a:cs typeface="Arial"/>
              </a:rPr>
              <a:t>COMPLIMENTARY TEACHING MATERIALS</a:t>
            </a:r>
            <a:endParaRPr lang="en-US" sz="1000" dirty="0">
              <a:solidFill>
                <a:srgbClr val="FFFFFF"/>
              </a:solidFill>
              <a:latin typeface="Arial"/>
              <a:cs typeface="Arial"/>
            </a:endParaRPr>
          </a:p>
        </p:txBody>
      </p:sp>
      <p:sp>
        <p:nvSpPr>
          <p:cNvPr id="42" name="Title 41"/>
          <p:cNvSpPr>
            <a:spLocks noGrp="1"/>
          </p:cNvSpPr>
          <p:nvPr>
            <p:ph type="title"/>
          </p:nvPr>
        </p:nvSpPr>
        <p:spPr>
          <a:xfrm>
            <a:off x="685800" y="4453030"/>
            <a:ext cx="7772400" cy="991419"/>
          </a:xfrm>
        </p:spPr>
        <p:txBody>
          <a:bodyPr anchor="t">
            <a:normAutofit/>
          </a:bodyPr>
          <a:lstStyle>
            <a:lvl1pPr algn="l">
              <a:defRPr sz="2900" b="0">
                <a:solidFill>
                  <a:schemeClr val="bg1"/>
                </a:solidFill>
                <a:latin typeface="Arial" pitchFamily="34" charset="0"/>
                <a:cs typeface="Arial" pitchFamily="34" charset="0"/>
              </a:defRPr>
            </a:lvl1pPr>
          </a:lstStyle>
          <a:p>
            <a:r>
              <a:rPr lang="en-US" dirty="0" smtClean="0"/>
              <a:t>Click to edit Master title style</a:t>
            </a:r>
            <a:endParaRPr lang="en-GB" dirty="0"/>
          </a:p>
        </p:txBody>
      </p:sp>
      <p:sp>
        <p:nvSpPr>
          <p:cNvPr id="48" name="Subtitle 2"/>
          <p:cNvSpPr>
            <a:spLocks noGrp="1"/>
          </p:cNvSpPr>
          <p:nvPr>
            <p:ph type="subTitle" idx="1"/>
          </p:nvPr>
        </p:nvSpPr>
        <p:spPr>
          <a:xfrm>
            <a:off x="685800" y="5455920"/>
            <a:ext cx="7741920" cy="855358"/>
          </a:xfrm>
        </p:spPr>
        <p:txBody>
          <a:bodyPr>
            <a:normAutofit/>
          </a:bodyPr>
          <a:lstStyle>
            <a:lvl1pPr marL="0" indent="0" algn="l">
              <a:buNone/>
              <a:defRPr sz="1800" b="1">
                <a:solidFill>
                  <a:srgbClr val="93CDD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3950394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8" name="Picture 7" descr="iStock_000003644147Lar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80512" cy="6145632"/>
          </a:xfrm>
          <a:prstGeom prst="rect">
            <a:avLst/>
          </a:prstGeom>
        </p:spPr>
      </p:pic>
      <p:sp>
        <p:nvSpPr>
          <p:cNvPr id="9" name="Rectangle 8"/>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10" name="Picture 9"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2" name="Title Placeholder 1"/>
          <p:cNvSpPr>
            <a:spLocks noGrp="1"/>
          </p:cNvSpPr>
          <p:nvPr>
            <p:ph type="title"/>
          </p:nvPr>
        </p:nvSpPr>
        <p:spPr>
          <a:xfrm>
            <a:off x="973931" y="1260321"/>
            <a:ext cx="7196137" cy="997743"/>
          </a:xfrm>
          <a:prstGeom prst="rect">
            <a:avLst/>
          </a:prstGeom>
        </p:spPr>
        <p:txBody>
          <a:bodyPr vert="horz" lIns="91440" tIns="45720" rIns="91440" bIns="45720" rtlCol="0" anchor="ctr">
            <a:normAutofit/>
          </a:bodyPr>
          <a:lstStyle>
            <a:lvl1pPr algn="l">
              <a:defRPr sz="2900" b="1"/>
            </a:lvl1pPr>
          </a:lstStyle>
          <a:p>
            <a:r>
              <a:rPr lang="en-GB" dirty="0" smtClean="0"/>
              <a:t>Click to edit Master title style</a:t>
            </a:r>
            <a:endParaRPr lang="en-US" dirty="0"/>
          </a:p>
        </p:txBody>
      </p:sp>
      <p:sp>
        <p:nvSpPr>
          <p:cNvPr id="13" name="Subtitle 2"/>
          <p:cNvSpPr>
            <a:spLocks noGrp="1"/>
          </p:cNvSpPr>
          <p:nvPr>
            <p:ph type="subTitle" idx="1"/>
          </p:nvPr>
        </p:nvSpPr>
        <p:spPr>
          <a:xfrm>
            <a:off x="976401" y="2258064"/>
            <a:ext cx="7741920" cy="855358"/>
          </a:xfrm>
        </p:spPr>
        <p:txBody>
          <a:bodyPr>
            <a:normAutofit/>
          </a:bodyPr>
          <a:lstStyle>
            <a:lvl1pPr marL="0" indent="0" algn="l">
              <a:buNone/>
              <a:defRPr sz="18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3163609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pic>
        <p:nvPicPr>
          <p:cNvPr id="12" name="Picture 11" descr="iStock_000001935273Large.jpg"/>
          <p:cNvPicPr>
            <a:picLocks noChangeAspect="1"/>
          </p:cNvPicPr>
          <p:nvPr userDrawn="1"/>
        </p:nvPicPr>
        <p:blipFill rotWithShape="1">
          <a:blip r:embed="rId2">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4160520"/>
            <a:ext cx="9144000" cy="2697480"/>
          </a:xfrm>
          <a:prstGeom prst="rect">
            <a:avLst/>
          </a:prstGeom>
          <a:solidFill>
            <a:schemeClr val="dk1">
              <a:alpha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Subtitle 2"/>
          <p:cNvSpPr>
            <a:spLocks noGrp="1"/>
          </p:cNvSpPr>
          <p:nvPr>
            <p:ph type="subTitle" idx="1"/>
          </p:nvPr>
        </p:nvSpPr>
        <p:spPr>
          <a:xfrm>
            <a:off x="571084" y="4401573"/>
            <a:ext cx="7772400" cy="675967"/>
          </a:xfrm>
        </p:spPr>
        <p:txBody>
          <a:bodyPr>
            <a:noAutofit/>
          </a:bodyPr>
          <a:lstStyle>
            <a:lvl1pPr marL="0" indent="0">
              <a:buNone/>
              <a:defRPr/>
            </a:lvl1pPr>
          </a:lstStyle>
          <a:p>
            <a:pPr algn="l"/>
            <a:endParaRPr lang="en-US" sz="4200" dirty="0">
              <a:solidFill>
                <a:schemeClr val="bg1"/>
              </a:solidFill>
              <a:latin typeface="Arial"/>
              <a:cs typeface="Arial"/>
            </a:endParaRPr>
          </a:p>
        </p:txBody>
      </p:sp>
      <p:pic>
        <p:nvPicPr>
          <p:cNvPr id="10" name="Picture 9"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Tree>
    <p:extLst>
      <p:ext uri="{BB962C8B-B14F-4D97-AF65-F5344CB8AC3E}">
        <p14:creationId xmlns:p14="http://schemas.microsoft.com/office/powerpoint/2010/main" val="3992086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smtClean="0">
                <a:latin typeface="Arial"/>
                <a:cs typeface="Arial"/>
              </a:rPr>
              <a:t>INTRODUCTION</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endParaRPr lang="en-GB" dirty="0"/>
          </a:p>
        </p:txBody>
      </p:sp>
    </p:spTree>
    <p:extLst>
      <p:ext uri="{BB962C8B-B14F-4D97-AF65-F5344CB8AC3E}">
        <p14:creationId xmlns:p14="http://schemas.microsoft.com/office/powerpoint/2010/main" val="264918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extLst>
              <a:ext uri="{28A0092B-C50C-407E-A947-70E740481C1C}">
                <a14:useLocalDpi xmlns:a14="http://schemas.microsoft.com/office/drawing/2010/main" val="0"/>
              </a:ext>
            </a:extLst>
          </a:blip>
          <a:srcRect t="32937" b="32937"/>
          <a:stretch/>
        </p:blipFill>
        <p:spPr>
          <a:xfrm>
            <a:off x="0" y="0"/>
            <a:ext cx="9144000" cy="4160520"/>
          </a:xfrm>
          <a:prstGeom prst="rect">
            <a:avLst/>
          </a:prstGeom>
        </p:spPr>
      </p:pic>
      <p:sp>
        <p:nvSpPr>
          <p:cNvPr id="8" name="Rectangle 7"/>
          <p:cNvSpPr/>
          <p:nvPr userDrawn="1"/>
        </p:nvSpPr>
        <p:spPr>
          <a:xfrm>
            <a:off x="0" y="4160520"/>
            <a:ext cx="9144000" cy="26974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Subtitle 2"/>
          <p:cNvSpPr>
            <a:spLocks noGrp="1"/>
          </p:cNvSpPr>
          <p:nvPr>
            <p:ph type="subTitle" idx="1"/>
          </p:nvPr>
        </p:nvSpPr>
        <p:spPr>
          <a:xfrm>
            <a:off x="571084" y="4401573"/>
            <a:ext cx="7772400" cy="675967"/>
          </a:xfrm>
        </p:spPr>
        <p:txBody>
          <a:bodyPr>
            <a:noAutofit/>
          </a:bodyPr>
          <a:lstStyle>
            <a:lvl1pPr marL="0" indent="0">
              <a:buNone/>
              <a:defRPr/>
            </a:lvl1pPr>
          </a:lstStyle>
          <a:p>
            <a:pPr algn="l"/>
            <a:endParaRPr lang="en-US" sz="4200" dirty="0">
              <a:solidFill>
                <a:schemeClr val="bg1"/>
              </a:solidFill>
              <a:latin typeface="Arial"/>
              <a:cs typeface="Arial"/>
            </a:endParaRPr>
          </a:p>
        </p:txBody>
      </p:sp>
      <p:pic>
        <p:nvPicPr>
          <p:cNvPr id="10" name="Picture 9"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Tree>
    <p:extLst>
      <p:ext uri="{BB962C8B-B14F-4D97-AF65-F5344CB8AC3E}">
        <p14:creationId xmlns:p14="http://schemas.microsoft.com/office/powerpoint/2010/main" val="3693739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rketing Tools">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smtClean="0">
                <a:latin typeface="Arial"/>
                <a:cs typeface="Arial"/>
              </a:rPr>
              <a:t>MARKETING TOOLS</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endParaRPr lang="en-GB" dirty="0"/>
          </a:p>
        </p:txBody>
      </p:sp>
    </p:spTree>
    <p:extLst>
      <p:ext uri="{BB962C8B-B14F-4D97-AF65-F5344CB8AC3E}">
        <p14:creationId xmlns:p14="http://schemas.microsoft.com/office/powerpoint/2010/main" val="1325860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rategies">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smtClean="0">
                <a:latin typeface="Arial"/>
                <a:cs typeface="Arial"/>
              </a:rPr>
              <a:t>STRATEGIES</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endParaRPr lang="en-GB" dirty="0"/>
          </a:p>
        </p:txBody>
      </p:sp>
    </p:spTree>
    <p:extLst>
      <p:ext uri="{BB962C8B-B14F-4D97-AF65-F5344CB8AC3E}">
        <p14:creationId xmlns:p14="http://schemas.microsoft.com/office/powerpoint/2010/main" val="400555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4" name="TextBox 13"/>
          <p:cNvSpPr txBox="1"/>
          <p:nvPr userDrawn="1"/>
        </p:nvSpPr>
        <p:spPr>
          <a:xfrm>
            <a:off x="1311264" y="486906"/>
            <a:ext cx="7196463" cy="430887"/>
          </a:xfrm>
          <a:prstGeom prst="rect">
            <a:avLst/>
          </a:prstGeom>
          <a:noFill/>
        </p:spPr>
        <p:txBody>
          <a:bodyPr wrap="square" rtlCol="0">
            <a:spAutoFit/>
          </a:bodyPr>
          <a:lstStyle/>
          <a:p>
            <a:r>
              <a:rPr lang="en-US" sz="2200" b="1" dirty="0" smtClean="0">
                <a:latin typeface="Arial"/>
                <a:cs typeface="Arial"/>
              </a:rPr>
              <a:t>LEARNING OBJECTIVES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469557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GB" dirty="0" smtClean="0"/>
              <a:t>Click to edit Master title style</a:t>
            </a:r>
            <a:endParaRPr lang="en-US" dirty="0"/>
          </a:p>
        </p:txBody>
      </p:sp>
    </p:spTree>
    <p:extLst>
      <p:ext uri="{BB962C8B-B14F-4D97-AF65-F5344CB8AC3E}">
        <p14:creationId xmlns:p14="http://schemas.microsoft.com/office/powerpoint/2010/main" val="887707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p:nvPr>
        </p:nvSpPr>
        <p:spPr>
          <a:xfrm>
            <a:off x="1189357" y="1272381"/>
            <a:ext cx="3382644" cy="4313237"/>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GB" dirty="0" smtClean="0"/>
              <a:t>Click to edit Master title style</a:t>
            </a:r>
            <a:endParaRPr lang="en-US" dirty="0"/>
          </a:p>
        </p:txBody>
      </p:sp>
      <p:sp>
        <p:nvSpPr>
          <p:cNvPr id="11" name="Content Placeholder 16"/>
          <p:cNvSpPr>
            <a:spLocks noGrp="1"/>
          </p:cNvSpPr>
          <p:nvPr>
            <p:ph sz="quarter" idx="14"/>
          </p:nvPr>
        </p:nvSpPr>
        <p:spPr>
          <a:xfrm>
            <a:off x="4572000" y="1272381"/>
            <a:ext cx="3813493" cy="4313237"/>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890910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D500C-2DAD-E24B-947F-AA454B3B4803}" type="datetimeFigureOut">
              <a:rPr lang="en-US" smtClean="0"/>
              <a:t>05/08/2015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DD8636-02F0-2043-B1BF-E7E2D60464E4}" type="slidenum">
              <a:rPr lang="en-US" smtClean="0"/>
              <a:t>‹#›</a:t>
            </a:fld>
            <a:endParaRPr lang="en-US"/>
          </a:p>
        </p:txBody>
      </p:sp>
    </p:spTree>
    <p:extLst>
      <p:ext uri="{BB962C8B-B14F-4D97-AF65-F5344CB8AC3E}">
        <p14:creationId xmlns:p14="http://schemas.microsoft.com/office/powerpoint/2010/main" val="708712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62" r:id="rId6"/>
    <p:sldLayoutId id="2147483663" r:id="rId7"/>
    <p:sldLayoutId id="2147483664" r:id="rId8"/>
    <p:sldLayoutId id="2147483665" r:id="rId9"/>
    <p:sldLayoutId id="2147483652"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http://www.sportnz.org.nz/managing-sport/guides/risk-management-for-events" TargetMode="External"/><Relationship Id="rId2" Type="http://schemas.openxmlformats.org/officeDocument/2006/relationships/hyperlink" Target="http://www.englandrugby.com/governance/legal-and-admin/risk-assessments/" TargetMode="External"/><Relationship Id="rId1" Type="http://schemas.openxmlformats.org/officeDocument/2006/relationships/slideLayout" Target="../slideLayouts/slideLayout8.xml"/><Relationship Id="rId6" Type="http://schemas.openxmlformats.org/officeDocument/2006/relationships/hyperlink" Target="http://severe.worldweather.org/" TargetMode="External"/><Relationship Id="rId5" Type="http://schemas.openxmlformats.org/officeDocument/2006/relationships/hyperlink" Target="http://www.ready.gov/earthquakes" TargetMode="External"/><Relationship Id="rId4" Type="http://schemas.openxmlformats.org/officeDocument/2006/relationships/hyperlink" Target="http://aviation-safety.net/index.php"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mailto:PeterMills@qlmconsulting.co.uk" TargetMode="External"/><Relationship Id="rId2" Type="http://schemas.openxmlformats.org/officeDocument/2006/relationships/hyperlink" Target="mailto:m.piekarz@worc.ac.uk"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atin typeface="Arial"/>
                <a:cs typeface="Arial"/>
              </a:rPr>
              <a:t>Risk and Safety Management in the Leisure, Events, Tourism and Sports Industries</a:t>
            </a:r>
            <a:r>
              <a:rPr lang="en-US" dirty="0">
                <a:latin typeface="Arial"/>
                <a:cs typeface="Arial"/>
              </a:rPr>
              <a:t/>
            </a:r>
            <a:br>
              <a:rPr lang="en-US" dirty="0">
                <a:latin typeface="Arial"/>
                <a:cs typeface="Arial"/>
              </a:rPr>
            </a:br>
            <a:endParaRPr lang="en-GB" dirty="0"/>
          </a:p>
        </p:txBody>
      </p:sp>
      <p:sp>
        <p:nvSpPr>
          <p:cNvPr id="3" name="Subtitle 2"/>
          <p:cNvSpPr>
            <a:spLocks noGrp="1"/>
          </p:cNvSpPr>
          <p:nvPr>
            <p:ph type="subTitle" idx="1"/>
          </p:nvPr>
        </p:nvSpPr>
        <p:spPr/>
        <p:txBody>
          <a:bodyPr/>
          <a:lstStyle/>
          <a:p>
            <a:r>
              <a:rPr lang="en-US" dirty="0">
                <a:solidFill>
                  <a:schemeClr val="accent5">
                    <a:lumMod val="60000"/>
                    <a:lumOff val="40000"/>
                  </a:schemeClr>
                </a:solidFill>
                <a:latin typeface="Arial"/>
                <a:cs typeface="Arial"/>
              </a:rPr>
              <a:t>Mark </a:t>
            </a:r>
            <a:r>
              <a:rPr lang="en-US" dirty="0" err="1">
                <a:solidFill>
                  <a:schemeClr val="accent5">
                    <a:lumMod val="60000"/>
                    <a:lumOff val="40000"/>
                  </a:schemeClr>
                </a:solidFill>
                <a:latin typeface="Arial"/>
                <a:cs typeface="Arial"/>
              </a:rPr>
              <a:t>Piekarz</a:t>
            </a:r>
            <a:r>
              <a:rPr lang="en-US" dirty="0">
                <a:solidFill>
                  <a:schemeClr val="accent5">
                    <a:lumMod val="60000"/>
                    <a:lumOff val="40000"/>
                  </a:schemeClr>
                </a:solidFill>
                <a:latin typeface="Arial"/>
                <a:cs typeface="Arial"/>
              </a:rPr>
              <a:t>, Ian Jenkins and Peter Mills</a:t>
            </a:r>
          </a:p>
          <a:p>
            <a:endParaRPr lang="en-GB" dirty="0"/>
          </a:p>
        </p:txBody>
      </p:sp>
    </p:spTree>
    <p:extLst>
      <p:ext uri="{BB962C8B-B14F-4D97-AF65-F5344CB8AC3E}">
        <p14:creationId xmlns:p14="http://schemas.microsoft.com/office/powerpoint/2010/main" val="30754934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ALTERNATIVE </a:t>
            </a:r>
            <a:r>
              <a:rPr lang="en-GB" dirty="0" smtClean="0"/>
              <a:t>REPRESENTATION OF CONTROL OPTIONS</a:t>
            </a:r>
            <a:endParaRPr lang="en-GB" dirty="0"/>
          </a:p>
        </p:txBody>
      </p:sp>
      <p:graphicFrame>
        <p:nvGraphicFramePr>
          <p:cNvPr id="8" name="Group 40"/>
          <p:cNvGraphicFramePr>
            <a:graphicFrameLocks noGrp="1"/>
          </p:cNvGraphicFramePr>
          <p:nvPr>
            <p:ph sz="quarter" idx="13"/>
            <p:extLst>
              <p:ext uri="{D42A27DB-BD31-4B8C-83A1-F6EECF244321}">
                <p14:modId xmlns:p14="http://schemas.microsoft.com/office/powerpoint/2010/main" val="2100171215"/>
              </p:ext>
            </p:extLst>
          </p:nvPr>
        </p:nvGraphicFramePr>
        <p:xfrm>
          <a:off x="1189038" y="1271588"/>
          <a:ext cx="6910388" cy="3902075"/>
        </p:xfrm>
        <a:graphic>
          <a:graphicData uri="http://schemas.openxmlformats.org/drawingml/2006/table">
            <a:tbl>
              <a:tblPr/>
              <a:tblGrid>
                <a:gridCol w="3519488"/>
                <a:gridCol w="3390900"/>
              </a:tblGrid>
              <a:tr h="16216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smtClean="0">
                          <a:ln>
                            <a:noFill/>
                          </a:ln>
                          <a:solidFill>
                            <a:schemeClr val="tx1"/>
                          </a:solidFill>
                          <a:effectLst/>
                          <a:latin typeface="Times"/>
                        </a:rPr>
                        <a:t>Terminate or avoid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Times"/>
                        </a:rPr>
                        <a:t>-Stop practice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Times"/>
                        </a:rPr>
                        <a:t>-Refusing an investment opportunity in a country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Times"/>
                        </a:rPr>
                        <a:t>-Change objectives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Times"/>
                        </a:rPr>
                        <a:t>-No’ blanket’ policy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Times"/>
                        </a:rPr>
                        <a:t>-Develop corporate codes of ethics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Times"/>
                      </a:endParaRPr>
                    </a:p>
                  </a:txBody>
                  <a:tcPr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smtClean="0">
                          <a:ln>
                            <a:noFill/>
                          </a:ln>
                          <a:solidFill>
                            <a:schemeClr val="tx1"/>
                          </a:solidFill>
                          <a:effectLst/>
                          <a:latin typeface="Times"/>
                        </a:rPr>
                        <a:t>Transfer or reallocate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Times"/>
                        </a:rPr>
                        <a:t>-Insurance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Times"/>
                        </a:rPr>
                        <a:t>-Contracting out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Times"/>
                        </a:rPr>
                        <a:t>-Leases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Times"/>
                        </a:rPr>
                        <a:t>-Bonding option</a:t>
                      </a:r>
                    </a:p>
                  </a:txBody>
                  <a:tcPr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80437">
                <a:tc>
                  <a:txBody>
                    <a:body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en-GB" sz="1400" b="1" i="0" u="none" strike="noStrike" cap="none" normalizeH="0" baseline="0" dirty="0" smtClean="0">
                        <a:ln>
                          <a:noFill/>
                        </a:ln>
                        <a:solidFill>
                          <a:schemeClr val="tx1"/>
                        </a:solidFill>
                        <a:effectLst/>
                        <a:latin typeface="Time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r>
                        <a:rPr kumimoji="0" lang="en-GB" sz="1200" b="1" i="0" u="none" strike="noStrike" cap="none" normalizeH="0" baseline="0" dirty="0" smtClean="0">
                          <a:ln>
                            <a:noFill/>
                          </a:ln>
                          <a:solidFill>
                            <a:schemeClr val="tx1"/>
                          </a:solidFill>
                          <a:effectLst/>
                          <a:latin typeface="Times"/>
                        </a:rPr>
                        <a:t>Take or retain </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GB" sz="1200" b="0" i="0" u="none" strike="noStrike" cap="none" normalizeH="0" baseline="0" dirty="0" smtClean="0">
                          <a:ln>
                            <a:noFill/>
                          </a:ln>
                          <a:solidFill>
                            <a:schemeClr val="tx1"/>
                          </a:solidFill>
                          <a:effectLst/>
                          <a:latin typeface="Times"/>
                        </a:rPr>
                        <a:t>-Choosing to go ahead with the project, investment or tour.</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GB" sz="1200" b="0" i="0" u="none" strike="noStrike" cap="none" normalizeH="0" baseline="0" dirty="0" smtClean="0">
                          <a:ln>
                            <a:noFill/>
                          </a:ln>
                          <a:solidFill>
                            <a:schemeClr val="tx1"/>
                          </a:solidFill>
                          <a:effectLst/>
                          <a:latin typeface="Times"/>
                        </a:rPr>
                        <a:t>-Increase security and diligence</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GB" sz="1200" b="0" i="0" u="none" strike="noStrike" cap="none" normalizeH="0" baseline="0" dirty="0" smtClean="0">
                          <a:ln>
                            <a:noFill/>
                          </a:ln>
                          <a:solidFill>
                            <a:schemeClr val="tx1"/>
                          </a:solidFill>
                          <a:effectLst/>
                          <a:latin typeface="Times"/>
                        </a:rPr>
                        <a:t>-Be open and transparent</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GB" sz="1200" b="0" i="0" u="none" strike="noStrike" cap="none" normalizeH="0" baseline="0" dirty="0" smtClean="0">
                          <a:ln>
                            <a:noFill/>
                          </a:ln>
                          <a:solidFill>
                            <a:schemeClr val="tx1"/>
                          </a:solidFill>
                          <a:effectLst/>
                          <a:latin typeface="Times"/>
                        </a:rPr>
                        <a:t>-Communication of risks to all staff</a:t>
                      </a:r>
                    </a:p>
                  </a:txBody>
                  <a:tcPr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400" b="1" i="0" u="none" strike="noStrike" cap="none" normalizeH="0" baseline="0" dirty="0" smtClean="0">
                        <a:ln>
                          <a:noFill/>
                        </a:ln>
                        <a:solidFill>
                          <a:schemeClr val="tx1"/>
                        </a:solidFill>
                        <a:effectLst/>
                        <a:latin typeface="Times"/>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smtClean="0">
                          <a:ln>
                            <a:noFill/>
                          </a:ln>
                          <a:solidFill>
                            <a:schemeClr val="tx1"/>
                          </a:solidFill>
                          <a:effectLst/>
                          <a:latin typeface="Times"/>
                        </a:rPr>
                        <a:t>Treat, reduce or minimise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Times"/>
                        </a:rPr>
                        <a:t>-Training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Times"/>
                        </a:rPr>
                        <a:t>-Protective equipment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Times"/>
                        </a:rPr>
                        <a:t>-Information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Times"/>
                        </a:rPr>
                        <a:t>-Political lobbying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Times"/>
                        </a:rPr>
                        <a:t>-Cultural awareness negotiating strategies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smtClean="0">
                          <a:ln>
                            <a:noFill/>
                          </a:ln>
                          <a:solidFill>
                            <a:schemeClr val="tx1"/>
                          </a:solidFill>
                          <a:effectLst/>
                          <a:latin typeface="Times"/>
                        </a:rPr>
                        <a:t>-Secure compounds/buildings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dirty="0" smtClean="0">
                        <a:ln>
                          <a:noFill/>
                        </a:ln>
                        <a:solidFill>
                          <a:schemeClr val="tx1"/>
                        </a:solidFill>
                        <a:effectLst/>
                        <a:latin typeface="Times"/>
                      </a:endParaRPr>
                    </a:p>
                  </a:txBody>
                  <a:tcPr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 name="Oval 8"/>
          <p:cNvSpPr/>
          <p:nvPr/>
        </p:nvSpPr>
        <p:spPr>
          <a:xfrm>
            <a:off x="3728853" y="2497393"/>
            <a:ext cx="1876300" cy="7208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Monitor</a:t>
            </a:r>
            <a:endParaRPr lang="en-GB" dirty="0"/>
          </a:p>
        </p:txBody>
      </p:sp>
    </p:spTree>
    <p:extLst>
      <p:ext uri="{BB962C8B-B14F-4D97-AF65-F5344CB8AC3E}">
        <p14:creationId xmlns:p14="http://schemas.microsoft.com/office/powerpoint/2010/main" val="3225159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ADDITIONAL NOTE ON ‘TRANSFERANCE’ OPTION</a:t>
            </a:r>
            <a:endParaRPr lang="en-GB" dirty="0"/>
          </a:p>
        </p:txBody>
      </p:sp>
      <p:sp>
        <p:nvSpPr>
          <p:cNvPr id="4" name="Content Placeholder 3"/>
          <p:cNvSpPr>
            <a:spLocks noGrp="1"/>
          </p:cNvSpPr>
          <p:nvPr>
            <p:ph sz="quarter" idx="14"/>
          </p:nvPr>
        </p:nvSpPr>
        <p:spPr>
          <a:xfrm>
            <a:off x="520996" y="1272381"/>
            <a:ext cx="7981456" cy="4313237"/>
          </a:xfrm>
        </p:spPr>
        <p:txBody>
          <a:bodyPr>
            <a:normAutofit fontScale="92500" lnSpcReduction="10000"/>
          </a:bodyPr>
          <a:lstStyle/>
          <a:p>
            <a:pPr marL="457200" indent="-457200">
              <a:buFont typeface="Arial" panose="020B0604020202020204" pitchFamily="34" charset="0"/>
              <a:buChar char="•"/>
            </a:pPr>
            <a:r>
              <a:rPr lang="en-GB" sz="2600" dirty="0"/>
              <a:t>Need for insurance should be </a:t>
            </a:r>
            <a:r>
              <a:rPr lang="en-GB" sz="2600" dirty="0" smtClean="0"/>
              <a:t>obvious to protect against compensation claims and large financial pay outs.</a:t>
            </a:r>
            <a:endParaRPr lang="en-GB" sz="2600" dirty="0"/>
          </a:p>
          <a:p>
            <a:pPr marL="457200" indent="-457200">
              <a:buFont typeface="Arial" panose="020B0604020202020204" pitchFamily="34" charset="0"/>
              <a:buChar char="•"/>
            </a:pPr>
            <a:r>
              <a:rPr lang="en-GB" sz="2600" dirty="0"/>
              <a:t>Other areas </a:t>
            </a:r>
            <a:r>
              <a:rPr lang="en-GB" sz="2600" dirty="0" smtClean="0"/>
              <a:t>can </a:t>
            </a:r>
            <a:r>
              <a:rPr lang="en-GB" sz="2600" dirty="0"/>
              <a:t>relate to transferring activities or responsibilities (e.g. let a voluntary group hire the space and run the activity</a:t>
            </a:r>
            <a:r>
              <a:rPr lang="en-GB" sz="2600" dirty="0" smtClean="0"/>
              <a:t>).</a:t>
            </a:r>
            <a:endParaRPr lang="en-GB" sz="2600" dirty="0"/>
          </a:p>
          <a:p>
            <a:pPr marL="457200" indent="-457200">
              <a:buFont typeface="Arial" panose="020B0604020202020204" pitchFamily="34" charset="0"/>
              <a:buChar char="•"/>
            </a:pPr>
            <a:r>
              <a:rPr lang="en-GB" sz="2600" dirty="0"/>
              <a:t>BUT – organisation still has a:</a:t>
            </a:r>
          </a:p>
          <a:p>
            <a:pPr lvl="1"/>
            <a:r>
              <a:rPr lang="en-GB" sz="2600" b="1" dirty="0"/>
              <a:t>duty to diligence </a:t>
            </a:r>
            <a:r>
              <a:rPr lang="en-GB" sz="2600" dirty="0"/>
              <a:t>to appoint competent people to do contracted out </a:t>
            </a:r>
            <a:r>
              <a:rPr lang="en-GB" sz="2600" dirty="0" smtClean="0"/>
              <a:t>tasks.</a:t>
            </a:r>
            <a:endParaRPr lang="en-GB" sz="2600" dirty="0"/>
          </a:p>
          <a:p>
            <a:pPr lvl="1"/>
            <a:r>
              <a:rPr lang="en-GB" sz="2600" b="1" dirty="0"/>
              <a:t>residual liability </a:t>
            </a:r>
            <a:r>
              <a:rPr lang="en-GB" sz="2600" dirty="0"/>
              <a:t>still resides with the landlord/premises owner/organisation  (</a:t>
            </a:r>
            <a:r>
              <a:rPr lang="en-GB" sz="2600" dirty="0" smtClean="0"/>
              <a:t>i.e. </a:t>
            </a:r>
            <a:r>
              <a:rPr lang="en-GB" sz="2600" dirty="0"/>
              <a:t>they could be found liable in a legal action).</a:t>
            </a:r>
          </a:p>
          <a:p>
            <a:endParaRPr lang="en-GB" dirty="0"/>
          </a:p>
        </p:txBody>
      </p:sp>
    </p:spTree>
    <p:extLst>
      <p:ext uri="{BB962C8B-B14F-4D97-AF65-F5344CB8AC3E}">
        <p14:creationId xmlns:p14="http://schemas.microsoft.com/office/powerpoint/2010/main" val="4049854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JIGSAW OF </a:t>
            </a:r>
            <a:r>
              <a:rPr lang="en-GB" dirty="0" smtClean="0"/>
              <a:t>CONTROLS 2: MIX OF RESOURCES</a:t>
            </a:r>
            <a:endParaRPr lang="en-GB" dirty="0"/>
          </a:p>
        </p:txBody>
      </p:sp>
      <p:sp>
        <p:nvSpPr>
          <p:cNvPr id="4" name="Content Placeholder 3"/>
          <p:cNvSpPr>
            <a:spLocks noGrp="1"/>
          </p:cNvSpPr>
          <p:nvPr>
            <p:ph sz="quarter" idx="14"/>
          </p:nvPr>
        </p:nvSpPr>
        <p:spPr>
          <a:xfrm>
            <a:off x="4619501" y="1240493"/>
            <a:ext cx="3955021" cy="4313237"/>
          </a:xfrm>
        </p:spPr>
        <p:txBody>
          <a:bodyPr>
            <a:normAutofit fontScale="40000" lnSpcReduction="20000"/>
          </a:bodyPr>
          <a:lstStyle/>
          <a:p>
            <a:r>
              <a:rPr lang="en-GB" sz="4000" b="1" dirty="0"/>
              <a:t>H</a:t>
            </a:r>
            <a:r>
              <a:rPr lang="en-GB" sz="4000" b="1" dirty="0" smtClean="0"/>
              <a:t>ow resources </a:t>
            </a:r>
            <a:r>
              <a:rPr lang="en-GB" sz="4000" b="1" dirty="0"/>
              <a:t>can be employed to help reduce, transfer, avoid or monitor the </a:t>
            </a:r>
            <a:r>
              <a:rPr lang="en-GB" sz="4000" b="1" dirty="0" smtClean="0"/>
              <a:t>risks:</a:t>
            </a:r>
          </a:p>
          <a:p>
            <a:r>
              <a:rPr lang="en-GB" sz="4000" b="1" dirty="0" smtClean="0"/>
              <a:t>-Hazard management: </a:t>
            </a:r>
            <a:r>
              <a:rPr lang="en-GB" sz="4000" dirty="0"/>
              <a:t>r</a:t>
            </a:r>
            <a:r>
              <a:rPr lang="en-GB" sz="4000" dirty="0" smtClean="0"/>
              <a:t>emove/avoid </a:t>
            </a:r>
            <a:r>
              <a:rPr lang="en-GB" sz="4000" dirty="0"/>
              <a:t>and hard controls (e.g. barriers) vs soft controls (e.g. staff, signs</a:t>
            </a:r>
            <a:r>
              <a:rPr lang="en-GB" sz="4000" dirty="0" smtClean="0"/>
              <a:t>).</a:t>
            </a:r>
            <a:endParaRPr lang="en-GB" sz="4000" dirty="0"/>
          </a:p>
          <a:p>
            <a:r>
              <a:rPr lang="en-GB" sz="4000" b="1" dirty="0" smtClean="0"/>
              <a:t>-Insurance: </a:t>
            </a:r>
            <a:r>
              <a:rPr lang="en-GB" sz="4000" dirty="0"/>
              <a:t>p</a:t>
            </a:r>
            <a:r>
              <a:rPr lang="en-GB" sz="4000" dirty="0" smtClean="0"/>
              <a:t>rotect against legal claims, loss and compensation and is a critical element to have in place.</a:t>
            </a:r>
            <a:endParaRPr lang="en-GB" sz="4000" dirty="0"/>
          </a:p>
          <a:p>
            <a:r>
              <a:rPr lang="en-GB" sz="4000" b="1" dirty="0" smtClean="0"/>
              <a:t>-Safe practices: </a:t>
            </a:r>
            <a:r>
              <a:rPr lang="en-GB" sz="4000" dirty="0" smtClean="0"/>
              <a:t>devising </a:t>
            </a:r>
            <a:r>
              <a:rPr lang="en-GB" sz="4000" dirty="0"/>
              <a:t>working practices which </a:t>
            </a:r>
            <a:r>
              <a:rPr lang="en-GB" sz="4000" dirty="0" smtClean="0"/>
              <a:t>change </a:t>
            </a:r>
            <a:r>
              <a:rPr lang="en-GB" sz="4000" dirty="0"/>
              <a:t>behaviour where certain key routines are established to either prevent certain risk occurring, or managing them more effectively if they do occur. </a:t>
            </a:r>
            <a:endParaRPr lang="en-GB" sz="4000" dirty="0" smtClean="0"/>
          </a:p>
          <a:p>
            <a:r>
              <a:rPr lang="en-GB" sz="4000" b="1" dirty="0" smtClean="0"/>
              <a:t>-Training </a:t>
            </a:r>
            <a:r>
              <a:rPr lang="en-GB" sz="4000" b="1" dirty="0"/>
              <a:t>against </a:t>
            </a:r>
            <a:r>
              <a:rPr lang="en-GB" sz="4000" b="1" dirty="0" smtClean="0"/>
              <a:t>standards:  </a:t>
            </a:r>
            <a:r>
              <a:rPr lang="en-GB" sz="4000" dirty="0" smtClean="0"/>
              <a:t>e.g. coaching qualifications, first aid, staff training, etc.</a:t>
            </a:r>
            <a:endParaRPr lang="en-GB" sz="4000" dirty="0"/>
          </a:p>
          <a:p>
            <a:r>
              <a:rPr lang="en-GB" sz="4000" b="1" dirty="0" smtClean="0"/>
              <a:t>-Manage </a:t>
            </a:r>
            <a:r>
              <a:rPr lang="en-GB" sz="4000" b="1" dirty="0"/>
              <a:t>expectations </a:t>
            </a:r>
            <a:r>
              <a:rPr lang="en-GB" sz="4000" dirty="0" smtClean="0"/>
              <a:t>: e.g.  something may feel </a:t>
            </a:r>
            <a:r>
              <a:rPr lang="en-GB" sz="4000" dirty="0"/>
              <a:t>dangerous, </a:t>
            </a:r>
            <a:r>
              <a:rPr lang="en-GB" sz="4000" dirty="0" smtClean="0"/>
              <a:t>but is in fact </a:t>
            </a:r>
            <a:r>
              <a:rPr lang="en-GB" sz="4000" dirty="0"/>
              <a:t>very safe, such as rollercoaster </a:t>
            </a:r>
            <a:r>
              <a:rPr lang="en-GB" sz="4000" dirty="0" smtClean="0"/>
              <a:t>ride.</a:t>
            </a:r>
            <a:endParaRPr lang="en-GB" sz="4000" dirty="0"/>
          </a:p>
          <a:p>
            <a:r>
              <a:rPr lang="en-GB" sz="4000" b="1" dirty="0" smtClean="0"/>
              <a:t>-Equipmen</a:t>
            </a:r>
            <a:r>
              <a:rPr lang="en-GB" sz="4000" dirty="0" smtClean="0"/>
              <a:t>t: e.g</a:t>
            </a:r>
            <a:r>
              <a:rPr lang="en-GB" sz="4000" dirty="0"/>
              <a:t>. first aid equipment, protective sports </a:t>
            </a:r>
            <a:r>
              <a:rPr lang="en-GB" sz="4000" dirty="0" smtClean="0"/>
              <a:t>gear, ropes etc. </a:t>
            </a:r>
            <a:endParaRPr lang="en-GB" sz="4000" dirty="0"/>
          </a:p>
          <a:p>
            <a:endParaRPr lang="en-GB" dirty="0"/>
          </a:p>
        </p:txBody>
      </p:sp>
      <p:grpSp>
        <p:nvGrpSpPr>
          <p:cNvPr id="7" name="Canvas 545"/>
          <p:cNvGrpSpPr/>
          <p:nvPr/>
        </p:nvGrpSpPr>
        <p:grpSpPr>
          <a:xfrm>
            <a:off x="-2940937" y="918270"/>
            <a:ext cx="8074855" cy="4974319"/>
            <a:chOff x="180000" y="265101"/>
            <a:chExt cx="7885769" cy="5634684"/>
          </a:xfrm>
        </p:grpSpPr>
        <p:sp>
          <p:nvSpPr>
            <p:cNvPr id="8" name="Rectangle 7"/>
            <p:cNvSpPr/>
            <p:nvPr/>
          </p:nvSpPr>
          <p:spPr>
            <a:xfrm>
              <a:off x="2141148" y="1758428"/>
              <a:ext cx="5924621" cy="4141357"/>
            </a:xfrm>
            <a:prstGeom prst="rect">
              <a:avLst/>
            </a:prstGeom>
            <a:noFill/>
          </p:spPr>
        </p:sp>
        <p:sp>
          <p:nvSpPr>
            <p:cNvPr id="9" name="Hexagon 4"/>
            <p:cNvSpPr/>
            <p:nvPr/>
          </p:nvSpPr>
          <p:spPr>
            <a:xfrm>
              <a:off x="180000" y="265101"/>
              <a:ext cx="554990" cy="375899"/>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a:lnSpc>
                  <a:spcPct val="115000"/>
                </a:lnSpc>
                <a:spcAft>
                  <a:spcPts val="1000"/>
                </a:spcAft>
              </a:pPr>
              <a:r>
                <a:rPr lang="en-GB" sz="1100">
                  <a:effectLst/>
                  <a:ea typeface="Calibri"/>
                  <a:cs typeface="Times New Roman"/>
                </a:rPr>
                <a:t> </a:t>
              </a:r>
            </a:p>
          </p:txBody>
        </p:sp>
        <p:sp>
          <p:nvSpPr>
            <p:cNvPr id="10" name="Hexagon 4"/>
            <p:cNvSpPr/>
            <p:nvPr/>
          </p:nvSpPr>
          <p:spPr>
            <a:xfrm>
              <a:off x="257184" y="265101"/>
              <a:ext cx="340932" cy="375899"/>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a:lnSpc>
                  <a:spcPct val="115000"/>
                </a:lnSpc>
                <a:spcAft>
                  <a:spcPts val="1000"/>
                </a:spcAft>
              </a:pPr>
              <a:r>
                <a:rPr lang="en-GB" sz="1100">
                  <a:effectLst/>
                  <a:ea typeface="Calibri"/>
                  <a:cs typeface="Times New Roman"/>
                </a:rPr>
                <a:t> </a:t>
              </a:r>
            </a:p>
          </p:txBody>
        </p:sp>
        <p:sp>
          <p:nvSpPr>
            <p:cNvPr id="11" name="Hexagon 4"/>
            <p:cNvSpPr/>
            <p:nvPr/>
          </p:nvSpPr>
          <p:spPr>
            <a:xfrm>
              <a:off x="409584" y="417501"/>
              <a:ext cx="340932" cy="375898"/>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a:lnSpc>
                  <a:spcPct val="115000"/>
                </a:lnSpc>
                <a:spcAft>
                  <a:spcPts val="1000"/>
                </a:spcAft>
              </a:pPr>
              <a:r>
                <a:rPr lang="en-GB" sz="1100">
                  <a:effectLst/>
                  <a:ea typeface="Calibri"/>
                  <a:cs typeface="Times New Roman"/>
                </a:rPr>
                <a:t> </a:t>
              </a:r>
            </a:p>
          </p:txBody>
        </p:sp>
        <p:sp>
          <p:nvSpPr>
            <p:cNvPr id="12" name="Hexagon 4"/>
            <p:cNvSpPr/>
            <p:nvPr/>
          </p:nvSpPr>
          <p:spPr>
            <a:xfrm>
              <a:off x="561984" y="569901"/>
              <a:ext cx="340932" cy="375899"/>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a:lnSpc>
                  <a:spcPct val="115000"/>
                </a:lnSpc>
                <a:spcAft>
                  <a:spcPts val="1000"/>
                </a:spcAft>
              </a:pPr>
              <a:r>
                <a:rPr lang="en-GB" sz="1100">
                  <a:effectLst/>
                  <a:ea typeface="Calibri"/>
                  <a:cs typeface="Times New Roman"/>
                </a:rPr>
                <a:t> </a:t>
              </a:r>
            </a:p>
          </p:txBody>
        </p:sp>
        <p:grpSp>
          <p:nvGrpSpPr>
            <p:cNvPr id="18" name="Group 17"/>
            <p:cNvGrpSpPr/>
            <p:nvPr/>
          </p:nvGrpSpPr>
          <p:grpSpPr>
            <a:xfrm>
              <a:off x="5590200" y="724285"/>
              <a:ext cx="1190625" cy="1115060"/>
              <a:chOff x="0" y="0"/>
              <a:chExt cx="371365" cy="426856"/>
            </a:xfrm>
            <a:scene3d>
              <a:camera prst="orthographicFront">
                <a:rot lat="0" lon="0" rev="0"/>
              </a:camera>
              <a:lightRig rig="contrasting" dir="t">
                <a:rot lat="0" lon="0" rev="1200000"/>
              </a:lightRig>
            </a:scene3d>
          </p:grpSpPr>
          <p:sp>
            <p:nvSpPr>
              <p:cNvPr id="60" name="Hexagon 59"/>
              <p:cNvSpPr/>
              <p:nvPr/>
            </p:nvSpPr>
            <p:spPr>
              <a:xfrm rot="5400000">
                <a:off x="-27745" y="27745"/>
                <a:ext cx="426856" cy="371365"/>
              </a:xfrm>
              <a:prstGeom prst="hexagon">
                <a:avLst>
                  <a:gd name="adj" fmla="val 25000"/>
                  <a:gd name="vf" fmla="val 115470"/>
                </a:avLst>
              </a:prstGeom>
              <a:solidFill>
                <a:schemeClr val="bg1"/>
              </a:solidFill>
              <a:sp3d contourW="19050" prstMaterial="metal">
                <a:bevelT w="88900" h="203200"/>
                <a:bevelB w="165100" h="254000"/>
              </a:sp3d>
            </p:spPr>
            <p:style>
              <a:lnRef idx="0">
                <a:schemeClr val="dk1">
                  <a:shade val="80000"/>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a:lnSpc>
                    <a:spcPct val="115000"/>
                  </a:lnSpc>
                  <a:spcAft>
                    <a:spcPts val="1000"/>
                  </a:spcAft>
                </a:pPr>
                <a:r>
                  <a:rPr lang="en-GB" sz="1100" b="1">
                    <a:effectLst/>
                    <a:latin typeface="Times New Roman"/>
                    <a:ea typeface="Times New Roman"/>
                  </a:rPr>
                  <a:t> </a:t>
                </a:r>
                <a:endParaRPr lang="en-GB" sz="1200">
                  <a:effectLst/>
                  <a:latin typeface="Times New Roman"/>
                  <a:ea typeface="Times New Roman"/>
                </a:endParaRPr>
              </a:p>
            </p:txBody>
          </p:sp>
          <p:sp>
            <p:nvSpPr>
              <p:cNvPr id="61" name="Hexagon 4"/>
              <p:cNvSpPr/>
              <p:nvPr/>
            </p:nvSpPr>
            <p:spPr>
              <a:xfrm>
                <a:off x="42321" y="97682"/>
                <a:ext cx="274622" cy="22092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gn="ctr">
                  <a:lnSpc>
                    <a:spcPct val="90000"/>
                  </a:lnSpc>
                  <a:spcAft>
                    <a:spcPts val="335"/>
                  </a:spcAft>
                </a:pPr>
                <a:r>
                  <a:rPr lang="en-GB" sz="800" b="1">
                    <a:effectLst/>
                    <a:latin typeface="Times New Roman"/>
                    <a:ea typeface="Times New Roman"/>
                  </a:rPr>
                  <a:t>HAZARD</a:t>
                </a:r>
                <a:endParaRPr lang="en-GB" sz="1200">
                  <a:effectLst/>
                  <a:latin typeface="Times New Roman"/>
                  <a:ea typeface="Times New Roman"/>
                </a:endParaRPr>
              </a:p>
              <a:p>
                <a:pPr algn="ctr">
                  <a:lnSpc>
                    <a:spcPct val="90000"/>
                  </a:lnSpc>
                  <a:spcAft>
                    <a:spcPts val="335"/>
                  </a:spcAft>
                </a:pPr>
                <a:r>
                  <a:rPr lang="en-GB" sz="800" b="1">
                    <a:effectLst/>
                    <a:latin typeface="Times New Roman"/>
                    <a:ea typeface="Times New Roman"/>
                  </a:rPr>
                  <a:t>MANAGEMENT</a:t>
                </a:r>
                <a:endParaRPr lang="en-GB" sz="1200">
                  <a:effectLst/>
                  <a:latin typeface="Times New Roman"/>
                  <a:ea typeface="Times New Roman"/>
                </a:endParaRPr>
              </a:p>
            </p:txBody>
          </p:sp>
        </p:grpSp>
        <p:grpSp>
          <p:nvGrpSpPr>
            <p:cNvPr id="19" name="Group 18"/>
            <p:cNvGrpSpPr/>
            <p:nvPr/>
          </p:nvGrpSpPr>
          <p:grpSpPr>
            <a:xfrm>
              <a:off x="4893513" y="1693113"/>
              <a:ext cx="1190625" cy="1115060"/>
              <a:chOff x="-254650" y="237528"/>
              <a:chExt cx="371365" cy="426856"/>
            </a:xfrm>
            <a:solidFill>
              <a:schemeClr val="bg1"/>
            </a:solidFill>
            <a:scene3d>
              <a:camera prst="orthographicFront">
                <a:rot lat="0" lon="0" rev="0"/>
              </a:camera>
              <a:lightRig rig="contrasting" dir="t">
                <a:rot lat="0" lon="0" rev="1200000"/>
              </a:lightRig>
            </a:scene3d>
          </p:grpSpPr>
          <p:sp>
            <p:nvSpPr>
              <p:cNvPr id="58" name="Hexagon 57"/>
              <p:cNvSpPr/>
              <p:nvPr/>
            </p:nvSpPr>
            <p:spPr>
              <a:xfrm rot="5400000">
                <a:off x="-282395" y="265273"/>
                <a:ext cx="426856" cy="371365"/>
              </a:xfrm>
              <a:prstGeom prst="hexagon">
                <a:avLst>
                  <a:gd name="adj" fmla="val 25000"/>
                  <a:gd name="vf" fmla="val 115470"/>
                </a:avLst>
              </a:prstGeom>
              <a:grpFill/>
              <a:sp3d contourW="19050" prstMaterial="metal">
                <a:bevelT w="88900" h="203200"/>
                <a:bevelB w="165100" h="254000"/>
              </a:sp3d>
            </p:spPr>
            <p:style>
              <a:lnRef idx="0">
                <a:schemeClr val="dk1">
                  <a:shade val="80000"/>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a:lnSpc>
                    <a:spcPct val="115000"/>
                  </a:lnSpc>
                  <a:spcAft>
                    <a:spcPts val="1000"/>
                  </a:spcAft>
                </a:pPr>
                <a:r>
                  <a:rPr lang="en-GB" sz="1100" b="1">
                    <a:effectLst/>
                    <a:latin typeface="Times New Roman"/>
                    <a:ea typeface="Times New Roman"/>
                  </a:rPr>
                  <a:t> </a:t>
                </a:r>
                <a:endParaRPr lang="en-GB" sz="1200">
                  <a:effectLst/>
                  <a:latin typeface="Times New Roman"/>
                  <a:ea typeface="Times New Roman"/>
                </a:endParaRPr>
              </a:p>
            </p:txBody>
          </p:sp>
          <p:sp>
            <p:nvSpPr>
              <p:cNvPr id="59" name="Hexagon 4"/>
              <p:cNvSpPr/>
              <p:nvPr/>
            </p:nvSpPr>
            <p:spPr>
              <a:xfrm>
                <a:off x="-181880" y="318573"/>
                <a:ext cx="227597" cy="225094"/>
              </a:xfrm>
              <a:prstGeom prst="rect">
                <a:avLst/>
              </a:prstGeom>
              <a:grpFill/>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gn="ctr">
                  <a:lnSpc>
                    <a:spcPct val="90000"/>
                  </a:lnSpc>
                  <a:spcAft>
                    <a:spcPts val="335"/>
                  </a:spcAft>
                </a:pPr>
                <a:r>
                  <a:rPr lang="en-GB" sz="800" b="1">
                    <a:effectLst/>
                    <a:latin typeface="Times New Roman"/>
                    <a:ea typeface="Times New Roman"/>
                  </a:rPr>
                  <a:t>TRAINING</a:t>
                </a:r>
                <a:endParaRPr lang="en-GB" sz="1200">
                  <a:effectLst/>
                  <a:latin typeface="Times New Roman"/>
                  <a:ea typeface="Times New Roman"/>
                </a:endParaRPr>
              </a:p>
              <a:p>
                <a:pPr algn="ctr">
                  <a:lnSpc>
                    <a:spcPct val="90000"/>
                  </a:lnSpc>
                  <a:spcAft>
                    <a:spcPts val="335"/>
                  </a:spcAft>
                </a:pPr>
                <a:r>
                  <a:rPr lang="en-GB" sz="800" b="1">
                    <a:effectLst/>
                    <a:latin typeface="Times New Roman"/>
                    <a:ea typeface="Times New Roman"/>
                  </a:rPr>
                  <a:t>AGAINST</a:t>
                </a:r>
                <a:endParaRPr lang="en-GB" sz="1200">
                  <a:effectLst/>
                  <a:latin typeface="Times New Roman"/>
                  <a:ea typeface="Times New Roman"/>
                </a:endParaRPr>
              </a:p>
              <a:p>
                <a:pPr algn="ctr">
                  <a:lnSpc>
                    <a:spcPct val="90000"/>
                  </a:lnSpc>
                  <a:spcAft>
                    <a:spcPts val="335"/>
                  </a:spcAft>
                </a:pPr>
                <a:r>
                  <a:rPr lang="en-GB" sz="800" b="1">
                    <a:effectLst/>
                    <a:latin typeface="Times New Roman"/>
                    <a:ea typeface="Times New Roman"/>
                  </a:rPr>
                  <a:t>STANDARDS</a:t>
                </a:r>
                <a:endParaRPr lang="en-GB" sz="1200">
                  <a:effectLst/>
                  <a:latin typeface="Times New Roman"/>
                  <a:ea typeface="Times New Roman"/>
                </a:endParaRPr>
              </a:p>
            </p:txBody>
          </p:sp>
        </p:grpSp>
        <p:grpSp>
          <p:nvGrpSpPr>
            <p:cNvPr id="20" name="Group 19"/>
            <p:cNvGrpSpPr/>
            <p:nvPr/>
          </p:nvGrpSpPr>
          <p:grpSpPr>
            <a:xfrm>
              <a:off x="6265114" y="1758429"/>
              <a:ext cx="1189990" cy="1115060"/>
              <a:chOff x="0" y="0"/>
              <a:chExt cx="371365" cy="426856"/>
            </a:xfrm>
            <a:solidFill>
              <a:schemeClr val="bg1"/>
            </a:solidFill>
            <a:scene3d>
              <a:camera prst="orthographicFront">
                <a:rot lat="0" lon="0" rev="0"/>
              </a:camera>
              <a:lightRig rig="contrasting" dir="t">
                <a:rot lat="0" lon="0" rev="1200000"/>
              </a:lightRig>
            </a:scene3d>
          </p:grpSpPr>
          <p:sp>
            <p:nvSpPr>
              <p:cNvPr id="56" name="Hexagon 55"/>
              <p:cNvSpPr/>
              <p:nvPr/>
            </p:nvSpPr>
            <p:spPr>
              <a:xfrm rot="5400000">
                <a:off x="-27745" y="27745"/>
                <a:ext cx="426856" cy="371365"/>
              </a:xfrm>
              <a:prstGeom prst="hexagon">
                <a:avLst>
                  <a:gd name="adj" fmla="val 25000"/>
                  <a:gd name="vf" fmla="val 115470"/>
                </a:avLst>
              </a:prstGeom>
              <a:grpFill/>
              <a:sp3d contourW="19050" prstMaterial="metal">
                <a:bevelT w="88900" h="203200"/>
                <a:bevelB w="165100" h="254000"/>
              </a:sp3d>
            </p:spPr>
            <p:style>
              <a:lnRef idx="0">
                <a:schemeClr val="dk1">
                  <a:shade val="80000"/>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a:lnSpc>
                    <a:spcPct val="115000"/>
                  </a:lnSpc>
                  <a:spcAft>
                    <a:spcPts val="1000"/>
                  </a:spcAft>
                </a:pPr>
                <a:r>
                  <a:rPr lang="en-GB" sz="1100" b="1">
                    <a:effectLst/>
                    <a:latin typeface="Times New Roman"/>
                    <a:ea typeface="Times New Roman"/>
                  </a:rPr>
                  <a:t> </a:t>
                </a:r>
                <a:endParaRPr lang="en-GB" sz="1200">
                  <a:effectLst/>
                  <a:latin typeface="Times New Roman"/>
                  <a:ea typeface="Times New Roman"/>
                </a:endParaRPr>
              </a:p>
            </p:txBody>
          </p:sp>
          <p:sp>
            <p:nvSpPr>
              <p:cNvPr id="57" name="Hexagon 4"/>
              <p:cNvSpPr/>
              <p:nvPr/>
            </p:nvSpPr>
            <p:spPr>
              <a:xfrm>
                <a:off x="82927" y="85211"/>
                <a:ext cx="217600" cy="216760"/>
              </a:xfrm>
              <a:prstGeom prst="rect">
                <a:avLst/>
              </a:prstGeom>
              <a:grpFill/>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gn="ctr">
                  <a:lnSpc>
                    <a:spcPct val="90000"/>
                  </a:lnSpc>
                  <a:spcAft>
                    <a:spcPts val="335"/>
                  </a:spcAft>
                </a:pPr>
                <a:r>
                  <a:rPr lang="en-GB" sz="800" b="1">
                    <a:effectLst/>
                    <a:latin typeface="Times New Roman"/>
                    <a:ea typeface="Times New Roman"/>
                  </a:rPr>
                  <a:t>INSURANCE</a:t>
                </a:r>
                <a:endParaRPr lang="en-GB" sz="1200">
                  <a:effectLst/>
                  <a:latin typeface="Times New Roman"/>
                  <a:ea typeface="Times New Roman"/>
                </a:endParaRPr>
              </a:p>
            </p:txBody>
          </p:sp>
        </p:grpSp>
        <p:grpSp>
          <p:nvGrpSpPr>
            <p:cNvPr id="21" name="Group 20"/>
            <p:cNvGrpSpPr/>
            <p:nvPr/>
          </p:nvGrpSpPr>
          <p:grpSpPr>
            <a:xfrm>
              <a:off x="5514000" y="2759915"/>
              <a:ext cx="1189990" cy="1115060"/>
              <a:chOff x="0" y="0"/>
              <a:chExt cx="371365" cy="426856"/>
            </a:xfrm>
            <a:solidFill>
              <a:schemeClr val="bg1"/>
            </a:solidFill>
            <a:scene3d>
              <a:camera prst="orthographicFront">
                <a:rot lat="0" lon="0" rev="0"/>
              </a:camera>
              <a:lightRig rig="contrasting" dir="t">
                <a:rot lat="0" lon="0" rev="1200000"/>
              </a:lightRig>
            </a:scene3d>
          </p:grpSpPr>
          <p:sp>
            <p:nvSpPr>
              <p:cNvPr id="54" name="Hexagon 53"/>
              <p:cNvSpPr/>
              <p:nvPr/>
            </p:nvSpPr>
            <p:spPr>
              <a:xfrm rot="5400000">
                <a:off x="-27745" y="27745"/>
                <a:ext cx="426856" cy="371365"/>
              </a:xfrm>
              <a:prstGeom prst="hexagon">
                <a:avLst>
                  <a:gd name="adj" fmla="val 25000"/>
                  <a:gd name="vf" fmla="val 115470"/>
                </a:avLst>
              </a:prstGeom>
              <a:grpFill/>
              <a:sp3d contourW="19050" prstMaterial="metal">
                <a:bevelT w="88900" h="203200"/>
                <a:bevelB w="165100" h="254000"/>
              </a:sp3d>
            </p:spPr>
            <p:style>
              <a:lnRef idx="0">
                <a:schemeClr val="dk1">
                  <a:shade val="80000"/>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a:lnSpc>
                    <a:spcPct val="115000"/>
                  </a:lnSpc>
                  <a:spcAft>
                    <a:spcPts val="1000"/>
                  </a:spcAft>
                </a:pPr>
                <a:r>
                  <a:rPr lang="en-GB" sz="1100" b="1">
                    <a:effectLst/>
                    <a:latin typeface="Times New Roman"/>
                    <a:ea typeface="Times New Roman"/>
                  </a:rPr>
                  <a:t> </a:t>
                </a:r>
                <a:endParaRPr lang="en-GB" sz="1200">
                  <a:effectLst/>
                  <a:latin typeface="Times New Roman"/>
                  <a:ea typeface="Times New Roman"/>
                </a:endParaRPr>
              </a:p>
              <a:p>
                <a:pPr>
                  <a:lnSpc>
                    <a:spcPct val="115000"/>
                  </a:lnSpc>
                  <a:spcAft>
                    <a:spcPts val="1000"/>
                  </a:spcAft>
                </a:pPr>
                <a:r>
                  <a:rPr lang="en-GB" sz="1100" b="1">
                    <a:effectLst/>
                    <a:ea typeface="Calibri"/>
                    <a:cs typeface="Times New Roman"/>
                  </a:rPr>
                  <a:t> </a:t>
                </a:r>
                <a:endParaRPr lang="en-GB" sz="1100">
                  <a:effectLst/>
                  <a:ea typeface="Calibri"/>
                  <a:cs typeface="Times New Roman"/>
                </a:endParaRPr>
              </a:p>
            </p:txBody>
          </p:sp>
          <p:sp>
            <p:nvSpPr>
              <p:cNvPr id="55" name="Hexagon 4"/>
              <p:cNvSpPr/>
              <p:nvPr/>
            </p:nvSpPr>
            <p:spPr>
              <a:xfrm>
                <a:off x="49132" y="110282"/>
                <a:ext cx="271747" cy="212526"/>
              </a:xfrm>
              <a:prstGeom prst="rect">
                <a:avLst/>
              </a:prstGeom>
              <a:grpFill/>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gn="ctr">
                  <a:lnSpc>
                    <a:spcPct val="90000"/>
                  </a:lnSpc>
                  <a:spcAft>
                    <a:spcPts val="335"/>
                  </a:spcAft>
                </a:pPr>
                <a:r>
                  <a:rPr lang="en-GB" sz="800" b="1">
                    <a:effectLst/>
                    <a:latin typeface="Times New Roman"/>
                    <a:ea typeface="Times New Roman"/>
                  </a:rPr>
                  <a:t>EXPECTATIONS</a:t>
                </a:r>
                <a:endParaRPr lang="en-GB" sz="1200">
                  <a:effectLst/>
                  <a:latin typeface="Times New Roman"/>
                  <a:ea typeface="Times New Roman"/>
                </a:endParaRPr>
              </a:p>
            </p:txBody>
          </p:sp>
        </p:grpSp>
        <p:grpSp>
          <p:nvGrpSpPr>
            <p:cNvPr id="22" name="Group 21"/>
            <p:cNvGrpSpPr/>
            <p:nvPr/>
          </p:nvGrpSpPr>
          <p:grpSpPr>
            <a:xfrm>
              <a:off x="4164172" y="2640172"/>
              <a:ext cx="1189990" cy="1115060"/>
              <a:chOff x="0" y="0"/>
              <a:chExt cx="371365" cy="426856"/>
            </a:xfrm>
            <a:solidFill>
              <a:schemeClr val="bg1"/>
            </a:solidFill>
            <a:scene3d>
              <a:camera prst="orthographicFront">
                <a:rot lat="0" lon="0" rev="0"/>
              </a:camera>
              <a:lightRig rig="contrasting" dir="t">
                <a:rot lat="0" lon="0" rev="1200000"/>
              </a:lightRig>
            </a:scene3d>
          </p:grpSpPr>
          <p:sp>
            <p:nvSpPr>
              <p:cNvPr id="52" name="Hexagon 51"/>
              <p:cNvSpPr/>
              <p:nvPr/>
            </p:nvSpPr>
            <p:spPr>
              <a:xfrm rot="5400000">
                <a:off x="-27745" y="27745"/>
                <a:ext cx="426856" cy="371365"/>
              </a:xfrm>
              <a:prstGeom prst="hexagon">
                <a:avLst>
                  <a:gd name="adj" fmla="val 25000"/>
                  <a:gd name="vf" fmla="val 115470"/>
                </a:avLst>
              </a:prstGeom>
              <a:grpFill/>
              <a:sp3d contourW="19050" prstMaterial="metal">
                <a:bevelT w="88900" h="203200"/>
                <a:bevelB w="165100" h="254000"/>
              </a:sp3d>
            </p:spPr>
            <p:style>
              <a:lnRef idx="0">
                <a:schemeClr val="dk1">
                  <a:shade val="80000"/>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a:lnSpc>
                    <a:spcPct val="115000"/>
                  </a:lnSpc>
                  <a:spcAft>
                    <a:spcPts val="1000"/>
                  </a:spcAft>
                </a:pPr>
                <a:r>
                  <a:rPr lang="en-GB" sz="1100" b="1">
                    <a:effectLst/>
                    <a:latin typeface="Times New Roman"/>
                    <a:ea typeface="Times New Roman"/>
                  </a:rPr>
                  <a:t> </a:t>
                </a:r>
                <a:endParaRPr lang="en-GB" sz="1200">
                  <a:effectLst/>
                  <a:latin typeface="Times New Roman"/>
                  <a:ea typeface="Times New Roman"/>
                </a:endParaRPr>
              </a:p>
            </p:txBody>
          </p:sp>
          <p:sp>
            <p:nvSpPr>
              <p:cNvPr id="53" name="Hexagon 4"/>
              <p:cNvSpPr/>
              <p:nvPr/>
            </p:nvSpPr>
            <p:spPr>
              <a:xfrm>
                <a:off x="83056" y="85265"/>
                <a:ext cx="234457" cy="245876"/>
              </a:xfrm>
              <a:prstGeom prst="rect">
                <a:avLst/>
              </a:prstGeom>
              <a:grpFill/>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gn="ctr">
                  <a:lnSpc>
                    <a:spcPct val="90000"/>
                  </a:lnSpc>
                  <a:spcAft>
                    <a:spcPts val="335"/>
                  </a:spcAft>
                </a:pPr>
                <a:r>
                  <a:rPr lang="en-GB" sz="800" b="1">
                    <a:effectLst/>
                    <a:latin typeface="Times New Roman"/>
                    <a:ea typeface="Times New Roman"/>
                  </a:rPr>
                  <a:t>SAFE</a:t>
                </a:r>
                <a:endParaRPr lang="en-GB" sz="1200">
                  <a:effectLst/>
                  <a:latin typeface="Times New Roman"/>
                  <a:ea typeface="Times New Roman"/>
                </a:endParaRPr>
              </a:p>
              <a:p>
                <a:pPr algn="ctr">
                  <a:lnSpc>
                    <a:spcPct val="90000"/>
                  </a:lnSpc>
                  <a:spcAft>
                    <a:spcPts val="335"/>
                  </a:spcAft>
                </a:pPr>
                <a:r>
                  <a:rPr lang="en-GB" sz="800" b="1">
                    <a:effectLst/>
                    <a:latin typeface="Times New Roman"/>
                    <a:ea typeface="Times New Roman"/>
                  </a:rPr>
                  <a:t>PRACTICE</a:t>
                </a:r>
                <a:endParaRPr lang="en-GB" sz="1200">
                  <a:effectLst/>
                  <a:latin typeface="Times New Roman"/>
                  <a:ea typeface="Times New Roman"/>
                </a:endParaRPr>
              </a:p>
            </p:txBody>
          </p:sp>
        </p:grpSp>
        <p:grpSp>
          <p:nvGrpSpPr>
            <p:cNvPr id="23" name="Group 22"/>
            <p:cNvGrpSpPr/>
            <p:nvPr/>
          </p:nvGrpSpPr>
          <p:grpSpPr>
            <a:xfrm>
              <a:off x="3418115" y="3499827"/>
              <a:ext cx="1228156" cy="1115060"/>
              <a:chOff x="0" y="0"/>
              <a:chExt cx="371365" cy="426856"/>
            </a:xfrm>
            <a:solidFill>
              <a:schemeClr val="bg1"/>
            </a:solidFill>
            <a:scene3d>
              <a:camera prst="orthographicFront">
                <a:rot lat="0" lon="0" rev="0"/>
              </a:camera>
              <a:lightRig rig="contrasting" dir="t">
                <a:rot lat="0" lon="0" rev="1200000"/>
              </a:lightRig>
            </a:scene3d>
          </p:grpSpPr>
          <p:sp>
            <p:nvSpPr>
              <p:cNvPr id="50" name="Hexagon 49"/>
              <p:cNvSpPr/>
              <p:nvPr/>
            </p:nvSpPr>
            <p:spPr>
              <a:xfrm rot="5400000">
                <a:off x="-27745" y="27745"/>
                <a:ext cx="426856" cy="371365"/>
              </a:xfrm>
              <a:prstGeom prst="hexagon">
                <a:avLst>
                  <a:gd name="adj" fmla="val 25000"/>
                  <a:gd name="vf" fmla="val 115470"/>
                </a:avLst>
              </a:prstGeom>
              <a:grpFill/>
              <a:sp3d contourW="19050" prstMaterial="metal">
                <a:bevelT w="88900" h="203200"/>
                <a:bevelB w="165100" h="254000"/>
              </a:sp3d>
            </p:spPr>
            <p:style>
              <a:lnRef idx="0">
                <a:schemeClr val="dk1">
                  <a:shade val="80000"/>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a:lnSpc>
                    <a:spcPct val="115000"/>
                  </a:lnSpc>
                  <a:spcAft>
                    <a:spcPts val="1000"/>
                  </a:spcAft>
                </a:pPr>
                <a:r>
                  <a:rPr lang="en-GB" sz="1100" b="1">
                    <a:effectLst/>
                    <a:latin typeface="Times New Roman"/>
                    <a:ea typeface="Times New Roman"/>
                  </a:rPr>
                  <a:t> </a:t>
                </a:r>
                <a:endParaRPr lang="en-GB" sz="1200">
                  <a:effectLst/>
                  <a:latin typeface="Times New Roman"/>
                  <a:ea typeface="Times New Roman"/>
                </a:endParaRPr>
              </a:p>
            </p:txBody>
          </p:sp>
          <p:sp>
            <p:nvSpPr>
              <p:cNvPr id="51" name="Hexagon 4"/>
              <p:cNvSpPr/>
              <p:nvPr/>
            </p:nvSpPr>
            <p:spPr>
              <a:xfrm>
                <a:off x="83056" y="85265"/>
                <a:ext cx="210677" cy="233375"/>
              </a:xfrm>
              <a:prstGeom prst="rect">
                <a:avLst/>
              </a:prstGeom>
              <a:grpFill/>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gn="ctr">
                  <a:lnSpc>
                    <a:spcPct val="90000"/>
                  </a:lnSpc>
                  <a:spcAft>
                    <a:spcPts val="335"/>
                  </a:spcAft>
                </a:pPr>
                <a:r>
                  <a:rPr lang="en-GB" sz="800" b="1">
                    <a:effectLst/>
                    <a:latin typeface="Times New Roman"/>
                    <a:ea typeface="Times New Roman"/>
                  </a:rPr>
                  <a:t>EQUIPMENT</a:t>
                </a:r>
                <a:endParaRPr lang="en-GB" sz="1200">
                  <a:effectLst/>
                  <a:latin typeface="Times New Roman"/>
                  <a:ea typeface="Times New Roman"/>
                </a:endParaRPr>
              </a:p>
            </p:txBody>
          </p:sp>
        </p:grpSp>
        <p:sp>
          <p:nvSpPr>
            <p:cNvPr id="26" name="Hexagon 4"/>
            <p:cNvSpPr/>
            <p:nvPr/>
          </p:nvSpPr>
          <p:spPr>
            <a:xfrm>
              <a:off x="365418" y="353533"/>
              <a:ext cx="743936" cy="734006"/>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nSpc>
                  <a:spcPct val="115000"/>
                </a:lnSpc>
                <a:spcAft>
                  <a:spcPts val="1000"/>
                </a:spcAft>
              </a:pPr>
              <a:r>
                <a:rPr lang="en-GB" sz="1100">
                  <a:effectLst/>
                  <a:ea typeface="Calibri"/>
                  <a:cs typeface="Times New Roman"/>
                </a:rPr>
                <a:t> </a:t>
              </a:r>
            </a:p>
          </p:txBody>
        </p:sp>
        <p:sp>
          <p:nvSpPr>
            <p:cNvPr id="27" name="Hexagon 4"/>
            <p:cNvSpPr/>
            <p:nvPr/>
          </p:nvSpPr>
          <p:spPr>
            <a:xfrm>
              <a:off x="779295" y="3140505"/>
              <a:ext cx="819984" cy="767535"/>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nSpc>
                  <a:spcPct val="115000"/>
                </a:lnSpc>
                <a:spcAft>
                  <a:spcPts val="1000"/>
                </a:spcAft>
              </a:pPr>
              <a:r>
                <a:rPr lang="en-GB" sz="1100">
                  <a:effectLst/>
                  <a:ea typeface="Calibri"/>
                  <a:cs typeface="Times New Roman"/>
                </a:rPr>
                <a:t> </a:t>
              </a:r>
            </a:p>
          </p:txBody>
        </p:sp>
      </p:grpSp>
      <p:pic>
        <p:nvPicPr>
          <p:cNvPr id="72" name="Content Placeholder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0472" y="4134271"/>
            <a:ext cx="2389207" cy="1419460"/>
          </a:xfrm>
          <a:prstGeom prst="rect">
            <a:avLst/>
          </a:prstGeom>
        </p:spPr>
      </p:pic>
    </p:spTree>
    <p:extLst>
      <p:ext uri="{BB962C8B-B14F-4D97-AF65-F5344CB8AC3E}">
        <p14:creationId xmlns:p14="http://schemas.microsoft.com/office/powerpoint/2010/main" val="1470108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44197" y="1072021"/>
            <a:ext cx="5458922" cy="4313237"/>
          </a:xfrm>
        </p:spPr>
        <p:txBody>
          <a:bodyPr>
            <a:normAutofit fontScale="25000" lnSpcReduction="20000"/>
          </a:bodyPr>
          <a:lstStyle/>
          <a:p>
            <a:pPr lvl="0"/>
            <a:r>
              <a:rPr lang="en-GB" sz="5600" b="1" dirty="0" smtClean="0"/>
              <a:t>-Appoint </a:t>
            </a:r>
            <a:r>
              <a:rPr lang="en-GB" sz="5600" b="1" dirty="0"/>
              <a:t>appropriate and competent staff:</a:t>
            </a:r>
            <a:r>
              <a:rPr lang="en-GB" sz="5600" dirty="0"/>
              <a:t> F</a:t>
            </a:r>
            <a:r>
              <a:rPr lang="en-GB" sz="5600" dirty="0" smtClean="0"/>
              <a:t>irst </a:t>
            </a:r>
            <a:r>
              <a:rPr lang="en-GB" sz="5600" dirty="0"/>
              <a:t>control measure which is put in place to deal with risk management is to identify the person responsible for conducting the initial risk analysis and assessment, often labelled as the risk assessor. </a:t>
            </a:r>
            <a:endParaRPr lang="en-GB" sz="5600" dirty="0" smtClean="0"/>
          </a:p>
          <a:p>
            <a:pPr lvl="0"/>
            <a:r>
              <a:rPr lang="en-GB" sz="5600" b="1" dirty="0" smtClean="0"/>
              <a:t>-Do </a:t>
            </a:r>
            <a:r>
              <a:rPr lang="en-GB" sz="5600" b="1" dirty="0"/>
              <a:t>the research and apply the tools</a:t>
            </a:r>
            <a:r>
              <a:rPr lang="en-GB" sz="5600" dirty="0"/>
              <a:t>: E</a:t>
            </a:r>
            <a:r>
              <a:rPr lang="en-GB" sz="5600" dirty="0" smtClean="0"/>
              <a:t>ngagement </a:t>
            </a:r>
            <a:r>
              <a:rPr lang="en-GB" sz="5600" dirty="0"/>
              <a:t>with the early risk process stages of context setting, analysis and assessment is vital. </a:t>
            </a:r>
            <a:endParaRPr lang="en-GB" sz="5600" dirty="0" smtClean="0"/>
          </a:p>
          <a:p>
            <a:pPr lvl="0"/>
            <a:r>
              <a:rPr lang="en-GB" sz="5600" b="1" dirty="0" smtClean="0"/>
              <a:t>-Documentation</a:t>
            </a:r>
            <a:r>
              <a:rPr lang="en-GB" sz="5600" b="1" dirty="0"/>
              <a:t>: </a:t>
            </a:r>
            <a:r>
              <a:rPr lang="en-GB" sz="5600" dirty="0"/>
              <a:t>Recording information is of vital importance, as discussed in Chapter 6. </a:t>
            </a:r>
            <a:endParaRPr lang="en-GB" sz="5600" dirty="0" smtClean="0"/>
          </a:p>
          <a:p>
            <a:pPr lvl="0"/>
            <a:r>
              <a:rPr lang="en-GB" sz="5600" b="1" dirty="0" smtClean="0"/>
              <a:t>Training </a:t>
            </a:r>
            <a:r>
              <a:rPr lang="en-GB" sz="5600" b="1" dirty="0"/>
              <a:t>staff</a:t>
            </a:r>
            <a:r>
              <a:rPr lang="en-GB" sz="5600" dirty="0"/>
              <a:t>: The common weakness in training is to ask employees to read new procedures and then assume they </a:t>
            </a:r>
            <a:r>
              <a:rPr lang="en-GB" sz="5600" dirty="0" smtClean="0"/>
              <a:t>understood it </a:t>
            </a:r>
            <a:r>
              <a:rPr lang="en-GB" sz="5600" dirty="0"/>
              <a:t>and will implement them.  This in itself is not communication or training. </a:t>
            </a:r>
            <a:endParaRPr lang="en-GB" sz="5600" dirty="0" smtClean="0"/>
          </a:p>
          <a:p>
            <a:pPr lvl="0"/>
            <a:r>
              <a:rPr lang="en-GB" sz="5600" b="1" dirty="0" smtClean="0"/>
              <a:t>Team </a:t>
            </a:r>
            <a:r>
              <a:rPr lang="en-GB" sz="5600" b="1" dirty="0"/>
              <a:t>work</a:t>
            </a:r>
            <a:r>
              <a:rPr lang="en-GB" sz="5600" dirty="0"/>
              <a:t>: It is important that identified control procedures and systems of work are followed by the entire team. </a:t>
            </a:r>
            <a:endParaRPr lang="en-GB" sz="5600" dirty="0" smtClean="0"/>
          </a:p>
          <a:p>
            <a:pPr lvl="0"/>
            <a:r>
              <a:rPr lang="en-GB" sz="5600" b="1" dirty="0" smtClean="0"/>
              <a:t>Use </a:t>
            </a:r>
            <a:r>
              <a:rPr lang="en-GB" sz="5600" b="1" dirty="0"/>
              <a:t>of waivers: </a:t>
            </a:r>
            <a:r>
              <a:rPr lang="en-GB" sz="5600" dirty="0"/>
              <a:t>Waivers refer to those notes and signs which attempt to </a:t>
            </a:r>
            <a:r>
              <a:rPr lang="en-GB" sz="5600" dirty="0" smtClean="0"/>
              <a:t>defer </a:t>
            </a:r>
            <a:r>
              <a:rPr lang="en-GB" sz="5600" dirty="0"/>
              <a:t>responsibility, whereby they attempt to transfer the risk back to the customer. </a:t>
            </a:r>
            <a:endParaRPr lang="en-GB" sz="5600" dirty="0" smtClean="0"/>
          </a:p>
          <a:p>
            <a:pPr lvl="0"/>
            <a:r>
              <a:rPr lang="en-GB" sz="5600" b="1" dirty="0" smtClean="0"/>
              <a:t>Leadership </a:t>
            </a:r>
            <a:r>
              <a:rPr lang="en-GB" sz="5600" b="1" dirty="0"/>
              <a:t>and cultures:</a:t>
            </a:r>
            <a:r>
              <a:rPr lang="en-GB" sz="5600" dirty="0"/>
              <a:t> When the </a:t>
            </a:r>
            <a:r>
              <a:rPr lang="en-GB" sz="5600" dirty="0" smtClean="0"/>
              <a:t>risk </a:t>
            </a:r>
            <a:r>
              <a:rPr lang="en-GB" sz="5600" dirty="0"/>
              <a:t>processes were compared </a:t>
            </a:r>
            <a:r>
              <a:rPr lang="en-GB" sz="5600" dirty="0" smtClean="0"/>
              <a:t>in </a:t>
            </a:r>
            <a:r>
              <a:rPr lang="en-GB" sz="5600" dirty="0"/>
              <a:t>Chapter 2, it was noted that one of the first phases in some Australian models was that there needed to be a cultural acceptance of the risk process. </a:t>
            </a:r>
            <a:endParaRPr lang="en-GB" sz="5600" dirty="0" smtClean="0"/>
          </a:p>
          <a:p>
            <a:pPr lvl="0"/>
            <a:r>
              <a:rPr lang="en-GB" sz="5600" b="1" dirty="0" smtClean="0"/>
              <a:t>Communication</a:t>
            </a:r>
            <a:r>
              <a:rPr lang="en-GB" sz="5600" b="1" dirty="0"/>
              <a:t>: </a:t>
            </a:r>
            <a:r>
              <a:rPr lang="en-GB" sz="5600" dirty="0"/>
              <a:t>Communication </a:t>
            </a:r>
            <a:r>
              <a:rPr lang="en-GB" sz="5600" dirty="0" smtClean="0"/>
              <a:t>is a critical element of </a:t>
            </a:r>
            <a:r>
              <a:rPr lang="en-GB" sz="5600" dirty="0"/>
              <a:t>risk management, </a:t>
            </a:r>
            <a:r>
              <a:rPr lang="en-GB" sz="5600" dirty="0" smtClean="0"/>
              <a:t>where failures </a:t>
            </a:r>
            <a:r>
              <a:rPr lang="en-GB" sz="5600" dirty="0"/>
              <a:t>to communicate the risk </a:t>
            </a:r>
            <a:r>
              <a:rPr lang="en-GB" sz="5600" dirty="0" smtClean="0"/>
              <a:t>to staff and customers can mean the risk controls count </a:t>
            </a:r>
            <a:r>
              <a:rPr lang="en-GB" sz="5600" dirty="0"/>
              <a:t>for nothing</a:t>
            </a:r>
            <a:r>
              <a:rPr lang="en-GB" sz="5600" b="1" dirty="0"/>
              <a:t>. </a:t>
            </a:r>
            <a:endParaRPr lang="en-GB" sz="5600" dirty="0" smtClean="0"/>
          </a:p>
          <a:p>
            <a:endParaRPr lang="en-GB" dirty="0"/>
          </a:p>
        </p:txBody>
      </p:sp>
      <p:sp>
        <p:nvSpPr>
          <p:cNvPr id="3" name="Title 2"/>
          <p:cNvSpPr>
            <a:spLocks noGrp="1"/>
          </p:cNvSpPr>
          <p:nvPr>
            <p:ph type="title"/>
          </p:nvPr>
        </p:nvSpPr>
        <p:spPr/>
        <p:txBody>
          <a:bodyPr/>
          <a:lstStyle/>
          <a:p>
            <a:r>
              <a:rPr lang="en-GB" dirty="0"/>
              <a:t>JIGSAW OF CONTROLS </a:t>
            </a:r>
            <a:r>
              <a:rPr lang="en-GB" dirty="0" smtClean="0"/>
              <a:t>3: IMPLEMENTATION</a:t>
            </a:r>
            <a:endParaRPr lang="en-GB" dirty="0"/>
          </a:p>
        </p:txBody>
      </p:sp>
      <p:grpSp>
        <p:nvGrpSpPr>
          <p:cNvPr id="5" name="Canvas 545"/>
          <p:cNvGrpSpPr/>
          <p:nvPr/>
        </p:nvGrpSpPr>
        <p:grpSpPr>
          <a:xfrm>
            <a:off x="5603119" y="900072"/>
            <a:ext cx="8074855" cy="4974319"/>
            <a:chOff x="180000" y="265101"/>
            <a:chExt cx="7885769" cy="5634684"/>
          </a:xfrm>
        </p:grpSpPr>
        <p:sp>
          <p:nvSpPr>
            <p:cNvPr id="6" name="Rectangle 5"/>
            <p:cNvSpPr/>
            <p:nvPr/>
          </p:nvSpPr>
          <p:spPr>
            <a:xfrm>
              <a:off x="2141148" y="1758428"/>
              <a:ext cx="5924621" cy="4141357"/>
            </a:xfrm>
            <a:prstGeom prst="rect">
              <a:avLst/>
            </a:prstGeom>
            <a:noFill/>
          </p:spPr>
        </p:sp>
        <p:sp>
          <p:nvSpPr>
            <p:cNvPr id="7" name="Hexagon 4"/>
            <p:cNvSpPr/>
            <p:nvPr/>
          </p:nvSpPr>
          <p:spPr>
            <a:xfrm>
              <a:off x="180000" y="265101"/>
              <a:ext cx="554990" cy="375899"/>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a:lnSpc>
                  <a:spcPct val="115000"/>
                </a:lnSpc>
                <a:spcAft>
                  <a:spcPts val="1000"/>
                </a:spcAft>
              </a:pPr>
              <a:r>
                <a:rPr lang="en-GB" sz="1100">
                  <a:effectLst/>
                  <a:ea typeface="Calibri"/>
                  <a:cs typeface="Times New Roman"/>
                </a:rPr>
                <a:t> </a:t>
              </a:r>
            </a:p>
          </p:txBody>
        </p:sp>
        <p:sp>
          <p:nvSpPr>
            <p:cNvPr id="8" name="Hexagon 4"/>
            <p:cNvSpPr/>
            <p:nvPr/>
          </p:nvSpPr>
          <p:spPr>
            <a:xfrm>
              <a:off x="257184" y="265101"/>
              <a:ext cx="340932" cy="375899"/>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a:lnSpc>
                  <a:spcPct val="115000"/>
                </a:lnSpc>
                <a:spcAft>
                  <a:spcPts val="1000"/>
                </a:spcAft>
              </a:pPr>
              <a:r>
                <a:rPr lang="en-GB" sz="1100">
                  <a:effectLst/>
                  <a:ea typeface="Calibri"/>
                  <a:cs typeface="Times New Roman"/>
                </a:rPr>
                <a:t> </a:t>
              </a:r>
            </a:p>
          </p:txBody>
        </p:sp>
        <p:sp>
          <p:nvSpPr>
            <p:cNvPr id="9" name="Hexagon 4"/>
            <p:cNvSpPr/>
            <p:nvPr/>
          </p:nvSpPr>
          <p:spPr>
            <a:xfrm>
              <a:off x="409584" y="417501"/>
              <a:ext cx="340932" cy="375898"/>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a:lnSpc>
                  <a:spcPct val="115000"/>
                </a:lnSpc>
                <a:spcAft>
                  <a:spcPts val="1000"/>
                </a:spcAft>
              </a:pPr>
              <a:r>
                <a:rPr lang="en-GB" sz="1100">
                  <a:effectLst/>
                  <a:ea typeface="Calibri"/>
                  <a:cs typeface="Times New Roman"/>
                </a:rPr>
                <a:t> </a:t>
              </a:r>
            </a:p>
          </p:txBody>
        </p:sp>
        <p:sp>
          <p:nvSpPr>
            <p:cNvPr id="10" name="Hexagon 4"/>
            <p:cNvSpPr/>
            <p:nvPr/>
          </p:nvSpPr>
          <p:spPr>
            <a:xfrm>
              <a:off x="561984" y="569901"/>
              <a:ext cx="340932" cy="375899"/>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a:lnSpc>
                  <a:spcPct val="115000"/>
                </a:lnSpc>
                <a:spcAft>
                  <a:spcPts val="1000"/>
                </a:spcAft>
              </a:pPr>
              <a:r>
                <a:rPr lang="en-GB" sz="1100">
                  <a:effectLst/>
                  <a:ea typeface="Calibri"/>
                  <a:cs typeface="Times New Roman"/>
                </a:rPr>
                <a:t> </a:t>
              </a:r>
            </a:p>
          </p:txBody>
        </p:sp>
        <p:grpSp>
          <p:nvGrpSpPr>
            <p:cNvPr id="22" name="Group 21"/>
            <p:cNvGrpSpPr/>
            <p:nvPr/>
          </p:nvGrpSpPr>
          <p:grpSpPr>
            <a:xfrm>
              <a:off x="1627801" y="517456"/>
              <a:ext cx="1191260" cy="1115060"/>
              <a:chOff x="111987" y="25003"/>
              <a:chExt cx="371365" cy="426856"/>
            </a:xfrm>
            <a:scene3d>
              <a:camera prst="orthographicFront">
                <a:rot lat="0" lon="0" rev="0"/>
              </a:camera>
              <a:lightRig rig="contrasting" dir="t">
                <a:rot lat="0" lon="0" rev="1200000"/>
              </a:lightRig>
            </a:scene3d>
          </p:grpSpPr>
          <p:sp>
            <p:nvSpPr>
              <p:cNvPr id="46" name="Hexagon 45"/>
              <p:cNvSpPr/>
              <p:nvPr/>
            </p:nvSpPr>
            <p:spPr>
              <a:xfrm rot="5400000">
                <a:off x="84242" y="52748"/>
                <a:ext cx="426856" cy="371365"/>
              </a:xfrm>
              <a:prstGeom prst="hexagon">
                <a:avLst>
                  <a:gd name="adj" fmla="val 25000"/>
                  <a:gd name="vf" fmla="val 115470"/>
                </a:avLst>
              </a:prstGeom>
              <a:solidFill>
                <a:schemeClr val="tx2">
                  <a:lumMod val="40000"/>
                  <a:lumOff val="60000"/>
                </a:schemeClr>
              </a:solidFill>
              <a:sp3d contourW="19050" prstMaterial="metal">
                <a:bevelT w="88900" h="203200"/>
                <a:bevelB w="165100" h="254000"/>
              </a:sp3d>
            </p:spPr>
            <p:style>
              <a:lnRef idx="0">
                <a:schemeClr val="dk1">
                  <a:shade val="80000"/>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a:lnSpc>
                    <a:spcPct val="115000"/>
                  </a:lnSpc>
                  <a:spcAft>
                    <a:spcPts val="1000"/>
                  </a:spcAft>
                </a:pPr>
                <a:r>
                  <a:rPr lang="en-GB" sz="1100" b="1">
                    <a:effectLst/>
                    <a:ea typeface="Times New Roman"/>
                    <a:cs typeface="Times New Roman"/>
                  </a:rPr>
                  <a:t> </a:t>
                </a:r>
                <a:endParaRPr lang="en-GB" sz="1100">
                  <a:effectLst/>
                  <a:ea typeface="Calibri"/>
                  <a:cs typeface="Times New Roman"/>
                </a:endParaRPr>
              </a:p>
            </p:txBody>
          </p:sp>
          <p:sp>
            <p:nvSpPr>
              <p:cNvPr id="47" name="Hexagon 4"/>
              <p:cNvSpPr/>
              <p:nvPr/>
            </p:nvSpPr>
            <p:spPr>
              <a:xfrm>
                <a:off x="186818" y="91509"/>
                <a:ext cx="232163" cy="281305"/>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gn="ctr">
                  <a:lnSpc>
                    <a:spcPct val="90000"/>
                  </a:lnSpc>
                  <a:spcAft>
                    <a:spcPts val="335"/>
                  </a:spcAft>
                </a:pPr>
                <a:r>
                  <a:rPr lang="en-GB" sz="800" b="1" u="sng" kern="1200" dirty="0">
                    <a:effectLst/>
                    <a:latin typeface="Times New Roman"/>
                    <a:ea typeface="Times New Roman"/>
                  </a:rPr>
                  <a:t>APPOINT</a:t>
                </a:r>
                <a:endParaRPr lang="en-GB" sz="1200" dirty="0">
                  <a:effectLst/>
                  <a:latin typeface="Times New Roman"/>
                  <a:ea typeface="Times New Roman"/>
                </a:endParaRPr>
              </a:p>
              <a:p>
                <a:pPr algn="ctr">
                  <a:lnSpc>
                    <a:spcPct val="90000"/>
                  </a:lnSpc>
                  <a:spcAft>
                    <a:spcPts val="335"/>
                  </a:spcAft>
                </a:pPr>
                <a:r>
                  <a:rPr lang="en-GB" sz="800" b="1" u="sng" kern="1200" dirty="0">
                    <a:effectLst/>
                    <a:latin typeface="Times New Roman"/>
                    <a:ea typeface="Times New Roman"/>
                  </a:rPr>
                  <a:t>STAFF</a:t>
                </a:r>
                <a:endParaRPr lang="en-GB" sz="1200" dirty="0">
                  <a:effectLst/>
                  <a:latin typeface="Times New Roman"/>
                  <a:ea typeface="Times New Roman"/>
                </a:endParaRPr>
              </a:p>
            </p:txBody>
          </p:sp>
        </p:grpSp>
        <p:grpSp>
          <p:nvGrpSpPr>
            <p:cNvPr id="23" name="Group 22"/>
            <p:cNvGrpSpPr/>
            <p:nvPr/>
          </p:nvGrpSpPr>
          <p:grpSpPr>
            <a:xfrm>
              <a:off x="931114" y="1518943"/>
              <a:ext cx="1190625" cy="1114425"/>
              <a:chOff x="0" y="0"/>
              <a:chExt cx="371365" cy="426856"/>
            </a:xfrm>
            <a:scene3d>
              <a:camera prst="orthographicFront">
                <a:rot lat="0" lon="0" rev="0"/>
              </a:camera>
              <a:lightRig rig="contrasting" dir="t">
                <a:rot lat="0" lon="0" rev="1200000"/>
              </a:lightRig>
            </a:scene3d>
          </p:grpSpPr>
          <p:sp>
            <p:nvSpPr>
              <p:cNvPr id="44" name="Hexagon 43"/>
              <p:cNvSpPr/>
              <p:nvPr/>
            </p:nvSpPr>
            <p:spPr>
              <a:xfrm rot="5400000">
                <a:off x="-27745" y="27745"/>
                <a:ext cx="426856" cy="371365"/>
              </a:xfrm>
              <a:prstGeom prst="hexagon">
                <a:avLst>
                  <a:gd name="adj" fmla="val 25000"/>
                  <a:gd name="vf" fmla="val 115470"/>
                </a:avLst>
              </a:prstGeom>
              <a:solidFill>
                <a:schemeClr val="tx2">
                  <a:lumMod val="40000"/>
                  <a:lumOff val="60000"/>
                </a:schemeClr>
              </a:solidFill>
              <a:sp3d contourW="19050" prstMaterial="metal">
                <a:bevelT w="88900" h="203200"/>
                <a:bevelB w="165100" h="254000"/>
              </a:sp3d>
            </p:spPr>
            <p:style>
              <a:lnRef idx="0">
                <a:schemeClr val="dk1">
                  <a:shade val="80000"/>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a:lnSpc>
                    <a:spcPct val="115000"/>
                  </a:lnSpc>
                  <a:spcAft>
                    <a:spcPts val="1000"/>
                  </a:spcAft>
                </a:pPr>
                <a:r>
                  <a:rPr lang="en-GB" sz="1100" b="1">
                    <a:effectLst/>
                    <a:latin typeface="Times New Roman"/>
                    <a:ea typeface="Times New Roman"/>
                  </a:rPr>
                  <a:t> </a:t>
                </a:r>
                <a:endParaRPr lang="en-GB" sz="1200">
                  <a:effectLst/>
                  <a:latin typeface="Times New Roman"/>
                  <a:ea typeface="Times New Roman"/>
                </a:endParaRPr>
              </a:p>
            </p:txBody>
          </p:sp>
          <p:sp>
            <p:nvSpPr>
              <p:cNvPr id="45" name="Hexagon 4"/>
              <p:cNvSpPr/>
              <p:nvPr/>
            </p:nvSpPr>
            <p:spPr>
              <a:xfrm>
                <a:off x="57864" y="66506"/>
                <a:ext cx="232163" cy="281305"/>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gn="ctr">
                  <a:lnSpc>
                    <a:spcPct val="90000"/>
                  </a:lnSpc>
                  <a:spcAft>
                    <a:spcPts val="335"/>
                  </a:spcAft>
                </a:pPr>
                <a:r>
                  <a:rPr lang="en-GB" sz="800" b="1" u="sng" kern="1200">
                    <a:effectLst/>
                    <a:latin typeface="Times New Roman"/>
                    <a:ea typeface="Times New Roman"/>
                  </a:rPr>
                  <a:t>RESEARCH</a:t>
                </a:r>
                <a:endParaRPr lang="en-GB" sz="1200">
                  <a:effectLst/>
                  <a:latin typeface="Times New Roman"/>
                  <a:ea typeface="Times New Roman"/>
                </a:endParaRPr>
              </a:p>
            </p:txBody>
          </p:sp>
        </p:grpSp>
        <p:sp>
          <p:nvSpPr>
            <p:cNvPr id="24" name="Hexagon 4"/>
            <p:cNvSpPr/>
            <p:nvPr/>
          </p:nvSpPr>
          <p:spPr>
            <a:xfrm>
              <a:off x="365418" y="353533"/>
              <a:ext cx="743936" cy="734006"/>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nSpc>
                  <a:spcPct val="115000"/>
                </a:lnSpc>
                <a:spcAft>
                  <a:spcPts val="1000"/>
                </a:spcAft>
              </a:pPr>
              <a:r>
                <a:rPr lang="en-GB" sz="1100">
                  <a:effectLst/>
                  <a:ea typeface="Calibri"/>
                  <a:cs typeface="Times New Roman"/>
                </a:rPr>
                <a:t> </a:t>
              </a:r>
            </a:p>
          </p:txBody>
        </p:sp>
        <p:sp>
          <p:nvSpPr>
            <p:cNvPr id="25" name="Hexagon 4"/>
            <p:cNvSpPr/>
            <p:nvPr/>
          </p:nvSpPr>
          <p:spPr>
            <a:xfrm>
              <a:off x="779295" y="3140505"/>
              <a:ext cx="819984" cy="767535"/>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nSpc>
                  <a:spcPct val="115000"/>
                </a:lnSpc>
                <a:spcAft>
                  <a:spcPts val="1000"/>
                </a:spcAft>
              </a:pPr>
              <a:r>
                <a:rPr lang="en-GB" sz="1100">
                  <a:effectLst/>
                  <a:ea typeface="Calibri"/>
                  <a:cs typeface="Times New Roman"/>
                </a:rPr>
                <a:t> </a:t>
              </a:r>
            </a:p>
          </p:txBody>
        </p:sp>
        <p:grpSp>
          <p:nvGrpSpPr>
            <p:cNvPr id="26" name="Group 25"/>
            <p:cNvGrpSpPr/>
            <p:nvPr/>
          </p:nvGrpSpPr>
          <p:grpSpPr>
            <a:xfrm>
              <a:off x="1545835" y="2476890"/>
              <a:ext cx="1196451" cy="1114425"/>
              <a:chOff x="273224" y="825569"/>
              <a:chExt cx="373182" cy="426856"/>
            </a:xfrm>
            <a:scene3d>
              <a:camera prst="orthographicFront">
                <a:rot lat="0" lon="0" rev="0"/>
              </a:camera>
              <a:lightRig rig="contrasting" dir="t">
                <a:rot lat="0" lon="0" rev="1200000"/>
              </a:lightRig>
            </a:scene3d>
          </p:grpSpPr>
          <p:sp>
            <p:nvSpPr>
              <p:cNvPr id="42" name="Hexagon 41"/>
              <p:cNvSpPr/>
              <p:nvPr/>
            </p:nvSpPr>
            <p:spPr>
              <a:xfrm rot="5400000">
                <a:off x="245479" y="853314"/>
                <a:ext cx="426856" cy="371365"/>
              </a:xfrm>
              <a:prstGeom prst="hexagon">
                <a:avLst>
                  <a:gd name="adj" fmla="val 25000"/>
                  <a:gd name="vf" fmla="val 115470"/>
                </a:avLst>
              </a:prstGeom>
              <a:solidFill>
                <a:schemeClr val="tx2">
                  <a:lumMod val="40000"/>
                  <a:lumOff val="60000"/>
                </a:schemeClr>
              </a:solidFill>
              <a:sp3d contourW="19050" prstMaterial="metal">
                <a:bevelT w="88900" h="203200"/>
                <a:bevelB w="165100" h="254000"/>
              </a:sp3d>
            </p:spPr>
            <p:style>
              <a:lnRef idx="0">
                <a:schemeClr val="dk1">
                  <a:shade val="80000"/>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a:lnSpc>
                    <a:spcPct val="115000"/>
                  </a:lnSpc>
                  <a:spcAft>
                    <a:spcPts val="1000"/>
                  </a:spcAft>
                </a:pPr>
                <a:r>
                  <a:rPr lang="en-GB" sz="1100" b="1">
                    <a:effectLst/>
                    <a:latin typeface="Times New Roman"/>
                    <a:ea typeface="Times New Roman"/>
                  </a:rPr>
                  <a:t> </a:t>
                </a:r>
                <a:endParaRPr lang="en-GB" sz="1200">
                  <a:effectLst/>
                  <a:latin typeface="Times New Roman"/>
                  <a:ea typeface="Times New Roman"/>
                </a:endParaRPr>
              </a:p>
            </p:txBody>
          </p:sp>
          <p:sp>
            <p:nvSpPr>
              <p:cNvPr id="43" name="Hexagon 4"/>
              <p:cNvSpPr/>
              <p:nvPr/>
            </p:nvSpPr>
            <p:spPr>
              <a:xfrm>
                <a:off x="327529" y="904297"/>
                <a:ext cx="318877" cy="281305"/>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gn="ctr">
                  <a:lnSpc>
                    <a:spcPct val="90000"/>
                  </a:lnSpc>
                  <a:spcAft>
                    <a:spcPts val="335"/>
                  </a:spcAft>
                </a:pPr>
                <a:r>
                  <a:rPr lang="en-GB" sz="800" b="1" u="sng" kern="1200">
                    <a:effectLst/>
                    <a:latin typeface="Times New Roman"/>
                    <a:ea typeface="Times New Roman"/>
                  </a:rPr>
                  <a:t>DOCUMENTATION</a:t>
                </a:r>
                <a:endParaRPr lang="en-GB" sz="1200">
                  <a:effectLst/>
                  <a:latin typeface="Times New Roman"/>
                  <a:ea typeface="Times New Roman"/>
                </a:endParaRPr>
              </a:p>
            </p:txBody>
          </p:sp>
        </p:grpSp>
        <p:grpSp>
          <p:nvGrpSpPr>
            <p:cNvPr id="27" name="Group 26"/>
            <p:cNvGrpSpPr/>
            <p:nvPr/>
          </p:nvGrpSpPr>
          <p:grpSpPr>
            <a:xfrm>
              <a:off x="2095891" y="3467490"/>
              <a:ext cx="1190625" cy="1114425"/>
              <a:chOff x="-27161" y="2"/>
              <a:chExt cx="371365" cy="426856"/>
            </a:xfrm>
            <a:scene3d>
              <a:camera prst="orthographicFront">
                <a:rot lat="0" lon="0" rev="0"/>
              </a:camera>
              <a:lightRig rig="contrasting" dir="t">
                <a:rot lat="0" lon="0" rev="1200000"/>
              </a:lightRig>
            </a:scene3d>
          </p:grpSpPr>
          <p:sp>
            <p:nvSpPr>
              <p:cNvPr id="40" name="Hexagon 39"/>
              <p:cNvSpPr/>
              <p:nvPr/>
            </p:nvSpPr>
            <p:spPr>
              <a:xfrm rot="5400000">
                <a:off x="-54906" y="27747"/>
                <a:ext cx="426856" cy="371365"/>
              </a:xfrm>
              <a:prstGeom prst="hexagon">
                <a:avLst>
                  <a:gd name="adj" fmla="val 25000"/>
                  <a:gd name="vf" fmla="val 115470"/>
                </a:avLst>
              </a:prstGeom>
              <a:solidFill>
                <a:schemeClr val="tx2">
                  <a:lumMod val="40000"/>
                  <a:lumOff val="60000"/>
                </a:schemeClr>
              </a:solidFill>
              <a:sp3d contourW="19050" prstMaterial="metal">
                <a:bevelT w="88900" h="203200"/>
                <a:bevelB w="165100" h="254000"/>
              </a:sp3d>
            </p:spPr>
            <p:style>
              <a:lnRef idx="0">
                <a:schemeClr val="dk1">
                  <a:shade val="80000"/>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a:lnSpc>
                    <a:spcPct val="115000"/>
                  </a:lnSpc>
                  <a:spcAft>
                    <a:spcPts val="1000"/>
                  </a:spcAft>
                </a:pPr>
                <a:r>
                  <a:rPr lang="en-GB" sz="1100" b="1">
                    <a:effectLst/>
                    <a:latin typeface="Times New Roman"/>
                    <a:ea typeface="Times New Roman"/>
                  </a:rPr>
                  <a:t> </a:t>
                </a:r>
                <a:endParaRPr lang="en-GB" sz="1200">
                  <a:effectLst/>
                  <a:latin typeface="Times New Roman"/>
                  <a:ea typeface="Times New Roman"/>
                </a:endParaRPr>
              </a:p>
            </p:txBody>
          </p:sp>
          <p:sp>
            <p:nvSpPr>
              <p:cNvPr id="41" name="Hexagon 4"/>
              <p:cNvSpPr/>
              <p:nvPr/>
            </p:nvSpPr>
            <p:spPr>
              <a:xfrm>
                <a:off x="57864" y="66506"/>
                <a:ext cx="232163" cy="281305"/>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gn="ctr">
                  <a:lnSpc>
                    <a:spcPct val="90000"/>
                  </a:lnSpc>
                  <a:spcAft>
                    <a:spcPts val="335"/>
                  </a:spcAft>
                </a:pPr>
                <a:r>
                  <a:rPr lang="en-GB" sz="800" b="1" u="sng">
                    <a:effectLst/>
                    <a:latin typeface="Times New Roman"/>
                    <a:ea typeface="Times New Roman"/>
                  </a:rPr>
                  <a:t>TRAINING</a:t>
                </a:r>
                <a:endParaRPr lang="en-GB" sz="1200">
                  <a:effectLst/>
                  <a:latin typeface="Times New Roman"/>
                  <a:ea typeface="Times New Roman"/>
                </a:endParaRPr>
              </a:p>
              <a:p>
                <a:pPr algn="ctr">
                  <a:lnSpc>
                    <a:spcPct val="90000"/>
                  </a:lnSpc>
                  <a:spcAft>
                    <a:spcPts val="335"/>
                  </a:spcAft>
                </a:pPr>
                <a:r>
                  <a:rPr lang="en-GB" sz="800" b="1" u="sng">
                    <a:effectLst/>
                    <a:latin typeface="Times New Roman"/>
                    <a:ea typeface="Times New Roman"/>
                  </a:rPr>
                  <a:t>STAFF</a:t>
                </a:r>
                <a:endParaRPr lang="en-GB" sz="1200">
                  <a:effectLst/>
                  <a:latin typeface="Times New Roman"/>
                  <a:ea typeface="Times New Roman"/>
                </a:endParaRPr>
              </a:p>
            </p:txBody>
          </p:sp>
        </p:grpSp>
        <p:grpSp>
          <p:nvGrpSpPr>
            <p:cNvPr id="28" name="Group 27"/>
            <p:cNvGrpSpPr/>
            <p:nvPr/>
          </p:nvGrpSpPr>
          <p:grpSpPr>
            <a:xfrm>
              <a:off x="833142" y="3500143"/>
              <a:ext cx="1190625" cy="1114424"/>
              <a:chOff x="115441" y="-4169"/>
              <a:chExt cx="371365" cy="426856"/>
            </a:xfrm>
            <a:scene3d>
              <a:camera prst="orthographicFront">
                <a:rot lat="0" lon="0" rev="0"/>
              </a:camera>
              <a:lightRig rig="contrasting" dir="t">
                <a:rot lat="0" lon="0" rev="1200000"/>
              </a:lightRig>
            </a:scene3d>
          </p:grpSpPr>
          <p:sp>
            <p:nvSpPr>
              <p:cNvPr id="38" name="Hexagon 37"/>
              <p:cNvSpPr/>
              <p:nvPr/>
            </p:nvSpPr>
            <p:spPr>
              <a:xfrm rot="5400000">
                <a:off x="87696" y="23576"/>
                <a:ext cx="426856" cy="371365"/>
              </a:xfrm>
              <a:prstGeom prst="hexagon">
                <a:avLst>
                  <a:gd name="adj" fmla="val 25000"/>
                  <a:gd name="vf" fmla="val 115470"/>
                </a:avLst>
              </a:prstGeom>
              <a:solidFill>
                <a:schemeClr val="tx2">
                  <a:lumMod val="40000"/>
                  <a:lumOff val="60000"/>
                </a:schemeClr>
              </a:solidFill>
              <a:sp3d contourW="19050" prstMaterial="metal">
                <a:bevelT w="88900" h="203200"/>
                <a:bevelB w="165100" h="254000"/>
              </a:sp3d>
            </p:spPr>
            <p:style>
              <a:lnRef idx="0">
                <a:schemeClr val="dk1">
                  <a:shade val="80000"/>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a:lnSpc>
                    <a:spcPct val="115000"/>
                  </a:lnSpc>
                  <a:spcAft>
                    <a:spcPts val="1000"/>
                  </a:spcAft>
                </a:pPr>
                <a:r>
                  <a:rPr lang="en-GB" sz="1100" b="1">
                    <a:effectLst/>
                    <a:latin typeface="Times New Roman"/>
                    <a:ea typeface="Times New Roman"/>
                  </a:rPr>
                  <a:t> </a:t>
                </a:r>
                <a:endParaRPr lang="en-GB" sz="1200">
                  <a:effectLst/>
                  <a:latin typeface="Times New Roman"/>
                  <a:ea typeface="Times New Roman"/>
                </a:endParaRPr>
              </a:p>
            </p:txBody>
          </p:sp>
          <p:sp>
            <p:nvSpPr>
              <p:cNvPr id="39" name="Hexagon 4"/>
              <p:cNvSpPr/>
              <p:nvPr/>
            </p:nvSpPr>
            <p:spPr>
              <a:xfrm>
                <a:off x="135957" y="53997"/>
                <a:ext cx="232163" cy="281305"/>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gn="ctr">
                  <a:lnSpc>
                    <a:spcPct val="90000"/>
                  </a:lnSpc>
                  <a:spcAft>
                    <a:spcPts val="335"/>
                  </a:spcAft>
                </a:pPr>
                <a:r>
                  <a:rPr lang="en-GB" sz="800" b="1" u="sng" kern="1200">
                    <a:effectLst/>
                    <a:latin typeface="Times New Roman"/>
                    <a:ea typeface="Times New Roman"/>
                  </a:rPr>
                  <a:t>WAIVERS</a:t>
                </a:r>
                <a:endParaRPr lang="en-GB" sz="1200">
                  <a:effectLst/>
                  <a:latin typeface="Times New Roman"/>
                  <a:ea typeface="Times New Roman"/>
                </a:endParaRPr>
              </a:p>
            </p:txBody>
          </p:sp>
        </p:grpSp>
        <p:grpSp>
          <p:nvGrpSpPr>
            <p:cNvPr id="29" name="Group 28"/>
            <p:cNvGrpSpPr/>
            <p:nvPr/>
          </p:nvGrpSpPr>
          <p:grpSpPr>
            <a:xfrm>
              <a:off x="223544" y="2520430"/>
              <a:ext cx="1190625" cy="1114425"/>
              <a:chOff x="-33953" y="838077"/>
              <a:chExt cx="371365" cy="426856"/>
            </a:xfrm>
            <a:scene3d>
              <a:camera prst="orthographicFront">
                <a:rot lat="0" lon="0" rev="0"/>
              </a:camera>
              <a:lightRig rig="contrasting" dir="t">
                <a:rot lat="0" lon="0" rev="1200000"/>
              </a:lightRig>
            </a:scene3d>
          </p:grpSpPr>
          <p:sp>
            <p:nvSpPr>
              <p:cNvPr id="36" name="Hexagon 35"/>
              <p:cNvSpPr/>
              <p:nvPr/>
            </p:nvSpPr>
            <p:spPr>
              <a:xfrm rot="5400000">
                <a:off x="-61698" y="865822"/>
                <a:ext cx="426856" cy="371365"/>
              </a:xfrm>
              <a:prstGeom prst="hexagon">
                <a:avLst>
                  <a:gd name="adj" fmla="val 25000"/>
                  <a:gd name="vf" fmla="val 115470"/>
                </a:avLst>
              </a:prstGeom>
              <a:solidFill>
                <a:schemeClr val="tx2">
                  <a:lumMod val="40000"/>
                  <a:lumOff val="60000"/>
                </a:schemeClr>
              </a:solidFill>
              <a:sp3d contourW="19050" prstMaterial="metal">
                <a:bevelT w="88900" h="203200"/>
                <a:bevelB w="165100" h="254000"/>
              </a:sp3d>
            </p:spPr>
            <p:style>
              <a:lnRef idx="0">
                <a:schemeClr val="dk1">
                  <a:shade val="80000"/>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a:lnSpc>
                    <a:spcPct val="115000"/>
                  </a:lnSpc>
                  <a:spcAft>
                    <a:spcPts val="1000"/>
                  </a:spcAft>
                </a:pPr>
                <a:r>
                  <a:rPr lang="en-GB" sz="1100" b="1">
                    <a:effectLst/>
                    <a:latin typeface="Times New Roman"/>
                    <a:ea typeface="Times New Roman"/>
                  </a:rPr>
                  <a:t> </a:t>
                </a:r>
                <a:endParaRPr lang="en-GB" sz="1200">
                  <a:effectLst/>
                  <a:latin typeface="Times New Roman"/>
                  <a:ea typeface="Times New Roman"/>
                </a:endParaRPr>
              </a:p>
            </p:txBody>
          </p:sp>
          <p:sp>
            <p:nvSpPr>
              <p:cNvPr id="37" name="Hexagon 4"/>
              <p:cNvSpPr/>
              <p:nvPr/>
            </p:nvSpPr>
            <p:spPr>
              <a:xfrm>
                <a:off x="37492" y="912921"/>
                <a:ext cx="232163" cy="281305"/>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gn="ctr">
                  <a:lnSpc>
                    <a:spcPct val="90000"/>
                  </a:lnSpc>
                  <a:spcAft>
                    <a:spcPts val="335"/>
                  </a:spcAft>
                </a:pPr>
                <a:r>
                  <a:rPr lang="en-GB" sz="800" b="1" u="sng" kern="1200">
                    <a:effectLst/>
                    <a:latin typeface="Times New Roman"/>
                    <a:ea typeface="Times New Roman"/>
                  </a:rPr>
                  <a:t>LEADERSHIP</a:t>
                </a:r>
                <a:endParaRPr lang="en-GB" sz="1200">
                  <a:effectLst/>
                  <a:latin typeface="Times New Roman"/>
                  <a:ea typeface="Times New Roman"/>
                </a:endParaRPr>
              </a:p>
            </p:txBody>
          </p:sp>
        </p:grpSp>
        <p:grpSp>
          <p:nvGrpSpPr>
            <p:cNvPr id="30" name="Group 29"/>
            <p:cNvGrpSpPr/>
            <p:nvPr/>
          </p:nvGrpSpPr>
          <p:grpSpPr>
            <a:xfrm>
              <a:off x="272147" y="539232"/>
              <a:ext cx="1190625" cy="1114424"/>
              <a:chOff x="62695" y="154274"/>
              <a:chExt cx="371365" cy="426856"/>
            </a:xfrm>
            <a:scene3d>
              <a:camera prst="orthographicFront">
                <a:rot lat="0" lon="0" rev="0"/>
              </a:camera>
              <a:lightRig rig="contrasting" dir="t">
                <a:rot lat="0" lon="0" rev="1200000"/>
              </a:lightRig>
            </a:scene3d>
          </p:grpSpPr>
          <p:sp>
            <p:nvSpPr>
              <p:cNvPr id="34" name="Hexagon 33"/>
              <p:cNvSpPr/>
              <p:nvPr/>
            </p:nvSpPr>
            <p:spPr>
              <a:xfrm rot="5400000">
                <a:off x="34950" y="182019"/>
                <a:ext cx="426856" cy="371365"/>
              </a:xfrm>
              <a:prstGeom prst="hexagon">
                <a:avLst>
                  <a:gd name="adj" fmla="val 25000"/>
                  <a:gd name="vf" fmla="val 115470"/>
                </a:avLst>
              </a:prstGeom>
              <a:solidFill>
                <a:schemeClr val="tx2">
                  <a:lumMod val="40000"/>
                  <a:lumOff val="60000"/>
                </a:schemeClr>
              </a:solidFill>
              <a:sp3d contourW="19050" prstMaterial="metal">
                <a:bevelT w="88900" h="203200"/>
                <a:bevelB w="165100" h="254000"/>
              </a:sp3d>
            </p:spPr>
            <p:style>
              <a:lnRef idx="0">
                <a:schemeClr val="dk1">
                  <a:shade val="80000"/>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a:lnSpc>
                    <a:spcPct val="115000"/>
                  </a:lnSpc>
                  <a:spcAft>
                    <a:spcPts val="1000"/>
                  </a:spcAft>
                </a:pPr>
                <a:r>
                  <a:rPr lang="en-GB" sz="1100" b="1">
                    <a:effectLst/>
                    <a:latin typeface="Times New Roman"/>
                    <a:ea typeface="Times New Roman"/>
                  </a:rPr>
                  <a:t> </a:t>
                </a:r>
                <a:endParaRPr lang="en-GB" sz="1200">
                  <a:effectLst/>
                  <a:latin typeface="Times New Roman"/>
                  <a:ea typeface="Times New Roman"/>
                </a:endParaRPr>
              </a:p>
            </p:txBody>
          </p:sp>
          <p:sp>
            <p:nvSpPr>
              <p:cNvPr id="35" name="Hexagon 4"/>
              <p:cNvSpPr/>
              <p:nvPr/>
            </p:nvSpPr>
            <p:spPr>
              <a:xfrm>
                <a:off x="66089" y="270777"/>
                <a:ext cx="359868" cy="19396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gn="ctr">
                  <a:lnSpc>
                    <a:spcPct val="90000"/>
                  </a:lnSpc>
                  <a:spcAft>
                    <a:spcPts val="335"/>
                  </a:spcAft>
                </a:pPr>
                <a:r>
                  <a:rPr lang="en-GB" sz="800" b="1" u="sng" kern="1200">
                    <a:effectLst/>
                    <a:latin typeface="Times New Roman"/>
                    <a:ea typeface="Times New Roman"/>
                  </a:rPr>
                  <a:t>COMMUNICATIONS</a:t>
                </a:r>
                <a:endParaRPr lang="en-GB" sz="1200">
                  <a:effectLst/>
                  <a:latin typeface="Times New Roman"/>
                  <a:ea typeface="Times New Roman"/>
                </a:endParaRPr>
              </a:p>
            </p:txBody>
          </p:sp>
        </p:grpSp>
        <p:grpSp>
          <p:nvGrpSpPr>
            <p:cNvPr id="31" name="Group 30"/>
            <p:cNvGrpSpPr/>
            <p:nvPr/>
          </p:nvGrpSpPr>
          <p:grpSpPr>
            <a:xfrm>
              <a:off x="1491355" y="4392771"/>
              <a:ext cx="1189990" cy="1113790"/>
              <a:chOff x="0" y="0"/>
              <a:chExt cx="371365" cy="426856"/>
            </a:xfrm>
            <a:scene3d>
              <a:camera prst="orthographicFront">
                <a:rot lat="0" lon="0" rev="0"/>
              </a:camera>
              <a:lightRig rig="contrasting" dir="t">
                <a:rot lat="0" lon="0" rev="1200000"/>
              </a:lightRig>
            </a:scene3d>
          </p:grpSpPr>
          <p:sp>
            <p:nvSpPr>
              <p:cNvPr id="32" name="Hexagon 31"/>
              <p:cNvSpPr/>
              <p:nvPr/>
            </p:nvSpPr>
            <p:spPr>
              <a:xfrm rot="5400000">
                <a:off x="-27745" y="27745"/>
                <a:ext cx="426856" cy="371365"/>
              </a:xfrm>
              <a:prstGeom prst="hexagon">
                <a:avLst>
                  <a:gd name="adj" fmla="val 25000"/>
                  <a:gd name="vf" fmla="val 115470"/>
                </a:avLst>
              </a:prstGeom>
              <a:solidFill>
                <a:schemeClr val="tx2">
                  <a:lumMod val="40000"/>
                  <a:lumOff val="60000"/>
                </a:schemeClr>
              </a:solidFill>
              <a:sp3d contourW="19050" prstMaterial="metal">
                <a:bevelT w="88900" h="203200"/>
                <a:bevelB w="165100" h="254000"/>
              </a:sp3d>
            </p:spPr>
            <p:style>
              <a:lnRef idx="0">
                <a:schemeClr val="dk1">
                  <a:shade val="80000"/>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a:lnSpc>
                    <a:spcPct val="115000"/>
                  </a:lnSpc>
                  <a:spcAft>
                    <a:spcPts val="1000"/>
                  </a:spcAft>
                </a:pPr>
                <a:r>
                  <a:rPr lang="en-GB" sz="1100" b="1">
                    <a:effectLst/>
                    <a:latin typeface="Times New Roman"/>
                    <a:ea typeface="Times New Roman"/>
                  </a:rPr>
                  <a:t> </a:t>
                </a:r>
                <a:endParaRPr lang="en-GB" sz="1200">
                  <a:effectLst/>
                  <a:latin typeface="Times New Roman"/>
                  <a:ea typeface="Times New Roman"/>
                </a:endParaRPr>
              </a:p>
            </p:txBody>
          </p:sp>
          <p:sp>
            <p:nvSpPr>
              <p:cNvPr id="33" name="Hexagon 4"/>
              <p:cNvSpPr/>
              <p:nvPr/>
            </p:nvSpPr>
            <p:spPr>
              <a:xfrm>
                <a:off x="3394" y="116503"/>
                <a:ext cx="359868" cy="19396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457200" indent="-457200" algn="ctr">
                  <a:lnSpc>
                    <a:spcPct val="90000"/>
                  </a:lnSpc>
                  <a:spcAft>
                    <a:spcPts val="335"/>
                  </a:spcAft>
                </a:pPr>
                <a:r>
                  <a:rPr lang="en-GB" sz="800" b="1" u="sng" kern="1200">
                    <a:effectLst/>
                    <a:latin typeface="Times New Roman"/>
                    <a:ea typeface="Times New Roman"/>
                  </a:rPr>
                  <a:t>TEAMWORK</a:t>
                </a:r>
                <a:endParaRPr lang="en-GB" sz="1200">
                  <a:effectLst/>
                  <a:latin typeface="Times New Roman"/>
                  <a:ea typeface="Times New Roman"/>
                </a:endParaRPr>
              </a:p>
            </p:txBody>
          </p:sp>
        </p:grpSp>
      </p:grpSp>
    </p:spTree>
    <p:extLst>
      <p:ext uri="{BB962C8B-B14F-4D97-AF65-F5344CB8AC3E}">
        <p14:creationId xmlns:p14="http://schemas.microsoft.com/office/powerpoint/2010/main" val="3037834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6261" y="274638"/>
            <a:ext cx="8124236" cy="997743"/>
          </a:xfrm>
        </p:spPr>
        <p:txBody>
          <a:bodyPr>
            <a:normAutofit fontScale="90000"/>
          </a:bodyPr>
          <a:lstStyle/>
          <a:p>
            <a:r>
              <a:rPr lang="en-GB" sz="3200" dirty="0"/>
              <a:t>AN EXAMPLE TO ILLUSTRATE HOW CONTROLS, </a:t>
            </a:r>
            <a:r>
              <a:rPr lang="en-GB" sz="3200" dirty="0" smtClean="0"/>
              <a:t>RESOURCES </a:t>
            </a:r>
            <a:r>
              <a:rPr lang="en-GB" sz="3200" dirty="0"/>
              <a:t>AND IMPLEMENTATION INTERLINK</a:t>
            </a:r>
            <a:endParaRPr lang="en-GB" dirty="0"/>
          </a:p>
        </p:txBody>
      </p:sp>
      <p:sp>
        <p:nvSpPr>
          <p:cNvPr id="4" name="Content Placeholder 3"/>
          <p:cNvSpPr>
            <a:spLocks noGrp="1"/>
          </p:cNvSpPr>
          <p:nvPr>
            <p:ph sz="quarter" idx="14"/>
          </p:nvPr>
        </p:nvSpPr>
        <p:spPr/>
        <p:txBody>
          <a:bodyPr>
            <a:normAutofit fontScale="40000" lnSpcReduction="20000"/>
          </a:bodyPr>
          <a:lstStyle/>
          <a:p>
            <a:endParaRPr lang="en-GB" dirty="0" smtClean="0"/>
          </a:p>
          <a:p>
            <a:r>
              <a:rPr lang="en-GB" dirty="0" smtClean="0"/>
              <a:t>A swimming pool example</a:t>
            </a:r>
            <a:endParaRPr lang="en-GB" dirty="0"/>
          </a:p>
          <a:p>
            <a:endParaRPr lang="en-GB" dirty="0" smtClean="0"/>
          </a:p>
          <a:p>
            <a:r>
              <a:rPr lang="en-GB" dirty="0" smtClean="0"/>
              <a:t>Note </a:t>
            </a:r>
            <a:r>
              <a:rPr lang="en-GB" dirty="0"/>
              <a:t>the mix and match approach of control measures which could all be implemented:</a:t>
            </a:r>
          </a:p>
          <a:p>
            <a:endParaRPr lang="en-GB" b="1" dirty="0"/>
          </a:p>
          <a:p>
            <a:r>
              <a:rPr lang="en-GB" b="1" dirty="0"/>
              <a:t>Hazard of water</a:t>
            </a:r>
            <a:r>
              <a:rPr lang="en-GB" dirty="0"/>
              <a:t>, which means when people </a:t>
            </a:r>
            <a:r>
              <a:rPr lang="en-GB" i="1" dirty="0"/>
              <a:t>interact </a:t>
            </a:r>
            <a:r>
              <a:rPr lang="en-GB" dirty="0"/>
              <a:t>with it, it creates </a:t>
            </a:r>
            <a:r>
              <a:rPr lang="en-GB" i="1" dirty="0"/>
              <a:t>risks</a:t>
            </a:r>
            <a:r>
              <a:rPr lang="en-GB" dirty="0"/>
              <a:t> of injuries, drowning or becoming ill from water which is not properly treated. Not practical to avoid the risk</a:t>
            </a:r>
            <a:r>
              <a:rPr lang="en-GB" dirty="0" smtClean="0"/>
              <a:t>.</a:t>
            </a:r>
          </a:p>
          <a:p>
            <a:endParaRPr lang="en-GB" dirty="0"/>
          </a:p>
          <a:p>
            <a:r>
              <a:rPr lang="en-GB" b="1" dirty="0"/>
              <a:t>Risk is taken</a:t>
            </a:r>
            <a:r>
              <a:rPr lang="en-GB" dirty="0"/>
              <a:t>, but controls to </a:t>
            </a:r>
            <a:r>
              <a:rPr lang="en-GB" b="1" dirty="0"/>
              <a:t>reduce </a:t>
            </a:r>
            <a:r>
              <a:rPr lang="en-GB" b="1" dirty="0" smtClean="0"/>
              <a:t>likelihood </a:t>
            </a:r>
            <a:r>
              <a:rPr lang="en-GB" dirty="0" smtClean="0"/>
              <a:t>(e.g. a </a:t>
            </a:r>
            <a:r>
              <a:rPr lang="en-GB" dirty="0"/>
              <a:t>barrier to stop children running into the pool is an example of </a:t>
            </a:r>
            <a:r>
              <a:rPr lang="en-GB" b="1" dirty="0"/>
              <a:t>hazard management, </a:t>
            </a:r>
            <a:r>
              <a:rPr lang="en-GB" dirty="0"/>
              <a:t>or using </a:t>
            </a:r>
            <a:r>
              <a:rPr lang="en-GB" dirty="0" smtClean="0"/>
              <a:t>lifeguards</a:t>
            </a:r>
            <a:r>
              <a:rPr lang="en-GB" dirty="0"/>
              <a:t>, </a:t>
            </a:r>
            <a:r>
              <a:rPr lang="en-GB" dirty="0" smtClean="0"/>
              <a:t>signs, </a:t>
            </a:r>
            <a:r>
              <a:rPr lang="en-GB" dirty="0"/>
              <a:t>etc.)</a:t>
            </a:r>
          </a:p>
          <a:p>
            <a:r>
              <a:rPr lang="en-GB" b="1" dirty="0"/>
              <a:t>Reduce severity </a:t>
            </a:r>
            <a:r>
              <a:rPr lang="en-GB" dirty="0"/>
              <a:t>(e.g. lifeguards first aid trained, spinal board, buoyancy aids, etc</a:t>
            </a:r>
            <a:r>
              <a:rPr lang="en-GB" dirty="0" smtClean="0"/>
              <a:t>.)</a:t>
            </a:r>
          </a:p>
          <a:p>
            <a:endParaRPr lang="en-GB" dirty="0" smtClean="0"/>
          </a:p>
          <a:p>
            <a:r>
              <a:rPr lang="en-GB" dirty="0" smtClean="0"/>
              <a:t>Insurance </a:t>
            </a:r>
            <a:r>
              <a:rPr lang="en-GB" b="1" dirty="0"/>
              <a:t>transfers </a:t>
            </a:r>
            <a:r>
              <a:rPr lang="en-GB" dirty="0"/>
              <a:t>some of the financial risks of any litigation if an accident occurs.</a:t>
            </a:r>
          </a:p>
          <a:p>
            <a:endParaRPr lang="en-GB" dirty="0"/>
          </a:p>
          <a:p>
            <a:r>
              <a:rPr lang="en-GB" dirty="0"/>
              <a:t>This is why the different elements are presented as a jigsaw of selection pieces.</a:t>
            </a:r>
          </a:p>
          <a:p>
            <a:endParaRPr lang="en-GB" dirty="0"/>
          </a:p>
        </p:txBody>
      </p:sp>
      <p:pic>
        <p:nvPicPr>
          <p:cNvPr id="5" name="Content Placeholder 7"/>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64643" y="1526806"/>
            <a:ext cx="3382962" cy="2253898"/>
          </a:xfrm>
        </p:spPr>
      </p:pic>
    </p:spTree>
    <p:extLst>
      <p:ext uri="{BB962C8B-B14F-4D97-AF65-F5344CB8AC3E}">
        <p14:creationId xmlns:p14="http://schemas.microsoft.com/office/powerpoint/2010/main" val="1379232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41268" y="1272381"/>
            <a:ext cx="7744225" cy="4313237"/>
          </a:xfrm>
        </p:spPr>
        <p:txBody>
          <a:bodyPr>
            <a:normAutofit fontScale="62500" lnSpcReduction="20000"/>
          </a:bodyPr>
          <a:lstStyle/>
          <a:p>
            <a:pPr marL="457200" indent="-457200">
              <a:buFont typeface="Arial" panose="020B0604020202020204" pitchFamily="34" charset="0"/>
              <a:buChar char="•"/>
            </a:pPr>
            <a:r>
              <a:rPr lang="en-GB" dirty="0"/>
              <a:t>A</a:t>
            </a:r>
            <a:r>
              <a:rPr lang="en-GB" dirty="0" smtClean="0"/>
              <a:t>ttention </a:t>
            </a:r>
            <a:r>
              <a:rPr lang="en-GB" dirty="0"/>
              <a:t>has to be given to controls as they relate to safety and ensuring the work and play </a:t>
            </a:r>
            <a:r>
              <a:rPr lang="en-GB" dirty="0" smtClean="0"/>
              <a:t>environment ‘as </a:t>
            </a:r>
            <a:r>
              <a:rPr lang="en-GB" dirty="0"/>
              <a:t>low as is reasonably practical’ (</a:t>
            </a:r>
            <a:r>
              <a:rPr lang="en-GB" b="1" dirty="0"/>
              <a:t>ALARP</a:t>
            </a:r>
            <a:r>
              <a:rPr lang="en-GB" dirty="0"/>
              <a:t>), or ‘so far as is reasonably practicable’ (</a:t>
            </a:r>
            <a:r>
              <a:rPr lang="en-GB" b="1" dirty="0"/>
              <a:t>SFAIRP</a:t>
            </a:r>
            <a:r>
              <a:rPr lang="en-GB" dirty="0" smtClean="0"/>
              <a:t>).</a:t>
            </a:r>
          </a:p>
          <a:p>
            <a:pPr marL="457200" indent="-457200">
              <a:buFont typeface="Arial" panose="020B0604020202020204" pitchFamily="34" charset="0"/>
              <a:buChar char="•"/>
            </a:pPr>
            <a:r>
              <a:rPr lang="en-GB" dirty="0"/>
              <a:t>E</a:t>
            </a:r>
            <a:r>
              <a:rPr lang="en-GB" dirty="0" smtClean="0"/>
              <a:t>ssentially </a:t>
            </a:r>
            <a:r>
              <a:rPr lang="en-GB" dirty="0"/>
              <a:t>the same thing and at their core is the concept of ‘</a:t>
            </a:r>
            <a:r>
              <a:rPr lang="en-GB" b="1" dirty="0"/>
              <a:t>reasonably practicable</a:t>
            </a:r>
            <a:r>
              <a:rPr lang="en-GB" dirty="0"/>
              <a:t>’; this involves weighing a risk against the trouble, time and money needed to control it. </a:t>
            </a:r>
            <a:endParaRPr lang="en-GB" dirty="0" smtClean="0"/>
          </a:p>
          <a:p>
            <a:pPr marL="457200" indent="-457200">
              <a:buFont typeface="Arial" panose="020B0604020202020204" pitchFamily="34" charset="0"/>
              <a:buChar char="•"/>
            </a:pPr>
            <a:r>
              <a:rPr lang="en-GB" dirty="0" smtClean="0"/>
              <a:t>Using </a:t>
            </a:r>
            <a:r>
              <a:rPr lang="en-GB" dirty="0"/>
              <a:t>‘reasonably practicable’ allows us to set goals for duty-holders, rather than being prescriptive. </a:t>
            </a:r>
            <a:endParaRPr lang="en-GB" dirty="0" smtClean="0"/>
          </a:p>
          <a:p>
            <a:pPr marL="457200" indent="-457200">
              <a:buFont typeface="Arial" panose="020B0604020202020204" pitchFamily="34" charset="0"/>
              <a:buChar char="•"/>
            </a:pPr>
            <a:r>
              <a:rPr lang="en-GB" dirty="0" smtClean="0"/>
              <a:t>This </a:t>
            </a:r>
            <a:r>
              <a:rPr lang="en-GB" dirty="0"/>
              <a:t>flexibility is a great advantage but it has its drawbacks too.  Deciding whether a risk is ALARP can be challenging because it requires duty-holders to exercise judgement. </a:t>
            </a:r>
            <a:endParaRPr lang="en-GB" dirty="0" smtClean="0"/>
          </a:p>
          <a:p>
            <a:pPr marL="457200" indent="-457200">
              <a:buFont typeface="Arial" panose="020B0604020202020204" pitchFamily="34" charset="0"/>
              <a:buChar char="•"/>
            </a:pPr>
            <a:r>
              <a:rPr lang="en-GB" dirty="0" smtClean="0"/>
              <a:t>In </a:t>
            </a:r>
            <a:r>
              <a:rPr lang="en-GB" dirty="0"/>
              <a:t>the great majority of cases, we can decide by referring to existing ‘good practice’ that has been established by a process of discussion with stakeholders to achieve a consensus about what is ALARP.  </a:t>
            </a:r>
          </a:p>
        </p:txBody>
      </p:sp>
      <p:sp>
        <p:nvSpPr>
          <p:cNvPr id="3" name="Title 2"/>
          <p:cNvSpPr>
            <a:spLocks noGrp="1"/>
          </p:cNvSpPr>
          <p:nvPr>
            <p:ph type="title"/>
          </p:nvPr>
        </p:nvSpPr>
        <p:spPr/>
        <p:txBody>
          <a:bodyPr>
            <a:normAutofit fontScale="90000"/>
          </a:bodyPr>
          <a:lstStyle/>
          <a:p>
            <a:r>
              <a:rPr lang="en-GB" dirty="0" smtClean="0"/>
              <a:t/>
            </a:r>
            <a:br>
              <a:rPr lang="en-GB" dirty="0" smtClean="0"/>
            </a:br>
            <a:r>
              <a:rPr lang="en-GB" dirty="0" smtClean="0"/>
              <a:t>ALARP: AS LOW AS IS REASONABLY PRACTICABLE </a:t>
            </a:r>
            <a:r>
              <a:rPr lang="en-GB" dirty="0"/>
              <a:t/>
            </a:r>
            <a:br>
              <a:rPr lang="en-GB" dirty="0"/>
            </a:br>
            <a:endParaRPr lang="en-GB" dirty="0"/>
          </a:p>
        </p:txBody>
      </p:sp>
    </p:spTree>
    <p:extLst>
      <p:ext uri="{BB962C8B-B14F-4D97-AF65-F5344CB8AC3E}">
        <p14:creationId xmlns:p14="http://schemas.microsoft.com/office/powerpoint/2010/main" val="4011607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44384" y="1272381"/>
            <a:ext cx="8041109" cy="4313237"/>
          </a:xfrm>
        </p:spPr>
        <p:txBody>
          <a:bodyPr>
            <a:noAutofit/>
          </a:bodyPr>
          <a:lstStyle/>
          <a:p>
            <a:pPr marL="285750" lvl="0" indent="-285750">
              <a:buFont typeface="Arial" panose="020B0604020202020204" pitchFamily="34" charset="0"/>
              <a:buChar char="•"/>
            </a:pPr>
            <a:r>
              <a:rPr lang="en-GB" sz="1800" dirty="0"/>
              <a:t>Risk assessment is not a one-off exercise.  </a:t>
            </a:r>
            <a:endParaRPr lang="en-GB" sz="1800" dirty="0" smtClean="0"/>
          </a:p>
          <a:p>
            <a:pPr marL="285750" lvl="0" indent="-285750">
              <a:buFont typeface="Arial" panose="020B0604020202020204" pitchFamily="34" charset="0"/>
              <a:buChar char="•"/>
            </a:pPr>
            <a:r>
              <a:rPr lang="en-GB" sz="1800" dirty="0" smtClean="0"/>
              <a:t>Monitoring </a:t>
            </a:r>
            <a:r>
              <a:rPr lang="en-GB" sz="1800" dirty="0"/>
              <a:t>is a vital dynamic of the risk process, whereby if one accepts the theory that risks and hazards can be embedded in complex systems often operating on the edge of chaos, then small changes in the operational or external environmental </a:t>
            </a:r>
            <a:r>
              <a:rPr lang="en-GB" sz="1800" dirty="0" smtClean="0"/>
              <a:t>conditions </a:t>
            </a:r>
            <a:r>
              <a:rPr lang="en-GB" sz="1800" dirty="0"/>
              <a:t>can change the effectiveness of the control measures in place</a:t>
            </a:r>
            <a:r>
              <a:rPr lang="en-GB" sz="1800" dirty="0" smtClean="0"/>
              <a:t>. It should consider:</a:t>
            </a:r>
          </a:p>
          <a:p>
            <a:pPr marL="1028700" lvl="1">
              <a:buFont typeface="Arial" panose="020B0604020202020204" pitchFamily="34" charset="0"/>
              <a:buChar char="•"/>
            </a:pPr>
            <a:r>
              <a:rPr lang="en-GB" sz="1400" b="1" dirty="0" smtClean="0"/>
              <a:t>Monitoring</a:t>
            </a:r>
            <a:r>
              <a:rPr lang="en-GB" sz="1400" dirty="0"/>
              <a:t>: </a:t>
            </a:r>
            <a:r>
              <a:rPr lang="en-GB" sz="1400" dirty="0" smtClean="0"/>
              <a:t>e.g. simple </a:t>
            </a:r>
            <a:r>
              <a:rPr lang="en-GB" sz="1400" dirty="0"/>
              <a:t>daily routine inspections, such as checking on the temperature or water quality of a swimming </a:t>
            </a:r>
            <a:r>
              <a:rPr lang="en-GB" sz="1400" dirty="0" smtClean="0"/>
              <a:t>pool, or facility inspections.</a:t>
            </a:r>
            <a:endParaRPr lang="en-GB" sz="1400" dirty="0"/>
          </a:p>
          <a:p>
            <a:pPr marL="1028700" lvl="1">
              <a:buFont typeface="Arial" panose="020B0604020202020204" pitchFamily="34" charset="0"/>
              <a:buChar char="•"/>
            </a:pPr>
            <a:r>
              <a:rPr lang="en-GB" sz="1400" b="1" dirty="0"/>
              <a:t>Measurement</a:t>
            </a:r>
            <a:r>
              <a:rPr lang="en-GB" sz="1400" dirty="0"/>
              <a:t>: </a:t>
            </a:r>
            <a:r>
              <a:rPr lang="en-GB" sz="1400" dirty="0" smtClean="0"/>
              <a:t>e.g. monthly </a:t>
            </a:r>
            <a:r>
              <a:rPr lang="en-GB" sz="1400" dirty="0"/>
              <a:t>reviews of key performance data or indicators, such as </a:t>
            </a:r>
            <a:r>
              <a:rPr lang="en-GB" sz="1400" dirty="0" smtClean="0"/>
              <a:t>income</a:t>
            </a:r>
            <a:r>
              <a:rPr lang="en-GB" sz="1400" dirty="0"/>
              <a:t>, expenditure and </a:t>
            </a:r>
            <a:r>
              <a:rPr lang="en-GB" sz="1400" dirty="0" smtClean="0"/>
              <a:t>usage.</a:t>
            </a:r>
          </a:p>
          <a:p>
            <a:pPr marL="1028700" lvl="1">
              <a:buFont typeface="Arial" panose="020B0604020202020204" pitchFamily="34" charset="0"/>
              <a:buChar char="•"/>
            </a:pPr>
            <a:r>
              <a:rPr lang="en-GB" sz="1400" b="1" dirty="0" smtClean="0"/>
              <a:t>Measuring </a:t>
            </a:r>
            <a:r>
              <a:rPr lang="en-GB" sz="1400" b="1" dirty="0"/>
              <a:t>and reviewing</a:t>
            </a:r>
            <a:r>
              <a:rPr lang="en-GB" sz="1400" dirty="0"/>
              <a:t>: </a:t>
            </a:r>
            <a:r>
              <a:rPr lang="en-GB" sz="1400" dirty="0" smtClean="0"/>
              <a:t>e.g. formal </a:t>
            </a:r>
            <a:r>
              <a:rPr lang="en-GB" sz="1400" dirty="0"/>
              <a:t>internal auditing against compliance procedures, which are conducted on a systematic </a:t>
            </a:r>
            <a:r>
              <a:rPr lang="en-GB" sz="1400" dirty="0" smtClean="0"/>
              <a:t>basis </a:t>
            </a:r>
            <a:r>
              <a:rPr lang="en-GB" sz="1400" dirty="0"/>
              <a:t>over a frequency between 6 months and 3 years depending on the degree of risk of the process being audited. </a:t>
            </a:r>
            <a:endParaRPr lang="en-GB" sz="1400" dirty="0" smtClean="0"/>
          </a:p>
          <a:p>
            <a:pPr marL="1028700" lvl="1">
              <a:buFont typeface="Arial" panose="020B0604020202020204" pitchFamily="34" charset="0"/>
              <a:buChar char="•"/>
            </a:pPr>
            <a:r>
              <a:rPr lang="en-GB" sz="1400" b="1" dirty="0" smtClean="0"/>
              <a:t>Monitoring </a:t>
            </a:r>
            <a:r>
              <a:rPr lang="en-GB" sz="1400" b="1" dirty="0"/>
              <a:t>and reviewing</a:t>
            </a:r>
            <a:r>
              <a:rPr lang="en-GB" sz="1400" dirty="0"/>
              <a:t>: </a:t>
            </a:r>
            <a:r>
              <a:rPr lang="en-GB" sz="1400" dirty="0" smtClean="0"/>
              <a:t>e.g. bulletin </a:t>
            </a:r>
            <a:r>
              <a:rPr lang="en-GB" sz="1400" dirty="0"/>
              <a:t>alerts of incidents, such as those sent out by government </a:t>
            </a:r>
            <a:r>
              <a:rPr lang="en-GB" sz="1400" dirty="0" smtClean="0"/>
              <a:t>departments, or  </a:t>
            </a:r>
            <a:r>
              <a:rPr lang="en-GB" sz="1400" dirty="0"/>
              <a:t>s</a:t>
            </a:r>
            <a:r>
              <a:rPr lang="en-GB" sz="1400" dirty="0" smtClean="0"/>
              <a:t>canning </a:t>
            </a:r>
            <a:r>
              <a:rPr lang="en-GB" sz="1400" dirty="0"/>
              <a:t>news and trade publications for any changes or </a:t>
            </a:r>
            <a:r>
              <a:rPr lang="en-GB" sz="1400" dirty="0" smtClean="0"/>
              <a:t>trends.</a:t>
            </a:r>
            <a:endParaRPr lang="en-GB" sz="1400" dirty="0"/>
          </a:p>
        </p:txBody>
      </p:sp>
      <p:sp>
        <p:nvSpPr>
          <p:cNvPr id="3" name="Title 2"/>
          <p:cNvSpPr>
            <a:spLocks noGrp="1"/>
          </p:cNvSpPr>
          <p:nvPr>
            <p:ph type="title"/>
          </p:nvPr>
        </p:nvSpPr>
        <p:spPr/>
        <p:txBody>
          <a:bodyPr>
            <a:normAutofit fontScale="90000"/>
          </a:bodyPr>
          <a:lstStyle/>
          <a:p>
            <a:r>
              <a:rPr lang="en-GB" dirty="0" smtClean="0"/>
              <a:t>MONITORING AND REVIEWING CONTROL SYSTEMS</a:t>
            </a:r>
            <a:br>
              <a:rPr lang="en-GB" dirty="0" smtClean="0"/>
            </a:br>
            <a:endParaRPr lang="en-GB" dirty="0"/>
          </a:p>
        </p:txBody>
      </p:sp>
    </p:spTree>
    <p:extLst>
      <p:ext uri="{BB962C8B-B14F-4D97-AF65-F5344CB8AC3E}">
        <p14:creationId xmlns:p14="http://schemas.microsoft.com/office/powerpoint/2010/main" val="145190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562708" y="1272381"/>
            <a:ext cx="8201463" cy="4313237"/>
          </a:xfrm>
        </p:spPr>
        <p:txBody>
          <a:bodyPr>
            <a:normAutofit/>
          </a:bodyPr>
          <a:lstStyle/>
          <a:p>
            <a:pPr marL="457200" indent="-457200">
              <a:buFont typeface="Arial" panose="020B0604020202020204" pitchFamily="34" charset="0"/>
              <a:buChar char="•"/>
            </a:pPr>
            <a:r>
              <a:rPr lang="en-GB" dirty="0" smtClean="0"/>
              <a:t>At the end of the chapter in the book, a variety of examples are given to illustrate how these concepts can be applied to specific industry sector examples.</a:t>
            </a:r>
          </a:p>
          <a:p>
            <a:pPr marL="457200" indent="-457200">
              <a:buFont typeface="Arial" panose="020B0604020202020204" pitchFamily="34" charset="0"/>
              <a:buChar char="•"/>
            </a:pPr>
            <a:r>
              <a:rPr lang="en-GB" dirty="0" smtClean="0"/>
              <a:t>You are encouraged to select the most relevant sector examples related to your teaching and learning needs.</a:t>
            </a:r>
            <a:endParaRPr lang="en-GB" dirty="0"/>
          </a:p>
        </p:txBody>
      </p:sp>
      <p:sp>
        <p:nvSpPr>
          <p:cNvPr id="3" name="Title 2"/>
          <p:cNvSpPr>
            <a:spLocks noGrp="1"/>
          </p:cNvSpPr>
          <p:nvPr>
            <p:ph type="title"/>
          </p:nvPr>
        </p:nvSpPr>
        <p:spPr>
          <a:xfrm>
            <a:off x="562708" y="274638"/>
            <a:ext cx="7822785" cy="997743"/>
          </a:xfrm>
        </p:spPr>
        <p:txBody>
          <a:bodyPr/>
          <a:lstStyle/>
          <a:p>
            <a:r>
              <a:rPr lang="en-GB" dirty="0" smtClean="0"/>
              <a:t>CONTEXTUALISATION AND APPLICATION TO THE DIFFERENT SECTORS</a:t>
            </a:r>
            <a:endParaRPr lang="en-GB" dirty="0"/>
          </a:p>
        </p:txBody>
      </p:sp>
    </p:spTree>
    <p:extLst>
      <p:ext uri="{BB962C8B-B14F-4D97-AF65-F5344CB8AC3E}">
        <p14:creationId xmlns:p14="http://schemas.microsoft.com/office/powerpoint/2010/main" val="4100606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534390" y="1272381"/>
            <a:ext cx="7851103" cy="4313237"/>
          </a:xfrm>
        </p:spPr>
        <p:txBody>
          <a:bodyPr>
            <a:normAutofit lnSpcReduction="10000"/>
          </a:bodyPr>
          <a:lstStyle/>
          <a:p>
            <a:pPr marL="457200" indent="-457200">
              <a:buFont typeface="Arial" panose="020B0604020202020204" pitchFamily="34" charset="0"/>
              <a:buChar char="•"/>
            </a:pPr>
            <a:r>
              <a:rPr lang="en-GB" dirty="0"/>
              <a:t>Control measures </a:t>
            </a:r>
            <a:r>
              <a:rPr lang="en-GB" dirty="0" smtClean="0"/>
              <a:t>are part </a:t>
            </a:r>
            <a:r>
              <a:rPr lang="en-GB" dirty="0"/>
              <a:t>of a dynamic process whereby there is a mix of control decisions, resources and methods employed to implement control </a:t>
            </a:r>
            <a:r>
              <a:rPr lang="en-GB" dirty="0" smtClean="0"/>
              <a:t>measures.</a:t>
            </a:r>
          </a:p>
          <a:p>
            <a:pPr marL="457200" indent="-457200">
              <a:buFont typeface="Arial" panose="020B0604020202020204" pitchFamily="34" charset="0"/>
              <a:buChar char="•"/>
            </a:pPr>
            <a:r>
              <a:rPr lang="en-GB" dirty="0" smtClean="0"/>
              <a:t>There is sometimes a need to balance the quality of the experience versus safety.</a:t>
            </a:r>
          </a:p>
          <a:p>
            <a:pPr marL="457200" indent="-457200">
              <a:buFont typeface="Arial" panose="020B0604020202020204" pitchFamily="34" charset="0"/>
              <a:buChar char="•"/>
            </a:pPr>
            <a:r>
              <a:rPr lang="en-GB" dirty="0" smtClean="0"/>
              <a:t>All the analysis, assessment etc. should lead to making better management decisions to deal with risks. </a:t>
            </a:r>
            <a:endParaRPr lang="en-GB" dirty="0"/>
          </a:p>
        </p:txBody>
      </p:sp>
      <p:sp>
        <p:nvSpPr>
          <p:cNvPr id="3" name="Title 2"/>
          <p:cNvSpPr>
            <a:spLocks noGrp="1"/>
          </p:cNvSpPr>
          <p:nvPr>
            <p:ph type="title"/>
          </p:nvPr>
        </p:nvSpPr>
        <p:spPr/>
        <p:txBody>
          <a:bodyPr/>
          <a:lstStyle/>
          <a:p>
            <a:r>
              <a:rPr lang="en-GB" dirty="0" smtClean="0"/>
              <a:t>CONCLUSION</a:t>
            </a:r>
            <a:endParaRPr lang="en-GB" dirty="0"/>
          </a:p>
        </p:txBody>
      </p:sp>
    </p:spTree>
    <p:extLst>
      <p:ext uri="{BB962C8B-B14F-4D97-AF65-F5344CB8AC3E}">
        <p14:creationId xmlns:p14="http://schemas.microsoft.com/office/powerpoint/2010/main" val="30528924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a:t>Bernstein, P. (1998), </a:t>
            </a:r>
            <a:r>
              <a:rPr lang="en-US" i="1" dirty="0"/>
              <a:t>Against the </a:t>
            </a:r>
            <a:r>
              <a:rPr lang="en-US" i="1" dirty="0" smtClean="0"/>
              <a:t>Gods</a:t>
            </a:r>
            <a:r>
              <a:rPr lang="en-US" i="1" dirty="0"/>
              <a:t>: </a:t>
            </a:r>
            <a:r>
              <a:rPr lang="en-US" i="1" dirty="0" smtClean="0"/>
              <a:t>The Remarkable Story </a:t>
            </a:r>
            <a:r>
              <a:rPr lang="en-US" i="1" dirty="0"/>
              <a:t>of </a:t>
            </a:r>
            <a:r>
              <a:rPr lang="en-US" i="1" dirty="0" smtClean="0"/>
              <a:t>Risk</a:t>
            </a:r>
            <a:r>
              <a:rPr lang="en-US" i="1" dirty="0"/>
              <a:t>, </a:t>
            </a:r>
            <a:r>
              <a:rPr lang="en-US" dirty="0"/>
              <a:t>Wiley and Sons, </a:t>
            </a:r>
            <a:r>
              <a:rPr lang="en-US" dirty="0" err="1"/>
              <a:t>Chichester</a:t>
            </a:r>
            <a:endParaRPr lang="en-US" dirty="0"/>
          </a:p>
          <a:p>
            <a:endParaRPr lang="en-GB" dirty="0"/>
          </a:p>
        </p:txBody>
      </p:sp>
      <p:sp>
        <p:nvSpPr>
          <p:cNvPr id="3" name="Title 2"/>
          <p:cNvSpPr>
            <a:spLocks noGrp="1"/>
          </p:cNvSpPr>
          <p:nvPr>
            <p:ph type="title"/>
          </p:nvPr>
        </p:nvSpPr>
        <p:spPr/>
        <p:txBody>
          <a:bodyPr/>
          <a:lstStyle/>
          <a:p>
            <a:r>
              <a:rPr lang="en-GB" dirty="0" smtClean="0"/>
              <a:t>REFERENCES</a:t>
            </a:r>
            <a:endParaRPr lang="en-GB" dirty="0"/>
          </a:p>
        </p:txBody>
      </p:sp>
    </p:spTree>
    <p:extLst>
      <p:ext uri="{BB962C8B-B14F-4D97-AF65-F5344CB8AC3E}">
        <p14:creationId xmlns:p14="http://schemas.microsoft.com/office/powerpoint/2010/main" val="1709251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solidFill>
                  <a:schemeClr val="bg1"/>
                </a:solidFill>
                <a:latin typeface="Arial" panose="020B0604020202020204" pitchFamily="34" charset="0"/>
                <a:cs typeface="Arial" panose="020B0604020202020204" pitchFamily="34" charset="0"/>
              </a:rPr>
              <a:t>Chapter 5 – </a:t>
            </a:r>
            <a:r>
              <a:rPr lang="en-GB" dirty="0">
                <a:solidFill>
                  <a:schemeClr val="bg1"/>
                </a:solidFill>
                <a:latin typeface="Arial" panose="020B0604020202020204" pitchFamily="34" charset="0"/>
                <a:cs typeface="Arial" panose="020B0604020202020204" pitchFamily="34" charset="0"/>
              </a:rPr>
              <a:t>Management and Control of Risks</a:t>
            </a:r>
          </a:p>
        </p:txBody>
      </p:sp>
    </p:spTree>
    <p:extLst>
      <p:ext uri="{BB962C8B-B14F-4D97-AF65-F5344CB8AC3E}">
        <p14:creationId xmlns:p14="http://schemas.microsoft.com/office/powerpoint/2010/main" val="15167656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546266" y="1272381"/>
            <a:ext cx="7839228" cy="4313237"/>
          </a:xfrm>
        </p:spPr>
        <p:txBody>
          <a:bodyPr>
            <a:normAutofit fontScale="47500" lnSpcReduction="20000"/>
          </a:bodyPr>
          <a:lstStyle/>
          <a:p>
            <a:r>
              <a:rPr lang="en-GB" dirty="0"/>
              <a:t> </a:t>
            </a:r>
          </a:p>
          <a:p>
            <a:r>
              <a:rPr lang="en-GB" dirty="0"/>
              <a:t> </a:t>
            </a:r>
          </a:p>
          <a:p>
            <a:pPr marL="457200" lvl="0" indent="-457200">
              <a:buFont typeface="Arial" panose="020B0604020202020204" pitchFamily="34" charset="0"/>
              <a:buChar char="•"/>
            </a:pPr>
            <a:r>
              <a:rPr lang="en-GB" dirty="0"/>
              <a:t>For an activity of your choice, identify the jigsaw mix of control categories, resources employed and methods of implementation. Represent this as a simple diagram.</a:t>
            </a:r>
          </a:p>
          <a:p>
            <a:pPr marL="457200" indent="-457200">
              <a:buFont typeface="Arial" panose="020B0604020202020204" pitchFamily="34" charset="0"/>
              <a:buChar char="•"/>
            </a:pPr>
            <a:endParaRPr lang="en-GB" dirty="0"/>
          </a:p>
          <a:p>
            <a:pPr marL="457200" lvl="0" indent="-457200">
              <a:buFont typeface="Arial" panose="020B0604020202020204" pitchFamily="34" charset="0"/>
              <a:buChar char="•"/>
            </a:pPr>
            <a:r>
              <a:rPr lang="en-GB" dirty="0"/>
              <a:t>For a chosen sector and activity, conduct research into the key documentation which needs to be identified in order to comply with safe risk practices. Try </a:t>
            </a:r>
            <a:r>
              <a:rPr lang="en-GB" dirty="0" smtClean="0"/>
              <a:t>to </a:t>
            </a:r>
            <a:r>
              <a:rPr lang="en-GB" dirty="0"/>
              <a:t>distil the key points into a series of bullet points which can fit onto one sheet of A4 paper</a:t>
            </a:r>
            <a:r>
              <a:rPr lang="en-GB" b="1" dirty="0"/>
              <a:t>. </a:t>
            </a:r>
            <a:endParaRPr lang="en-GB" dirty="0"/>
          </a:p>
          <a:p>
            <a:pPr marL="457200" indent="-457200">
              <a:buFont typeface="Arial" panose="020B0604020202020204" pitchFamily="34" charset="0"/>
              <a:buChar char="•"/>
            </a:pPr>
            <a:endParaRPr lang="en-GB" dirty="0"/>
          </a:p>
          <a:p>
            <a:pPr marL="457200" lvl="0" indent="-457200">
              <a:buFont typeface="Arial" panose="020B0604020202020204" pitchFamily="34" charset="0"/>
              <a:buChar char="•"/>
            </a:pPr>
            <a:r>
              <a:rPr lang="en-GB" dirty="0"/>
              <a:t>How much detail should be written down in relation to control measures? Give examples for an activity of your choice.</a:t>
            </a:r>
          </a:p>
          <a:p>
            <a:endParaRPr lang="en-GB" dirty="0"/>
          </a:p>
          <a:p>
            <a:pPr marL="457200" lvl="0" indent="-457200">
              <a:buFont typeface="Arial" panose="020B0604020202020204" pitchFamily="34" charset="0"/>
              <a:buChar char="•"/>
            </a:pPr>
            <a:r>
              <a:rPr lang="en-GB" dirty="0"/>
              <a:t>Conduct a role playing exercise for a worst case scenario (e.g. death of a customer, facility closure, damage to a building, trip </a:t>
            </a:r>
            <a:r>
              <a:rPr lang="en-GB" dirty="0" smtClean="0"/>
              <a:t>cancellation, </a:t>
            </a:r>
            <a:r>
              <a:rPr lang="en-GB" dirty="0"/>
              <a:t>etc</a:t>
            </a:r>
            <a:r>
              <a:rPr lang="en-GB" dirty="0" smtClean="0"/>
              <a:t>.), </a:t>
            </a:r>
            <a:r>
              <a:rPr lang="en-GB" dirty="0"/>
              <a:t>running in real time to identify how effectively decisions are made in dynamic risk situations. Produce a short list of what was done well and what needs to be improved. </a:t>
            </a:r>
          </a:p>
          <a:p>
            <a:pPr marL="457200" indent="-457200">
              <a:buFont typeface="Arial" panose="020B0604020202020204" pitchFamily="34" charset="0"/>
              <a:buChar char="•"/>
            </a:pPr>
            <a:endParaRPr lang="en-GB" dirty="0"/>
          </a:p>
        </p:txBody>
      </p:sp>
      <p:sp>
        <p:nvSpPr>
          <p:cNvPr id="3" name="Title 2"/>
          <p:cNvSpPr>
            <a:spLocks noGrp="1"/>
          </p:cNvSpPr>
          <p:nvPr>
            <p:ph type="title"/>
          </p:nvPr>
        </p:nvSpPr>
        <p:spPr/>
        <p:txBody>
          <a:bodyPr/>
          <a:lstStyle/>
          <a:p>
            <a:r>
              <a:rPr lang="en-GB" dirty="0" smtClean="0"/>
              <a:t>DISCUSSION </a:t>
            </a:r>
            <a:endParaRPr lang="en-GB" dirty="0"/>
          </a:p>
        </p:txBody>
      </p:sp>
    </p:spTree>
    <p:extLst>
      <p:ext uri="{BB962C8B-B14F-4D97-AF65-F5344CB8AC3E}">
        <p14:creationId xmlns:p14="http://schemas.microsoft.com/office/powerpoint/2010/main" val="851544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55000" lnSpcReduction="20000"/>
          </a:bodyPr>
          <a:lstStyle/>
          <a:p>
            <a:r>
              <a:rPr lang="en-GB" dirty="0" smtClean="0"/>
              <a:t>This has some practical examples on risk assessment:</a:t>
            </a:r>
          </a:p>
          <a:p>
            <a:r>
              <a:rPr lang="en-GB" dirty="0">
                <a:hlinkClick r:id="rId2"/>
              </a:rPr>
              <a:t>http://www.englandrugby.com/governance/legal-and-admin/risk-assessments</a:t>
            </a:r>
            <a:r>
              <a:rPr lang="en-GB" dirty="0" smtClean="0">
                <a:hlinkClick r:id="rId2"/>
              </a:rPr>
              <a:t>/</a:t>
            </a:r>
            <a:r>
              <a:rPr lang="en-GB" dirty="0"/>
              <a:t> </a:t>
            </a:r>
            <a:endParaRPr lang="en-GB" dirty="0" smtClean="0"/>
          </a:p>
          <a:p>
            <a:endParaRPr lang="en-GB" dirty="0"/>
          </a:p>
          <a:p>
            <a:r>
              <a:rPr lang="en-GB" dirty="0"/>
              <a:t>SPARC (2004) gives some useful notes on waivers, available at: </a:t>
            </a:r>
            <a:r>
              <a:rPr lang="en-GB" u="sng" dirty="0">
                <a:hlinkClick r:id="rId3"/>
              </a:rPr>
              <a:t>http://www.sportnz.org.nz/managing-sport/guides/risk-management-for-events</a:t>
            </a:r>
            <a:r>
              <a:rPr lang="en-GB" dirty="0"/>
              <a:t>  </a:t>
            </a:r>
            <a:r>
              <a:rPr lang="en-GB" dirty="0" smtClean="0"/>
              <a:t>(p. 26)</a:t>
            </a:r>
            <a:endParaRPr lang="en-GB" dirty="0"/>
          </a:p>
          <a:p>
            <a:r>
              <a:rPr lang="en-GB" dirty="0"/>
              <a:t> </a:t>
            </a:r>
          </a:p>
          <a:p>
            <a:r>
              <a:rPr lang="en-GB" dirty="0"/>
              <a:t>Air safety network gives useful information on aviation incidents, available at: </a:t>
            </a:r>
            <a:r>
              <a:rPr lang="en-GB" u="sng" dirty="0">
                <a:hlinkClick r:id="rId4"/>
              </a:rPr>
              <a:t>http://aviation-safety.net/index.php</a:t>
            </a:r>
            <a:r>
              <a:rPr lang="en-GB" dirty="0"/>
              <a:t>  </a:t>
            </a:r>
            <a:endParaRPr lang="en-GB" dirty="0" smtClean="0"/>
          </a:p>
          <a:p>
            <a:r>
              <a:rPr lang="en-GB" dirty="0"/>
              <a:t> </a:t>
            </a:r>
          </a:p>
          <a:p>
            <a:r>
              <a:rPr lang="en-GB" dirty="0"/>
              <a:t>Ready </a:t>
            </a:r>
            <a:r>
              <a:rPr lang="en-GB" dirty="0" smtClean="0"/>
              <a:t>Campaign </a:t>
            </a:r>
            <a:r>
              <a:rPr lang="en-GB" dirty="0"/>
              <a:t>has information </a:t>
            </a:r>
            <a:r>
              <a:rPr lang="en-GB" dirty="0" smtClean="0"/>
              <a:t>about </a:t>
            </a:r>
            <a:r>
              <a:rPr lang="en-GB" dirty="0"/>
              <a:t>natural disasters and tracks incidents, available at:  </a:t>
            </a:r>
            <a:r>
              <a:rPr lang="en-GB" u="sng" dirty="0">
                <a:hlinkClick r:id="rId5"/>
              </a:rPr>
              <a:t>http://www.ready.gov/earthquakes</a:t>
            </a:r>
            <a:endParaRPr lang="en-GB" dirty="0"/>
          </a:p>
          <a:p>
            <a:r>
              <a:rPr lang="en-GB" dirty="0"/>
              <a:t> </a:t>
            </a:r>
          </a:p>
          <a:p>
            <a:r>
              <a:rPr lang="en-GB" dirty="0"/>
              <a:t>Severe World </a:t>
            </a:r>
            <a:r>
              <a:rPr lang="en-GB" dirty="0" smtClean="0"/>
              <a:t>Weather </a:t>
            </a:r>
            <a:r>
              <a:rPr lang="en-GB" dirty="0"/>
              <a:t>monitors severe weather around the world, available at: </a:t>
            </a:r>
            <a:r>
              <a:rPr lang="en-GB" u="sng" dirty="0">
                <a:hlinkClick r:id="rId6"/>
              </a:rPr>
              <a:t>http://severe.worldweather.org/</a:t>
            </a:r>
            <a:endParaRPr lang="en-GB" dirty="0"/>
          </a:p>
          <a:p>
            <a:endParaRPr lang="en-GB" dirty="0" smtClean="0"/>
          </a:p>
          <a:p>
            <a:endParaRPr lang="en-GB" dirty="0"/>
          </a:p>
        </p:txBody>
      </p:sp>
      <p:sp>
        <p:nvSpPr>
          <p:cNvPr id="3" name="Title 2"/>
          <p:cNvSpPr>
            <a:spLocks noGrp="1"/>
          </p:cNvSpPr>
          <p:nvPr>
            <p:ph type="title"/>
          </p:nvPr>
        </p:nvSpPr>
        <p:spPr/>
        <p:txBody>
          <a:bodyPr/>
          <a:lstStyle/>
          <a:p>
            <a:r>
              <a:rPr lang="en-GB" dirty="0" smtClean="0"/>
              <a:t>ADDITIONAL LINKS</a:t>
            </a:r>
            <a:endParaRPr lang="en-GB" dirty="0"/>
          </a:p>
        </p:txBody>
      </p:sp>
    </p:spTree>
    <p:extLst>
      <p:ext uri="{BB962C8B-B14F-4D97-AF65-F5344CB8AC3E}">
        <p14:creationId xmlns:p14="http://schemas.microsoft.com/office/powerpoint/2010/main" val="778773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Thank You</a:t>
            </a:r>
            <a:endParaRPr lang="en-GB" dirty="0"/>
          </a:p>
        </p:txBody>
      </p:sp>
      <p:sp>
        <p:nvSpPr>
          <p:cNvPr id="3" name="Subtitle 2"/>
          <p:cNvSpPr>
            <a:spLocks noGrp="1"/>
          </p:cNvSpPr>
          <p:nvPr>
            <p:ph type="subTitle" idx="1"/>
          </p:nvPr>
        </p:nvSpPr>
        <p:spPr/>
        <p:txBody>
          <a:bodyPr/>
          <a:lstStyle/>
          <a:p>
            <a:r>
              <a:rPr lang="en-GB" dirty="0"/>
              <a:t>Name:	</a:t>
            </a:r>
            <a:r>
              <a:rPr lang="en-GB" dirty="0" smtClean="0"/>
              <a:t>Mark </a:t>
            </a:r>
            <a:r>
              <a:rPr lang="en-GB" dirty="0" err="1"/>
              <a:t>Piekarz</a:t>
            </a:r>
            <a:r>
              <a:rPr lang="en-GB" dirty="0"/>
              <a:t> </a:t>
            </a:r>
            <a:r>
              <a:rPr lang="en-GB" dirty="0" smtClean="0"/>
              <a:t>and </a:t>
            </a:r>
            <a:r>
              <a:rPr lang="en-GB" dirty="0" smtClean="0"/>
              <a:t>Peter Mills</a:t>
            </a:r>
            <a:endParaRPr lang="en-GB" dirty="0"/>
          </a:p>
          <a:p>
            <a:r>
              <a:rPr lang="en-GB" dirty="0"/>
              <a:t>Email: 	</a:t>
            </a:r>
            <a:r>
              <a:rPr lang="en-GB" dirty="0" smtClean="0">
                <a:hlinkClick r:id="rId2"/>
              </a:rPr>
              <a:t>m.piekarz@worc.ac.uk</a:t>
            </a:r>
            <a:r>
              <a:rPr lang="en-GB" dirty="0" smtClean="0"/>
              <a:t> and </a:t>
            </a:r>
            <a:r>
              <a:rPr lang="en-GB" dirty="0">
                <a:hlinkClick r:id="rId3"/>
              </a:rPr>
              <a:t>PeterMills@qlmconsulting.co.uk</a:t>
            </a:r>
            <a:endParaRPr lang="en-GB" dirty="0"/>
          </a:p>
          <a:p>
            <a:endParaRPr lang="en-GB" dirty="0"/>
          </a:p>
          <a:p>
            <a:endParaRPr lang="en-GB" dirty="0"/>
          </a:p>
        </p:txBody>
      </p:sp>
    </p:spTree>
    <p:extLst>
      <p:ext uri="{BB962C8B-B14F-4D97-AF65-F5344CB8AC3E}">
        <p14:creationId xmlns:p14="http://schemas.microsoft.com/office/powerpoint/2010/main" val="38787117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85000" lnSpcReduction="10000"/>
          </a:bodyPr>
          <a:lstStyle/>
          <a:p>
            <a:r>
              <a:rPr lang="en-GB" dirty="0" smtClean="0"/>
              <a:t>These relate to the chapter objectives in Chapter 5</a:t>
            </a:r>
          </a:p>
          <a:p>
            <a:pPr marL="457200" lvl="0" indent="-457200">
              <a:buFont typeface="Arial" panose="020B0604020202020204" pitchFamily="34" charset="0"/>
              <a:buChar char="•"/>
            </a:pPr>
            <a:r>
              <a:rPr lang="en-GB" dirty="0"/>
              <a:t>To provide an overview of the key types of control measures which practitioners can use.</a:t>
            </a:r>
          </a:p>
          <a:p>
            <a:pPr marL="457200" lvl="0" indent="-457200">
              <a:buFont typeface="Arial" panose="020B0604020202020204" pitchFamily="34" charset="0"/>
              <a:buChar char="•"/>
            </a:pPr>
            <a:r>
              <a:rPr lang="en-GB" dirty="0"/>
              <a:t>To explain how the decisions taken to control risks will be based around utilising a mixture of resources.</a:t>
            </a:r>
          </a:p>
          <a:p>
            <a:pPr marL="457200" lvl="0" indent="-457200">
              <a:buFont typeface="Arial" panose="020B0604020202020204" pitchFamily="34" charset="0"/>
              <a:buChar char="•"/>
            </a:pPr>
            <a:r>
              <a:rPr lang="en-GB" dirty="0"/>
              <a:t>To explain why the controls should be viewed as dynamic, where adjustments should always be considered as operational and external business environmental conditions change.</a:t>
            </a:r>
            <a:r>
              <a:rPr lang="en-GB" b="1" dirty="0"/>
              <a:t> </a:t>
            </a:r>
            <a:endParaRPr lang="en-GB" dirty="0"/>
          </a:p>
          <a:p>
            <a:endParaRPr lang="en-GB" dirty="0"/>
          </a:p>
        </p:txBody>
      </p:sp>
    </p:spTree>
    <p:extLst>
      <p:ext uri="{BB962C8B-B14F-4D97-AF65-F5344CB8AC3E}">
        <p14:creationId xmlns:p14="http://schemas.microsoft.com/office/powerpoint/2010/main" val="4023579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22031" y="1249680"/>
            <a:ext cx="8052032" cy="4312919"/>
          </a:xfrm>
        </p:spPr>
        <p:txBody>
          <a:bodyPr>
            <a:normAutofit fontScale="85000" lnSpcReduction="20000"/>
          </a:bodyPr>
          <a:lstStyle/>
          <a:p>
            <a:pPr marL="457200" indent="-457200">
              <a:buFont typeface="Arial" panose="020B0604020202020204" pitchFamily="34" charset="0"/>
              <a:buChar char="•"/>
            </a:pPr>
            <a:r>
              <a:rPr lang="en-GB" dirty="0"/>
              <a:t>All the work involved in identifying, analysing and assessing risk (risk management) can be distilled around one key reason: </a:t>
            </a:r>
            <a:r>
              <a:rPr lang="en-GB" sz="3600" b="1" dirty="0"/>
              <a:t>making better management decisions!</a:t>
            </a:r>
          </a:p>
          <a:p>
            <a:pPr marL="457200" indent="-457200">
              <a:buFont typeface="Arial" panose="020B0604020202020204" pitchFamily="34" charset="0"/>
              <a:buChar char="•"/>
            </a:pPr>
            <a:r>
              <a:rPr lang="en-GB" dirty="0" smtClean="0"/>
              <a:t>It should be practical in focus.</a:t>
            </a:r>
            <a:endParaRPr lang="en-GB" dirty="0"/>
          </a:p>
          <a:p>
            <a:pPr marL="457200" indent="-457200">
              <a:buFont typeface="Arial" panose="020B0604020202020204" pitchFamily="34" charset="0"/>
              <a:buChar char="•"/>
            </a:pPr>
            <a:r>
              <a:rPr lang="en-GB" dirty="0" smtClean="0"/>
              <a:t>Variations </a:t>
            </a:r>
            <a:r>
              <a:rPr lang="en-GB" dirty="0"/>
              <a:t>in terminology for this process stage (e.g. </a:t>
            </a:r>
            <a:r>
              <a:rPr lang="en-GB" dirty="0" smtClean="0"/>
              <a:t>exposure reduction or avoidance, treatments or risk management) but the preference here is to use the broader term of </a:t>
            </a:r>
            <a:r>
              <a:rPr lang="en-GB" i="1" dirty="0" smtClean="0"/>
              <a:t>risk control</a:t>
            </a:r>
            <a:r>
              <a:rPr lang="en-GB" dirty="0" smtClean="0"/>
              <a:t>. </a:t>
            </a:r>
          </a:p>
          <a:p>
            <a:pPr marL="457200" indent="-457200">
              <a:buFont typeface="Arial" panose="020B0604020202020204" pitchFamily="34" charset="0"/>
              <a:buChar char="•"/>
            </a:pPr>
            <a:r>
              <a:rPr lang="en-GB" dirty="0" smtClean="0"/>
              <a:t>Identifying controls is only part of the process for effectively controlling risks.</a:t>
            </a:r>
            <a:endParaRPr lang="en-GB" dirty="0"/>
          </a:p>
          <a:p>
            <a:pPr marL="457200" indent="-457200">
              <a:buFont typeface="Arial" panose="020B0604020202020204" pitchFamily="34" charset="0"/>
              <a:buChar char="•"/>
            </a:pPr>
            <a:endParaRPr lang="en-GB" dirty="0"/>
          </a:p>
          <a:p>
            <a:endParaRPr lang="en-GB" dirty="0"/>
          </a:p>
        </p:txBody>
      </p:sp>
    </p:spTree>
    <p:extLst>
      <p:ext uri="{BB962C8B-B14F-4D97-AF65-F5344CB8AC3E}">
        <p14:creationId xmlns:p14="http://schemas.microsoft.com/office/powerpoint/2010/main" val="19112999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GB" sz="4000" dirty="0"/>
              <a:t>‘Knowing how to risk manage is just the beginning. Knowing how to use these tools is the introduction to wisdom’ (Bernstein </a:t>
            </a:r>
            <a:r>
              <a:rPr lang="en-GB" sz="4000" dirty="0" smtClean="0"/>
              <a:t>2001) </a:t>
            </a:r>
            <a:endParaRPr lang="en-GB" sz="4000" dirty="0"/>
          </a:p>
          <a:p>
            <a:endParaRPr lang="en-GB" dirty="0"/>
          </a:p>
        </p:txBody>
      </p:sp>
    </p:spTree>
    <p:extLst>
      <p:ext uri="{BB962C8B-B14F-4D97-AF65-F5344CB8AC3E}">
        <p14:creationId xmlns:p14="http://schemas.microsoft.com/office/powerpoint/2010/main" val="1764072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92500"/>
          </a:bodyPr>
          <a:lstStyle/>
          <a:p>
            <a:r>
              <a:rPr lang="en-GB" dirty="0" smtClean="0"/>
              <a:t>If you adopt a symmetric (4</a:t>
            </a:r>
            <a:r>
              <a:rPr lang="en-GB" baseline="30000" dirty="0" smtClean="0"/>
              <a:t>th</a:t>
            </a:r>
            <a:r>
              <a:rPr lang="en-GB" dirty="0" smtClean="0"/>
              <a:t> age paradigm) definition of risk then the following points should be noted:</a:t>
            </a:r>
            <a:endParaRPr lang="en-GB" dirty="0"/>
          </a:p>
          <a:p>
            <a:pPr lvl="1"/>
            <a:r>
              <a:rPr lang="en-GB" dirty="0" smtClean="0"/>
              <a:t>Control </a:t>
            </a:r>
            <a:r>
              <a:rPr lang="en-GB" dirty="0"/>
              <a:t>does not simply mean </a:t>
            </a:r>
            <a:r>
              <a:rPr lang="en-GB" dirty="0" smtClean="0"/>
              <a:t>removing risks.</a:t>
            </a:r>
            <a:endParaRPr lang="en-GB" dirty="0"/>
          </a:p>
          <a:p>
            <a:pPr lvl="1"/>
            <a:r>
              <a:rPr lang="en-GB" dirty="0"/>
              <a:t>Controls try </a:t>
            </a:r>
            <a:r>
              <a:rPr lang="en-GB" dirty="0" smtClean="0"/>
              <a:t>to make </a:t>
            </a:r>
            <a:r>
              <a:rPr lang="en-GB" dirty="0"/>
              <a:t>the most of opportunistic risks, reduce or remove threatening risks.</a:t>
            </a:r>
          </a:p>
          <a:p>
            <a:pPr lvl="1"/>
            <a:r>
              <a:rPr lang="en-GB" dirty="0" smtClean="0"/>
              <a:t>Controls are relevant </a:t>
            </a:r>
            <a:r>
              <a:rPr lang="en-GB" dirty="0"/>
              <a:t>for all levels of management (operational safety, projects and strategies</a:t>
            </a:r>
            <a:r>
              <a:rPr lang="en-GB" dirty="0" smtClean="0"/>
              <a:t>).</a:t>
            </a:r>
            <a:endParaRPr lang="en-GB" dirty="0"/>
          </a:p>
          <a:p>
            <a:endParaRPr lang="en-GB" dirty="0"/>
          </a:p>
        </p:txBody>
      </p:sp>
      <p:sp>
        <p:nvSpPr>
          <p:cNvPr id="3" name="Title 2"/>
          <p:cNvSpPr>
            <a:spLocks noGrp="1"/>
          </p:cNvSpPr>
          <p:nvPr>
            <p:ph type="title"/>
          </p:nvPr>
        </p:nvSpPr>
        <p:spPr/>
        <p:txBody>
          <a:bodyPr/>
          <a:lstStyle/>
          <a:p>
            <a:r>
              <a:rPr lang="en-GB" dirty="0" smtClean="0"/>
              <a:t>RISK CULTURE INFLUENCING CONTROLS</a:t>
            </a:r>
            <a:endParaRPr lang="en-GB" dirty="0"/>
          </a:p>
        </p:txBody>
      </p:sp>
    </p:spTree>
    <p:extLst>
      <p:ext uri="{BB962C8B-B14F-4D97-AF65-F5344CB8AC3E}">
        <p14:creationId xmlns:p14="http://schemas.microsoft.com/office/powerpoint/2010/main" val="10675961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r>
              <a:rPr lang="en-GB" dirty="0" smtClean="0"/>
              <a:t>The options for controlling risk are based around a jigsaw or mosaic of control choices, resources used and implementation measures.</a:t>
            </a:r>
            <a:endParaRPr lang="en-GB" dirty="0"/>
          </a:p>
        </p:txBody>
      </p:sp>
      <p:sp>
        <p:nvSpPr>
          <p:cNvPr id="3" name="Title 2"/>
          <p:cNvSpPr>
            <a:spLocks noGrp="1"/>
          </p:cNvSpPr>
          <p:nvPr>
            <p:ph type="title"/>
          </p:nvPr>
        </p:nvSpPr>
        <p:spPr/>
        <p:txBody>
          <a:bodyPr/>
          <a:lstStyle/>
          <a:p>
            <a:r>
              <a:rPr lang="en-GB" dirty="0" smtClean="0"/>
              <a:t>THE JIGSAW OF CONTROLS </a:t>
            </a:r>
            <a:br>
              <a:rPr lang="en-GB" dirty="0" smtClean="0"/>
            </a:br>
            <a:r>
              <a:rPr lang="en-GB" sz="2000" dirty="0" smtClean="0"/>
              <a:t>(See Figure 1 next slide for an overview)</a:t>
            </a:r>
            <a:endParaRPr lang="en-GB" sz="2000" dirty="0"/>
          </a:p>
        </p:txBody>
      </p:sp>
      <p:sp>
        <p:nvSpPr>
          <p:cNvPr id="4" name="Content Placeholder 3"/>
          <p:cNvSpPr>
            <a:spLocks noGrp="1"/>
          </p:cNvSpPr>
          <p:nvPr>
            <p:ph sz="quarter" idx="14"/>
          </p:nvPr>
        </p:nvSpPr>
        <p:spPr/>
        <p:txBody>
          <a:bodyPr>
            <a:normAutofit fontScale="70000" lnSpcReduction="20000"/>
          </a:bodyPr>
          <a:lstStyle/>
          <a:p>
            <a:pPr lvl="0"/>
            <a:r>
              <a:rPr lang="en-GB" b="1" dirty="0"/>
              <a:t>Key control categories</a:t>
            </a:r>
            <a:r>
              <a:rPr lang="en-GB" dirty="0"/>
              <a:t>: </a:t>
            </a:r>
            <a:r>
              <a:rPr lang="en-GB" dirty="0" smtClean="0"/>
              <a:t>based </a:t>
            </a:r>
            <a:r>
              <a:rPr lang="en-GB" dirty="0"/>
              <a:t>on transferring, taking, avoiding, reducing or monitoring the risks and hazards.</a:t>
            </a:r>
          </a:p>
          <a:p>
            <a:pPr lvl="0"/>
            <a:r>
              <a:rPr lang="en-GB" b="1" dirty="0"/>
              <a:t>Mix of resources </a:t>
            </a:r>
            <a:r>
              <a:rPr lang="en-GB" b="1" dirty="0" smtClean="0"/>
              <a:t>employed</a:t>
            </a:r>
            <a:r>
              <a:rPr lang="en-GB" dirty="0" smtClean="0"/>
              <a:t>: based </a:t>
            </a:r>
            <a:r>
              <a:rPr lang="en-GB" dirty="0"/>
              <a:t>on equipment, removing hazards, training staff, insurance, changing practices and managing expectations.</a:t>
            </a:r>
          </a:p>
          <a:p>
            <a:pPr lvl="0"/>
            <a:r>
              <a:rPr lang="en-GB" b="1" dirty="0"/>
              <a:t>Implementing measures</a:t>
            </a:r>
            <a:r>
              <a:rPr lang="en-GB" dirty="0"/>
              <a:t>: </a:t>
            </a:r>
            <a:r>
              <a:rPr lang="en-GB" dirty="0" smtClean="0"/>
              <a:t>based </a:t>
            </a:r>
            <a:r>
              <a:rPr lang="en-GB" dirty="0"/>
              <a:t>on documentation, appointing staff, communications, team work, research and leadership.</a:t>
            </a:r>
          </a:p>
          <a:p>
            <a:endParaRPr lang="en-GB" dirty="0"/>
          </a:p>
          <a:p>
            <a:endParaRPr lang="en-GB" dirty="0"/>
          </a:p>
        </p:txBody>
      </p:sp>
    </p:spTree>
    <p:extLst>
      <p:ext uri="{BB962C8B-B14F-4D97-AF65-F5344CB8AC3E}">
        <p14:creationId xmlns:p14="http://schemas.microsoft.com/office/powerpoint/2010/main" val="39132646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a:t>Figure </a:t>
            </a:r>
            <a:r>
              <a:rPr lang="en-GB" dirty="0" smtClean="0"/>
              <a:t>1</a:t>
            </a:r>
            <a:r>
              <a:rPr lang="en-GB" dirty="0"/>
              <a:t>: The Jigsaw of controls relating to categories (dark grey), resources (unshaded) and implementation (blue)</a:t>
            </a:r>
          </a:p>
        </p:txBody>
      </p:sp>
      <p:grpSp>
        <p:nvGrpSpPr>
          <p:cNvPr id="72" name="Canvas 545"/>
          <p:cNvGrpSpPr/>
          <p:nvPr/>
        </p:nvGrpSpPr>
        <p:grpSpPr>
          <a:xfrm>
            <a:off x="548640" y="1105664"/>
            <a:ext cx="8074855" cy="4974319"/>
            <a:chOff x="180000" y="265101"/>
            <a:chExt cx="7885769" cy="5634684"/>
          </a:xfrm>
        </p:grpSpPr>
        <p:sp>
          <p:nvSpPr>
            <p:cNvPr id="73" name="Rectangle 72"/>
            <p:cNvSpPr/>
            <p:nvPr/>
          </p:nvSpPr>
          <p:spPr>
            <a:xfrm>
              <a:off x="2141148" y="1758428"/>
              <a:ext cx="5924621" cy="4141357"/>
            </a:xfrm>
            <a:prstGeom prst="rect">
              <a:avLst/>
            </a:prstGeom>
            <a:noFill/>
          </p:spPr>
        </p:sp>
        <p:sp>
          <p:nvSpPr>
            <p:cNvPr id="74" name="Hexagon 4"/>
            <p:cNvSpPr/>
            <p:nvPr/>
          </p:nvSpPr>
          <p:spPr>
            <a:xfrm>
              <a:off x="180000" y="265101"/>
              <a:ext cx="554990" cy="375899"/>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a:lnSpc>
                  <a:spcPct val="115000"/>
                </a:lnSpc>
                <a:spcAft>
                  <a:spcPts val="1000"/>
                </a:spcAft>
              </a:pPr>
              <a:r>
                <a:rPr lang="en-GB" sz="1100">
                  <a:effectLst/>
                  <a:ea typeface="Calibri"/>
                  <a:cs typeface="Times New Roman"/>
                </a:rPr>
                <a:t> </a:t>
              </a:r>
            </a:p>
          </p:txBody>
        </p:sp>
        <p:sp>
          <p:nvSpPr>
            <p:cNvPr id="75" name="Hexagon 4"/>
            <p:cNvSpPr/>
            <p:nvPr/>
          </p:nvSpPr>
          <p:spPr>
            <a:xfrm>
              <a:off x="257184" y="265101"/>
              <a:ext cx="340932" cy="375899"/>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a:lnSpc>
                  <a:spcPct val="115000"/>
                </a:lnSpc>
                <a:spcAft>
                  <a:spcPts val="1000"/>
                </a:spcAft>
              </a:pPr>
              <a:r>
                <a:rPr lang="en-GB" sz="1100">
                  <a:effectLst/>
                  <a:ea typeface="Calibri"/>
                  <a:cs typeface="Times New Roman"/>
                </a:rPr>
                <a:t> </a:t>
              </a:r>
            </a:p>
          </p:txBody>
        </p:sp>
        <p:sp>
          <p:nvSpPr>
            <p:cNvPr id="76" name="Hexagon 4"/>
            <p:cNvSpPr/>
            <p:nvPr/>
          </p:nvSpPr>
          <p:spPr>
            <a:xfrm>
              <a:off x="409584" y="417501"/>
              <a:ext cx="340932" cy="375898"/>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a:lnSpc>
                  <a:spcPct val="115000"/>
                </a:lnSpc>
                <a:spcAft>
                  <a:spcPts val="1000"/>
                </a:spcAft>
              </a:pPr>
              <a:r>
                <a:rPr lang="en-GB" sz="1100">
                  <a:effectLst/>
                  <a:ea typeface="Calibri"/>
                  <a:cs typeface="Times New Roman"/>
                </a:rPr>
                <a:t> </a:t>
              </a:r>
            </a:p>
          </p:txBody>
        </p:sp>
        <p:sp>
          <p:nvSpPr>
            <p:cNvPr id="77" name="Hexagon 4"/>
            <p:cNvSpPr/>
            <p:nvPr/>
          </p:nvSpPr>
          <p:spPr>
            <a:xfrm>
              <a:off x="561984" y="569901"/>
              <a:ext cx="340932" cy="375899"/>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9050" rIns="19050" bIns="19050" numCol="1" spcCol="1270" anchor="ctr" anchorCtr="0">
              <a:noAutofit/>
            </a:bodyPr>
            <a:lstStyle/>
            <a:p>
              <a:pPr>
                <a:lnSpc>
                  <a:spcPct val="115000"/>
                </a:lnSpc>
                <a:spcAft>
                  <a:spcPts val="1000"/>
                </a:spcAft>
              </a:pPr>
              <a:r>
                <a:rPr lang="en-GB" sz="1100">
                  <a:effectLst/>
                  <a:ea typeface="Calibri"/>
                  <a:cs typeface="Times New Roman"/>
                </a:rPr>
                <a:t> </a:t>
              </a:r>
            </a:p>
          </p:txBody>
        </p:sp>
        <p:grpSp>
          <p:nvGrpSpPr>
            <p:cNvPr id="78" name="Group 77"/>
            <p:cNvGrpSpPr/>
            <p:nvPr/>
          </p:nvGrpSpPr>
          <p:grpSpPr>
            <a:xfrm>
              <a:off x="2923199" y="604543"/>
              <a:ext cx="1191600" cy="1115400"/>
              <a:chOff x="0" y="0"/>
              <a:chExt cx="371365" cy="426856"/>
            </a:xfrm>
            <a:scene3d>
              <a:camera prst="orthographicFront">
                <a:rot lat="0" lon="0" rev="0"/>
              </a:camera>
              <a:lightRig rig="contrasting" dir="t">
                <a:rot lat="0" lon="0" rev="1200000"/>
              </a:lightRig>
            </a:scene3d>
          </p:grpSpPr>
          <p:sp>
            <p:nvSpPr>
              <p:cNvPr id="135" name="Hexagon 134"/>
              <p:cNvSpPr/>
              <p:nvPr/>
            </p:nvSpPr>
            <p:spPr>
              <a:xfrm rot="5400000">
                <a:off x="-27745" y="27745"/>
                <a:ext cx="426856" cy="371365"/>
              </a:xfrm>
              <a:prstGeom prst="hexagon">
                <a:avLst>
                  <a:gd name="adj" fmla="val 25000"/>
                  <a:gd name="vf" fmla="val 115470"/>
                </a:avLst>
              </a:prstGeom>
              <a:solidFill>
                <a:schemeClr val="tx1">
                  <a:lumMod val="50000"/>
                  <a:lumOff val="50000"/>
                </a:schemeClr>
              </a:solidFill>
              <a:sp3d contourW="19050" prstMaterial="metal">
                <a:bevelT w="88900" h="203200"/>
                <a:bevelB w="165100" h="254000"/>
              </a:sp3d>
            </p:spPr>
            <p:style>
              <a:lnRef idx="0">
                <a:schemeClr val="dk1">
                  <a:shade val="80000"/>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36" name="Hexagon 4"/>
              <p:cNvSpPr/>
              <p:nvPr/>
            </p:nvSpPr>
            <p:spPr>
              <a:xfrm>
                <a:off x="57871" y="66518"/>
                <a:ext cx="255623" cy="293820"/>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gn="ctr">
                  <a:lnSpc>
                    <a:spcPct val="90000"/>
                  </a:lnSpc>
                  <a:spcAft>
                    <a:spcPts val="335"/>
                  </a:spcAft>
                </a:pPr>
                <a:r>
                  <a:rPr lang="en-GB" sz="800" b="1" kern="1200">
                    <a:effectLst/>
                    <a:latin typeface="Times New Roman"/>
                    <a:ea typeface="Times New Roman"/>
                  </a:rPr>
                  <a:t>MONITOR</a:t>
                </a:r>
                <a:endParaRPr lang="en-GB" sz="1200">
                  <a:effectLst/>
                  <a:latin typeface="Times New Roman"/>
                  <a:ea typeface="Times New Roman"/>
                </a:endParaRPr>
              </a:p>
            </p:txBody>
          </p:sp>
        </p:grpSp>
        <p:grpSp>
          <p:nvGrpSpPr>
            <p:cNvPr id="79" name="Group 78"/>
            <p:cNvGrpSpPr/>
            <p:nvPr/>
          </p:nvGrpSpPr>
          <p:grpSpPr>
            <a:xfrm>
              <a:off x="2825228" y="2487772"/>
              <a:ext cx="1191260" cy="1115060"/>
              <a:chOff x="78051" y="20836"/>
              <a:chExt cx="371365" cy="426856"/>
            </a:xfrm>
            <a:solidFill>
              <a:schemeClr val="tx1">
                <a:lumMod val="50000"/>
                <a:lumOff val="50000"/>
              </a:schemeClr>
            </a:solidFill>
            <a:scene3d>
              <a:camera prst="orthographicFront">
                <a:rot lat="0" lon="0" rev="0"/>
              </a:camera>
              <a:lightRig rig="contrasting" dir="t">
                <a:rot lat="0" lon="0" rev="1200000"/>
              </a:lightRig>
            </a:scene3d>
          </p:grpSpPr>
          <p:sp>
            <p:nvSpPr>
              <p:cNvPr id="133" name="Hexagon 132"/>
              <p:cNvSpPr/>
              <p:nvPr/>
            </p:nvSpPr>
            <p:spPr>
              <a:xfrm rot="5400000">
                <a:off x="50306" y="48581"/>
                <a:ext cx="426856" cy="371365"/>
              </a:xfrm>
              <a:prstGeom prst="hexagon">
                <a:avLst>
                  <a:gd name="adj" fmla="val 25000"/>
                  <a:gd name="vf" fmla="val 115470"/>
                </a:avLst>
              </a:prstGeom>
              <a:grpFill/>
              <a:sp3d contourW="19050" prstMaterial="metal">
                <a:bevelT w="88900" h="203200"/>
                <a:bevelB w="165100" h="254000"/>
              </a:sp3d>
            </p:spPr>
            <p:style>
              <a:lnRef idx="0">
                <a:schemeClr val="dk1">
                  <a:shade val="80000"/>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a:lnSpc>
                    <a:spcPct val="115000"/>
                  </a:lnSpc>
                  <a:spcAft>
                    <a:spcPts val="1000"/>
                  </a:spcAft>
                </a:pPr>
                <a:r>
                  <a:rPr lang="en-GB" sz="1100" b="1">
                    <a:effectLst/>
                    <a:ea typeface="Times New Roman"/>
                    <a:cs typeface="Times New Roman"/>
                  </a:rPr>
                  <a:t> </a:t>
                </a:r>
                <a:endParaRPr lang="en-GB" sz="1100">
                  <a:effectLst/>
                  <a:ea typeface="Calibri"/>
                  <a:cs typeface="Times New Roman"/>
                </a:endParaRPr>
              </a:p>
            </p:txBody>
          </p:sp>
          <p:sp>
            <p:nvSpPr>
              <p:cNvPr id="134" name="Hexagon 4"/>
              <p:cNvSpPr/>
              <p:nvPr/>
            </p:nvSpPr>
            <p:spPr>
              <a:xfrm>
                <a:off x="173120" y="106115"/>
                <a:ext cx="164416" cy="253990"/>
              </a:xfrm>
              <a:prstGeom prst="rect">
                <a:avLst/>
              </a:prstGeom>
              <a:grpFill/>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gn="ctr">
                  <a:lnSpc>
                    <a:spcPct val="90000"/>
                  </a:lnSpc>
                  <a:spcAft>
                    <a:spcPts val="335"/>
                  </a:spcAft>
                </a:pPr>
                <a:r>
                  <a:rPr lang="en-GB" sz="800" b="1" kern="1200">
                    <a:effectLst/>
                    <a:latin typeface="Times New Roman"/>
                    <a:ea typeface="Times New Roman"/>
                  </a:rPr>
                  <a:t>AVOID</a:t>
                </a:r>
                <a:endParaRPr lang="en-GB" sz="1200">
                  <a:effectLst/>
                  <a:latin typeface="Times New Roman"/>
                  <a:ea typeface="Times New Roman"/>
                </a:endParaRPr>
              </a:p>
            </p:txBody>
          </p:sp>
        </p:grpSp>
        <p:grpSp>
          <p:nvGrpSpPr>
            <p:cNvPr id="80" name="Group 79"/>
            <p:cNvGrpSpPr/>
            <p:nvPr/>
          </p:nvGrpSpPr>
          <p:grpSpPr>
            <a:xfrm>
              <a:off x="3609000" y="1616915"/>
              <a:ext cx="1191260" cy="1115060"/>
              <a:chOff x="0" y="0"/>
              <a:chExt cx="371365" cy="426856"/>
            </a:xfrm>
            <a:scene3d>
              <a:camera prst="orthographicFront">
                <a:rot lat="0" lon="0" rev="0"/>
              </a:camera>
              <a:lightRig rig="contrasting" dir="t">
                <a:rot lat="0" lon="0" rev="1200000"/>
              </a:lightRig>
            </a:scene3d>
          </p:grpSpPr>
          <p:sp>
            <p:nvSpPr>
              <p:cNvPr id="131" name="Hexagon 130"/>
              <p:cNvSpPr/>
              <p:nvPr/>
            </p:nvSpPr>
            <p:spPr>
              <a:xfrm rot="5400000">
                <a:off x="-27745" y="27745"/>
                <a:ext cx="426856" cy="371365"/>
              </a:xfrm>
              <a:prstGeom prst="hexagon">
                <a:avLst>
                  <a:gd name="adj" fmla="val 25000"/>
                  <a:gd name="vf" fmla="val 115470"/>
                </a:avLst>
              </a:prstGeom>
              <a:solidFill>
                <a:schemeClr val="tx1">
                  <a:lumMod val="50000"/>
                  <a:lumOff val="50000"/>
                </a:schemeClr>
              </a:solidFill>
              <a:sp3d contourW="19050" prstMaterial="metal">
                <a:bevelT w="88900" h="203200"/>
                <a:bevelB w="165100" h="254000"/>
              </a:sp3d>
            </p:spPr>
            <p:style>
              <a:lnRef idx="0">
                <a:schemeClr val="dk1">
                  <a:shade val="80000"/>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a:lnSpc>
                    <a:spcPct val="115000"/>
                  </a:lnSpc>
                  <a:spcAft>
                    <a:spcPts val="1000"/>
                  </a:spcAft>
                </a:pPr>
                <a:r>
                  <a:rPr lang="en-GB" sz="1100" b="1">
                    <a:effectLst/>
                    <a:ea typeface="Times New Roman"/>
                    <a:cs typeface="Times New Roman"/>
                  </a:rPr>
                  <a:t> </a:t>
                </a:r>
                <a:endParaRPr lang="en-GB" sz="1100">
                  <a:effectLst/>
                  <a:ea typeface="Calibri"/>
                  <a:cs typeface="Times New Roman"/>
                </a:endParaRPr>
              </a:p>
            </p:txBody>
          </p:sp>
          <p:sp>
            <p:nvSpPr>
              <p:cNvPr id="132" name="Hexagon 4"/>
              <p:cNvSpPr/>
              <p:nvPr/>
            </p:nvSpPr>
            <p:spPr>
              <a:xfrm>
                <a:off x="57871" y="66518"/>
                <a:ext cx="255623" cy="293820"/>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gn="ctr">
                  <a:lnSpc>
                    <a:spcPct val="90000"/>
                  </a:lnSpc>
                  <a:spcAft>
                    <a:spcPts val="335"/>
                  </a:spcAft>
                </a:pPr>
                <a:r>
                  <a:rPr lang="en-GB" sz="800" b="1" kern="1200">
                    <a:effectLst/>
                    <a:latin typeface="Times New Roman"/>
                    <a:ea typeface="Times New Roman"/>
                  </a:rPr>
                  <a:t>TAKE</a:t>
                </a:r>
                <a:endParaRPr lang="en-GB" sz="1200">
                  <a:effectLst/>
                  <a:latin typeface="Times New Roman"/>
                  <a:ea typeface="Times New Roman"/>
                </a:endParaRPr>
              </a:p>
            </p:txBody>
          </p:sp>
        </p:grpSp>
        <p:grpSp>
          <p:nvGrpSpPr>
            <p:cNvPr id="81" name="Group 80"/>
            <p:cNvGrpSpPr/>
            <p:nvPr/>
          </p:nvGrpSpPr>
          <p:grpSpPr>
            <a:xfrm>
              <a:off x="2237400" y="1475400"/>
              <a:ext cx="1191260" cy="1115060"/>
              <a:chOff x="0" y="0"/>
              <a:chExt cx="371365" cy="426856"/>
            </a:xfrm>
            <a:scene3d>
              <a:camera prst="orthographicFront">
                <a:rot lat="0" lon="0" rev="0"/>
              </a:camera>
              <a:lightRig rig="contrasting" dir="t">
                <a:rot lat="0" lon="0" rev="1200000"/>
              </a:lightRig>
            </a:scene3d>
          </p:grpSpPr>
          <p:sp>
            <p:nvSpPr>
              <p:cNvPr id="129" name="Hexagon 128"/>
              <p:cNvSpPr/>
              <p:nvPr/>
            </p:nvSpPr>
            <p:spPr>
              <a:xfrm rot="5400000">
                <a:off x="-27745" y="27745"/>
                <a:ext cx="426856" cy="371365"/>
              </a:xfrm>
              <a:prstGeom prst="hexagon">
                <a:avLst>
                  <a:gd name="adj" fmla="val 25000"/>
                  <a:gd name="vf" fmla="val 115470"/>
                </a:avLst>
              </a:prstGeom>
              <a:solidFill>
                <a:schemeClr val="tx1">
                  <a:lumMod val="50000"/>
                  <a:lumOff val="50000"/>
                </a:schemeClr>
              </a:solidFill>
              <a:sp3d contourW="19050" prstMaterial="metal">
                <a:bevelT w="88900" h="203200"/>
                <a:bevelB w="165100" h="254000"/>
              </a:sp3d>
            </p:spPr>
            <p:style>
              <a:lnRef idx="0">
                <a:schemeClr val="dk1">
                  <a:shade val="80000"/>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a:lnSpc>
                    <a:spcPct val="115000"/>
                  </a:lnSpc>
                  <a:spcAft>
                    <a:spcPts val="1000"/>
                  </a:spcAft>
                </a:pPr>
                <a:r>
                  <a:rPr lang="en-GB" sz="1100" b="1">
                    <a:effectLst/>
                    <a:ea typeface="Times New Roman"/>
                    <a:cs typeface="Times New Roman"/>
                  </a:rPr>
                  <a:t> </a:t>
                </a:r>
                <a:endParaRPr lang="en-GB" sz="1100">
                  <a:effectLst/>
                  <a:ea typeface="Calibri"/>
                  <a:cs typeface="Times New Roman"/>
                </a:endParaRPr>
              </a:p>
            </p:txBody>
          </p:sp>
          <p:sp>
            <p:nvSpPr>
              <p:cNvPr id="130" name="Hexagon 4"/>
              <p:cNvSpPr/>
              <p:nvPr/>
            </p:nvSpPr>
            <p:spPr>
              <a:xfrm>
                <a:off x="57871" y="66518"/>
                <a:ext cx="255623" cy="293820"/>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gn="ctr">
                  <a:lnSpc>
                    <a:spcPct val="90000"/>
                  </a:lnSpc>
                  <a:spcAft>
                    <a:spcPts val="335"/>
                  </a:spcAft>
                </a:pPr>
                <a:r>
                  <a:rPr lang="en-GB" sz="800" b="1" kern="1200">
                    <a:effectLst/>
                    <a:latin typeface="Times New Roman"/>
                    <a:ea typeface="Times New Roman"/>
                  </a:rPr>
                  <a:t>REDUCE</a:t>
                </a:r>
                <a:endParaRPr lang="en-GB" sz="1200">
                  <a:effectLst/>
                  <a:latin typeface="Times New Roman"/>
                  <a:ea typeface="Times New Roman"/>
                </a:endParaRPr>
              </a:p>
            </p:txBody>
          </p:sp>
        </p:grpSp>
        <p:grpSp>
          <p:nvGrpSpPr>
            <p:cNvPr id="82" name="Group 81"/>
            <p:cNvGrpSpPr/>
            <p:nvPr/>
          </p:nvGrpSpPr>
          <p:grpSpPr>
            <a:xfrm>
              <a:off x="4283915" y="604543"/>
              <a:ext cx="1191260" cy="1115060"/>
              <a:chOff x="0" y="0"/>
              <a:chExt cx="371365" cy="426856"/>
            </a:xfrm>
            <a:solidFill>
              <a:schemeClr val="tx1">
                <a:lumMod val="50000"/>
                <a:lumOff val="50000"/>
              </a:schemeClr>
            </a:solidFill>
            <a:scene3d>
              <a:camera prst="orthographicFront">
                <a:rot lat="0" lon="0" rev="0"/>
              </a:camera>
              <a:lightRig rig="contrasting" dir="t">
                <a:rot lat="0" lon="0" rev="1200000"/>
              </a:lightRig>
            </a:scene3d>
          </p:grpSpPr>
          <p:sp>
            <p:nvSpPr>
              <p:cNvPr id="127" name="Hexagon 126"/>
              <p:cNvSpPr/>
              <p:nvPr/>
            </p:nvSpPr>
            <p:spPr>
              <a:xfrm rot="5400000">
                <a:off x="-27745" y="27745"/>
                <a:ext cx="426856" cy="371365"/>
              </a:xfrm>
              <a:prstGeom prst="hexagon">
                <a:avLst>
                  <a:gd name="adj" fmla="val 25000"/>
                  <a:gd name="vf" fmla="val 115470"/>
                </a:avLst>
              </a:prstGeom>
              <a:grpFill/>
              <a:sp3d contourW="19050" prstMaterial="metal">
                <a:bevelT w="88900" h="203200"/>
                <a:bevelB w="165100" h="254000"/>
              </a:sp3d>
            </p:spPr>
            <p:style>
              <a:lnRef idx="0">
                <a:schemeClr val="dk1">
                  <a:shade val="80000"/>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a:lnSpc>
                    <a:spcPct val="115000"/>
                  </a:lnSpc>
                  <a:spcAft>
                    <a:spcPts val="1000"/>
                  </a:spcAft>
                </a:pPr>
                <a:r>
                  <a:rPr lang="en-GB" sz="1100" b="1">
                    <a:effectLst/>
                    <a:ea typeface="Times New Roman"/>
                    <a:cs typeface="Times New Roman"/>
                  </a:rPr>
                  <a:t> </a:t>
                </a:r>
                <a:endParaRPr lang="en-GB" sz="1100">
                  <a:effectLst/>
                  <a:ea typeface="Calibri"/>
                  <a:cs typeface="Times New Roman"/>
                </a:endParaRPr>
              </a:p>
            </p:txBody>
          </p:sp>
          <p:sp>
            <p:nvSpPr>
              <p:cNvPr id="128" name="Hexagon 4"/>
              <p:cNvSpPr/>
              <p:nvPr/>
            </p:nvSpPr>
            <p:spPr>
              <a:xfrm>
                <a:off x="57863" y="66518"/>
                <a:ext cx="269492" cy="293820"/>
              </a:xfrm>
              <a:prstGeom prst="rect">
                <a:avLst/>
              </a:prstGeom>
              <a:grpFill/>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gn="ctr">
                  <a:lnSpc>
                    <a:spcPct val="90000"/>
                  </a:lnSpc>
                  <a:spcAft>
                    <a:spcPts val="335"/>
                  </a:spcAft>
                </a:pPr>
                <a:r>
                  <a:rPr lang="en-GB" sz="800" b="1">
                    <a:effectLst/>
                    <a:latin typeface="Times New Roman"/>
                    <a:ea typeface="Times New Roman"/>
                  </a:rPr>
                  <a:t>TRANSFER</a:t>
                </a:r>
                <a:endParaRPr lang="en-GB" sz="1200">
                  <a:effectLst/>
                  <a:latin typeface="Times New Roman"/>
                  <a:ea typeface="Times New Roman"/>
                </a:endParaRPr>
              </a:p>
            </p:txBody>
          </p:sp>
        </p:grpSp>
        <p:grpSp>
          <p:nvGrpSpPr>
            <p:cNvPr id="83" name="Group 82"/>
            <p:cNvGrpSpPr/>
            <p:nvPr/>
          </p:nvGrpSpPr>
          <p:grpSpPr>
            <a:xfrm>
              <a:off x="5590200" y="724285"/>
              <a:ext cx="1190625" cy="1115060"/>
              <a:chOff x="0" y="0"/>
              <a:chExt cx="371365" cy="426856"/>
            </a:xfrm>
            <a:scene3d>
              <a:camera prst="orthographicFront">
                <a:rot lat="0" lon="0" rev="0"/>
              </a:camera>
              <a:lightRig rig="contrasting" dir="t">
                <a:rot lat="0" lon="0" rev="1200000"/>
              </a:lightRig>
            </a:scene3d>
          </p:grpSpPr>
          <p:sp>
            <p:nvSpPr>
              <p:cNvPr id="125" name="Hexagon 124"/>
              <p:cNvSpPr/>
              <p:nvPr/>
            </p:nvSpPr>
            <p:spPr>
              <a:xfrm rot="5400000">
                <a:off x="-27745" y="27745"/>
                <a:ext cx="426856" cy="371365"/>
              </a:xfrm>
              <a:prstGeom prst="hexagon">
                <a:avLst>
                  <a:gd name="adj" fmla="val 25000"/>
                  <a:gd name="vf" fmla="val 115470"/>
                </a:avLst>
              </a:prstGeom>
              <a:solidFill>
                <a:schemeClr val="bg1"/>
              </a:solidFill>
              <a:sp3d contourW="19050" prstMaterial="metal">
                <a:bevelT w="88900" h="203200"/>
                <a:bevelB w="165100" h="254000"/>
              </a:sp3d>
            </p:spPr>
            <p:style>
              <a:lnRef idx="0">
                <a:schemeClr val="dk1">
                  <a:shade val="80000"/>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a:lnSpc>
                    <a:spcPct val="115000"/>
                  </a:lnSpc>
                  <a:spcAft>
                    <a:spcPts val="1000"/>
                  </a:spcAft>
                </a:pPr>
                <a:r>
                  <a:rPr lang="en-GB" sz="1100" b="1">
                    <a:effectLst/>
                    <a:latin typeface="Times New Roman"/>
                    <a:ea typeface="Times New Roman"/>
                  </a:rPr>
                  <a:t> </a:t>
                </a:r>
                <a:endParaRPr lang="en-GB" sz="1200">
                  <a:effectLst/>
                  <a:latin typeface="Times New Roman"/>
                  <a:ea typeface="Times New Roman"/>
                </a:endParaRPr>
              </a:p>
            </p:txBody>
          </p:sp>
          <p:sp>
            <p:nvSpPr>
              <p:cNvPr id="126" name="Hexagon 4"/>
              <p:cNvSpPr/>
              <p:nvPr/>
            </p:nvSpPr>
            <p:spPr>
              <a:xfrm>
                <a:off x="42321" y="97682"/>
                <a:ext cx="274622" cy="22092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gn="ctr">
                  <a:lnSpc>
                    <a:spcPct val="90000"/>
                  </a:lnSpc>
                  <a:spcAft>
                    <a:spcPts val="335"/>
                  </a:spcAft>
                </a:pPr>
                <a:r>
                  <a:rPr lang="en-GB" sz="800" b="1">
                    <a:effectLst/>
                    <a:latin typeface="Times New Roman"/>
                    <a:ea typeface="Times New Roman"/>
                  </a:rPr>
                  <a:t>HAZARD</a:t>
                </a:r>
                <a:endParaRPr lang="en-GB" sz="1200">
                  <a:effectLst/>
                  <a:latin typeface="Times New Roman"/>
                  <a:ea typeface="Times New Roman"/>
                </a:endParaRPr>
              </a:p>
              <a:p>
                <a:pPr algn="ctr">
                  <a:lnSpc>
                    <a:spcPct val="90000"/>
                  </a:lnSpc>
                  <a:spcAft>
                    <a:spcPts val="335"/>
                  </a:spcAft>
                </a:pPr>
                <a:r>
                  <a:rPr lang="en-GB" sz="800" b="1">
                    <a:effectLst/>
                    <a:latin typeface="Times New Roman"/>
                    <a:ea typeface="Times New Roman"/>
                  </a:rPr>
                  <a:t>MANAGEMENT</a:t>
                </a:r>
                <a:endParaRPr lang="en-GB" sz="1200">
                  <a:effectLst/>
                  <a:latin typeface="Times New Roman"/>
                  <a:ea typeface="Times New Roman"/>
                </a:endParaRPr>
              </a:p>
            </p:txBody>
          </p:sp>
        </p:grpSp>
        <p:grpSp>
          <p:nvGrpSpPr>
            <p:cNvPr id="84" name="Group 83"/>
            <p:cNvGrpSpPr/>
            <p:nvPr/>
          </p:nvGrpSpPr>
          <p:grpSpPr>
            <a:xfrm>
              <a:off x="4893513" y="1693113"/>
              <a:ext cx="1190625" cy="1115060"/>
              <a:chOff x="-254650" y="237528"/>
              <a:chExt cx="371365" cy="426856"/>
            </a:xfrm>
            <a:solidFill>
              <a:schemeClr val="bg1"/>
            </a:solidFill>
            <a:scene3d>
              <a:camera prst="orthographicFront">
                <a:rot lat="0" lon="0" rev="0"/>
              </a:camera>
              <a:lightRig rig="contrasting" dir="t">
                <a:rot lat="0" lon="0" rev="1200000"/>
              </a:lightRig>
            </a:scene3d>
          </p:grpSpPr>
          <p:sp>
            <p:nvSpPr>
              <p:cNvPr id="123" name="Hexagon 122"/>
              <p:cNvSpPr/>
              <p:nvPr/>
            </p:nvSpPr>
            <p:spPr>
              <a:xfrm rot="5400000">
                <a:off x="-282395" y="265273"/>
                <a:ext cx="426856" cy="371365"/>
              </a:xfrm>
              <a:prstGeom prst="hexagon">
                <a:avLst>
                  <a:gd name="adj" fmla="val 25000"/>
                  <a:gd name="vf" fmla="val 115470"/>
                </a:avLst>
              </a:prstGeom>
              <a:grpFill/>
              <a:sp3d contourW="19050" prstMaterial="metal">
                <a:bevelT w="88900" h="203200"/>
                <a:bevelB w="165100" h="254000"/>
              </a:sp3d>
            </p:spPr>
            <p:style>
              <a:lnRef idx="0">
                <a:schemeClr val="dk1">
                  <a:shade val="80000"/>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a:lnSpc>
                    <a:spcPct val="115000"/>
                  </a:lnSpc>
                  <a:spcAft>
                    <a:spcPts val="1000"/>
                  </a:spcAft>
                </a:pPr>
                <a:r>
                  <a:rPr lang="en-GB" sz="1100" b="1">
                    <a:effectLst/>
                    <a:latin typeface="Times New Roman"/>
                    <a:ea typeface="Times New Roman"/>
                  </a:rPr>
                  <a:t> </a:t>
                </a:r>
                <a:endParaRPr lang="en-GB" sz="1200">
                  <a:effectLst/>
                  <a:latin typeface="Times New Roman"/>
                  <a:ea typeface="Times New Roman"/>
                </a:endParaRPr>
              </a:p>
            </p:txBody>
          </p:sp>
          <p:sp>
            <p:nvSpPr>
              <p:cNvPr id="124" name="Hexagon 4"/>
              <p:cNvSpPr/>
              <p:nvPr/>
            </p:nvSpPr>
            <p:spPr>
              <a:xfrm>
                <a:off x="-181880" y="318573"/>
                <a:ext cx="227597" cy="225094"/>
              </a:xfrm>
              <a:prstGeom prst="rect">
                <a:avLst/>
              </a:prstGeom>
              <a:grpFill/>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gn="ctr">
                  <a:lnSpc>
                    <a:spcPct val="90000"/>
                  </a:lnSpc>
                  <a:spcAft>
                    <a:spcPts val="335"/>
                  </a:spcAft>
                </a:pPr>
                <a:r>
                  <a:rPr lang="en-GB" sz="800" b="1">
                    <a:effectLst/>
                    <a:latin typeface="Times New Roman"/>
                    <a:ea typeface="Times New Roman"/>
                  </a:rPr>
                  <a:t>TRAINING</a:t>
                </a:r>
                <a:endParaRPr lang="en-GB" sz="1200">
                  <a:effectLst/>
                  <a:latin typeface="Times New Roman"/>
                  <a:ea typeface="Times New Roman"/>
                </a:endParaRPr>
              </a:p>
              <a:p>
                <a:pPr algn="ctr">
                  <a:lnSpc>
                    <a:spcPct val="90000"/>
                  </a:lnSpc>
                  <a:spcAft>
                    <a:spcPts val="335"/>
                  </a:spcAft>
                </a:pPr>
                <a:r>
                  <a:rPr lang="en-GB" sz="800" b="1">
                    <a:effectLst/>
                    <a:latin typeface="Times New Roman"/>
                    <a:ea typeface="Times New Roman"/>
                  </a:rPr>
                  <a:t>AGAINST</a:t>
                </a:r>
                <a:endParaRPr lang="en-GB" sz="1200">
                  <a:effectLst/>
                  <a:latin typeface="Times New Roman"/>
                  <a:ea typeface="Times New Roman"/>
                </a:endParaRPr>
              </a:p>
              <a:p>
                <a:pPr algn="ctr">
                  <a:lnSpc>
                    <a:spcPct val="90000"/>
                  </a:lnSpc>
                  <a:spcAft>
                    <a:spcPts val="335"/>
                  </a:spcAft>
                </a:pPr>
                <a:r>
                  <a:rPr lang="en-GB" sz="800" b="1">
                    <a:effectLst/>
                    <a:latin typeface="Times New Roman"/>
                    <a:ea typeface="Times New Roman"/>
                  </a:rPr>
                  <a:t>STANDARDS</a:t>
                </a:r>
                <a:endParaRPr lang="en-GB" sz="1200">
                  <a:effectLst/>
                  <a:latin typeface="Times New Roman"/>
                  <a:ea typeface="Times New Roman"/>
                </a:endParaRPr>
              </a:p>
            </p:txBody>
          </p:sp>
        </p:grpSp>
        <p:grpSp>
          <p:nvGrpSpPr>
            <p:cNvPr id="85" name="Group 84"/>
            <p:cNvGrpSpPr/>
            <p:nvPr/>
          </p:nvGrpSpPr>
          <p:grpSpPr>
            <a:xfrm>
              <a:off x="6265114" y="1758429"/>
              <a:ext cx="1189990" cy="1115060"/>
              <a:chOff x="0" y="0"/>
              <a:chExt cx="371365" cy="426856"/>
            </a:xfrm>
            <a:solidFill>
              <a:schemeClr val="bg1"/>
            </a:solidFill>
            <a:scene3d>
              <a:camera prst="orthographicFront">
                <a:rot lat="0" lon="0" rev="0"/>
              </a:camera>
              <a:lightRig rig="contrasting" dir="t">
                <a:rot lat="0" lon="0" rev="1200000"/>
              </a:lightRig>
            </a:scene3d>
          </p:grpSpPr>
          <p:sp>
            <p:nvSpPr>
              <p:cNvPr id="121" name="Hexagon 120"/>
              <p:cNvSpPr/>
              <p:nvPr/>
            </p:nvSpPr>
            <p:spPr>
              <a:xfrm rot="5400000">
                <a:off x="-27745" y="27745"/>
                <a:ext cx="426856" cy="371365"/>
              </a:xfrm>
              <a:prstGeom prst="hexagon">
                <a:avLst>
                  <a:gd name="adj" fmla="val 25000"/>
                  <a:gd name="vf" fmla="val 115470"/>
                </a:avLst>
              </a:prstGeom>
              <a:grpFill/>
              <a:sp3d contourW="19050" prstMaterial="metal">
                <a:bevelT w="88900" h="203200"/>
                <a:bevelB w="165100" h="254000"/>
              </a:sp3d>
            </p:spPr>
            <p:style>
              <a:lnRef idx="0">
                <a:schemeClr val="dk1">
                  <a:shade val="80000"/>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a:lnSpc>
                    <a:spcPct val="115000"/>
                  </a:lnSpc>
                  <a:spcAft>
                    <a:spcPts val="1000"/>
                  </a:spcAft>
                </a:pPr>
                <a:r>
                  <a:rPr lang="en-GB" sz="1100" b="1">
                    <a:effectLst/>
                    <a:latin typeface="Times New Roman"/>
                    <a:ea typeface="Times New Roman"/>
                  </a:rPr>
                  <a:t> </a:t>
                </a:r>
                <a:endParaRPr lang="en-GB" sz="1200">
                  <a:effectLst/>
                  <a:latin typeface="Times New Roman"/>
                  <a:ea typeface="Times New Roman"/>
                </a:endParaRPr>
              </a:p>
            </p:txBody>
          </p:sp>
          <p:sp>
            <p:nvSpPr>
              <p:cNvPr id="122" name="Hexagon 4"/>
              <p:cNvSpPr/>
              <p:nvPr/>
            </p:nvSpPr>
            <p:spPr>
              <a:xfrm>
                <a:off x="82927" y="85211"/>
                <a:ext cx="217600" cy="216760"/>
              </a:xfrm>
              <a:prstGeom prst="rect">
                <a:avLst/>
              </a:prstGeom>
              <a:grpFill/>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gn="ctr">
                  <a:lnSpc>
                    <a:spcPct val="90000"/>
                  </a:lnSpc>
                  <a:spcAft>
                    <a:spcPts val="335"/>
                  </a:spcAft>
                </a:pPr>
                <a:r>
                  <a:rPr lang="en-GB" sz="800" b="1">
                    <a:effectLst/>
                    <a:latin typeface="Times New Roman"/>
                    <a:ea typeface="Times New Roman"/>
                  </a:rPr>
                  <a:t>INSURANCE</a:t>
                </a:r>
                <a:endParaRPr lang="en-GB" sz="1200">
                  <a:effectLst/>
                  <a:latin typeface="Times New Roman"/>
                  <a:ea typeface="Times New Roman"/>
                </a:endParaRPr>
              </a:p>
            </p:txBody>
          </p:sp>
        </p:grpSp>
        <p:grpSp>
          <p:nvGrpSpPr>
            <p:cNvPr id="86" name="Group 85"/>
            <p:cNvGrpSpPr/>
            <p:nvPr/>
          </p:nvGrpSpPr>
          <p:grpSpPr>
            <a:xfrm>
              <a:off x="5514000" y="2759915"/>
              <a:ext cx="1189990" cy="1115060"/>
              <a:chOff x="0" y="0"/>
              <a:chExt cx="371365" cy="426856"/>
            </a:xfrm>
            <a:solidFill>
              <a:schemeClr val="bg1"/>
            </a:solidFill>
            <a:scene3d>
              <a:camera prst="orthographicFront">
                <a:rot lat="0" lon="0" rev="0"/>
              </a:camera>
              <a:lightRig rig="contrasting" dir="t">
                <a:rot lat="0" lon="0" rev="1200000"/>
              </a:lightRig>
            </a:scene3d>
          </p:grpSpPr>
          <p:sp>
            <p:nvSpPr>
              <p:cNvPr id="119" name="Hexagon 118"/>
              <p:cNvSpPr/>
              <p:nvPr/>
            </p:nvSpPr>
            <p:spPr>
              <a:xfrm rot="5400000">
                <a:off x="-27745" y="27745"/>
                <a:ext cx="426856" cy="371365"/>
              </a:xfrm>
              <a:prstGeom prst="hexagon">
                <a:avLst>
                  <a:gd name="adj" fmla="val 25000"/>
                  <a:gd name="vf" fmla="val 115470"/>
                </a:avLst>
              </a:prstGeom>
              <a:grpFill/>
              <a:sp3d contourW="19050" prstMaterial="metal">
                <a:bevelT w="88900" h="203200"/>
                <a:bevelB w="165100" h="254000"/>
              </a:sp3d>
            </p:spPr>
            <p:style>
              <a:lnRef idx="0">
                <a:schemeClr val="dk1">
                  <a:shade val="80000"/>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a:lnSpc>
                    <a:spcPct val="115000"/>
                  </a:lnSpc>
                  <a:spcAft>
                    <a:spcPts val="1000"/>
                  </a:spcAft>
                </a:pPr>
                <a:r>
                  <a:rPr lang="en-GB" sz="1100" b="1">
                    <a:effectLst/>
                    <a:latin typeface="Times New Roman"/>
                    <a:ea typeface="Times New Roman"/>
                  </a:rPr>
                  <a:t> </a:t>
                </a:r>
                <a:endParaRPr lang="en-GB" sz="1200">
                  <a:effectLst/>
                  <a:latin typeface="Times New Roman"/>
                  <a:ea typeface="Times New Roman"/>
                </a:endParaRPr>
              </a:p>
              <a:p>
                <a:pPr>
                  <a:lnSpc>
                    <a:spcPct val="115000"/>
                  </a:lnSpc>
                  <a:spcAft>
                    <a:spcPts val="1000"/>
                  </a:spcAft>
                </a:pPr>
                <a:r>
                  <a:rPr lang="en-GB" sz="1100" b="1">
                    <a:effectLst/>
                    <a:ea typeface="Calibri"/>
                    <a:cs typeface="Times New Roman"/>
                  </a:rPr>
                  <a:t> </a:t>
                </a:r>
                <a:endParaRPr lang="en-GB" sz="1100">
                  <a:effectLst/>
                  <a:ea typeface="Calibri"/>
                  <a:cs typeface="Times New Roman"/>
                </a:endParaRPr>
              </a:p>
            </p:txBody>
          </p:sp>
          <p:sp>
            <p:nvSpPr>
              <p:cNvPr id="120" name="Hexagon 4"/>
              <p:cNvSpPr/>
              <p:nvPr/>
            </p:nvSpPr>
            <p:spPr>
              <a:xfrm>
                <a:off x="49132" y="110282"/>
                <a:ext cx="271747" cy="212526"/>
              </a:xfrm>
              <a:prstGeom prst="rect">
                <a:avLst/>
              </a:prstGeom>
              <a:grpFill/>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gn="ctr">
                  <a:lnSpc>
                    <a:spcPct val="90000"/>
                  </a:lnSpc>
                  <a:spcAft>
                    <a:spcPts val="335"/>
                  </a:spcAft>
                </a:pPr>
                <a:r>
                  <a:rPr lang="en-GB" sz="800" b="1">
                    <a:effectLst/>
                    <a:latin typeface="Times New Roman"/>
                    <a:ea typeface="Times New Roman"/>
                  </a:rPr>
                  <a:t>EXPECTATIONS</a:t>
                </a:r>
                <a:endParaRPr lang="en-GB" sz="1200">
                  <a:effectLst/>
                  <a:latin typeface="Times New Roman"/>
                  <a:ea typeface="Times New Roman"/>
                </a:endParaRPr>
              </a:p>
            </p:txBody>
          </p:sp>
        </p:grpSp>
        <p:grpSp>
          <p:nvGrpSpPr>
            <p:cNvPr id="87" name="Group 86"/>
            <p:cNvGrpSpPr/>
            <p:nvPr/>
          </p:nvGrpSpPr>
          <p:grpSpPr>
            <a:xfrm>
              <a:off x="4164172" y="2640172"/>
              <a:ext cx="1189990" cy="1115060"/>
              <a:chOff x="0" y="0"/>
              <a:chExt cx="371365" cy="426856"/>
            </a:xfrm>
            <a:solidFill>
              <a:schemeClr val="bg1"/>
            </a:solidFill>
            <a:scene3d>
              <a:camera prst="orthographicFront">
                <a:rot lat="0" lon="0" rev="0"/>
              </a:camera>
              <a:lightRig rig="contrasting" dir="t">
                <a:rot lat="0" lon="0" rev="1200000"/>
              </a:lightRig>
            </a:scene3d>
          </p:grpSpPr>
          <p:sp>
            <p:nvSpPr>
              <p:cNvPr id="117" name="Hexagon 116"/>
              <p:cNvSpPr/>
              <p:nvPr/>
            </p:nvSpPr>
            <p:spPr>
              <a:xfrm rot="5400000">
                <a:off x="-27745" y="27745"/>
                <a:ext cx="426856" cy="371365"/>
              </a:xfrm>
              <a:prstGeom prst="hexagon">
                <a:avLst>
                  <a:gd name="adj" fmla="val 25000"/>
                  <a:gd name="vf" fmla="val 115470"/>
                </a:avLst>
              </a:prstGeom>
              <a:grpFill/>
              <a:sp3d contourW="19050" prstMaterial="metal">
                <a:bevelT w="88900" h="203200"/>
                <a:bevelB w="165100" h="254000"/>
              </a:sp3d>
            </p:spPr>
            <p:style>
              <a:lnRef idx="0">
                <a:schemeClr val="dk1">
                  <a:shade val="80000"/>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a:lnSpc>
                    <a:spcPct val="115000"/>
                  </a:lnSpc>
                  <a:spcAft>
                    <a:spcPts val="1000"/>
                  </a:spcAft>
                </a:pPr>
                <a:r>
                  <a:rPr lang="en-GB" sz="1100" b="1">
                    <a:effectLst/>
                    <a:latin typeface="Times New Roman"/>
                    <a:ea typeface="Times New Roman"/>
                  </a:rPr>
                  <a:t> </a:t>
                </a:r>
                <a:endParaRPr lang="en-GB" sz="1200">
                  <a:effectLst/>
                  <a:latin typeface="Times New Roman"/>
                  <a:ea typeface="Times New Roman"/>
                </a:endParaRPr>
              </a:p>
            </p:txBody>
          </p:sp>
          <p:sp>
            <p:nvSpPr>
              <p:cNvPr id="118" name="Hexagon 4"/>
              <p:cNvSpPr/>
              <p:nvPr/>
            </p:nvSpPr>
            <p:spPr>
              <a:xfrm>
                <a:off x="83056" y="85265"/>
                <a:ext cx="234457" cy="245876"/>
              </a:xfrm>
              <a:prstGeom prst="rect">
                <a:avLst/>
              </a:prstGeom>
              <a:grpFill/>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gn="ctr">
                  <a:lnSpc>
                    <a:spcPct val="90000"/>
                  </a:lnSpc>
                  <a:spcAft>
                    <a:spcPts val="335"/>
                  </a:spcAft>
                </a:pPr>
                <a:r>
                  <a:rPr lang="en-GB" sz="800" b="1">
                    <a:effectLst/>
                    <a:latin typeface="Times New Roman"/>
                    <a:ea typeface="Times New Roman"/>
                  </a:rPr>
                  <a:t>SAFE</a:t>
                </a:r>
                <a:endParaRPr lang="en-GB" sz="1200">
                  <a:effectLst/>
                  <a:latin typeface="Times New Roman"/>
                  <a:ea typeface="Times New Roman"/>
                </a:endParaRPr>
              </a:p>
              <a:p>
                <a:pPr algn="ctr">
                  <a:lnSpc>
                    <a:spcPct val="90000"/>
                  </a:lnSpc>
                  <a:spcAft>
                    <a:spcPts val="335"/>
                  </a:spcAft>
                </a:pPr>
                <a:r>
                  <a:rPr lang="en-GB" sz="800" b="1">
                    <a:effectLst/>
                    <a:latin typeface="Times New Roman"/>
                    <a:ea typeface="Times New Roman"/>
                  </a:rPr>
                  <a:t>PRACTICE</a:t>
                </a:r>
                <a:endParaRPr lang="en-GB" sz="1200">
                  <a:effectLst/>
                  <a:latin typeface="Times New Roman"/>
                  <a:ea typeface="Times New Roman"/>
                </a:endParaRPr>
              </a:p>
            </p:txBody>
          </p:sp>
        </p:grpSp>
        <p:grpSp>
          <p:nvGrpSpPr>
            <p:cNvPr id="88" name="Group 87"/>
            <p:cNvGrpSpPr/>
            <p:nvPr/>
          </p:nvGrpSpPr>
          <p:grpSpPr>
            <a:xfrm>
              <a:off x="3418115" y="3499827"/>
              <a:ext cx="1228156" cy="1115060"/>
              <a:chOff x="0" y="0"/>
              <a:chExt cx="371365" cy="426856"/>
            </a:xfrm>
            <a:solidFill>
              <a:schemeClr val="bg1"/>
            </a:solidFill>
            <a:scene3d>
              <a:camera prst="orthographicFront">
                <a:rot lat="0" lon="0" rev="0"/>
              </a:camera>
              <a:lightRig rig="contrasting" dir="t">
                <a:rot lat="0" lon="0" rev="1200000"/>
              </a:lightRig>
            </a:scene3d>
          </p:grpSpPr>
          <p:sp>
            <p:nvSpPr>
              <p:cNvPr id="115" name="Hexagon 114"/>
              <p:cNvSpPr/>
              <p:nvPr/>
            </p:nvSpPr>
            <p:spPr>
              <a:xfrm rot="5400000">
                <a:off x="-27745" y="27745"/>
                <a:ext cx="426856" cy="371365"/>
              </a:xfrm>
              <a:prstGeom prst="hexagon">
                <a:avLst>
                  <a:gd name="adj" fmla="val 25000"/>
                  <a:gd name="vf" fmla="val 115470"/>
                </a:avLst>
              </a:prstGeom>
              <a:grpFill/>
              <a:sp3d contourW="19050" prstMaterial="metal">
                <a:bevelT w="88900" h="203200"/>
                <a:bevelB w="165100" h="254000"/>
              </a:sp3d>
            </p:spPr>
            <p:style>
              <a:lnRef idx="0">
                <a:schemeClr val="dk1">
                  <a:shade val="80000"/>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a:lnSpc>
                    <a:spcPct val="115000"/>
                  </a:lnSpc>
                  <a:spcAft>
                    <a:spcPts val="1000"/>
                  </a:spcAft>
                </a:pPr>
                <a:r>
                  <a:rPr lang="en-GB" sz="1100" b="1">
                    <a:effectLst/>
                    <a:latin typeface="Times New Roman"/>
                    <a:ea typeface="Times New Roman"/>
                  </a:rPr>
                  <a:t> </a:t>
                </a:r>
                <a:endParaRPr lang="en-GB" sz="1200">
                  <a:effectLst/>
                  <a:latin typeface="Times New Roman"/>
                  <a:ea typeface="Times New Roman"/>
                </a:endParaRPr>
              </a:p>
            </p:txBody>
          </p:sp>
          <p:sp>
            <p:nvSpPr>
              <p:cNvPr id="116" name="Hexagon 4"/>
              <p:cNvSpPr/>
              <p:nvPr/>
            </p:nvSpPr>
            <p:spPr>
              <a:xfrm>
                <a:off x="83056" y="85265"/>
                <a:ext cx="210677" cy="233375"/>
              </a:xfrm>
              <a:prstGeom prst="rect">
                <a:avLst/>
              </a:prstGeom>
              <a:grpFill/>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gn="ctr">
                  <a:lnSpc>
                    <a:spcPct val="90000"/>
                  </a:lnSpc>
                  <a:spcAft>
                    <a:spcPts val="335"/>
                  </a:spcAft>
                </a:pPr>
                <a:r>
                  <a:rPr lang="en-GB" sz="800" b="1">
                    <a:effectLst/>
                    <a:latin typeface="Times New Roman"/>
                    <a:ea typeface="Times New Roman"/>
                  </a:rPr>
                  <a:t>EQUIPMENT</a:t>
                </a:r>
                <a:endParaRPr lang="en-GB" sz="1200">
                  <a:effectLst/>
                  <a:latin typeface="Times New Roman"/>
                  <a:ea typeface="Times New Roman"/>
                </a:endParaRPr>
              </a:p>
            </p:txBody>
          </p:sp>
        </p:grpSp>
        <p:grpSp>
          <p:nvGrpSpPr>
            <p:cNvPr id="89" name="Group 88"/>
            <p:cNvGrpSpPr/>
            <p:nvPr/>
          </p:nvGrpSpPr>
          <p:grpSpPr>
            <a:xfrm>
              <a:off x="1627801" y="517456"/>
              <a:ext cx="1191260" cy="1115060"/>
              <a:chOff x="111987" y="25003"/>
              <a:chExt cx="371365" cy="426856"/>
            </a:xfrm>
            <a:scene3d>
              <a:camera prst="orthographicFront">
                <a:rot lat="0" lon="0" rev="0"/>
              </a:camera>
              <a:lightRig rig="contrasting" dir="t">
                <a:rot lat="0" lon="0" rev="1200000"/>
              </a:lightRig>
            </a:scene3d>
          </p:grpSpPr>
          <p:sp>
            <p:nvSpPr>
              <p:cNvPr id="113" name="Hexagon 112"/>
              <p:cNvSpPr/>
              <p:nvPr/>
            </p:nvSpPr>
            <p:spPr>
              <a:xfrm rot="5400000">
                <a:off x="84242" y="52748"/>
                <a:ext cx="426856" cy="371365"/>
              </a:xfrm>
              <a:prstGeom prst="hexagon">
                <a:avLst>
                  <a:gd name="adj" fmla="val 25000"/>
                  <a:gd name="vf" fmla="val 115470"/>
                </a:avLst>
              </a:prstGeom>
              <a:solidFill>
                <a:schemeClr val="tx2">
                  <a:lumMod val="40000"/>
                  <a:lumOff val="60000"/>
                </a:schemeClr>
              </a:solidFill>
              <a:sp3d contourW="19050" prstMaterial="metal">
                <a:bevelT w="88900" h="203200"/>
                <a:bevelB w="165100" h="254000"/>
              </a:sp3d>
            </p:spPr>
            <p:style>
              <a:lnRef idx="0">
                <a:schemeClr val="dk1">
                  <a:shade val="80000"/>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a:lnSpc>
                    <a:spcPct val="115000"/>
                  </a:lnSpc>
                  <a:spcAft>
                    <a:spcPts val="1000"/>
                  </a:spcAft>
                </a:pPr>
                <a:r>
                  <a:rPr lang="en-GB" sz="1100" b="1">
                    <a:effectLst/>
                    <a:ea typeface="Times New Roman"/>
                    <a:cs typeface="Times New Roman"/>
                  </a:rPr>
                  <a:t> </a:t>
                </a:r>
                <a:endParaRPr lang="en-GB" sz="1100">
                  <a:effectLst/>
                  <a:ea typeface="Calibri"/>
                  <a:cs typeface="Times New Roman"/>
                </a:endParaRPr>
              </a:p>
            </p:txBody>
          </p:sp>
          <p:sp>
            <p:nvSpPr>
              <p:cNvPr id="114" name="Hexagon 4"/>
              <p:cNvSpPr/>
              <p:nvPr/>
            </p:nvSpPr>
            <p:spPr>
              <a:xfrm>
                <a:off x="186818" y="91509"/>
                <a:ext cx="232163" cy="281305"/>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gn="ctr">
                  <a:lnSpc>
                    <a:spcPct val="90000"/>
                  </a:lnSpc>
                  <a:spcAft>
                    <a:spcPts val="335"/>
                  </a:spcAft>
                </a:pPr>
                <a:r>
                  <a:rPr lang="en-GB" sz="800" b="1" u="sng" kern="1200" dirty="0" smtClean="0">
                    <a:effectLst/>
                    <a:latin typeface="Times New Roman"/>
                    <a:ea typeface="Times New Roman"/>
                  </a:rPr>
                  <a:t>STAFF APPOINTED</a:t>
                </a:r>
                <a:endParaRPr lang="en-GB" sz="1200" dirty="0">
                  <a:effectLst/>
                  <a:latin typeface="Times New Roman"/>
                  <a:ea typeface="Times New Roman"/>
                </a:endParaRPr>
              </a:p>
            </p:txBody>
          </p:sp>
        </p:grpSp>
        <p:grpSp>
          <p:nvGrpSpPr>
            <p:cNvPr id="90" name="Group 89"/>
            <p:cNvGrpSpPr/>
            <p:nvPr/>
          </p:nvGrpSpPr>
          <p:grpSpPr>
            <a:xfrm>
              <a:off x="931114" y="1518943"/>
              <a:ext cx="1190625" cy="1114425"/>
              <a:chOff x="0" y="0"/>
              <a:chExt cx="371365" cy="426856"/>
            </a:xfrm>
            <a:scene3d>
              <a:camera prst="orthographicFront">
                <a:rot lat="0" lon="0" rev="0"/>
              </a:camera>
              <a:lightRig rig="contrasting" dir="t">
                <a:rot lat="0" lon="0" rev="1200000"/>
              </a:lightRig>
            </a:scene3d>
          </p:grpSpPr>
          <p:sp>
            <p:nvSpPr>
              <p:cNvPr id="111" name="Hexagon 110"/>
              <p:cNvSpPr/>
              <p:nvPr/>
            </p:nvSpPr>
            <p:spPr>
              <a:xfrm rot="5400000">
                <a:off x="-27745" y="27745"/>
                <a:ext cx="426856" cy="371365"/>
              </a:xfrm>
              <a:prstGeom prst="hexagon">
                <a:avLst>
                  <a:gd name="adj" fmla="val 25000"/>
                  <a:gd name="vf" fmla="val 115470"/>
                </a:avLst>
              </a:prstGeom>
              <a:solidFill>
                <a:schemeClr val="tx2">
                  <a:lumMod val="40000"/>
                  <a:lumOff val="60000"/>
                </a:schemeClr>
              </a:solidFill>
              <a:sp3d contourW="19050" prstMaterial="metal">
                <a:bevelT w="88900" h="203200"/>
                <a:bevelB w="165100" h="254000"/>
              </a:sp3d>
            </p:spPr>
            <p:style>
              <a:lnRef idx="0">
                <a:schemeClr val="dk1">
                  <a:shade val="80000"/>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a:lnSpc>
                    <a:spcPct val="115000"/>
                  </a:lnSpc>
                  <a:spcAft>
                    <a:spcPts val="1000"/>
                  </a:spcAft>
                </a:pPr>
                <a:r>
                  <a:rPr lang="en-GB" sz="1100" b="1">
                    <a:effectLst/>
                    <a:latin typeface="Times New Roman"/>
                    <a:ea typeface="Times New Roman"/>
                  </a:rPr>
                  <a:t> </a:t>
                </a:r>
                <a:endParaRPr lang="en-GB" sz="1200">
                  <a:effectLst/>
                  <a:latin typeface="Times New Roman"/>
                  <a:ea typeface="Times New Roman"/>
                </a:endParaRPr>
              </a:p>
            </p:txBody>
          </p:sp>
          <p:sp>
            <p:nvSpPr>
              <p:cNvPr id="112" name="Hexagon 4"/>
              <p:cNvSpPr/>
              <p:nvPr/>
            </p:nvSpPr>
            <p:spPr>
              <a:xfrm>
                <a:off x="57864" y="66506"/>
                <a:ext cx="232163" cy="281305"/>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gn="ctr">
                  <a:lnSpc>
                    <a:spcPct val="90000"/>
                  </a:lnSpc>
                  <a:spcAft>
                    <a:spcPts val="335"/>
                  </a:spcAft>
                </a:pPr>
                <a:r>
                  <a:rPr lang="en-GB" sz="800" b="1" u="sng" kern="1200">
                    <a:effectLst/>
                    <a:latin typeface="Times New Roman"/>
                    <a:ea typeface="Times New Roman"/>
                  </a:rPr>
                  <a:t>RESEARCH</a:t>
                </a:r>
                <a:endParaRPr lang="en-GB" sz="1200">
                  <a:effectLst/>
                  <a:latin typeface="Times New Roman"/>
                  <a:ea typeface="Times New Roman"/>
                </a:endParaRPr>
              </a:p>
            </p:txBody>
          </p:sp>
        </p:grpSp>
        <p:sp>
          <p:nvSpPr>
            <p:cNvPr id="91" name="Hexagon 4"/>
            <p:cNvSpPr/>
            <p:nvPr/>
          </p:nvSpPr>
          <p:spPr>
            <a:xfrm>
              <a:off x="365418" y="353533"/>
              <a:ext cx="743936" cy="734006"/>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nSpc>
                  <a:spcPct val="115000"/>
                </a:lnSpc>
                <a:spcAft>
                  <a:spcPts val="1000"/>
                </a:spcAft>
              </a:pPr>
              <a:r>
                <a:rPr lang="en-GB" sz="1100">
                  <a:effectLst/>
                  <a:ea typeface="Calibri"/>
                  <a:cs typeface="Times New Roman"/>
                </a:rPr>
                <a:t> </a:t>
              </a:r>
            </a:p>
          </p:txBody>
        </p:sp>
        <p:sp>
          <p:nvSpPr>
            <p:cNvPr id="92" name="Hexagon 4"/>
            <p:cNvSpPr/>
            <p:nvPr/>
          </p:nvSpPr>
          <p:spPr>
            <a:xfrm>
              <a:off x="779295" y="3140505"/>
              <a:ext cx="819984" cy="767535"/>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nSpc>
                  <a:spcPct val="115000"/>
                </a:lnSpc>
                <a:spcAft>
                  <a:spcPts val="1000"/>
                </a:spcAft>
              </a:pPr>
              <a:r>
                <a:rPr lang="en-GB" sz="1100">
                  <a:effectLst/>
                  <a:ea typeface="Calibri"/>
                  <a:cs typeface="Times New Roman"/>
                </a:rPr>
                <a:t> </a:t>
              </a:r>
            </a:p>
          </p:txBody>
        </p:sp>
        <p:grpSp>
          <p:nvGrpSpPr>
            <p:cNvPr id="93" name="Group 92"/>
            <p:cNvGrpSpPr/>
            <p:nvPr/>
          </p:nvGrpSpPr>
          <p:grpSpPr>
            <a:xfrm>
              <a:off x="1545835" y="2476890"/>
              <a:ext cx="1196451" cy="1114425"/>
              <a:chOff x="273224" y="825569"/>
              <a:chExt cx="373182" cy="426856"/>
            </a:xfrm>
            <a:scene3d>
              <a:camera prst="orthographicFront">
                <a:rot lat="0" lon="0" rev="0"/>
              </a:camera>
              <a:lightRig rig="contrasting" dir="t">
                <a:rot lat="0" lon="0" rev="1200000"/>
              </a:lightRig>
            </a:scene3d>
          </p:grpSpPr>
          <p:sp>
            <p:nvSpPr>
              <p:cNvPr id="109" name="Hexagon 108"/>
              <p:cNvSpPr/>
              <p:nvPr/>
            </p:nvSpPr>
            <p:spPr>
              <a:xfrm rot="5400000">
                <a:off x="245479" y="853314"/>
                <a:ext cx="426856" cy="371365"/>
              </a:xfrm>
              <a:prstGeom prst="hexagon">
                <a:avLst>
                  <a:gd name="adj" fmla="val 25000"/>
                  <a:gd name="vf" fmla="val 115470"/>
                </a:avLst>
              </a:prstGeom>
              <a:solidFill>
                <a:schemeClr val="tx2">
                  <a:lumMod val="40000"/>
                  <a:lumOff val="60000"/>
                </a:schemeClr>
              </a:solidFill>
              <a:sp3d contourW="19050" prstMaterial="metal">
                <a:bevelT w="88900" h="203200"/>
                <a:bevelB w="165100" h="254000"/>
              </a:sp3d>
            </p:spPr>
            <p:style>
              <a:lnRef idx="0">
                <a:schemeClr val="dk1">
                  <a:shade val="80000"/>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a:lnSpc>
                    <a:spcPct val="115000"/>
                  </a:lnSpc>
                  <a:spcAft>
                    <a:spcPts val="1000"/>
                  </a:spcAft>
                </a:pPr>
                <a:r>
                  <a:rPr lang="en-GB" sz="1100" b="1">
                    <a:effectLst/>
                    <a:latin typeface="Times New Roman"/>
                    <a:ea typeface="Times New Roman"/>
                  </a:rPr>
                  <a:t> </a:t>
                </a:r>
                <a:endParaRPr lang="en-GB" sz="1200">
                  <a:effectLst/>
                  <a:latin typeface="Times New Roman"/>
                  <a:ea typeface="Times New Roman"/>
                </a:endParaRPr>
              </a:p>
            </p:txBody>
          </p:sp>
          <p:sp>
            <p:nvSpPr>
              <p:cNvPr id="110" name="Hexagon 4"/>
              <p:cNvSpPr/>
              <p:nvPr/>
            </p:nvSpPr>
            <p:spPr>
              <a:xfrm>
                <a:off x="327529" y="904297"/>
                <a:ext cx="318877" cy="281305"/>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gn="ctr">
                  <a:lnSpc>
                    <a:spcPct val="90000"/>
                  </a:lnSpc>
                  <a:spcAft>
                    <a:spcPts val="335"/>
                  </a:spcAft>
                </a:pPr>
                <a:r>
                  <a:rPr lang="en-GB" sz="800" b="1" u="sng" kern="1200">
                    <a:effectLst/>
                    <a:latin typeface="Times New Roman"/>
                    <a:ea typeface="Times New Roman"/>
                  </a:rPr>
                  <a:t>DOCUMENTATION</a:t>
                </a:r>
                <a:endParaRPr lang="en-GB" sz="1200">
                  <a:effectLst/>
                  <a:latin typeface="Times New Roman"/>
                  <a:ea typeface="Times New Roman"/>
                </a:endParaRPr>
              </a:p>
            </p:txBody>
          </p:sp>
        </p:grpSp>
        <p:grpSp>
          <p:nvGrpSpPr>
            <p:cNvPr id="94" name="Group 93"/>
            <p:cNvGrpSpPr/>
            <p:nvPr/>
          </p:nvGrpSpPr>
          <p:grpSpPr>
            <a:xfrm>
              <a:off x="2095891" y="3467490"/>
              <a:ext cx="1190625" cy="1114425"/>
              <a:chOff x="-27161" y="2"/>
              <a:chExt cx="371365" cy="426856"/>
            </a:xfrm>
            <a:scene3d>
              <a:camera prst="orthographicFront">
                <a:rot lat="0" lon="0" rev="0"/>
              </a:camera>
              <a:lightRig rig="contrasting" dir="t">
                <a:rot lat="0" lon="0" rev="1200000"/>
              </a:lightRig>
            </a:scene3d>
          </p:grpSpPr>
          <p:sp>
            <p:nvSpPr>
              <p:cNvPr id="107" name="Hexagon 106"/>
              <p:cNvSpPr/>
              <p:nvPr/>
            </p:nvSpPr>
            <p:spPr>
              <a:xfrm rot="5400000">
                <a:off x="-54906" y="27747"/>
                <a:ext cx="426856" cy="371365"/>
              </a:xfrm>
              <a:prstGeom prst="hexagon">
                <a:avLst>
                  <a:gd name="adj" fmla="val 25000"/>
                  <a:gd name="vf" fmla="val 115470"/>
                </a:avLst>
              </a:prstGeom>
              <a:solidFill>
                <a:schemeClr val="tx2">
                  <a:lumMod val="40000"/>
                  <a:lumOff val="60000"/>
                </a:schemeClr>
              </a:solidFill>
              <a:sp3d contourW="19050" prstMaterial="metal">
                <a:bevelT w="88900" h="203200"/>
                <a:bevelB w="165100" h="254000"/>
              </a:sp3d>
            </p:spPr>
            <p:style>
              <a:lnRef idx="0">
                <a:schemeClr val="dk1">
                  <a:shade val="80000"/>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a:lnSpc>
                    <a:spcPct val="115000"/>
                  </a:lnSpc>
                  <a:spcAft>
                    <a:spcPts val="1000"/>
                  </a:spcAft>
                </a:pPr>
                <a:r>
                  <a:rPr lang="en-GB" sz="1100" b="1">
                    <a:effectLst/>
                    <a:latin typeface="Times New Roman"/>
                    <a:ea typeface="Times New Roman"/>
                  </a:rPr>
                  <a:t> </a:t>
                </a:r>
                <a:endParaRPr lang="en-GB" sz="1200">
                  <a:effectLst/>
                  <a:latin typeface="Times New Roman"/>
                  <a:ea typeface="Times New Roman"/>
                </a:endParaRPr>
              </a:p>
            </p:txBody>
          </p:sp>
          <p:sp>
            <p:nvSpPr>
              <p:cNvPr id="108" name="Hexagon 4"/>
              <p:cNvSpPr/>
              <p:nvPr/>
            </p:nvSpPr>
            <p:spPr>
              <a:xfrm>
                <a:off x="57864" y="66506"/>
                <a:ext cx="232163" cy="281305"/>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gn="ctr">
                  <a:lnSpc>
                    <a:spcPct val="90000"/>
                  </a:lnSpc>
                  <a:spcAft>
                    <a:spcPts val="335"/>
                  </a:spcAft>
                </a:pPr>
                <a:r>
                  <a:rPr lang="en-GB" sz="800" b="1" u="sng" dirty="0">
                    <a:effectLst/>
                    <a:latin typeface="Times New Roman"/>
                    <a:ea typeface="Times New Roman"/>
                  </a:rPr>
                  <a:t>TRAINING</a:t>
                </a:r>
                <a:endParaRPr lang="en-GB" sz="1200" dirty="0">
                  <a:effectLst/>
                  <a:latin typeface="Times New Roman"/>
                  <a:ea typeface="Times New Roman"/>
                </a:endParaRPr>
              </a:p>
              <a:p>
                <a:pPr algn="ctr">
                  <a:lnSpc>
                    <a:spcPct val="90000"/>
                  </a:lnSpc>
                  <a:spcAft>
                    <a:spcPts val="335"/>
                  </a:spcAft>
                </a:pPr>
                <a:r>
                  <a:rPr lang="en-GB" sz="800" b="1" u="sng" dirty="0">
                    <a:effectLst/>
                    <a:latin typeface="Times New Roman"/>
                    <a:ea typeface="Times New Roman"/>
                  </a:rPr>
                  <a:t>STAFF</a:t>
                </a:r>
                <a:endParaRPr lang="en-GB" sz="1200" dirty="0">
                  <a:effectLst/>
                  <a:latin typeface="Times New Roman"/>
                  <a:ea typeface="Times New Roman"/>
                </a:endParaRPr>
              </a:p>
            </p:txBody>
          </p:sp>
        </p:grpSp>
        <p:grpSp>
          <p:nvGrpSpPr>
            <p:cNvPr id="95" name="Group 94"/>
            <p:cNvGrpSpPr/>
            <p:nvPr/>
          </p:nvGrpSpPr>
          <p:grpSpPr>
            <a:xfrm>
              <a:off x="833142" y="3500143"/>
              <a:ext cx="1190625" cy="1114424"/>
              <a:chOff x="115441" y="-4169"/>
              <a:chExt cx="371365" cy="426856"/>
            </a:xfrm>
            <a:scene3d>
              <a:camera prst="orthographicFront">
                <a:rot lat="0" lon="0" rev="0"/>
              </a:camera>
              <a:lightRig rig="contrasting" dir="t">
                <a:rot lat="0" lon="0" rev="1200000"/>
              </a:lightRig>
            </a:scene3d>
          </p:grpSpPr>
          <p:sp>
            <p:nvSpPr>
              <p:cNvPr id="105" name="Hexagon 104"/>
              <p:cNvSpPr/>
              <p:nvPr/>
            </p:nvSpPr>
            <p:spPr>
              <a:xfrm rot="5400000">
                <a:off x="87696" y="23576"/>
                <a:ext cx="426856" cy="371365"/>
              </a:xfrm>
              <a:prstGeom prst="hexagon">
                <a:avLst>
                  <a:gd name="adj" fmla="val 25000"/>
                  <a:gd name="vf" fmla="val 115470"/>
                </a:avLst>
              </a:prstGeom>
              <a:solidFill>
                <a:schemeClr val="tx2">
                  <a:lumMod val="40000"/>
                  <a:lumOff val="60000"/>
                </a:schemeClr>
              </a:solidFill>
              <a:sp3d contourW="19050" prstMaterial="metal">
                <a:bevelT w="88900" h="203200"/>
                <a:bevelB w="165100" h="254000"/>
              </a:sp3d>
            </p:spPr>
            <p:style>
              <a:lnRef idx="0">
                <a:schemeClr val="dk1">
                  <a:shade val="80000"/>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a:lnSpc>
                    <a:spcPct val="115000"/>
                  </a:lnSpc>
                  <a:spcAft>
                    <a:spcPts val="1000"/>
                  </a:spcAft>
                </a:pPr>
                <a:r>
                  <a:rPr lang="en-GB" sz="1100" b="1">
                    <a:effectLst/>
                    <a:latin typeface="Times New Roman"/>
                    <a:ea typeface="Times New Roman"/>
                  </a:rPr>
                  <a:t> </a:t>
                </a:r>
                <a:endParaRPr lang="en-GB" sz="1200">
                  <a:effectLst/>
                  <a:latin typeface="Times New Roman"/>
                  <a:ea typeface="Times New Roman"/>
                </a:endParaRPr>
              </a:p>
            </p:txBody>
          </p:sp>
          <p:sp>
            <p:nvSpPr>
              <p:cNvPr id="106" name="Hexagon 4"/>
              <p:cNvSpPr/>
              <p:nvPr/>
            </p:nvSpPr>
            <p:spPr>
              <a:xfrm>
                <a:off x="187643" y="47429"/>
                <a:ext cx="232163" cy="314900"/>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gn="ctr">
                  <a:lnSpc>
                    <a:spcPct val="90000"/>
                  </a:lnSpc>
                  <a:spcAft>
                    <a:spcPts val="335"/>
                  </a:spcAft>
                </a:pPr>
                <a:r>
                  <a:rPr lang="en-GB" sz="800" b="1" u="sng" kern="1200" dirty="0">
                    <a:effectLst/>
                    <a:latin typeface="Times New Roman"/>
                    <a:ea typeface="Times New Roman"/>
                  </a:rPr>
                  <a:t>WAIVERS</a:t>
                </a:r>
                <a:endParaRPr lang="en-GB" sz="1200" dirty="0">
                  <a:effectLst/>
                  <a:latin typeface="Times New Roman"/>
                  <a:ea typeface="Times New Roman"/>
                </a:endParaRPr>
              </a:p>
            </p:txBody>
          </p:sp>
        </p:grpSp>
        <p:grpSp>
          <p:nvGrpSpPr>
            <p:cNvPr id="96" name="Group 95"/>
            <p:cNvGrpSpPr/>
            <p:nvPr/>
          </p:nvGrpSpPr>
          <p:grpSpPr>
            <a:xfrm>
              <a:off x="223544" y="2520430"/>
              <a:ext cx="1190625" cy="1114425"/>
              <a:chOff x="-33953" y="838077"/>
              <a:chExt cx="371365" cy="426856"/>
            </a:xfrm>
            <a:scene3d>
              <a:camera prst="orthographicFront">
                <a:rot lat="0" lon="0" rev="0"/>
              </a:camera>
              <a:lightRig rig="contrasting" dir="t">
                <a:rot lat="0" lon="0" rev="1200000"/>
              </a:lightRig>
            </a:scene3d>
          </p:grpSpPr>
          <p:sp>
            <p:nvSpPr>
              <p:cNvPr id="103" name="Hexagon 102"/>
              <p:cNvSpPr/>
              <p:nvPr/>
            </p:nvSpPr>
            <p:spPr>
              <a:xfrm rot="5400000">
                <a:off x="-61698" y="865822"/>
                <a:ext cx="426856" cy="371365"/>
              </a:xfrm>
              <a:prstGeom prst="hexagon">
                <a:avLst>
                  <a:gd name="adj" fmla="val 25000"/>
                  <a:gd name="vf" fmla="val 115470"/>
                </a:avLst>
              </a:prstGeom>
              <a:solidFill>
                <a:schemeClr val="tx2">
                  <a:lumMod val="40000"/>
                  <a:lumOff val="60000"/>
                </a:schemeClr>
              </a:solidFill>
              <a:sp3d contourW="19050" prstMaterial="metal">
                <a:bevelT w="88900" h="203200"/>
                <a:bevelB w="165100" h="254000"/>
              </a:sp3d>
            </p:spPr>
            <p:style>
              <a:lnRef idx="0">
                <a:schemeClr val="dk1">
                  <a:shade val="80000"/>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a:lnSpc>
                    <a:spcPct val="115000"/>
                  </a:lnSpc>
                  <a:spcAft>
                    <a:spcPts val="1000"/>
                  </a:spcAft>
                </a:pPr>
                <a:r>
                  <a:rPr lang="en-GB" sz="1100" b="1">
                    <a:effectLst/>
                    <a:latin typeface="Times New Roman"/>
                    <a:ea typeface="Times New Roman"/>
                  </a:rPr>
                  <a:t> </a:t>
                </a:r>
                <a:endParaRPr lang="en-GB" sz="1200">
                  <a:effectLst/>
                  <a:latin typeface="Times New Roman"/>
                  <a:ea typeface="Times New Roman"/>
                </a:endParaRPr>
              </a:p>
            </p:txBody>
          </p:sp>
          <p:sp>
            <p:nvSpPr>
              <p:cNvPr id="104" name="Hexagon 4"/>
              <p:cNvSpPr/>
              <p:nvPr/>
            </p:nvSpPr>
            <p:spPr>
              <a:xfrm>
                <a:off x="37492" y="912921"/>
                <a:ext cx="232163" cy="281305"/>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gn="ctr">
                  <a:lnSpc>
                    <a:spcPct val="90000"/>
                  </a:lnSpc>
                  <a:spcAft>
                    <a:spcPts val="335"/>
                  </a:spcAft>
                </a:pPr>
                <a:r>
                  <a:rPr lang="en-GB" sz="800" b="1" u="sng" kern="1200">
                    <a:effectLst/>
                    <a:latin typeface="Times New Roman"/>
                    <a:ea typeface="Times New Roman"/>
                  </a:rPr>
                  <a:t>LEADERSHIP</a:t>
                </a:r>
                <a:endParaRPr lang="en-GB" sz="1200">
                  <a:effectLst/>
                  <a:latin typeface="Times New Roman"/>
                  <a:ea typeface="Times New Roman"/>
                </a:endParaRPr>
              </a:p>
            </p:txBody>
          </p:sp>
        </p:grpSp>
        <p:grpSp>
          <p:nvGrpSpPr>
            <p:cNvPr id="97" name="Group 96"/>
            <p:cNvGrpSpPr/>
            <p:nvPr/>
          </p:nvGrpSpPr>
          <p:grpSpPr>
            <a:xfrm>
              <a:off x="272147" y="539232"/>
              <a:ext cx="1190625" cy="1114424"/>
              <a:chOff x="62695" y="154274"/>
              <a:chExt cx="371365" cy="426856"/>
            </a:xfrm>
            <a:scene3d>
              <a:camera prst="orthographicFront">
                <a:rot lat="0" lon="0" rev="0"/>
              </a:camera>
              <a:lightRig rig="contrasting" dir="t">
                <a:rot lat="0" lon="0" rev="1200000"/>
              </a:lightRig>
            </a:scene3d>
          </p:grpSpPr>
          <p:sp>
            <p:nvSpPr>
              <p:cNvPr id="101" name="Hexagon 100"/>
              <p:cNvSpPr/>
              <p:nvPr/>
            </p:nvSpPr>
            <p:spPr>
              <a:xfrm rot="5400000">
                <a:off x="34950" y="182019"/>
                <a:ext cx="426856" cy="371365"/>
              </a:xfrm>
              <a:prstGeom prst="hexagon">
                <a:avLst>
                  <a:gd name="adj" fmla="val 25000"/>
                  <a:gd name="vf" fmla="val 115470"/>
                </a:avLst>
              </a:prstGeom>
              <a:solidFill>
                <a:schemeClr val="tx2">
                  <a:lumMod val="40000"/>
                  <a:lumOff val="60000"/>
                </a:schemeClr>
              </a:solidFill>
              <a:sp3d contourW="19050" prstMaterial="metal">
                <a:bevelT w="88900" h="203200"/>
                <a:bevelB w="165100" h="254000"/>
              </a:sp3d>
            </p:spPr>
            <p:style>
              <a:lnRef idx="0">
                <a:schemeClr val="dk1">
                  <a:shade val="80000"/>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a:lnSpc>
                    <a:spcPct val="115000"/>
                  </a:lnSpc>
                  <a:spcAft>
                    <a:spcPts val="1000"/>
                  </a:spcAft>
                </a:pPr>
                <a:r>
                  <a:rPr lang="en-GB" sz="1100" b="1">
                    <a:effectLst/>
                    <a:latin typeface="Times New Roman"/>
                    <a:ea typeface="Times New Roman"/>
                  </a:rPr>
                  <a:t> </a:t>
                </a:r>
                <a:endParaRPr lang="en-GB" sz="1200">
                  <a:effectLst/>
                  <a:latin typeface="Times New Roman"/>
                  <a:ea typeface="Times New Roman"/>
                </a:endParaRPr>
              </a:p>
            </p:txBody>
          </p:sp>
          <p:sp>
            <p:nvSpPr>
              <p:cNvPr id="102" name="Hexagon 4"/>
              <p:cNvSpPr/>
              <p:nvPr/>
            </p:nvSpPr>
            <p:spPr>
              <a:xfrm>
                <a:off x="66089" y="270777"/>
                <a:ext cx="359868" cy="19396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gn="ctr">
                  <a:lnSpc>
                    <a:spcPct val="90000"/>
                  </a:lnSpc>
                  <a:spcAft>
                    <a:spcPts val="335"/>
                  </a:spcAft>
                </a:pPr>
                <a:r>
                  <a:rPr lang="en-GB" sz="800" b="1" u="sng" kern="1200">
                    <a:effectLst/>
                    <a:latin typeface="Times New Roman"/>
                    <a:ea typeface="Times New Roman"/>
                  </a:rPr>
                  <a:t>COMMUNICATIONS</a:t>
                </a:r>
                <a:endParaRPr lang="en-GB" sz="1200">
                  <a:effectLst/>
                  <a:latin typeface="Times New Roman"/>
                  <a:ea typeface="Times New Roman"/>
                </a:endParaRPr>
              </a:p>
            </p:txBody>
          </p:sp>
        </p:grpSp>
        <p:grpSp>
          <p:nvGrpSpPr>
            <p:cNvPr id="98" name="Group 97"/>
            <p:cNvGrpSpPr/>
            <p:nvPr/>
          </p:nvGrpSpPr>
          <p:grpSpPr>
            <a:xfrm>
              <a:off x="1491355" y="4392771"/>
              <a:ext cx="1189990" cy="1113790"/>
              <a:chOff x="0" y="0"/>
              <a:chExt cx="371365" cy="426856"/>
            </a:xfrm>
            <a:scene3d>
              <a:camera prst="orthographicFront">
                <a:rot lat="0" lon="0" rev="0"/>
              </a:camera>
              <a:lightRig rig="contrasting" dir="t">
                <a:rot lat="0" lon="0" rev="1200000"/>
              </a:lightRig>
            </a:scene3d>
          </p:grpSpPr>
          <p:sp>
            <p:nvSpPr>
              <p:cNvPr id="99" name="Hexagon 98"/>
              <p:cNvSpPr/>
              <p:nvPr/>
            </p:nvSpPr>
            <p:spPr>
              <a:xfrm rot="5400000">
                <a:off x="-27745" y="27745"/>
                <a:ext cx="426856" cy="371365"/>
              </a:xfrm>
              <a:prstGeom prst="hexagon">
                <a:avLst>
                  <a:gd name="adj" fmla="val 25000"/>
                  <a:gd name="vf" fmla="val 115470"/>
                </a:avLst>
              </a:prstGeom>
              <a:solidFill>
                <a:schemeClr val="tx2">
                  <a:lumMod val="40000"/>
                  <a:lumOff val="60000"/>
                </a:schemeClr>
              </a:solidFill>
              <a:sp3d contourW="19050" prstMaterial="metal">
                <a:bevelT w="88900" h="203200"/>
                <a:bevelB w="165100" h="254000"/>
              </a:sp3d>
            </p:spPr>
            <p:style>
              <a:lnRef idx="0">
                <a:schemeClr val="dk1">
                  <a:shade val="80000"/>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pPr>
                  <a:lnSpc>
                    <a:spcPct val="115000"/>
                  </a:lnSpc>
                  <a:spcAft>
                    <a:spcPts val="1000"/>
                  </a:spcAft>
                </a:pPr>
                <a:r>
                  <a:rPr lang="en-GB" sz="1100" b="1">
                    <a:effectLst/>
                    <a:latin typeface="Times New Roman"/>
                    <a:ea typeface="Times New Roman"/>
                  </a:rPr>
                  <a:t> </a:t>
                </a:r>
                <a:endParaRPr lang="en-GB" sz="1200">
                  <a:effectLst/>
                  <a:latin typeface="Times New Roman"/>
                  <a:ea typeface="Times New Roman"/>
                </a:endParaRPr>
              </a:p>
            </p:txBody>
          </p:sp>
          <p:sp>
            <p:nvSpPr>
              <p:cNvPr id="100" name="Hexagon 4"/>
              <p:cNvSpPr/>
              <p:nvPr/>
            </p:nvSpPr>
            <p:spPr>
              <a:xfrm>
                <a:off x="3394" y="116503"/>
                <a:ext cx="359868" cy="19396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457200" indent="-457200" algn="ctr">
                  <a:lnSpc>
                    <a:spcPct val="90000"/>
                  </a:lnSpc>
                  <a:spcAft>
                    <a:spcPts val="335"/>
                  </a:spcAft>
                </a:pPr>
                <a:r>
                  <a:rPr lang="en-GB" sz="800" b="1" u="sng" kern="1200">
                    <a:effectLst/>
                    <a:latin typeface="Times New Roman"/>
                    <a:ea typeface="Times New Roman"/>
                  </a:rPr>
                  <a:t>TEAMWORK</a:t>
                </a:r>
                <a:endParaRPr lang="en-GB" sz="1200">
                  <a:effectLst/>
                  <a:latin typeface="Times New Roman"/>
                  <a:ea typeface="Times New Roman"/>
                </a:endParaRPr>
              </a:p>
            </p:txBody>
          </p:sp>
        </p:grpSp>
      </p:grpSp>
    </p:spTree>
    <p:extLst>
      <p:ext uri="{BB962C8B-B14F-4D97-AF65-F5344CB8AC3E}">
        <p14:creationId xmlns:p14="http://schemas.microsoft.com/office/powerpoint/2010/main" val="3226726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40000" lnSpcReduction="20000"/>
          </a:bodyPr>
          <a:lstStyle/>
          <a:p>
            <a:pPr lvl="0"/>
            <a:r>
              <a:rPr lang="en-GB" b="1" dirty="0"/>
              <a:t>Risk</a:t>
            </a:r>
            <a:r>
              <a:rPr lang="en-GB" dirty="0"/>
              <a:t> </a:t>
            </a:r>
            <a:r>
              <a:rPr lang="en-GB" b="1" dirty="0"/>
              <a:t>reduction or modifying</a:t>
            </a:r>
            <a:r>
              <a:rPr lang="en-GB" dirty="0"/>
              <a:t>: This can reduce the likelihood or the severity of its impact. Other related terms used can be </a:t>
            </a:r>
            <a:r>
              <a:rPr lang="en-GB" i="1" dirty="0" smtClean="0"/>
              <a:t>contingency</a:t>
            </a:r>
            <a:r>
              <a:rPr lang="en-GB" dirty="0" smtClean="0"/>
              <a:t>, </a:t>
            </a:r>
            <a:r>
              <a:rPr lang="en-GB" i="1" dirty="0" smtClean="0"/>
              <a:t>substitutions</a:t>
            </a:r>
            <a:r>
              <a:rPr lang="en-GB" dirty="0" smtClean="0"/>
              <a:t>, </a:t>
            </a:r>
            <a:r>
              <a:rPr lang="en-GB" dirty="0"/>
              <a:t>or </a:t>
            </a:r>
            <a:r>
              <a:rPr lang="en-GB" i="1" dirty="0"/>
              <a:t>mitigation</a:t>
            </a:r>
            <a:r>
              <a:rPr lang="en-GB" dirty="0"/>
              <a:t>.</a:t>
            </a:r>
          </a:p>
          <a:p>
            <a:pPr lvl="0"/>
            <a:r>
              <a:rPr lang="en-GB" b="1" dirty="0"/>
              <a:t>Risk avoiding: </a:t>
            </a:r>
            <a:r>
              <a:rPr lang="en-GB" dirty="0"/>
              <a:t>This involves avoiding the exposure to</a:t>
            </a:r>
            <a:r>
              <a:rPr lang="en-GB" b="1" dirty="0"/>
              <a:t> </a:t>
            </a:r>
            <a:r>
              <a:rPr lang="en-GB" dirty="0"/>
              <a:t>hazards which could be a source of risks, which can in turn avoid liability for accidents, or financial losses from investment decisions. </a:t>
            </a:r>
            <a:endParaRPr lang="en-GB" dirty="0" smtClean="0"/>
          </a:p>
          <a:p>
            <a:pPr lvl="0"/>
            <a:r>
              <a:rPr lang="en-GB" b="1" dirty="0" smtClean="0"/>
              <a:t>Risk </a:t>
            </a:r>
            <a:r>
              <a:rPr lang="en-GB" b="1" dirty="0"/>
              <a:t>taking: </a:t>
            </a:r>
            <a:r>
              <a:rPr lang="en-GB" dirty="0" smtClean="0"/>
              <a:t>Risks </a:t>
            </a:r>
            <a:r>
              <a:rPr lang="en-GB" dirty="0"/>
              <a:t>are taken as they are, perhaps because the risks are an integral part of the activities, or because they are assessed as  so low in terms of probability or severity of </a:t>
            </a:r>
            <a:r>
              <a:rPr lang="en-GB" dirty="0" smtClean="0"/>
              <a:t>outcome.</a:t>
            </a:r>
          </a:p>
          <a:p>
            <a:pPr lvl="0"/>
            <a:r>
              <a:rPr lang="en-GB" b="1" dirty="0" smtClean="0"/>
              <a:t>Risk </a:t>
            </a:r>
            <a:r>
              <a:rPr lang="en-GB" b="1" dirty="0"/>
              <a:t>transferring and sharing: </a:t>
            </a:r>
            <a:r>
              <a:rPr lang="en-GB" dirty="0"/>
              <a:t>This relates to transferring different aspects of risk to a third party. Insurance is the most commonly cited method here, whereby large financial losses or payments which may occur from, for example, storm damage to buildings, or legal actions from injuries, are taken by the insurers. </a:t>
            </a:r>
            <a:endParaRPr lang="en-GB" dirty="0" smtClean="0"/>
          </a:p>
          <a:p>
            <a:pPr lvl="0"/>
            <a:r>
              <a:rPr lang="en-GB" b="1" dirty="0" smtClean="0"/>
              <a:t>Monitoring</a:t>
            </a:r>
            <a:r>
              <a:rPr lang="en-GB" b="1" dirty="0"/>
              <a:t>: </a:t>
            </a:r>
            <a:r>
              <a:rPr lang="en-GB" dirty="0"/>
              <a:t>Although this does not always appear in the control category lists, it reflects an operational reality, where risks can be taken</a:t>
            </a:r>
            <a:r>
              <a:rPr lang="en-GB" b="1" dirty="0"/>
              <a:t> </a:t>
            </a:r>
            <a:r>
              <a:rPr lang="en-GB" dirty="0"/>
              <a:t>only in certain </a:t>
            </a:r>
            <a:r>
              <a:rPr lang="en-GB" dirty="0" smtClean="0"/>
              <a:t>conditions.</a:t>
            </a:r>
            <a:endParaRPr lang="en-GB" dirty="0"/>
          </a:p>
        </p:txBody>
      </p:sp>
      <p:sp>
        <p:nvSpPr>
          <p:cNvPr id="4" name="Title 3"/>
          <p:cNvSpPr>
            <a:spLocks noGrp="1"/>
          </p:cNvSpPr>
          <p:nvPr>
            <p:ph type="title"/>
          </p:nvPr>
        </p:nvSpPr>
        <p:spPr/>
        <p:txBody>
          <a:bodyPr/>
          <a:lstStyle/>
          <a:p>
            <a:r>
              <a:rPr lang="en-GB" dirty="0" smtClean="0"/>
              <a:t>JIGSAW OF CONTROLS 1: KEY  CONTROL CATEGORIES</a:t>
            </a:r>
            <a:endParaRPr lang="en-GB" dirty="0"/>
          </a:p>
        </p:txBody>
      </p:sp>
      <p:graphicFrame>
        <p:nvGraphicFramePr>
          <p:cNvPr id="5" name="Content Placeholder 4"/>
          <p:cNvGraphicFramePr>
            <a:graphicFrameLocks noGrp="1"/>
          </p:cNvGraphicFramePr>
          <p:nvPr>
            <p:ph sz="quarter" idx="14"/>
            <p:extLst>
              <p:ext uri="{D42A27DB-BD31-4B8C-83A1-F6EECF244321}">
                <p14:modId xmlns:p14="http://schemas.microsoft.com/office/powerpoint/2010/main" val="2885674083"/>
              </p:ext>
            </p:extLst>
          </p:nvPr>
        </p:nvGraphicFramePr>
        <p:xfrm>
          <a:off x="4572000" y="1271588"/>
          <a:ext cx="3813175" cy="4313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6190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679</TotalTime>
  <Words>1897</Words>
  <Application>Microsoft Office PowerPoint</Application>
  <PresentationFormat>On-screen Show (4:3)</PresentationFormat>
  <Paragraphs>240</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Risk and Safety Management in the Leisure, Events, Tourism and Sports Industries </vt:lpstr>
      <vt:lpstr>PowerPoint Presentation</vt:lpstr>
      <vt:lpstr>PowerPoint Presentation</vt:lpstr>
      <vt:lpstr>PowerPoint Presentation</vt:lpstr>
      <vt:lpstr>PowerPoint Presentation</vt:lpstr>
      <vt:lpstr>RISK CULTURE INFLUENCING CONTROLS</vt:lpstr>
      <vt:lpstr>THE JIGSAW OF CONTROLS  (See Figure 1 next slide for an overview)</vt:lpstr>
      <vt:lpstr>Figure 1: The Jigsaw of controls relating to categories (dark grey), resources (unshaded) and implementation (blue)</vt:lpstr>
      <vt:lpstr>JIGSAW OF CONTROLS 1: KEY  CONTROL CATEGORIES</vt:lpstr>
      <vt:lpstr>ALTERNATIVE REPRESENTATION OF CONTROL OPTIONS</vt:lpstr>
      <vt:lpstr>ADDITIONAL NOTE ON ‘TRANSFERANCE’ OPTION</vt:lpstr>
      <vt:lpstr>JIGSAW OF CONTROLS 2: MIX OF RESOURCES</vt:lpstr>
      <vt:lpstr>JIGSAW OF CONTROLS 3: IMPLEMENTATION</vt:lpstr>
      <vt:lpstr>AN EXAMPLE TO ILLUSTRATE HOW CONTROLS, RESOURCES AND IMPLEMENTATION INTERLINK</vt:lpstr>
      <vt:lpstr> ALARP: AS LOW AS IS REASONABLY PRACTICABLE  </vt:lpstr>
      <vt:lpstr>MONITORING AND REVIEWING CONTROL SYSTEMS </vt:lpstr>
      <vt:lpstr>CONTEXTUALISATION AND APPLICATION TO THE DIFFERENT SECTORS</vt:lpstr>
      <vt:lpstr>CONCLUSION</vt:lpstr>
      <vt:lpstr>REFERENCES</vt:lpstr>
      <vt:lpstr>DISCUSSION </vt:lpstr>
      <vt:lpstr>ADDITIONAL LINKS</vt:lpstr>
      <vt:lpstr>Thank You</vt:lpstr>
    </vt:vector>
  </TitlesOfParts>
  <Company>CABI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Hilliar</dc:creator>
  <cp:lastModifiedBy>James Bishop</cp:lastModifiedBy>
  <cp:revision>59</cp:revision>
  <dcterms:created xsi:type="dcterms:W3CDTF">2014-12-08T12:01:41Z</dcterms:created>
  <dcterms:modified xsi:type="dcterms:W3CDTF">2015-08-05T13:21:37Z</dcterms:modified>
</cp:coreProperties>
</file>