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63" r:id="rId2"/>
    <p:sldId id="257" r:id="rId3"/>
    <p:sldId id="265" r:id="rId4"/>
    <p:sldId id="258" r:id="rId5"/>
    <p:sldId id="273" r:id="rId6"/>
    <p:sldId id="274" r:id="rId7"/>
    <p:sldId id="278" r:id="rId8"/>
    <p:sldId id="275" r:id="rId9"/>
    <p:sldId id="277" r:id="rId10"/>
    <p:sldId id="280" r:id="rId11"/>
    <p:sldId id="281" r:id="rId12"/>
    <p:sldId id="282" r:id="rId13"/>
    <p:sldId id="284" r:id="rId14"/>
    <p:sldId id="283" r:id="rId15"/>
    <p:sldId id="286" r:id="rId16"/>
    <p:sldId id="287" r:id="rId17"/>
    <p:sldId id="285" r:id="rId18"/>
    <p:sldId id="288" r:id="rId19"/>
    <p:sldId id="279" r:id="rId20"/>
    <p:sldId id="289" r:id="rId21"/>
    <p:sldId id="270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C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586" autoAdjust="0"/>
  </p:normalViewPr>
  <p:slideViewPr>
    <p:cSldViewPr snapToGrid="0" snapToObjects="1">
      <p:cViewPr>
        <p:scale>
          <a:sx n="94" d="100"/>
          <a:sy n="94" d="100"/>
        </p:scale>
        <p:origin x="-88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4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58721A-2A07-473D-9E89-A9D90AC444E0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B7F1EF5A-66F6-41C4-A65C-5F9C2C92B67B}">
      <dgm:prSet phldrT="[Text]" custT="1"/>
      <dgm:spPr/>
      <dgm:t>
        <a:bodyPr/>
        <a:lstStyle/>
        <a:p>
          <a:r>
            <a:rPr lang="en-GB" altLang="en-US" sz="1600" b="1" dirty="0" smtClean="0"/>
            <a:t>Tools </a:t>
          </a:r>
        </a:p>
        <a:p>
          <a:r>
            <a:rPr lang="en-GB" altLang="en-US" sz="800" dirty="0" smtClean="0"/>
            <a:t>Techniques for analysing or assessing the risks, such as using checklists, or scenario exercises are used at various stages in the risk process.</a:t>
          </a:r>
          <a:endParaRPr lang="en-GB" sz="800" dirty="0"/>
        </a:p>
      </dgm:t>
    </dgm:pt>
    <dgm:pt modelId="{0BC720D0-CCED-4EEF-8CF6-DD445409787B}" type="parTrans" cxnId="{D61B4A5C-95DA-4D96-A736-8E910B2DDADD}">
      <dgm:prSet/>
      <dgm:spPr/>
      <dgm:t>
        <a:bodyPr/>
        <a:lstStyle/>
        <a:p>
          <a:endParaRPr lang="en-GB"/>
        </a:p>
      </dgm:t>
    </dgm:pt>
    <dgm:pt modelId="{A6145B2C-EE3B-4C59-8E10-868B2E749A52}" type="sibTrans" cxnId="{D61B4A5C-95DA-4D96-A736-8E910B2DDADD}">
      <dgm:prSet/>
      <dgm:spPr/>
      <dgm:t>
        <a:bodyPr/>
        <a:lstStyle/>
        <a:p>
          <a:endParaRPr lang="en-GB"/>
        </a:p>
      </dgm:t>
    </dgm:pt>
    <dgm:pt modelId="{5568EE0E-1BB7-42BC-90D8-BFA45EDFAB53}">
      <dgm:prSet phldrT="[Text]" custT="1"/>
      <dgm:spPr/>
      <dgm:t>
        <a:bodyPr/>
        <a:lstStyle/>
        <a:p>
          <a:r>
            <a:rPr lang="en-GB" sz="1400" b="1" dirty="0" smtClean="0"/>
            <a:t>Theory</a:t>
          </a:r>
        </a:p>
        <a:p>
          <a:r>
            <a:rPr lang="en-GB" sz="800" b="0" dirty="0" smtClean="0"/>
            <a:t>These are the foundation for models and tools and give in</a:t>
          </a:r>
          <a:r>
            <a:rPr lang="en-GB" sz="800" dirty="0" smtClean="0"/>
            <a:t>sights, understanding or explanations about the world, or in this instance, how and why risks manifest themselves in particular ways. </a:t>
          </a:r>
          <a:endParaRPr lang="en-GB" sz="800" dirty="0"/>
        </a:p>
      </dgm:t>
    </dgm:pt>
    <dgm:pt modelId="{A43A036F-9911-4B5D-80E4-6A6008A1120A}" type="parTrans" cxnId="{529769C2-EC8A-477B-8EFF-641CBD2023E9}">
      <dgm:prSet/>
      <dgm:spPr/>
      <dgm:t>
        <a:bodyPr/>
        <a:lstStyle/>
        <a:p>
          <a:endParaRPr lang="en-GB"/>
        </a:p>
      </dgm:t>
    </dgm:pt>
    <dgm:pt modelId="{0B3E01C4-F095-4301-9920-E47D95E91441}" type="sibTrans" cxnId="{529769C2-EC8A-477B-8EFF-641CBD2023E9}">
      <dgm:prSet/>
      <dgm:spPr/>
      <dgm:t>
        <a:bodyPr/>
        <a:lstStyle/>
        <a:p>
          <a:endParaRPr lang="en-GB"/>
        </a:p>
      </dgm:t>
    </dgm:pt>
    <dgm:pt modelId="{505578B8-E5AC-4BFC-9442-EE072F7F4FB3}">
      <dgm:prSet custT="1"/>
      <dgm:spPr/>
      <dgm:t>
        <a:bodyPr/>
        <a:lstStyle/>
        <a:p>
          <a:r>
            <a:rPr lang="en-GB" altLang="en-US" sz="1400" b="1" dirty="0" smtClean="0"/>
            <a:t>Models</a:t>
          </a:r>
          <a:r>
            <a:rPr lang="en-GB" altLang="en-US" sz="1400" dirty="0" smtClean="0"/>
            <a:t> </a:t>
          </a:r>
        </a:p>
        <a:p>
          <a:r>
            <a:rPr lang="en-GB" altLang="en-US" sz="800" dirty="0" smtClean="0"/>
            <a:t>A simplification of the world (e.g. see chapter 2 and the anatomy of risk model) to help with analysis.</a:t>
          </a:r>
          <a:endParaRPr lang="en-GB" sz="800" dirty="0"/>
        </a:p>
      </dgm:t>
    </dgm:pt>
    <dgm:pt modelId="{3869B428-D3BA-41C6-A998-76CDE0A63C56}" type="parTrans" cxnId="{00AF33F8-3C64-4626-B321-D003E2BD3302}">
      <dgm:prSet/>
      <dgm:spPr/>
      <dgm:t>
        <a:bodyPr/>
        <a:lstStyle/>
        <a:p>
          <a:endParaRPr lang="en-GB"/>
        </a:p>
      </dgm:t>
    </dgm:pt>
    <dgm:pt modelId="{D1A1954B-D90F-4B1E-A983-AC6F3802DE30}" type="sibTrans" cxnId="{00AF33F8-3C64-4626-B321-D003E2BD3302}">
      <dgm:prSet/>
      <dgm:spPr/>
      <dgm:t>
        <a:bodyPr/>
        <a:lstStyle/>
        <a:p>
          <a:endParaRPr lang="en-GB"/>
        </a:p>
      </dgm:t>
    </dgm:pt>
    <dgm:pt modelId="{1A395B4B-6A88-4A29-977C-14F23C69AB69}" type="pres">
      <dgm:prSet presAssocID="{C158721A-2A07-473D-9E89-A9D90AC444E0}" presName="compositeShape" presStyleCnt="0">
        <dgm:presLayoutVars>
          <dgm:dir/>
          <dgm:resizeHandles/>
        </dgm:presLayoutVars>
      </dgm:prSet>
      <dgm:spPr/>
    </dgm:pt>
    <dgm:pt modelId="{08DF4896-C0FE-4762-858F-EA3F9BEE38AF}" type="pres">
      <dgm:prSet presAssocID="{C158721A-2A07-473D-9E89-A9D90AC444E0}" presName="pyramid" presStyleLbl="node1" presStyleIdx="0" presStyleCnt="1"/>
      <dgm:spPr/>
      <dgm:t>
        <a:bodyPr/>
        <a:lstStyle/>
        <a:p>
          <a:endParaRPr lang="en-GB"/>
        </a:p>
      </dgm:t>
    </dgm:pt>
    <dgm:pt modelId="{BD5E38E6-B48B-482F-8179-8D973AF27DC4}" type="pres">
      <dgm:prSet presAssocID="{C158721A-2A07-473D-9E89-A9D90AC444E0}" presName="theList" presStyleCnt="0"/>
      <dgm:spPr/>
    </dgm:pt>
    <dgm:pt modelId="{35ADD5A6-5D11-42A1-BE28-65D9DF856BF3}" type="pres">
      <dgm:prSet presAssocID="{B7F1EF5A-66F6-41C4-A65C-5F9C2C92B67B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18120A5-7828-4ECA-9945-54CC6CD20A85}" type="pres">
      <dgm:prSet presAssocID="{B7F1EF5A-66F6-41C4-A65C-5F9C2C92B67B}" presName="aSpace" presStyleCnt="0"/>
      <dgm:spPr/>
    </dgm:pt>
    <dgm:pt modelId="{A296F9F3-0832-4178-B582-7C7CDEC286C1}" type="pres">
      <dgm:prSet presAssocID="{505578B8-E5AC-4BFC-9442-EE072F7F4FB3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BD34383-720E-4376-887C-633FC868BFD2}" type="pres">
      <dgm:prSet presAssocID="{505578B8-E5AC-4BFC-9442-EE072F7F4FB3}" presName="aSpace" presStyleCnt="0"/>
      <dgm:spPr/>
    </dgm:pt>
    <dgm:pt modelId="{6EB905D3-1329-4F3E-AA86-05821D049974}" type="pres">
      <dgm:prSet presAssocID="{5568EE0E-1BB7-42BC-90D8-BFA45EDFAB53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8B7382D-619C-420D-B92C-249589E3A709}" type="pres">
      <dgm:prSet presAssocID="{5568EE0E-1BB7-42BC-90D8-BFA45EDFAB53}" presName="aSpace" presStyleCnt="0"/>
      <dgm:spPr/>
    </dgm:pt>
  </dgm:ptLst>
  <dgm:cxnLst>
    <dgm:cxn modelId="{46EE1AD2-67F6-4B9B-82AE-7088F4EA5CBA}" type="presOf" srcId="{5568EE0E-1BB7-42BC-90D8-BFA45EDFAB53}" destId="{6EB905D3-1329-4F3E-AA86-05821D049974}" srcOrd="0" destOrd="0" presId="urn:microsoft.com/office/officeart/2005/8/layout/pyramid2"/>
    <dgm:cxn modelId="{D61B4A5C-95DA-4D96-A736-8E910B2DDADD}" srcId="{C158721A-2A07-473D-9E89-A9D90AC444E0}" destId="{B7F1EF5A-66F6-41C4-A65C-5F9C2C92B67B}" srcOrd="0" destOrd="0" parTransId="{0BC720D0-CCED-4EEF-8CF6-DD445409787B}" sibTransId="{A6145B2C-EE3B-4C59-8E10-868B2E749A52}"/>
    <dgm:cxn modelId="{529769C2-EC8A-477B-8EFF-641CBD2023E9}" srcId="{C158721A-2A07-473D-9E89-A9D90AC444E0}" destId="{5568EE0E-1BB7-42BC-90D8-BFA45EDFAB53}" srcOrd="2" destOrd="0" parTransId="{A43A036F-9911-4B5D-80E4-6A6008A1120A}" sibTransId="{0B3E01C4-F095-4301-9920-E47D95E91441}"/>
    <dgm:cxn modelId="{00AF33F8-3C64-4626-B321-D003E2BD3302}" srcId="{C158721A-2A07-473D-9E89-A9D90AC444E0}" destId="{505578B8-E5AC-4BFC-9442-EE072F7F4FB3}" srcOrd="1" destOrd="0" parTransId="{3869B428-D3BA-41C6-A998-76CDE0A63C56}" sibTransId="{D1A1954B-D90F-4B1E-A983-AC6F3802DE30}"/>
    <dgm:cxn modelId="{AB636243-87F7-42AF-8AC2-8D68F02DF692}" type="presOf" srcId="{B7F1EF5A-66F6-41C4-A65C-5F9C2C92B67B}" destId="{35ADD5A6-5D11-42A1-BE28-65D9DF856BF3}" srcOrd="0" destOrd="0" presId="urn:microsoft.com/office/officeart/2005/8/layout/pyramid2"/>
    <dgm:cxn modelId="{6D5341EF-AA8E-410F-B13E-B79AEF334A95}" type="presOf" srcId="{505578B8-E5AC-4BFC-9442-EE072F7F4FB3}" destId="{A296F9F3-0832-4178-B582-7C7CDEC286C1}" srcOrd="0" destOrd="0" presId="urn:microsoft.com/office/officeart/2005/8/layout/pyramid2"/>
    <dgm:cxn modelId="{77427ACA-565C-4CEA-976E-92C3B0E54121}" type="presOf" srcId="{C158721A-2A07-473D-9E89-A9D90AC444E0}" destId="{1A395B4B-6A88-4A29-977C-14F23C69AB69}" srcOrd="0" destOrd="0" presId="urn:microsoft.com/office/officeart/2005/8/layout/pyramid2"/>
    <dgm:cxn modelId="{BB5CDF07-1C67-48AC-B60E-1AE8B574CF45}" type="presParOf" srcId="{1A395B4B-6A88-4A29-977C-14F23C69AB69}" destId="{08DF4896-C0FE-4762-858F-EA3F9BEE38AF}" srcOrd="0" destOrd="0" presId="urn:microsoft.com/office/officeart/2005/8/layout/pyramid2"/>
    <dgm:cxn modelId="{737BABD4-A219-4DFB-A1A7-A3957CA2FD61}" type="presParOf" srcId="{1A395B4B-6A88-4A29-977C-14F23C69AB69}" destId="{BD5E38E6-B48B-482F-8179-8D973AF27DC4}" srcOrd="1" destOrd="0" presId="urn:microsoft.com/office/officeart/2005/8/layout/pyramid2"/>
    <dgm:cxn modelId="{53A2EC2A-1D36-44CE-A0B1-E5BBE3AFDD60}" type="presParOf" srcId="{BD5E38E6-B48B-482F-8179-8D973AF27DC4}" destId="{35ADD5A6-5D11-42A1-BE28-65D9DF856BF3}" srcOrd="0" destOrd="0" presId="urn:microsoft.com/office/officeart/2005/8/layout/pyramid2"/>
    <dgm:cxn modelId="{8A1FBF0F-B75F-4E43-BFF4-323A175CFF9F}" type="presParOf" srcId="{BD5E38E6-B48B-482F-8179-8D973AF27DC4}" destId="{718120A5-7828-4ECA-9945-54CC6CD20A85}" srcOrd="1" destOrd="0" presId="urn:microsoft.com/office/officeart/2005/8/layout/pyramid2"/>
    <dgm:cxn modelId="{1A5D6635-4940-49D3-A5A1-89DA6B30A49E}" type="presParOf" srcId="{BD5E38E6-B48B-482F-8179-8D973AF27DC4}" destId="{A296F9F3-0832-4178-B582-7C7CDEC286C1}" srcOrd="2" destOrd="0" presId="urn:microsoft.com/office/officeart/2005/8/layout/pyramid2"/>
    <dgm:cxn modelId="{F599F03C-0C00-4513-96E0-5E2EDA29B334}" type="presParOf" srcId="{BD5E38E6-B48B-482F-8179-8D973AF27DC4}" destId="{5BD34383-720E-4376-887C-633FC868BFD2}" srcOrd="3" destOrd="0" presId="urn:microsoft.com/office/officeart/2005/8/layout/pyramid2"/>
    <dgm:cxn modelId="{11C459E6-6554-4FDE-86C0-0A3EB8A6478D}" type="presParOf" srcId="{BD5E38E6-B48B-482F-8179-8D973AF27DC4}" destId="{6EB905D3-1329-4F3E-AA86-05821D049974}" srcOrd="4" destOrd="0" presId="urn:microsoft.com/office/officeart/2005/8/layout/pyramid2"/>
    <dgm:cxn modelId="{62341949-4479-4CAA-8912-8E917974186A}" type="presParOf" srcId="{BD5E38E6-B48B-482F-8179-8D973AF27DC4}" destId="{28B7382D-619C-420D-B92C-249589E3A709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DF4896-C0FE-4762-858F-EA3F9BEE38AF}">
      <dsp:nvSpPr>
        <dsp:cNvPr id="0" name=""/>
        <dsp:cNvSpPr/>
      </dsp:nvSpPr>
      <dsp:spPr>
        <a:xfrm>
          <a:off x="0" y="0"/>
          <a:ext cx="3392556" cy="4313237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ADD5A6-5D11-42A1-BE28-65D9DF856BF3}">
      <dsp:nvSpPr>
        <dsp:cNvPr id="0" name=""/>
        <dsp:cNvSpPr/>
      </dsp:nvSpPr>
      <dsp:spPr>
        <a:xfrm>
          <a:off x="1696278" y="433640"/>
          <a:ext cx="2205161" cy="102102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en-US" sz="1600" b="1" kern="1200" dirty="0" smtClean="0"/>
            <a:t>Tools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en-US" sz="800" kern="1200" dirty="0" smtClean="0"/>
            <a:t>Techniques for analysing or assessing the risks, such as using checklists, or scenario exercises are used at various stages in the risk process.</a:t>
          </a:r>
          <a:endParaRPr lang="en-GB" sz="800" kern="1200" dirty="0"/>
        </a:p>
      </dsp:txBody>
      <dsp:txXfrm>
        <a:off x="1746120" y="483482"/>
        <a:ext cx="2105477" cy="921340"/>
      </dsp:txXfrm>
    </dsp:sp>
    <dsp:sp modelId="{A296F9F3-0832-4178-B582-7C7CDEC286C1}">
      <dsp:nvSpPr>
        <dsp:cNvPr id="0" name=""/>
        <dsp:cNvSpPr/>
      </dsp:nvSpPr>
      <dsp:spPr>
        <a:xfrm>
          <a:off x="1696278" y="1582292"/>
          <a:ext cx="2205161" cy="102102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en-US" sz="1400" b="1" kern="1200" dirty="0" smtClean="0"/>
            <a:t>Models</a:t>
          </a:r>
          <a:r>
            <a:rPr lang="en-GB" altLang="en-US" sz="1400" kern="1200" dirty="0" smtClean="0"/>
            <a:t>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en-US" sz="800" kern="1200" dirty="0" smtClean="0"/>
            <a:t>A simplification of the world (e.g. see chapter 2 and the anatomy of risk model) to help with analysis.</a:t>
          </a:r>
          <a:endParaRPr lang="en-GB" sz="800" kern="1200" dirty="0"/>
        </a:p>
      </dsp:txBody>
      <dsp:txXfrm>
        <a:off x="1746120" y="1632134"/>
        <a:ext cx="2105477" cy="921340"/>
      </dsp:txXfrm>
    </dsp:sp>
    <dsp:sp modelId="{6EB905D3-1329-4F3E-AA86-05821D049974}">
      <dsp:nvSpPr>
        <dsp:cNvPr id="0" name=""/>
        <dsp:cNvSpPr/>
      </dsp:nvSpPr>
      <dsp:spPr>
        <a:xfrm>
          <a:off x="1696278" y="2730944"/>
          <a:ext cx="2205161" cy="102102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 smtClean="0"/>
            <a:t>Theory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00" b="0" kern="1200" dirty="0" smtClean="0"/>
            <a:t>These are the foundation for models and tools and give in</a:t>
          </a:r>
          <a:r>
            <a:rPr lang="en-GB" sz="800" kern="1200" dirty="0" smtClean="0"/>
            <a:t>sights, understanding or explanations about the world, or in this instance, how and why risks manifest themselves in particular ways. </a:t>
          </a:r>
          <a:endParaRPr lang="en-GB" sz="800" kern="1200" dirty="0"/>
        </a:p>
      </dsp:txBody>
      <dsp:txXfrm>
        <a:off x="1746120" y="2780786"/>
        <a:ext cx="2105477" cy="9213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F056B6-FA26-4103-8EC8-32CE7B756B55}" type="datetimeFigureOut">
              <a:rPr lang="en-GB" smtClean="0"/>
              <a:t>14/08/2015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AEDA65-43CA-4067-9C02-C184148FF4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8954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EDA65-43CA-4067-9C02-C184148FF4D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780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EDA65-43CA-4067-9C02-C184148FF4D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2056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EDA65-43CA-4067-9C02-C184148FF4D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3462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EDA65-43CA-4067-9C02-C184148FF4D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615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EDA65-43CA-4067-9C02-C184148FF4D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4565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EDA65-43CA-4067-9C02-C184148FF4D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14310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EDA65-43CA-4067-9C02-C184148FF4D1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7925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iStock_000001935273Large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7" b="1122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7" name="Rectangle 36"/>
          <p:cNvSpPr/>
          <p:nvPr userDrawn="1"/>
        </p:nvSpPr>
        <p:spPr>
          <a:xfrm>
            <a:off x="0" y="4152900"/>
            <a:ext cx="9144000" cy="27051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9" name="Picture 38" descr="CABI_URL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41" name="Rectangle 40"/>
          <p:cNvSpPr/>
          <p:nvPr userDrawn="1"/>
        </p:nvSpPr>
        <p:spPr>
          <a:xfrm>
            <a:off x="-24582" y="145654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 smtClean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  <a:endParaRPr lang="en-US" sz="1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2" name="Title 41"/>
          <p:cNvSpPr>
            <a:spLocks noGrp="1"/>
          </p:cNvSpPr>
          <p:nvPr>
            <p:ph type="title"/>
          </p:nvPr>
        </p:nvSpPr>
        <p:spPr>
          <a:xfrm>
            <a:off x="685800" y="4453030"/>
            <a:ext cx="7772400" cy="991419"/>
          </a:xfrm>
        </p:spPr>
        <p:txBody>
          <a:bodyPr anchor="t">
            <a:normAutofit/>
          </a:bodyPr>
          <a:lstStyle>
            <a:lvl1pPr algn="l">
              <a:defRPr sz="29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8" name="Subtitle 2"/>
          <p:cNvSpPr>
            <a:spLocks noGrp="1"/>
          </p:cNvSpPr>
          <p:nvPr>
            <p:ph type="subTitle" idx="1"/>
          </p:nvPr>
        </p:nvSpPr>
        <p:spPr>
          <a:xfrm>
            <a:off x="685800" y="5455920"/>
            <a:ext cx="7741920" cy="855358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rgbClr val="93CDD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394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Stock_000003644147Larg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6145632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 descr="CABI_URL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973931" y="1260321"/>
            <a:ext cx="7196137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976401" y="2258064"/>
            <a:ext cx="7741920" cy="855358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609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24370C-8B29-4659-BA4F-22B8C201AC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941470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E66EA4-7CE5-4A1C-87E1-32A2E4D2F7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76918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Stock_000001935273Large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7" b="1122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4160520"/>
            <a:ext cx="9144000" cy="2697480"/>
          </a:xfrm>
          <a:prstGeom prst="rect">
            <a:avLst/>
          </a:prstGeom>
          <a:solidFill>
            <a:schemeClr val="dk1">
              <a:alpha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71084" y="4401573"/>
            <a:ext cx="7772400" cy="675967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algn="l"/>
            <a:endParaRPr lang="en-US" sz="4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0" name="Picture 9" descr="CABI_URL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</p:spTree>
    <p:extLst>
      <p:ext uri="{BB962C8B-B14F-4D97-AF65-F5344CB8AC3E}">
        <p14:creationId xmlns:p14="http://schemas.microsoft.com/office/powerpoint/2010/main" val="3992086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Stock_000001935273Large.jpg"/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7" b="1122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 descr="CABI_URL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Arial"/>
                <a:cs typeface="Arial"/>
              </a:rPr>
              <a:t>INTRODUCTION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311263" y="1249680"/>
            <a:ext cx="7162800" cy="43129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918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Stock_000001935273Large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37" b="32937"/>
          <a:stretch/>
        </p:blipFill>
        <p:spPr>
          <a:xfrm>
            <a:off x="0" y="0"/>
            <a:ext cx="9144000" cy="416052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4160520"/>
            <a:ext cx="9144000" cy="269748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71084" y="4401573"/>
            <a:ext cx="7772400" cy="675967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algn="l"/>
            <a:endParaRPr lang="en-US" sz="4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0" name="Picture 9" descr="CABI_URL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</p:spTree>
    <p:extLst>
      <p:ext uri="{BB962C8B-B14F-4D97-AF65-F5344CB8AC3E}">
        <p14:creationId xmlns:p14="http://schemas.microsoft.com/office/powerpoint/2010/main" val="3693739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ing Too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Stock_000001935273Large.jpg"/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7" b="1122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 descr="CABI_URL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Arial"/>
                <a:cs typeface="Arial"/>
              </a:rPr>
              <a:t>MARKETING TOOLS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311263" y="1249680"/>
            <a:ext cx="7162800" cy="43129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5860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Stock_000001935273Large.jpg"/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7" b="1122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 descr="CABI_URL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Arial"/>
                <a:cs typeface="Arial"/>
              </a:rPr>
              <a:t>STRATEGIES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311263" y="1249680"/>
            <a:ext cx="7162800" cy="43129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555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Stock_000001935273Large.jpg"/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7" b="1122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 descr="CABI_URL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Arial"/>
                <a:cs typeface="Arial"/>
              </a:rPr>
              <a:t>LEARNING OBJECTIVES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189356" y="1272381"/>
            <a:ext cx="7196137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9557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Stock_000001935273Large.jpg"/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7" b="1122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 descr="CABI_URL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189356" y="1272381"/>
            <a:ext cx="7196137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189356" y="274638"/>
            <a:ext cx="7196137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707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Stock_000001935273Large.jpg"/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7" b="1122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 descr="CABI_URL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189357" y="1272381"/>
            <a:ext cx="3382644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189356" y="274638"/>
            <a:ext cx="7196137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6"/>
          <p:cNvSpPr>
            <a:spLocks noGrp="1"/>
          </p:cNvSpPr>
          <p:nvPr>
            <p:ph sz="quarter" idx="14"/>
          </p:nvPr>
        </p:nvSpPr>
        <p:spPr>
          <a:xfrm>
            <a:off x="4572000" y="1272381"/>
            <a:ext cx="3813493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0910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9D500C-2DAD-E24B-947F-AA454B3B4803}" type="datetimeFigureOut">
              <a:rPr lang="en-US" smtClean="0"/>
              <a:t>14/08/2015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D8636-02F0-2043-B1BF-E7E2D6046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12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52" r:id="rId10"/>
    <p:sldLayoutId id="2147483667" r:id="rId11"/>
    <p:sldLayoutId id="2147483668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Risk and Safety Management in the Leisure, Events, Tourism and Sports Industries</a:t>
            </a:r>
            <a:br>
              <a:rPr lang="en-US" dirty="0">
                <a:latin typeface="Arial"/>
                <a:cs typeface="Arial"/>
              </a:rPr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Mark </a:t>
            </a:r>
            <a:r>
              <a:rPr lang="en-US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Piekarz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, Ian Jenkins and Peter Mills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549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EXAMPLE OF A FISHBONE DIAGRAM: SPORT INJURIES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" y="1272381"/>
            <a:ext cx="8036560" cy="4142899"/>
          </a:xfrm>
        </p:spPr>
      </p:pic>
    </p:spTree>
    <p:extLst>
      <p:ext uri="{BB962C8B-B14F-4D97-AF65-F5344CB8AC3E}">
        <p14:creationId xmlns:p14="http://schemas.microsoft.com/office/powerpoint/2010/main" val="1564700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65760" y="1272381"/>
            <a:ext cx="8422640" cy="4313237"/>
          </a:xfrm>
        </p:spPr>
        <p:txBody>
          <a:bodyPr>
            <a:normAutofit fontScale="70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R</a:t>
            </a:r>
            <a:r>
              <a:rPr lang="en-GB" dirty="0" smtClean="0"/>
              <a:t>epresent </a:t>
            </a:r>
            <a:r>
              <a:rPr lang="en-GB" dirty="0"/>
              <a:t>complexity and how multiple factors can contribute to an </a:t>
            </a:r>
            <a:r>
              <a:rPr lang="en-GB" dirty="0" smtClean="0"/>
              <a:t>outcome.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dirty="0"/>
              <a:t>There are different types of loops, such as reinforcing loops (it will see an increase or improved effect, indicated by a + sign), or a balancing loop (as something is put in, something leaves, or has a negative effect indicated by - sign).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dirty="0"/>
              <a:t>Systems have feedback, where events lead to other </a:t>
            </a:r>
            <a:r>
              <a:rPr lang="en-GB" dirty="0" smtClean="0"/>
              <a:t>events.</a:t>
            </a:r>
            <a:endParaRPr lang="en-GB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dirty="0"/>
              <a:t>Systems can also stabilise themselves (the theory of homeostasis).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dirty="0" smtClean="0"/>
              <a:t>It </a:t>
            </a:r>
            <a:r>
              <a:rPr lang="en-GB" dirty="0"/>
              <a:t>can be useful to identify key stakeholders and </a:t>
            </a:r>
            <a:r>
              <a:rPr lang="en-GB" dirty="0" smtClean="0"/>
              <a:t>relationships.</a:t>
            </a:r>
            <a:endParaRPr lang="en-GB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dirty="0"/>
              <a:t>It can be </a:t>
            </a:r>
            <a:r>
              <a:rPr lang="en-GB" dirty="0" smtClean="0"/>
              <a:t>useful </a:t>
            </a:r>
            <a:r>
              <a:rPr lang="en-GB" dirty="0"/>
              <a:t>in project risk management analysis.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dirty="0"/>
              <a:t>It can consider how one factor can affect another factor, or identify which factors are related.</a:t>
            </a:r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TOOLS </a:t>
            </a:r>
            <a:r>
              <a:rPr lang="en-GB" dirty="0" smtClean="0"/>
              <a:t>3: CAUSATION LOOPS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680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0506" y="274638"/>
            <a:ext cx="7864988" cy="99774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CAUSATION LOOP: A STRATEGIC FOOTBALL CLUB FAILING OR SUCCEEDING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0" y="1137920"/>
            <a:ext cx="8310880" cy="423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8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79828" y="1272381"/>
            <a:ext cx="8005665" cy="4313237"/>
          </a:xfrm>
        </p:spPr>
        <p:txBody>
          <a:bodyPr>
            <a:normAutofit fontScale="55000" lnSpcReduction="20000"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3400" dirty="0" smtClean="0"/>
              <a:t>Begin with mind </a:t>
            </a:r>
            <a:r>
              <a:rPr lang="en-GB" sz="3400" dirty="0"/>
              <a:t>mapping to identify </a:t>
            </a:r>
            <a:r>
              <a:rPr lang="en-GB" sz="3400" dirty="0" smtClean="0"/>
              <a:t>potential </a:t>
            </a:r>
            <a:r>
              <a:rPr lang="en-GB" sz="3400" dirty="0"/>
              <a:t>failure points or </a:t>
            </a:r>
            <a:r>
              <a:rPr lang="en-GB" sz="3400" dirty="0" smtClean="0"/>
              <a:t>risks</a:t>
            </a:r>
            <a:r>
              <a:rPr lang="en-GB" sz="3400" dirty="0"/>
              <a:t>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3400" dirty="0" smtClean="0"/>
              <a:t>Consideration given </a:t>
            </a:r>
            <a:r>
              <a:rPr lang="en-GB" sz="3400" dirty="0"/>
              <a:t>to the key elements or ingredients which can lead to that event (e.g</a:t>
            </a:r>
            <a:r>
              <a:rPr lang="en-GB" sz="3400" dirty="0" smtClean="0"/>
              <a:t>., a house fire </a:t>
            </a:r>
            <a:r>
              <a:rPr lang="en-GB" sz="3400" dirty="0"/>
              <a:t>needs oxygen, fuel and a source of ignition).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3400" dirty="0"/>
              <a:t>Causal factors are linked to the incident by ‘OR’ or ‘AND’ gates.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3400" dirty="0" smtClean="0"/>
              <a:t>An </a:t>
            </a:r>
            <a:r>
              <a:rPr lang="en-GB" sz="3400" dirty="0"/>
              <a:t>‘OR’ </a:t>
            </a:r>
            <a:r>
              <a:rPr lang="en-GB" sz="3400" dirty="0" smtClean="0"/>
              <a:t>gate indicates </a:t>
            </a:r>
            <a:r>
              <a:rPr lang="en-GB" sz="3400" dirty="0"/>
              <a:t>that only one of the causes need be present to cause the event, whilst the ‘AND’ gate indicates that all the causation factors were, or are needed (e.g</a:t>
            </a:r>
            <a:r>
              <a:rPr lang="en-GB" sz="3400" dirty="0" smtClean="0"/>
              <a:t>., a </a:t>
            </a:r>
            <a:r>
              <a:rPr lang="en-GB" sz="3400" dirty="0"/>
              <a:t>fire to occur </a:t>
            </a:r>
            <a:r>
              <a:rPr lang="en-GB" sz="3400" dirty="0" smtClean="0"/>
              <a:t>would </a:t>
            </a:r>
            <a:r>
              <a:rPr lang="en-GB" sz="3400" dirty="0"/>
              <a:t>have the AND gates of </a:t>
            </a:r>
            <a:r>
              <a:rPr lang="en-GB" sz="3400" dirty="0" smtClean="0"/>
              <a:t>oxygen</a:t>
            </a:r>
            <a:r>
              <a:rPr lang="en-GB" sz="3400" dirty="0"/>
              <a:t>, fuel and ignition as all must be present, whilst for the ignition, this could have a number of possible OR gates, such as an electronic failure, or a dropped </a:t>
            </a:r>
            <a:r>
              <a:rPr lang="en-GB" sz="3400" dirty="0" smtClean="0"/>
              <a:t>cigarette, </a:t>
            </a:r>
            <a:r>
              <a:rPr lang="en-GB" sz="3400" dirty="0"/>
              <a:t>etc.).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3400" dirty="0"/>
              <a:t>It should form a </a:t>
            </a:r>
            <a:r>
              <a:rPr lang="en-GB" sz="3400" dirty="0" smtClean="0"/>
              <a:t>tree-like </a:t>
            </a:r>
            <a:r>
              <a:rPr lang="en-GB" sz="3400" dirty="0"/>
              <a:t>flow </a:t>
            </a:r>
            <a:r>
              <a:rPr lang="en-GB" sz="3400" dirty="0" smtClean="0"/>
              <a:t>chart</a:t>
            </a:r>
            <a:r>
              <a:rPr lang="en-GB" sz="3400" dirty="0"/>
              <a:t>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3400" dirty="0"/>
              <a:t>The different pathways are called ‘nodes’ and </a:t>
            </a:r>
            <a:r>
              <a:rPr lang="en-GB" sz="3400" dirty="0" smtClean="0"/>
              <a:t>represent deviations which could occur.</a:t>
            </a:r>
            <a:endParaRPr lang="en-GB" sz="34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3400" dirty="0"/>
              <a:t>U</a:t>
            </a:r>
            <a:r>
              <a:rPr lang="en-GB" sz="3400" dirty="0" smtClean="0"/>
              <a:t>se </a:t>
            </a:r>
            <a:r>
              <a:rPr lang="en-GB" sz="3400" dirty="0"/>
              <a:t>some of the following terms </a:t>
            </a:r>
            <a:r>
              <a:rPr lang="en-GB" sz="3400" dirty="0" smtClean="0"/>
              <a:t>to </a:t>
            </a:r>
            <a:r>
              <a:rPr lang="en-GB" sz="3400" dirty="0"/>
              <a:t>convey a sense of probability: None; More of; Less of; Reverse; Other than; Part of ; More </a:t>
            </a:r>
            <a:r>
              <a:rPr lang="en-GB" sz="3400" dirty="0" smtClean="0"/>
              <a:t>than.</a:t>
            </a:r>
            <a:endParaRPr lang="en-GB" sz="3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TOOLS </a:t>
            </a:r>
            <a:r>
              <a:rPr lang="en-GB" dirty="0" smtClean="0"/>
              <a:t>4: EVENT AND FAULT TREE ANALYSIS</a:t>
            </a:r>
            <a:br>
              <a:rPr lang="en-GB" dirty="0" smtClean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76129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FAULT TREE FOR A SUDDEN DEATH OF A PARTICIPANT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" y="1361440"/>
            <a:ext cx="8087360" cy="4094480"/>
          </a:xfrm>
        </p:spPr>
      </p:pic>
    </p:spTree>
    <p:extLst>
      <p:ext uri="{BB962C8B-B14F-4D97-AF65-F5344CB8AC3E}">
        <p14:creationId xmlns:p14="http://schemas.microsoft.com/office/powerpoint/2010/main" val="28756199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CRITICAL PATH FOR AN EVENT TREE FOR A TERRORIST BOMB ATTACK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" y="1361440"/>
            <a:ext cx="8056880" cy="4094480"/>
          </a:xfrm>
        </p:spPr>
      </p:pic>
    </p:spTree>
    <p:extLst>
      <p:ext uri="{BB962C8B-B14F-4D97-AF65-F5344CB8AC3E}">
        <p14:creationId xmlns:p14="http://schemas.microsoft.com/office/powerpoint/2010/main" val="1947828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EVENT TREE DIAGRAM FOR SUDDEN DEATH OF A PARTICIPANT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097280"/>
            <a:ext cx="7579360" cy="4378960"/>
          </a:xfrm>
        </p:spPr>
      </p:pic>
    </p:spTree>
    <p:extLst>
      <p:ext uri="{BB962C8B-B14F-4D97-AF65-F5344CB8AC3E}">
        <p14:creationId xmlns:p14="http://schemas.microsoft.com/office/powerpoint/2010/main" val="8053890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FAULT TREE: WHAT CAN LEAD TO A TERRORIST ATTACK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356" y="1271589"/>
            <a:ext cx="6938644" cy="4123372"/>
          </a:xfrm>
        </p:spPr>
      </p:pic>
    </p:spTree>
    <p:extLst>
      <p:ext uri="{BB962C8B-B14F-4D97-AF65-F5344CB8AC3E}">
        <p14:creationId xmlns:p14="http://schemas.microsoft.com/office/powerpoint/2010/main" val="12195425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534572" y="1272381"/>
            <a:ext cx="7850921" cy="4313237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At its simplest </a:t>
            </a:r>
            <a:r>
              <a:rPr lang="en-GB" dirty="0"/>
              <a:t>level it is about looking at maps and plans where activities take place and identifying potential hazards and risks</a:t>
            </a:r>
            <a:r>
              <a:rPr lang="en-GB" dirty="0" smtClean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 It </a:t>
            </a:r>
            <a:r>
              <a:rPr lang="en-GB" dirty="0"/>
              <a:t>can also represent data collected as part of a frequency </a:t>
            </a:r>
            <a:r>
              <a:rPr lang="en-GB" dirty="0" smtClean="0"/>
              <a:t>table.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C</a:t>
            </a:r>
            <a:r>
              <a:rPr lang="en-GB" dirty="0" smtClean="0"/>
              <a:t>an </a:t>
            </a:r>
            <a:r>
              <a:rPr lang="en-GB" dirty="0"/>
              <a:t>work on the same sort of lines as a police hotspot map, whereby they may highlight acts of criminality. </a:t>
            </a:r>
            <a:endParaRPr lang="en-GB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In </a:t>
            </a:r>
            <a:r>
              <a:rPr lang="en-GB" dirty="0"/>
              <a:t>the past these would be done with pins on a map, now they are done </a:t>
            </a:r>
            <a:r>
              <a:rPr lang="en-GB" dirty="0" smtClean="0"/>
              <a:t>electronically.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TOOLS 5: SPATIAL ANALYSIS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592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6160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4810125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0" y="36766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63" name="Picture 2"/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513" y="3631418"/>
            <a:ext cx="48799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164" name="AutoShape 20"/>
          <p:cNvCxnSpPr>
            <a:cxnSpLocks noChangeShapeType="1"/>
          </p:cNvCxnSpPr>
          <p:nvPr/>
        </p:nvCxnSpPr>
        <p:spPr bwMode="auto">
          <a:xfrm>
            <a:off x="2636007" y="2812171"/>
            <a:ext cx="2329888" cy="1321679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5261317" y="676763"/>
            <a:ext cx="364353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Shown here is a map of the Olympic park area in London, where the 2012 Olympic Games took place. The numbers highlighted give a snapshot of the crimes which took place for 2014, showing the total number of recorded incidents, with the second map giving a more detailed breakdown of the crimes which took place near the stadium. This spatial analysis quickly and easily helps to identify hazards (e.g. thieves), risks (e.g. loss of property) and </a:t>
            </a:r>
            <a:r>
              <a:rPr lang="en-GB" sz="1200" dirty="0" smtClean="0"/>
              <a:t>where </a:t>
            </a:r>
            <a:r>
              <a:rPr lang="en-GB" sz="1200" dirty="0"/>
              <a:t>resources can be placed to deal with the risk of theft, such as placing more stewards in certain locations.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07532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71084" y="4401573"/>
            <a:ext cx="8186836" cy="675967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Chapter 4 – 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Management Research, Models and Tool </a:t>
            </a:r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(Part 2 - Tools)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76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Many other possible tools which can be used.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The various tools described </a:t>
            </a:r>
            <a:r>
              <a:rPr lang="en-GB" dirty="0" smtClean="0"/>
              <a:t>are </a:t>
            </a:r>
            <a:r>
              <a:rPr lang="en-GB" dirty="0"/>
              <a:t>not purely risk management techniques. </a:t>
            </a:r>
            <a:endParaRPr lang="en-GB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They </a:t>
            </a:r>
            <a:r>
              <a:rPr lang="en-GB" dirty="0"/>
              <a:t>illustrate that risk management should blend in with everyday practices, whereby risk management is not seen as an onerous, additional activity. </a:t>
            </a:r>
            <a:endParaRPr lang="en-GB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Although </a:t>
            </a:r>
            <a:r>
              <a:rPr lang="en-GB" dirty="0"/>
              <a:t>the tools may seem initially complex, once one or two are mastered, </a:t>
            </a:r>
            <a:r>
              <a:rPr lang="en-GB" dirty="0" smtClean="0"/>
              <a:t>they </a:t>
            </a:r>
            <a:r>
              <a:rPr lang="en-GB" dirty="0"/>
              <a:t>are drawn on to help a variety of working problems, particularly the ones which encourage </a:t>
            </a:r>
            <a:r>
              <a:rPr lang="en-GB" dirty="0" smtClean="0"/>
              <a:t>creativity.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CONCLUSION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28924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Thank You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Name:</a:t>
            </a:r>
            <a:r>
              <a:rPr lang="en-GB" smtClean="0"/>
              <a:t>	Mark </a:t>
            </a:r>
            <a:r>
              <a:rPr lang="en-GB" dirty="0" err="1" smtClean="0"/>
              <a:t>Piekarz</a:t>
            </a:r>
            <a:endParaRPr lang="en-GB" dirty="0" smtClean="0"/>
          </a:p>
          <a:p>
            <a:r>
              <a:rPr lang="en-GB" dirty="0" smtClean="0"/>
              <a:t>Email: 	m.piekarz@worc.ac.uk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871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 smtClean="0"/>
              <a:t>These relate to the chapter objectives in Chapter 4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dirty="0" smtClean="0"/>
              <a:t>To </a:t>
            </a:r>
            <a:r>
              <a:rPr lang="en-GB" dirty="0"/>
              <a:t>explain the difference between </a:t>
            </a:r>
            <a:r>
              <a:rPr lang="en-GB" dirty="0" smtClean="0"/>
              <a:t>theories</a:t>
            </a:r>
            <a:r>
              <a:rPr lang="en-GB" dirty="0"/>
              <a:t>, tools and models.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dirty="0"/>
              <a:t>To provide an overview of the many different tools which can be used to identify, analyse and assess risks.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dirty="0"/>
              <a:t>To provide a variety of examples to illustrate how the tools can be used for the different sectors.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dirty="0"/>
              <a:t>To explain the basic principles of the research process and where data can be accessed from.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35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-This is the first of a two part lecture on Tools and Research.</a:t>
            </a:r>
          </a:p>
          <a:p>
            <a:r>
              <a:rPr lang="en-GB" dirty="0"/>
              <a:t>-</a:t>
            </a:r>
            <a:r>
              <a:rPr lang="en-GB" dirty="0" smtClean="0"/>
              <a:t>Analysing risk is a key component of the practical risk process (H &amp; S, project and strategic risk analysis).</a:t>
            </a:r>
          </a:p>
          <a:p>
            <a:r>
              <a:rPr lang="en-GB" dirty="0" smtClean="0"/>
              <a:t>-It is the most complex stage.</a:t>
            </a:r>
          </a:p>
          <a:p>
            <a:r>
              <a:rPr lang="en-GB" dirty="0"/>
              <a:t>-</a:t>
            </a:r>
            <a:r>
              <a:rPr lang="en-GB" dirty="0" smtClean="0"/>
              <a:t>It involves research to collect data (separate lecture) which can be used for various tools to identify past, present and future hazards and risks.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752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093384252"/>
              </p:ext>
            </p:extLst>
          </p:nvPr>
        </p:nvGraphicFramePr>
        <p:xfrm>
          <a:off x="670560" y="1271588"/>
          <a:ext cx="3901440" cy="4313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CLARIFYING THE KEY TERMS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>
          <a:xfrm>
            <a:off x="4775200" y="1272381"/>
            <a:ext cx="3610293" cy="4313237"/>
          </a:xfrm>
        </p:spPr>
        <p:txBody>
          <a:bodyPr>
            <a:normAutofit fontScale="85000" lnSpcReduction="10000"/>
          </a:bodyPr>
          <a:lstStyle/>
          <a:p>
            <a:r>
              <a:rPr lang="en-GB" altLang="en-US" dirty="0" smtClean="0"/>
              <a:t>Tools need </a:t>
            </a:r>
            <a:r>
              <a:rPr lang="en-GB" altLang="en-US" dirty="0"/>
              <a:t>data, which can then be used to:</a:t>
            </a:r>
          </a:p>
          <a:p>
            <a:pPr lvl="1"/>
            <a:r>
              <a:rPr lang="en-GB" altLang="en-US" dirty="0"/>
              <a:t>Help identify risk and </a:t>
            </a:r>
            <a:r>
              <a:rPr lang="en-GB" altLang="en-US" dirty="0" smtClean="0"/>
              <a:t>hazards.</a:t>
            </a:r>
            <a:endParaRPr lang="en-GB" altLang="en-US" dirty="0"/>
          </a:p>
          <a:p>
            <a:pPr lvl="1"/>
            <a:r>
              <a:rPr lang="en-GB" altLang="en-US" dirty="0"/>
              <a:t>Help analyse patterns of </a:t>
            </a:r>
            <a:r>
              <a:rPr lang="en-GB" altLang="en-US" dirty="0" smtClean="0"/>
              <a:t>causation.</a:t>
            </a:r>
            <a:endParaRPr lang="en-GB" altLang="en-US" dirty="0"/>
          </a:p>
          <a:p>
            <a:pPr lvl="1"/>
            <a:r>
              <a:rPr lang="en-GB" altLang="en-US" dirty="0"/>
              <a:t>Help assess possible </a:t>
            </a:r>
            <a:r>
              <a:rPr lang="en-GB" altLang="en-US" dirty="0" smtClean="0"/>
              <a:t>impacts.</a:t>
            </a:r>
            <a:endParaRPr lang="en-GB" altLang="en-US" dirty="0"/>
          </a:p>
          <a:p>
            <a:pPr lvl="1"/>
            <a:r>
              <a:rPr lang="en-GB" altLang="en-US" dirty="0"/>
              <a:t>Help guide actions/make </a:t>
            </a:r>
            <a:r>
              <a:rPr lang="en-GB" altLang="en-US" dirty="0" smtClean="0"/>
              <a:t>decisions.</a:t>
            </a:r>
            <a:endParaRPr lang="en-GB" alt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20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284157555"/>
              </p:ext>
            </p:extLst>
          </p:nvPr>
        </p:nvGraphicFramePr>
        <p:xfrm>
          <a:off x="407964" y="1272381"/>
          <a:ext cx="8510953" cy="4341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07476"/>
                <a:gridCol w="2900289"/>
                <a:gridCol w="4403188"/>
              </a:tblGrid>
              <a:tr h="27401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485" marR="294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What needs to be </a:t>
                      </a:r>
                      <a:r>
                        <a:rPr lang="en-GB" sz="1600" dirty="0" smtClean="0">
                          <a:effectLst/>
                        </a:rPr>
                        <a:t>considered</a:t>
                      </a:r>
                      <a:endParaRPr lang="en-GB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485" marR="294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Examples of </a:t>
                      </a:r>
                      <a:r>
                        <a:rPr lang="en-GB" sz="1600" dirty="0" smtClean="0">
                          <a:effectLst/>
                        </a:rPr>
                        <a:t>tools</a:t>
                      </a:r>
                      <a:endParaRPr lang="en-GB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485" marR="29485" marT="0" marB="0"/>
                </a:tc>
              </a:tr>
              <a:tr h="636706"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Stage 1 - Context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485" marR="294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/>
                        <a:t>-What is the nature of the organisation?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/>
                        <a:t>-</a:t>
                      </a:r>
                      <a:r>
                        <a:rPr lang="en-GB" sz="1000" dirty="0" smtClean="0"/>
                        <a:t>Who, what, how and where of risk</a:t>
                      </a:r>
                      <a:endParaRPr lang="en-GB" sz="1000" dirty="0"/>
                    </a:p>
                  </a:txBody>
                  <a:tcPr marL="29485" marR="294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 smtClean="0"/>
                        <a:t>-Mind-mapping</a:t>
                      </a:r>
                      <a:endParaRPr lang="en-GB" sz="1000" dirty="0"/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/>
                        <a:t>-SWOT (leading into PESTLE and process stage 2) useful for project and strategic </a:t>
                      </a:r>
                      <a:r>
                        <a:rPr lang="en-GB" sz="1000" dirty="0" smtClean="0"/>
                        <a:t>assessments</a:t>
                      </a:r>
                      <a:endParaRPr lang="en-GB" sz="1000" dirty="0"/>
                    </a:p>
                  </a:txBody>
                  <a:tcPr marL="29485" marR="29485" marT="0" marB="0"/>
                </a:tc>
              </a:tr>
              <a:tr h="1233066"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Stage 2 - Analysis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485" marR="294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/>
                        <a:t>-Identifying key risks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/>
                        <a:t>-Identifying key </a:t>
                      </a:r>
                      <a:r>
                        <a:rPr lang="en-GB" sz="1000" dirty="0" smtClean="0"/>
                        <a:t>hazards</a:t>
                      </a:r>
                      <a:endParaRPr lang="en-GB" sz="1000" dirty="0"/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/>
                        <a:t>-Identifying key causation </a:t>
                      </a:r>
                      <a:r>
                        <a:rPr lang="en-GB" sz="1000" dirty="0" smtClean="0"/>
                        <a:t>factors</a:t>
                      </a:r>
                      <a:endParaRPr lang="en-GB" sz="1000" dirty="0"/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/>
                        <a:t>-Identifying any triggers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/>
                        <a:t>-Analysing the relationships of factors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/>
                        <a:t>-Identifying and analysing  suitable indicators of causation</a:t>
                      </a:r>
                    </a:p>
                  </a:txBody>
                  <a:tcPr marL="29485" marR="294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 smtClean="0"/>
                        <a:t>- </a:t>
                      </a:r>
                      <a:r>
                        <a:rPr lang="en-GB" sz="1000" dirty="0"/>
                        <a:t>SWOT &amp; PESTLE (expanded from the previous stage)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/>
                        <a:t>Mind mapping (see section 4.6.1)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/>
                        <a:t>-Fishbone analysis  (see section 4.6.2)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/>
                        <a:t>Causal loops (see section 4.6.3)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/>
                        <a:t>-Event and fault tree analysis (see section 4.6.4)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/>
                        <a:t>-Spatial analysis (see section 4.6.5)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/>
                        <a:t>-Checklists (see also Chapter 6)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/>
                        <a:t>-Financial tools, such costs of capital returns, cash flow </a:t>
                      </a:r>
                      <a:r>
                        <a:rPr lang="en-GB" sz="1000" dirty="0" smtClean="0"/>
                        <a:t>forecasts, etc.</a:t>
                      </a:r>
                      <a:endParaRPr lang="en-GB" sz="1000" dirty="0"/>
                    </a:p>
                  </a:txBody>
                  <a:tcPr marL="29485" marR="29485" marT="0" marB="0"/>
                </a:tc>
              </a:tr>
              <a:tr h="736298"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Stage 3 – Assessment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485" marR="294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/>
                        <a:t>-Assessing type of impacts and severity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/>
                        <a:t>-Assessing likelihood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/>
                        <a:t>-Applying assessment scales to represent or categorise the risk </a:t>
                      </a:r>
                      <a:r>
                        <a:rPr lang="en-GB" sz="1000" dirty="0" smtClean="0"/>
                        <a:t>(</a:t>
                      </a:r>
                      <a:r>
                        <a:rPr lang="en-GB" sz="1000" dirty="0"/>
                        <a:t>e.g. high, low, medium)</a:t>
                      </a:r>
                    </a:p>
                  </a:txBody>
                  <a:tcPr marL="29485" marR="294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 smtClean="0"/>
                        <a:t>-</a:t>
                      </a:r>
                      <a:r>
                        <a:rPr lang="en-GB" sz="1000" dirty="0"/>
                        <a:t>Statistical analysis of frequency profiles, impact matrixes, spatial analysis (see Chapter 3)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/>
                        <a:t>-Risk mapping on grids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/>
                        <a:t>-Monte Carlo method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/>
                        <a:t>-Trend </a:t>
                      </a:r>
                      <a:r>
                        <a:rPr lang="en-GB" sz="1000" dirty="0" smtClean="0"/>
                        <a:t>extrapolation</a:t>
                      </a:r>
                      <a:endParaRPr lang="en-GB" sz="1000" dirty="0"/>
                    </a:p>
                  </a:txBody>
                  <a:tcPr marL="29485" marR="29485" marT="0" marB="0"/>
                </a:tc>
              </a:tr>
              <a:tr h="932704"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Stage 4 - Control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485" marR="294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/>
                        <a:t>-Prioritising resources -Reviewing points where control measures can be put in place </a:t>
                      </a:r>
                      <a:endParaRPr lang="en-GB" sz="1000" dirty="0" smtClean="0"/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 smtClean="0"/>
                        <a:t>Measures </a:t>
                      </a:r>
                      <a:r>
                        <a:rPr lang="en-GB" sz="1000" dirty="0"/>
                        <a:t>to reduce severity of impact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 smtClean="0"/>
                        <a:t>-</a:t>
                      </a:r>
                      <a:r>
                        <a:rPr lang="en-GB" sz="1000" dirty="0"/>
                        <a:t>Producing action </a:t>
                      </a:r>
                      <a:r>
                        <a:rPr lang="en-GB" sz="1000" dirty="0" smtClean="0"/>
                        <a:t>checklists</a:t>
                      </a:r>
                      <a:endParaRPr lang="en-GB" sz="1000" dirty="0"/>
                    </a:p>
                  </a:txBody>
                  <a:tcPr marL="29485" marR="294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 smtClean="0"/>
                        <a:t>-</a:t>
                      </a:r>
                      <a:r>
                        <a:rPr lang="en-GB" sz="1000" dirty="0"/>
                        <a:t>Review critical paths, scenarios and assessments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/>
                        <a:t>-Scenario training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/>
                        <a:t>-Checklists of actions (Chapter 6)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/>
                        <a:t>-Decision tree scenario </a:t>
                      </a:r>
                      <a:r>
                        <a:rPr lang="en-GB" sz="1000" dirty="0" smtClean="0"/>
                        <a:t>analysis</a:t>
                      </a:r>
                      <a:endParaRPr lang="en-GB" sz="1000" dirty="0"/>
                    </a:p>
                  </a:txBody>
                  <a:tcPr marL="29485" marR="29485" marT="0" marB="0"/>
                </a:tc>
              </a:tr>
              <a:tr h="502830"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Stage 5 – Monitor</a:t>
                      </a:r>
                      <a:endParaRPr lang="en-GB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485" marR="294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/>
                        <a:t>-Review checklists, forms, assessments and analysis.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/>
                        <a:t>-Amend control measures</a:t>
                      </a:r>
                    </a:p>
                  </a:txBody>
                  <a:tcPr marL="29485" marR="294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 smtClean="0"/>
                        <a:t>-</a:t>
                      </a:r>
                      <a:r>
                        <a:rPr lang="en-GB" sz="1000" dirty="0"/>
                        <a:t>Reviewing key performance indicators (Section 4.7)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/>
                        <a:t>-Responding to </a:t>
                      </a:r>
                      <a:r>
                        <a:rPr lang="en-GB" sz="1000" dirty="0" smtClean="0"/>
                        <a:t>events</a:t>
                      </a:r>
                      <a:endParaRPr lang="en-GB" sz="1000" dirty="0"/>
                    </a:p>
                  </a:txBody>
                  <a:tcPr marL="29485" marR="29485" marT="0" marB="0"/>
                </a:tc>
              </a:tr>
            </a:tbl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AN OVERVIEW OF THE PROCESS STAGES AND TOOLS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70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212652" y="1272381"/>
            <a:ext cx="8311588" cy="4313237"/>
          </a:xfrm>
        </p:spPr>
        <p:txBody>
          <a:bodyPr>
            <a:normAutofit fontScale="47500" lnSpcReduction="20000"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5100" dirty="0" smtClean="0"/>
              <a:t>Relaxed, open and rule </a:t>
            </a:r>
            <a:r>
              <a:rPr lang="en-GB" sz="5100" dirty="0"/>
              <a:t>nothing in or </a:t>
            </a:r>
            <a:r>
              <a:rPr lang="en-GB" sz="5100" dirty="0" smtClean="0"/>
              <a:t>out.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5100" dirty="0" smtClean="0"/>
              <a:t>Focus </a:t>
            </a:r>
            <a:r>
              <a:rPr lang="en-GB" sz="5100" dirty="0"/>
              <a:t>on key words, then let ideas </a:t>
            </a:r>
            <a:r>
              <a:rPr lang="en-GB" sz="5100" dirty="0" smtClean="0"/>
              <a:t>flow or branch off/radiate</a:t>
            </a:r>
            <a:r>
              <a:rPr lang="en-GB" sz="5100" dirty="0"/>
              <a:t>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5100" dirty="0" smtClean="0"/>
              <a:t>Various methods/software packages such as the </a:t>
            </a:r>
            <a:r>
              <a:rPr lang="en-GB" sz="5100" dirty="0" err="1" smtClean="0"/>
              <a:t>Buzan</a:t>
            </a:r>
            <a:r>
              <a:rPr lang="en-GB" sz="5100" dirty="0" smtClean="0"/>
              <a:t> </a:t>
            </a:r>
            <a:r>
              <a:rPr lang="en-GB" sz="5100" dirty="0"/>
              <a:t>method (links at the end of this chapter</a:t>
            </a:r>
            <a:r>
              <a:rPr lang="en-GB" sz="5100" dirty="0" smtClean="0"/>
              <a:t>).</a:t>
            </a:r>
            <a:endParaRPr lang="en-GB" sz="51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5100" dirty="0" smtClean="0"/>
              <a:t>It </a:t>
            </a:r>
            <a:r>
              <a:rPr lang="en-GB" sz="5100" dirty="0"/>
              <a:t>draws on ideas of lateral </a:t>
            </a:r>
            <a:r>
              <a:rPr lang="en-GB" sz="5100" dirty="0" smtClean="0"/>
              <a:t>thinking (Edward </a:t>
            </a:r>
            <a:r>
              <a:rPr lang="en-GB" sz="5100" dirty="0"/>
              <a:t>de </a:t>
            </a:r>
            <a:r>
              <a:rPr lang="en-GB" sz="5100" dirty="0" smtClean="0"/>
              <a:t>Bono 2009</a:t>
            </a:r>
            <a:r>
              <a:rPr lang="en-GB" sz="5100" dirty="0"/>
              <a:t>). </a:t>
            </a:r>
            <a:endParaRPr lang="en-GB" sz="5100" dirty="0" smtClean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5100" dirty="0" smtClean="0"/>
              <a:t>If </a:t>
            </a:r>
            <a:r>
              <a:rPr lang="en-GB" sz="5100" dirty="0"/>
              <a:t>doing it as part of a group mind map, avoid criticising ideas and draw on different people’s knowledge and experiences.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5100" dirty="0"/>
              <a:t>Use it to both understand the breadth and variety of risks, then </a:t>
            </a:r>
            <a:r>
              <a:rPr lang="en-GB" sz="5100" dirty="0" smtClean="0"/>
              <a:t>use it later to </a:t>
            </a:r>
            <a:r>
              <a:rPr lang="en-GB" sz="5100" dirty="0"/>
              <a:t>develop solutions and control measures</a:t>
            </a:r>
            <a:r>
              <a:rPr lang="en-GB" dirty="0"/>
              <a:t>.</a:t>
            </a:r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TOOLS 1: MIND MAPPING (See chapter 4)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2226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MIND MAPPING EXAMPLE 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68812" y="1272381"/>
            <a:ext cx="1997613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-Starting point</a:t>
            </a:r>
          </a:p>
          <a:p>
            <a:r>
              <a:rPr lang="en-GB" sz="1400" dirty="0" smtClean="0"/>
              <a:t>-Share experiences and ideas</a:t>
            </a:r>
          </a:p>
          <a:p>
            <a:r>
              <a:rPr lang="en-GB" sz="1400" dirty="0" smtClean="0"/>
              <a:t>-Encapsulated </a:t>
            </a:r>
            <a:r>
              <a:rPr lang="en-GB" sz="1400" dirty="0"/>
              <a:t>by such clichés as ‘thinking outside of the box’ or ‘blue sky thinking</a:t>
            </a:r>
            <a:r>
              <a:rPr lang="en-GB" sz="1400" dirty="0" smtClean="0"/>
              <a:t>’</a:t>
            </a:r>
          </a:p>
          <a:p>
            <a:r>
              <a:rPr lang="en-GB" sz="1400" dirty="0" smtClean="0"/>
              <a:t>- This example uses the simple anatomy of risk model (Chapter 2) to identify a range of risks, hazards and causation factors.</a:t>
            </a:r>
            <a:endParaRPr lang="en-GB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425" y="1272380"/>
            <a:ext cx="6489895" cy="422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61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7500" lnSpcReduction="20000"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dirty="0"/>
              <a:t>H</a:t>
            </a:r>
            <a:r>
              <a:rPr lang="en-GB" dirty="0" smtClean="0"/>
              <a:t>ead </a:t>
            </a:r>
            <a:r>
              <a:rPr lang="en-GB" dirty="0"/>
              <a:t>of the fish encapsulates the problem, or </a:t>
            </a:r>
            <a:r>
              <a:rPr lang="en-GB" dirty="0" smtClean="0"/>
              <a:t>the </a:t>
            </a:r>
            <a:r>
              <a:rPr lang="en-GB" dirty="0"/>
              <a:t>risk.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dirty="0"/>
              <a:t>From the head, </a:t>
            </a:r>
            <a:r>
              <a:rPr lang="en-GB" dirty="0" smtClean="0"/>
              <a:t>work </a:t>
            </a:r>
            <a:r>
              <a:rPr lang="en-GB" dirty="0"/>
              <a:t>backwards to create the diagram.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dirty="0"/>
              <a:t>The bones represent the key </a:t>
            </a:r>
            <a:r>
              <a:rPr lang="en-GB" dirty="0" smtClean="0"/>
              <a:t>causation factors. </a:t>
            </a:r>
            <a:endParaRPr lang="en-GB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dirty="0"/>
              <a:t>The </a:t>
            </a:r>
            <a:r>
              <a:rPr lang="en-GB" dirty="0" smtClean="0"/>
              <a:t>broad </a:t>
            </a:r>
            <a:r>
              <a:rPr lang="en-GB" dirty="0"/>
              <a:t>causation factors spur of the main spine (e.g</a:t>
            </a:r>
            <a:r>
              <a:rPr lang="en-GB" dirty="0" smtClean="0"/>
              <a:t>., </a:t>
            </a:r>
            <a:r>
              <a:rPr lang="en-GB" dirty="0"/>
              <a:t>causation factors based around people, equipment, communications, organisational culture, using PESTLE, </a:t>
            </a:r>
            <a:r>
              <a:rPr lang="en-GB" dirty="0" err="1" smtClean="0"/>
              <a:t>etc</a:t>
            </a:r>
            <a:r>
              <a:rPr lang="en-GB" dirty="0" smtClean="0"/>
              <a:t>).</a:t>
            </a:r>
            <a:endParaRPr lang="en-GB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dirty="0"/>
              <a:t>Some of </a:t>
            </a:r>
            <a:r>
              <a:rPr lang="en-GB" dirty="0" smtClean="0"/>
              <a:t>the earlier </a:t>
            </a:r>
            <a:r>
              <a:rPr lang="en-GB" dirty="0"/>
              <a:t>checklist questions in the process stages </a:t>
            </a:r>
            <a:r>
              <a:rPr lang="en-GB" dirty="0" smtClean="0"/>
              <a:t>can </a:t>
            </a:r>
            <a:r>
              <a:rPr lang="en-GB" dirty="0"/>
              <a:t>be used to generate ideas for the main spurs. </a:t>
            </a:r>
          </a:p>
          <a:p>
            <a:pPr lvl="0"/>
            <a:endParaRPr lang="en-GB" dirty="0"/>
          </a:p>
          <a:p>
            <a:pPr lvl="0"/>
            <a:endParaRPr lang="en-GB" dirty="0"/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TOOLS </a:t>
            </a:r>
            <a:r>
              <a:rPr lang="en-GB" dirty="0" smtClean="0"/>
              <a:t>2: FISHBONE ANALYSIS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273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</TotalTime>
  <Words>1560</Words>
  <Application>Microsoft Office PowerPoint</Application>
  <PresentationFormat>On-screen Show (4:3)</PresentationFormat>
  <Paragraphs>131</Paragraphs>
  <Slides>21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Risk and Safety Management in the Leisure, Events, Tourism and Sports Industries </vt:lpstr>
      <vt:lpstr>PowerPoint Presentation</vt:lpstr>
      <vt:lpstr>PowerPoint Presentation</vt:lpstr>
      <vt:lpstr>PowerPoint Presentation</vt:lpstr>
      <vt:lpstr>CLARIFYING THE KEY TERMS</vt:lpstr>
      <vt:lpstr>AN OVERVIEW OF THE PROCESS STAGES AND TOOLS</vt:lpstr>
      <vt:lpstr>TOOLS 1: MIND MAPPING (See chapter 4)</vt:lpstr>
      <vt:lpstr>MIND MAPPING EXAMPLE </vt:lpstr>
      <vt:lpstr>TOOLS 2: FISHBONE ANALYSIS</vt:lpstr>
      <vt:lpstr>EXAMPLE OF A FISHBONE DIAGRAM: SPORT INJURIES</vt:lpstr>
      <vt:lpstr>TOOLS 3: CAUSATION LOOPS</vt:lpstr>
      <vt:lpstr>CAUSATION LOOP: A STRATEGIC FOOTBALL CLUB FAILING OR SUCCEEDING </vt:lpstr>
      <vt:lpstr>TOOLS 4: EVENT AND FAULT TREE ANALYSIS </vt:lpstr>
      <vt:lpstr>FAULT TREE FOR A SUDDEN DEATH OF A PARTICIPANT</vt:lpstr>
      <vt:lpstr>CRITICAL PATH FOR AN EVENT TREE FOR A TERRORIST BOMB ATTACK</vt:lpstr>
      <vt:lpstr>EVENT TREE DIAGRAM FOR SUDDEN DEATH OF A PARTICIPANT </vt:lpstr>
      <vt:lpstr>FAULT TREE: WHAT CAN LEAD TO A TERRORIST ATTACK</vt:lpstr>
      <vt:lpstr>TOOLS 5: SPATIAL ANALYSIS</vt:lpstr>
      <vt:lpstr>PowerPoint Presentation</vt:lpstr>
      <vt:lpstr>CONCLUSION</vt:lpstr>
      <vt:lpstr>Thank You</vt:lpstr>
    </vt:vector>
  </TitlesOfParts>
  <Company>CABI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Hilliar</dc:creator>
  <cp:lastModifiedBy>James Bishop</cp:lastModifiedBy>
  <cp:revision>54</cp:revision>
  <dcterms:created xsi:type="dcterms:W3CDTF">2014-12-08T12:01:41Z</dcterms:created>
  <dcterms:modified xsi:type="dcterms:W3CDTF">2015-08-14T11:54:33Z</dcterms:modified>
</cp:coreProperties>
</file>