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63" r:id="rId2"/>
    <p:sldId id="257" r:id="rId3"/>
    <p:sldId id="265" r:id="rId4"/>
    <p:sldId id="258" r:id="rId5"/>
    <p:sldId id="274" r:id="rId6"/>
    <p:sldId id="279" r:id="rId7"/>
    <p:sldId id="300" r:id="rId8"/>
    <p:sldId id="282" r:id="rId9"/>
    <p:sldId id="288" r:id="rId10"/>
    <p:sldId id="302" r:id="rId11"/>
    <p:sldId id="270"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C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586" autoAdjust="0"/>
  </p:normalViewPr>
  <p:slideViewPr>
    <p:cSldViewPr snapToGrid="0" snapToObjects="1">
      <p:cViewPr>
        <p:scale>
          <a:sx n="90" d="100"/>
          <a:sy n="90" d="100"/>
        </p:scale>
        <p:origin x="-1002" y="-72"/>
      </p:cViewPr>
      <p:guideLst>
        <p:guide orient="horz" pos="2160"/>
        <p:guide pos="2880"/>
      </p:guideLst>
    </p:cSldViewPr>
  </p:slideViewPr>
  <p:outlineViewPr>
    <p:cViewPr>
      <p:scale>
        <a:sx n="33" d="100"/>
        <a:sy n="33" d="100"/>
      </p:scale>
      <p:origin x="48"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266DED-8C43-40C7-985B-847636DD9F0B}" type="doc">
      <dgm:prSet loTypeId="urn:microsoft.com/office/officeart/2005/8/layout/pyramid2" loCatId="list" qsTypeId="urn:microsoft.com/office/officeart/2005/8/quickstyle/simple1" qsCatId="simple" csTypeId="urn:microsoft.com/office/officeart/2005/8/colors/accent1_2" csCatId="accent1" phldr="1"/>
      <dgm:spPr/>
    </dgm:pt>
    <dgm:pt modelId="{74A4261B-5C9D-4611-ABE1-0CE88D6A7D4F}">
      <dgm:prSet phldrT="[Text]"/>
      <dgm:spPr/>
      <dgm:t>
        <a:bodyPr/>
        <a:lstStyle/>
        <a:p>
          <a:r>
            <a:rPr lang="en-US" b="1" dirty="0" smtClean="0"/>
            <a:t>Professional judgments, heuristics or the guesstimate</a:t>
          </a:r>
          <a:endParaRPr lang="en-GB" dirty="0"/>
        </a:p>
      </dgm:t>
    </dgm:pt>
    <dgm:pt modelId="{D48F8CDF-209D-4903-A258-C763B3F570FE}" type="parTrans" cxnId="{E844770C-2154-45E2-A65B-71B1B57EE0CF}">
      <dgm:prSet/>
      <dgm:spPr/>
      <dgm:t>
        <a:bodyPr/>
        <a:lstStyle/>
        <a:p>
          <a:endParaRPr lang="en-GB"/>
        </a:p>
      </dgm:t>
    </dgm:pt>
    <dgm:pt modelId="{A4DEAE1D-24F7-4D48-B8BF-C0668A546470}" type="sibTrans" cxnId="{E844770C-2154-45E2-A65B-71B1B57EE0CF}">
      <dgm:prSet/>
      <dgm:spPr/>
      <dgm:t>
        <a:bodyPr/>
        <a:lstStyle/>
        <a:p>
          <a:endParaRPr lang="en-GB"/>
        </a:p>
      </dgm:t>
    </dgm:pt>
    <dgm:pt modelId="{70E1E22B-33C7-41A5-8BD9-BB7ABBFFFD76}">
      <dgm:prSet phldrT="[Text]"/>
      <dgm:spPr/>
      <dgm:t>
        <a:bodyPr/>
        <a:lstStyle/>
        <a:p>
          <a:r>
            <a:rPr lang="en-US" b="1" dirty="0" smtClean="0"/>
            <a:t>Analysis of specific case studies</a:t>
          </a:r>
          <a:endParaRPr lang="en-GB" dirty="0"/>
        </a:p>
      </dgm:t>
    </dgm:pt>
    <dgm:pt modelId="{339AEC22-439B-499E-9BD8-BFD940CA613B}" type="parTrans" cxnId="{5921ACAB-231B-4D5E-8F76-273C9079A003}">
      <dgm:prSet/>
      <dgm:spPr/>
      <dgm:t>
        <a:bodyPr/>
        <a:lstStyle/>
        <a:p>
          <a:endParaRPr lang="en-GB"/>
        </a:p>
      </dgm:t>
    </dgm:pt>
    <dgm:pt modelId="{559BCA57-7EEC-4F7A-9B6A-1C96D9292C65}" type="sibTrans" cxnId="{5921ACAB-231B-4D5E-8F76-273C9079A003}">
      <dgm:prSet/>
      <dgm:spPr/>
      <dgm:t>
        <a:bodyPr/>
        <a:lstStyle/>
        <a:p>
          <a:endParaRPr lang="en-GB"/>
        </a:p>
      </dgm:t>
    </dgm:pt>
    <dgm:pt modelId="{05BA582A-7A93-4665-B81D-6CD998D72259}">
      <dgm:prSet phldrT="[Text]"/>
      <dgm:spPr/>
      <dgm:t>
        <a:bodyPr/>
        <a:lstStyle/>
        <a:p>
          <a:r>
            <a:rPr lang="en-US" b="1" dirty="0" smtClean="0"/>
            <a:t>Identification of frequency of past events </a:t>
          </a:r>
          <a:endParaRPr lang="en-GB" dirty="0"/>
        </a:p>
      </dgm:t>
    </dgm:pt>
    <dgm:pt modelId="{93480363-E8C3-4CA7-B4AC-8EE7326D78ED}" type="parTrans" cxnId="{766EDB7E-E902-4EF1-B181-1F229BADA52C}">
      <dgm:prSet/>
      <dgm:spPr/>
      <dgm:t>
        <a:bodyPr/>
        <a:lstStyle/>
        <a:p>
          <a:endParaRPr lang="en-GB"/>
        </a:p>
      </dgm:t>
    </dgm:pt>
    <dgm:pt modelId="{CF99160D-FFD0-4C00-B42F-C3BCCB02317E}" type="sibTrans" cxnId="{766EDB7E-E902-4EF1-B181-1F229BADA52C}">
      <dgm:prSet/>
      <dgm:spPr/>
      <dgm:t>
        <a:bodyPr/>
        <a:lstStyle/>
        <a:p>
          <a:endParaRPr lang="en-GB"/>
        </a:p>
      </dgm:t>
    </dgm:pt>
    <dgm:pt modelId="{0C21551E-341F-402B-8326-C7D8444CB297}">
      <dgm:prSet/>
      <dgm:spPr/>
      <dgm:t>
        <a:bodyPr/>
        <a:lstStyle/>
        <a:p>
          <a:r>
            <a:rPr lang="en-US" b="1" smtClean="0"/>
            <a:t>Identifying frequency of similar events</a:t>
          </a:r>
          <a:endParaRPr lang="en-GB" dirty="0"/>
        </a:p>
      </dgm:t>
    </dgm:pt>
    <dgm:pt modelId="{34AB56BD-D2EB-4B2F-AFB5-6CDE6A18F891}" type="parTrans" cxnId="{DDCAC233-3618-4C86-85B7-F86BA8244DEF}">
      <dgm:prSet/>
      <dgm:spPr/>
      <dgm:t>
        <a:bodyPr/>
        <a:lstStyle/>
        <a:p>
          <a:endParaRPr lang="en-GB"/>
        </a:p>
      </dgm:t>
    </dgm:pt>
    <dgm:pt modelId="{69476283-40A8-49B7-ABE0-F24C91F676D2}" type="sibTrans" cxnId="{DDCAC233-3618-4C86-85B7-F86BA8244DEF}">
      <dgm:prSet/>
      <dgm:spPr/>
      <dgm:t>
        <a:bodyPr/>
        <a:lstStyle/>
        <a:p>
          <a:endParaRPr lang="en-GB"/>
        </a:p>
      </dgm:t>
    </dgm:pt>
    <dgm:pt modelId="{18B03905-7DE8-4254-9EFC-D2BC4F5604E4}" type="pres">
      <dgm:prSet presAssocID="{74266DED-8C43-40C7-985B-847636DD9F0B}" presName="compositeShape" presStyleCnt="0">
        <dgm:presLayoutVars>
          <dgm:dir/>
          <dgm:resizeHandles/>
        </dgm:presLayoutVars>
      </dgm:prSet>
      <dgm:spPr/>
    </dgm:pt>
    <dgm:pt modelId="{02053612-B4B0-4CB3-95B7-0543C6F989A2}" type="pres">
      <dgm:prSet presAssocID="{74266DED-8C43-40C7-985B-847636DD9F0B}" presName="pyramid" presStyleLbl="node1" presStyleIdx="0" presStyleCnt="1"/>
      <dgm:spPr/>
    </dgm:pt>
    <dgm:pt modelId="{2810559C-4322-4621-BA1B-F1B738A04918}" type="pres">
      <dgm:prSet presAssocID="{74266DED-8C43-40C7-985B-847636DD9F0B}" presName="theList" presStyleCnt="0"/>
      <dgm:spPr/>
    </dgm:pt>
    <dgm:pt modelId="{D97C1D4B-B2FE-4A17-A0C4-8BA0FA81A051}" type="pres">
      <dgm:prSet presAssocID="{74A4261B-5C9D-4611-ABE1-0CE88D6A7D4F}" presName="aNode" presStyleLbl="fgAcc1" presStyleIdx="0" presStyleCnt="4">
        <dgm:presLayoutVars>
          <dgm:bulletEnabled val="1"/>
        </dgm:presLayoutVars>
      </dgm:prSet>
      <dgm:spPr/>
      <dgm:t>
        <a:bodyPr/>
        <a:lstStyle/>
        <a:p>
          <a:endParaRPr lang="en-GB"/>
        </a:p>
      </dgm:t>
    </dgm:pt>
    <dgm:pt modelId="{3D19FC8B-5C71-4AAD-BF7F-2068A65C25EF}" type="pres">
      <dgm:prSet presAssocID="{74A4261B-5C9D-4611-ABE1-0CE88D6A7D4F}" presName="aSpace" presStyleCnt="0"/>
      <dgm:spPr/>
    </dgm:pt>
    <dgm:pt modelId="{D54D3A7E-5E7D-49EA-89D8-A48FE9584B54}" type="pres">
      <dgm:prSet presAssocID="{70E1E22B-33C7-41A5-8BD9-BB7ABBFFFD76}" presName="aNode" presStyleLbl="fgAcc1" presStyleIdx="1" presStyleCnt="4">
        <dgm:presLayoutVars>
          <dgm:bulletEnabled val="1"/>
        </dgm:presLayoutVars>
      </dgm:prSet>
      <dgm:spPr/>
      <dgm:t>
        <a:bodyPr/>
        <a:lstStyle/>
        <a:p>
          <a:endParaRPr lang="en-GB"/>
        </a:p>
      </dgm:t>
    </dgm:pt>
    <dgm:pt modelId="{015EE9F2-4E5A-4812-ABA1-BD8DEA8A5716}" type="pres">
      <dgm:prSet presAssocID="{70E1E22B-33C7-41A5-8BD9-BB7ABBFFFD76}" presName="aSpace" presStyleCnt="0"/>
      <dgm:spPr/>
    </dgm:pt>
    <dgm:pt modelId="{083A0240-8105-403B-9D17-405AADDE091C}" type="pres">
      <dgm:prSet presAssocID="{0C21551E-341F-402B-8326-C7D8444CB297}" presName="aNode" presStyleLbl="fgAcc1" presStyleIdx="2" presStyleCnt="4">
        <dgm:presLayoutVars>
          <dgm:bulletEnabled val="1"/>
        </dgm:presLayoutVars>
      </dgm:prSet>
      <dgm:spPr/>
      <dgm:t>
        <a:bodyPr/>
        <a:lstStyle/>
        <a:p>
          <a:endParaRPr lang="en-GB"/>
        </a:p>
      </dgm:t>
    </dgm:pt>
    <dgm:pt modelId="{DD42C1EF-234A-456C-930F-2FEE61FDDD41}" type="pres">
      <dgm:prSet presAssocID="{0C21551E-341F-402B-8326-C7D8444CB297}" presName="aSpace" presStyleCnt="0"/>
      <dgm:spPr/>
    </dgm:pt>
    <dgm:pt modelId="{E9461A55-8E7B-47E0-9F4B-7C60E5511662}" type="pres">
      <dgm:prSet presAssocID="{05BA582A-7A93-4665-B81D-6CD998D72259}" presName="aNode" presStyleLbl="fgAcc1" presStyleIdx="3" presStyleCnt="4">
        <dgm:presLayoutVars>
          <dgm:bulletEnabled val="1"/>
        </dgm:presLayoutVars>
      </dgm:prSet>
      <dgm:spPr/>
      <dgm:t>
        <a:bodyPr/>
        <a:lstStyle/>
        <a:p>
          <a:endParaRPr lang="en-GB"/>
        </a:p>
      </dgm:t>
    </dgm:pt>
    <dgm:pt modelId="{83CE246A-0936-48B3-9EBA-EB6049A3D96D}" type="pres">
      <dgm:prSet presAssocID="{05BA582A-7A93-4665-B81D-6CD998D72259}" presName="aSpace" presStyleCnt="0"/>
      <dgm:spPr/>
    </dgm:pt>
  </dgm:ptLst>
  <dgm:cxnLst>
    <dgm:cxn modelId="{766EDB7E-E902-4EF1-B181-1F229BADA52C}" srcId="{74266DED-8C43-40C7-985B-847636DD9F0B}" destId="{05BA582A-7A93-4665-B81D-6CD998D72259}" srcOrd="3" destOrd="0" parTransId="{93480363-E8C3-4CA7-B4AC-8EE7326D78ED}" sibTransId="{CF99160D-FFD0-4C00-B42F-C3BCCB02317E}"/>
    <dgm:cxn modelId="{4B2A7E82-9892-44C9-AE73-FA6AE764B2BE}" type="presOf" srcId="{0C21551E-341F-402B-8326-C7D8444CB297}" destId="{083A0240-8105-403B-9D17-405AADDE091C}" srcOrd="0" destOrd="0" presId="urn:microsoft.com/office/officeart/2005/8/layout/pyramid2"/>
    <dgm:cxn modelId="{B65C6384-3AB7-497F-A3DF-0E26F642A85E}" type="presOf" srcId="{74266DED-8C43-40C7-985B-847636DD9F0B}" destId="{18B03905-7DE8-4254-9EFC-D2BC4F5604E4}" srcOrd="0" destOrd="0" presId="urn:microsoft.com/office/officeart/2005/8/layout/pyramid2"/>
    <dgm:cxn modelId="{0F4BA49F-37E0-4779-912E-BEF7ADDCB79A}" type="presOf" srcId="{74A4261B-5C9D-4611-ABE1-0CE88D6A7D4F}" destId="{D97C1D4B-B2FE-4A17-A0C4-8BA0FA81A051}" srcOrd="0" destOrd="0" presId="urn:microsoft.com/office/officeart/2005/8/layout/pyramid2"/>
    <dgm:cxn modelId="{7397C274-7488-481C-BD2B-3FA72E9C2C30}" type="presOf" srcId="{05BA582A-7A93-4665-B81D-6CD998D72259}" destId="{E9461A55-8E7B-47E0-9F4B-7C60E5511662}" srcOrd="0" destOrd="0" presId="urn:microsoft.com/office/officeart/2005/8/layout/pyramid2"/>
    <dgm:cxn modelId="{5921ACAB-231B-4D5E-8F76-273C9079A003}" srcId="{74266DED-8C43-40C7-985B-847636DD9F0B}" destId="{70E1E22B-33C7-41A5-8BD9-BB7ABBFFFD76}" srcOrd="1" destOrd="0" parTransId="{339AEC22-439B-499E-9BD8-BFD940CA613B}" sibTransId="{559BCA57-7EEC-4F7A-9B6A-1C96D9292C65}"/>
    <dgm:cxn modelId="{DDCAC233-3618-4C86-85B7-F86BA8244DEF}" srcId="{74266DED-8C43-40C7-985B-847636DD9F0B}" destId="{0C21551E-341F-402B-8326-C7D8444CB297}" srcOrd="2" destOrd="0" parTransId="{34AB56BD-D2EB-4B2F-AFB5-6CDE6A18F891}" sibTransId="{69476283-40A8-49B7-ABE0-F24C91F676D2}"/>
    <dgm:cxn modelId="{E844770C-2154-45E2-A65B-71B1B57EE0CF}" srcId="{74266DED-8C43-40C7-985B-847636DD9F0B}" destId="{74A4261B-5C9D-4611-ABE1-0CE88D6A7D4F}" srcOrd="0" destOrd="0" parTransId="{D48F8CDF-209D-4903-A258-C763B3F570FE}" sibTransId="{A4DEAE1D-24F7-4D48-B8BF-C0668A546470}"/>
    <dgm:cxn modelId="{AE92F07D-6953-4159-9F84-A2E65D1CE956}" type="presOf" srcId="{70E1E22B-33C7-41A5-8BD9-BB7ABBFFFD76}" destId="{D54D3A7E-5E7D-49EA-89D8-A48FE9584B54}" srcOrd="0" destOrd="0" presId="urn:microsoft.com/office/officeart/2005/8/layout/pyramid2"/>
    <dgm:cxn modelId="{1A5EAD2F-BD0F-477A-8C7A-D0B1EDBE480B}" type="presParOf" srcId="{18B03905-7DE8-4254-9EFC-D2BC4F5604E4}" destId="{02053612-B4B0-4CB3-95B7-0543C6F989A2}" srcOrd="0" destOrd="0" presId="urn:microsoft.com/office/officeart/2005/8/layout/pyramid2"/>
    <dgm:cxn modelId="{C1AA2240-8BAD-425A-9C8C-B21FB6975EAE}" type="presParOf" srcId="{18B03905-7DE8-4254-9EFC-D2BC4F5604E4}" destId="{2810559C-4322-4621-BA1B-F1B738A04918}" srcOrd="1" destOrd="0" presId="urn:microsoft.com/office/officeart/2005/8/layout/pyramid2"/>
    <dgm:cxn modelId="{58EAF4D5-79F1-4D19-8F57-C2DA6E8BF4F8}" type="presParOf" srcId="{2810559C-4322-4621-BA1B-F1B738A04918}" destId="{D97C1D4B-B2FE-4A17-A0C4-8BA0FA81A051}" srcOrd="0" destOrd="0" presId="urn:microsoft.com/office/officeart/2005/8/layout/pyramid2"/>
    <dgm:cxn modelId="{99518FD8-A271-49BA-8352-FB3875F1CB89}" type="presParOf" srcId="{2810559C-4322-4621-BA1B-F1B738A04918}" destId="{3D19FC8B-5C71-4AAD-BF7F-2068A65C25EF}" srcOrd="1" destOrd="0" presId="urn:microsoft.com/office/officeart/2005/8/layout/pyramid2"/>
    <dgm:cxn modelId="{BC22B031-AB43-4F26-B846-689F59DCBA9D}" type="presParOf" srcId="{2810559C-4322-4621-BA1B-F1B738A04918}" destId="{D54D3A7E-5E7D-49EA-89D8-A48FE9584B54}" srcOrd="2" destOrd="0" presId="urn:microsoft.com/office/officeart/2005/8/layout/pyramid2"/>
    <dgm:cxn modelId="{543C7539-B3D8-4D28-BE27-C7B362953D9A}" type="presParOf" srcId="{2810559C-4322-4621-BA1B-F1B738A04918}" destId="{015EE9F2-4E5A-4812-ABA1-BD8DEA8A5716}" srcOrd="3" destOrd="0" presId="urn:microsoft.com/office/officeart/2005/8/layout/pyramid2"/>
    <dgm:cxn modelId="{24339710-B7B6-4F21-BADB-DCC156454148}" type="presParOf" srcId="{2810559C-4322-4621-BA1B-F1B738A04918}" destId="{083A0240-8105-403B-9D17-405AADDE091C}" srcOrd="4" destOrd="0" presId="urn:microsoft.com/office/officeart/2005/8/layout/pyramid2"/>
    <dgm:cxn modelId="{1B3CC2D3-1B60-47A6-A6F2-B9D43BF7128E}" type="presParOf" srcId="{2810559C-4322-4621-BA1B-F1B738A04918}" destId="{DD42C1EF-234A-456C-930F-2FEE61FDDD41}" srcOrd="5" destOrd="0" presId="urn:microsoft.com/office/officeart/2005/8/layout/pyramid2"/>
    <dgm:cxn modelId="{DF7DD034-0B73-4822-BE83-7B065AC1C3D1}" type="presParOf" srcId="{2810559C-4322-4621-BA1B-F1B738A04918}" destId="{E9461A55-8E7B-47E0-9F4B-7C60E5511662}" srcOrd="6" destOrd="0" presId="urn:microsoft.com/office/officeart/2005/8/layout/pyramid2"/>
    <dgm:cxn modelId="{CAEC3618-A62C-4D0D-87ED-0360FB21293B}" type="presParOf" srcId="{2810559C-4322-4621-BA1B-F1B738A04918}" destId="{83CE246A-0936-48B3-9EBA-EB6049A3D96D}"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053612-B4B0-4CB3-95B7-0543C6F989A2}">
      <dsp:nvSpPr>
        <dsp:cNvPr id="0" name=""/>
        <dsp:cNvSpPr/>
      </dsp:nvSpPr>
      <dsp:spPr>
        <a:xfrm>
          <a:off x="0" y="0"/>
          <a:ext cx="3540814" cy="4313237"/>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7C1D4B-B2FE-4A17-A0C4-8BA0FA81A051}">
      <dsp:nvSpPr>
        <dsp:cNvPr id="0" name=""/>
        <dsp:cNvSpPr/>
      </dsp:nvSpPr>
      <dsp:spPr>
        <a:xfrm>
          <a:off x="1770407" y="431744"/>
          <a:ext cx="2301529" cy="76661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t>Professional judgments, heuristics or the guesstimate</a:t>
          </a:r>
          <a:endParaRPr lang="en-GB" sz="1300" kern="1200" dirty="0"/>
        </a:p>
      </dsp:txBody>
      <dsp:txXfrm>
        <a:off x="1807830" y="469167"/>
        <a:ext cx="2226683" cy="691764"/>
      </dsp:txXfrm>
    </dsp:sp>
    <dsp:sp modelId="{D54D3A7E-5E7D-49EA-89D8-A48FE9584B54}">
      <dsp:nvSpPr>
        <dsp:cNvPr id="0" name=""/>
        <dsp:cNvSpPr/>
      </dsp:nvSpPr>
      <dsp:spPr>
        <a:xfrm>
          <a:off x="1770407" y="1294181"/>
          <a:ext cx="2301529" cy="76661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t>Analysis of specific case studies</a:t>
          </a:r>
          <a:endParaRPr lang="en-GB" sz="1300" kern="1200" dirty="0"/>
        </a:p>
      </dsp:txBody>
      <dsp:txXfrm>
        <a:off x="1807830" y="1331604"/>
        <a:ext cx="2226683" cy="691764"/>
      </dsp:txXfrm>
    </dsp:sp>
    <dsp:sp modelId="{083A0240-8105-403B-9D17-405AADDE091C}">
      <dsp:nvSpPr>
        <dsp:cNvPr id="0" name=""/>
        <dsp:cNvSpPr/>
      </dsp:nvSpPr>
      <dsp:spPr>
        <a:xfrm>
          <a:off x="1770407" y="2156618"/>
          <a:ext cx="2301529" cy="76661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smtClean="0"/>
            <a:t>Identifying frequency of similar events</a:t>
          </a:r>
          <a:endParaRPr lang="en-GB" sz="1300" kern="1200" dirty="0"/>
        </a:p>
      </dsp:txBody>
      <dsp:txXfrm>
        <a:off x="1807830" y="2194041"/>
        <a:ext cx="2226683" cy="691764"/>
      </dsp:txXfrm>
    </dsp:sp>
    <dsp:sp modelId="{E9461A55-8E7B-47E0-9F4B-7C60E5511662}">
      <dsp:nvSpPr>
        <dsp:cNvPr id="0" name=""/>
        <dsp:cNvSpPr/>
      </dsp:nvSpPr>
      <dsp:spPr>
        <a:xfrm>
          <a:off x="1770407" y="3019055"/>
          <a:ext cx="2301529" cy="76661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t>Identification of frequency of past events </a:t>
          </a:r>
          <a:endParaRPr lang="en-GB" sz="1300" kern="1200" dirty="0"/>
        </a:p>
      </dsp:txBody>
      <dsp:txXfrm>
        <a:off x="1807830" y="3056478"/>
        <a:ext cx="2226683" cy="691764"/>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F056B6-FA26-4103-8EC8-32CE7B756B55}" type="datetimeFigureOut">
              <a:rPr lang="en-GB" smtClean="0"/>
              <a:t>05/08/2015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AEDA65-43CA-4067-9C02-C184148FF4D1}" type="slidenum">
              <a:rPr lang="en-GB" smtClean="0"/>
              <a:t>‹#›</a:t>
            </a:fld>
            <a:endParaRPr lang="en-GB"/>
          </a:p>
        </p:txBody>
      </p:sp>
    </p:spTree>
    <p:extLst>
      <p:ext uri="{BB962C8B-B14F-4D97-AF65-F5344CB8AC3E}">
        <p14:creationId xmlns:p14="http://schemas.microsoft.com/office/powerpoint/2010/main" val="1368954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4AEDA65-43CA-4067-9C02-C184148FF4D1}" type="slidenum">
              <a:rPr lang="en-GB" smtClean="0"/>
              <a:t>7</a:t>
            </a:fld>
            <a:endParaRPr lang="en-GB"/>
          </a:p>
        </p:txBody>
      </p:sp>
    </p:spTree>
    <p:extLst>
      <p:ext uri="{BB962C8B-B14F-4D97-AF65-F5344CB8AC3E}">
        <p14:creationId xmlns:p14="http://schemas.microsoft.com/office/powerpoint/2010/main" val="25435140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5" name="Picture 34" descr="iStock_000001935273Large.jpg"/>
          <p:cNvPicPr>
            <a:picLocks noChangeAspect="1"/>
          </p:cNvPicPr>
          <p:nvPr userDrawn="1"/>
        </p:nvPicPr>
        <p:blipFill rotWithShape="1">
          <a:blip r:embed="rId2">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37" name="Rectangle 36"/>
          <p:cNvSpPr/>
          <p:nvPr userDrawn="1"/>
        </p:nvSpPr>
        <p:spPr>
          <a:xfrm>
            <a:off x="0" y="4152900"/>
            <a:ext cx="9144000" cy="27051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pic>
        <p:nvPicPr>
          <p:cNvPr id="39" name="Picture 3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41" name="Rectangle 40"/>
          <p:cNvSpPr/>
          <p:nvPr userDrawn="1"/>
        </p:nvSpPr>
        <p:spPr>
          <a:xfrm>
            <a:off x="-24582" y="145654"/>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smtClean="0">
                <a:solidFill>
                  <a:srgbClr val="FFFFFF"/>
                </a:solidFill>
                <a:latin typeface="Arial"/>
                <a:cs typeface="Arial"/>
              </a:rPr>
              <a:t>COMPLIMENTARY TEACHING MATERIALS</a:t>
            </a:r>
            <a:endParaRPr lang="en-US" sz="1000" dirty="0">
              <a:solidFill>
                <a:srgbClr val="FFFFFF"/>
              </a:solidFill>
              <a:latin typeface="Arial"/>
              <a:cs typeface="Arial"/>
            </a:endParaRPr>
          </a:p>
        </p:txBody>
      </p:sp>
      <p:sp>
        <p:nvSpPr>
          <p:cNvPr id="42" name="Title 41"/>
          <p:cNvSpPr>
            <a:spLocks noGrp="1"/>
          </p:cNvSpPr>
          <p:nvPr>
            <p:ph type="title"/>
          </p:nvPr>
        </p:nvSpPr>
        <p:spPr>
          <a:xfrm>
            <a:off x="685800" y="4453030"/>
            <a:ext cx="7772400" cy="991419"/>
          </a:xfrm>
        </p:spPr>
        <p:txBody>
          <a:bodyPr anchor="t">
            <a:normAutofit/>
          </a:bodyPr>
          <a:lstStyle>
            <a:lvl1pPr algn="l">
              <a:defRPr sz="2900" b="0">
                <a:solidFill>
                  <a:schemeClr val="bg1"/>
                </a:solidFill>
                <a:latin typeface="Arial" pitchFamily="34" charset="0"/>
                <a:cs typeface="Arial" pitchFamily="34" charset="0"/>
              </a:defRPr>
            </a:lvl1pPr>
          </a:lstStyle>
          <a:p>
            <a:r>
              <a:rPr lang="en-US" dirty="0" smtClean="0"/>
              <a:t>Click to edit Master title style</a:t>
            </a:r>
            <a:endParaRPr lang="en-GB" dirty="0"/>
          </a:p>
        </p:txBody>
      </p:sp>
      <p:sp>
        <p:nvSpPr>
          <p:cNvPr id="48" name="Subtitle 2"/>
          <p:cNvSpPr>
            <a:spLocks noGrp="1"/>
          </p:cNvSpPr>
          <p:nvPr>
            <p:ph type="subTitle" idx="1"/>
          </p:nvPr>
        </p:nvSpPr>
        <p:spPr>
          <a:xfrm>
            <a:off x="685800" y="5455920"/>
            <a:ext cx="7741920" cy="855358"/>
          </a:xfrm>
        </p:spPr>
        <p:txBody>
          <a:bodyPr>
            <a:normAutofit/>
          </a:bodyPr>
          <a:lstStyle>
            <a:lvl1pPr marL="0" indent="0" algn="l">
              <a:buNone/>
              <a:defRPr sz="1800" b="1">
                <a:solidFill>
                  <a:srgbClr val="93CDD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Tree>
    <p:extLst>
      <p:ext uri="{BB962C8B-B14F-4D97-AF65-F5344CB8AC3E}">
        <p14:creationId xmlns:p14="http://schemas.microsoft.com/office/powerpoint/2010/main" val="3950394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8" name="Picture 7" descr="iStock_000003644147Larg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80512" cy="6145632"/>
          </a:xfrm>
          <a:prstGeom prst="rect">
            <a:avLst/>
          </a:prstGeom>
        </p:spPr>
      </p:pic>
      <p:sp>
        <p:nvSpPr>
          <p:cNvPr id="9" name="Rectangle 8"/>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10" name="Picture 9"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2" name="Title Placeholder 1"/>
          <p:cNvSpPr>
            <a:spLocks noGrp="1"/>
          </p:cNvSpPr>
          <p:nvPr>
            <p:ph type="title"/>
          </p:nvPr>
        </p:nvSpPr>
        <p:spPr>
          <a:xfrm>
            <a:off x="973931" y="1260321"/>
            <a:ext cx="7196137" cy="997743"/>
          </a:xfrm>
          <a:prstGeom prst="rect">
            <a:avLst/>
          </a:prstGeom>
        </p:spPr>
        <p:txBody>
          <a:bodyPr vert="horz" lIns="91440" tIns="45720" rIns="91440" bIns="45720" rtlCol="0" anchor="ctr">
            <a:normAutofit/>
          </a:bodyPr>
          <a:lstStyle>
            <a:lvl1pPr algn="l">
              <a:defRPr sz="2900" b="1"/>
            </a:lvl1pPr>
          </a:lstStyle>
          <a:p>
            <a:r>
              <a:rPr lang="en-GB" dirty="0" smtClean="0"/>
              <a:t>Click to edit Master title style</a:t>
            </a:r>
            <a:endParaRPr lang="en-US" dirty="0"/>
          </a:p>
        </p:txBody>
      </p:sp>
      <p:sp>
        <p:nvSpPr>
          <p:cNvPr id="13" name="Subtitle 2"/>
          <p:cNvSpPr>
            <a:spLocks noGrp="1"/>
          </p:cNvSpPr>
          <p:nvPr>
            <p:ph type="subTitle" idx="1"/>
          </p:nvPr>
        </p:nvSpPr>
        <p:spPr>
          <a:xfrm>
            <a:off x="976401" y="2258064"/>
            <a:ext cx="7741920" cy="855358"/>
          </a:xfrm>
        </p:spPr>
        <p:txBody>
          <a:bodyPr>
            <a:normAutofit/>
          </a:bodyPr>
          <a:lstStyle>
            <a:lvl1pPr marL="0" indent="0" algn="l">
              <a:buNone/>
              <a:defRPr sz="18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Tree>
    <p:extLst>
      <p:ext uri="{BB962C8B-B14F-4D97-AF65-F5344CB8AC3E}">
        <p14:creationId xmlns:p14="http://schemas.microsoft.com/office/powerpoint/2010/main" val="3163609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424370C-8B29-4659-BA4F-22B8C201AC1D}" type="slidenum">
              <a:rPr lang="en-US"/>
              <a:pPr>
                <a:defRPr/>
              </a:pPr>
              <a:t>‹#›</a:t>
            </a:fld>
            <a:endParaRPr lang="en-US"/>
          </a:p>
        </p:txBody>
      </p:sp>
    </p:spTree>
    <p:extLst>
      <p:ext uri="{BB962C8B-B14F-4D97-AF65-F5344CB8AC3E}">
        <p14:creationId xmlns:p14="http://schemas.microsoft.com/office/powerpoint/2010/main" val="195394147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pic>
        <p:nvPicPr>
          <p:cNvPr id="12" name="Picture 11" descr="iStock_000001935273Large.jpg"/>
          <p:cNvPicPr>
            <a:picLocks noChangeAspect="1"/>
          </p:cNvPicPr>
          <p:nvPr userDrawn="1"/>
        </p:nvPicPr>
        <p:blipFill rotWithShape="1">
          <a:blip r:embed="rId2">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4160520"/>
            <a:ext cx="9144000" cy="2697480"/>
          </a:xfrm>
          <a:prstGeom prst="rect">
            <a:avLst/>
          </a:prstGeom>
          <a:solidFill>
            <a:schemeClr val="dk1">
              <a:alpha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Subtitle 2"/>
          <p:cNvSpPr>
            <a:spLocks noGrp="1"/>
          </p:cNvSpPr>
          <p:nvPr>
            <p:ph type="subTitle" idx="1"/>
          </p:nvPr>
        </p:nvSpPr>
        <p:spPr>
          <a:xfrm>
            <a:off x="571084" y="4401573"/>
            <a:ext cx="7772400" cy="675967"/>
          </a:xfrm>
        </p:spPr>
        <p:txBody>
          <a:bodyPr>
            <a:noAutofit/>
          </a:bodyPr>
          <a:lstStyle>
            <a:lvl1pPr marL="0" indent="0">
              <a:buNone/>
              <a:defRPr/>
            </a:lvl1pPr>
          </a:lstStyle>
          <a:p>
            <a:pPr algn="l"/>
            <a:endParaRPr lang="en-US" sz="4200" dirty="0">
              <a:solidFill>
                <a:schemeClr val="bg1"/>
              </a:solidFill>
              <a:latin typeface="Arial"/>
              <a:cs typeface="Arial"/>
            </a:endParaRPr>
          </a:p>
        </p:txBody>
      </p:sp>
      <p:pic>
        <p:nvPicPr>
          <p:cNvPr id="10" name="Picture 9"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Tree>
    <p:extLst>
      <p:ext uri="{BB962C8B-B14F-4D97-AF65-F5344CB8AC3E}">
        <p14:creationId xmlns:p14="http://schemas.microsoft.com/office/powerpoint/2010/main" val="3992086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smtClean="0">
                <a:latin typeface="Arial"/>
                <a:cs typeface="Arial"/>
              </a:rPr>
              <a:t>INTRODUCTION</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endParaRPr lang="en-GB" dirty="0"/>
          </a:p>
        </p:txBody>
      </p:sp>
    </p:spTree>
    <p:extLst>
      <p:ext uri="{BB962C8B-B14F-4D97-AF65-F5344CB8AC3E}">
        <p14:creationId xmlns:p14="http://schemas.microsoft.com/office/powerpoint/2010/main" val="264918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extLst>
              <a:ext uri="{28A0092B-C50C-407E-A947-70E740481C1C}">
                <a14:useLocalDpi xmlns:a14="http://schemas.microsoft.com/office/drawing/2010/main" val="0"/>
              </a:ext>
            </a:extLst>
          </a:blip>
          <a:srcRect t="32937" b="32937"/>
          <a:stretch/>
        </p:blipFill>
        <p:spPr>
          <a:xfrm>
            <a:off x="0" y="0"/>
            <a:ext cx="9144000" cy="4160520"/>
          </a:xfrm>
          <a:prstGeom prst="rect">
            <a:avLst/>
          </a:prstGeom>
        </p:spPr>
      </p:pic>
      <p:sp>
        <p:nvSpPr>
          <p:cNvPr id="8" name="Rectangle 7"/>
          <p:cNvSpPr/>
          <p:nvPr userDrawn="1"/>
        </p:nvSpPr>
        <p:spPr>
          <a:xfrm>
            <a:off x="0" y="4160520"/>
            <a:ext cx="9144000" cy="26974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Subtitle 2"/>
          <p:cNvSpPr>
            <a:spLocks noGrp="1"/>
          </p:cNvSpPr>
          <p:nvPr>
            <p:ph type="subTitle" idx="1"/>
          </p:nvPr>
        </p:nvSpPr>
        <p:spPr>
          <a:xfrm>
            <a:off x="571084" y="4401573"/>
            <a:ext cx="7772400" cy="675967"/>
          </a:xfrm>
        </p:spPr>
        <p:txBody>
          <a:bodyPr>
            <a:noAutofit/>
          </a:bodyPr>
          <a:lstStyle>
            <a:lvl1pPr marL="0" indent="0">
              <a:buNone/>
              <a:defRPr/>
            </a:lvl1pPr>
          </a:lstStyle>
          <a:p>
            <a:pPr algn="l"/>
            <a:endParaRPr lang="en-US" sz="4200" dirty="0">
              <a:solidFill>
                <a:schemeClr val="bg1"/>
              </a:solidFill>
              <a:latin typeface="Arial"/>
              <a:cs typeface="Arial"/>
            </a:endParaRPr>
          </a:p>
        </p:txBody>
      </p:sp>
      <p:pic>
        <p:nvPicPr>
          <p:cNvPr id="10" name="Picture 9"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Tree>
    <p:extLst>
      <p:ext uri="{BB962C8B-B14F-4D97-AF65-F5344CB8AC3E}">
        <p14:creationId xmlns:p14="http://schemas.microsoft.com/office/powerpoint/2010/main" val="3693739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rketing Tools">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smtClean="0">
                <a:latin typeface="Arial"/>
                <a:cs typeface="Arial"/>
              </a:rPr>
              <a:t>MARKETING TOOLS</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endParaRPr lang="en-GB" dirty="0"/>
          </a:p>
        </p:txBody>
      </p:sp>
    </p:spTree>
    <p:extLst>
      <p:ext uri="{BB962C8B-B14F-4D97-AF65-F5344CB8AC3E}">
        <p14:creationId xmlns:p14="http://schemas.microsoft.com/office/powerpoint/2010/main" val="1325860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rategies">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smtClean="0">
                <a:latin typeface="Arial"/>
                <a:cs typeface="Arial"/>
              </a:rPr>
              <a:t>STRATEGIES</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endParaRPr lang="en-GB" dirty="0"/>
          </a:p>
        </p:txBody>
      </p:sp>
    </p:spTree>
    <p:extLst>
      <p:ext uri="{BB962C8B-B14F-4D97-AF65-F5344CB8AC3E}">
        <p14:creationId xmlns:p14="http://schemas.microsoft.com/office/powerpoint/2010/main" val="400555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4" name="TextBox 13"/>
          <p:cNvSpPr txBox="1"/>
          <p:nvPr userDrawn="1"/>
        </p:nvSpPr>
        <p:spPr>
          <a:xfrm>
            <a:off x="1311264" y="486906"/>
            <a:ext cx="7196463" cy="430887"/>
          </a:xfrm>
          <a:prstGeom prst="rect">
            <a:avLst/>
          </a:prstGeom>
          <a:noFill/>
        </p:spPr>
        <p:txBody>
          <a:bodyPr wrap="square" rtlCol="0">
            <a:spAutoFit/>
          </a:bodyPr>
          <a:lstStyle/>
          <a:p>
            <a:r>
              <a:rPr lang="en-US" sz="2200" b="1" dirty="0" smtClean="0">
                <a:latin typeface="Arial"/>
                <a:cs typeface="Arial"/>
              </a:rPr>
              <a:t>LEARNING OBJECTIVES</a:t>
            </a:r>
          </a:p>
        </p:txBody>
      </p:sp>
      <p:sp>
        <p:nvSpPr>
          <p:cNvPr id="17" name="Content Placeholder 16"/>
          <p:cNvSpPr>
            <a:spLocks noGrp="1"/>
          </p:cNvSpPr>
          <p:nvPr>
            <p:ph sz="quarter" idx="13"/>
          </p:nvPr>
        </p:nvSpPr>
        <p:spPr>
          <a:xfrm>
            <a:off x="1189356" y="1272381"/>
            <a:ext cx="7196137" cy="4313237"/>
          </a:xfrm>
        </p:spPr>
        <p:txBody>
          <a:bodyPr/>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469557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7" name="Content Placeholder 16"/>
          <p:cNvSpPr>
            <a:spLocks noGrp="1"/>
          </p:cNvSpPr>
          <p:nvPr>
            <p:ph sz="quarter" idx="13"/>
          </p:nvPr>
        </p:nvSpPr>
        <p:spPr>
          <a:xfrm>
            <a:off x="1189356" y="1272381"/>
            <a:ext cx="7196137" cy="4313237"/>
          </a:xfrm>
        </p:spPr>
        <p:txBody>
          <a:bodyPr/>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GB" dirty="0" smtClean="0"/>
              <a:t>Click to edit Master title style</a:t>
            </a:r>
            <a:endParaRPr lang="en-US" dirty="0"/>
          </a:p>
        </p:txBody>
      </p:sp>
    </p:spTree>
    <p:extLst>
      <p:ext uri="{BB962C8B-B14F-4D97-AF65-F5344CB8AC3E}">
        <p14:creationId xmlns:p14="http://schemas.microsoft.com/office/powerpoint/2010/main" val="887707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7" name="Content Placeholder 16"/>
          <p:cNvSpPr>
            <a:spLocks noGrp="1"/>
          </p:cNvSpPr>
          <p:nvPr>
            <p:ph sz="quarter" idx="13"/>
          </p:nvPr>
        </p:nvSpPr>
        <p:spPr>
          <a:xfrm>
            <a:off x="1189357" y="1272381"/>
            <a:ext cx="3382644" cy="4313237"/>
          </a:xfrm>
        </p:spPr>
        <p:txBody>
          <a:bodyPr/>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GB" dirty="0" smtClean="0"/>
              <a:t>Click to edit Master title style</a:t>
            </a:r>
            <a:endParaRPr lang="en-US" dirty="0"/>
          </a:p>
        </p:txBody>
      </p:sp>
      <p:sp>
        <p:nvSpPr>
          <p:cNvPr id="11" name="Content Placeholder 16"/>
          <p:cNvSpPr>
            <a:spLocks noGrp="1"/>
          </p:cNvSpPr>
          <p:nvPr>
            <p:ph sz="quarter" idx="14"/>
          </p:nvPr>
        </p:nvSpPr>
        <p:spPr>
          <a:xfrm>
            <a:off x="4572000" y="1272381"/>
            <a:ext cx="3813493" cy="4313237"/>
          </a:xfrm>
        </p:spPr>
        <p:txBody>
          <a:bodyPr/>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890910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9D500C-2DAD-E24B-947F-AA454B3B4803}" type="datetimeFigureOut">
              <a:rPr lang="en-US" smtClean="0"/>
              <a:t>05/08/2015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DD8636-02F0-2043-B1BF-E7E2D60464E4}" type="slidenum">
              <a:rPr lang="en-US" smtClean="0"/>
              <a:t>‹#›</a:t>
            </a:fld>
            <a:endParaRPr lang="en-US"/>
          </a:p>
        </p:txBody>
      </p:sp>
    </p:spTree>
    <p:extLst>
      <p:ext uri="{BB962C8B-B14F-4D97-AF65-F5344CB8AC3E}">
        <p14:creationId xmlns:p14="http://schemas.microsoft.com/office/powerpoint/2010/main" val="708712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1" r:id="rId5"/>
    <p:sldLayoutId id="2147483662" r:id="rId6"/>
    <p:sldLayoutId id="2147483663" r:id="rId7"/>
    <p:sldLayoutId id="2147483664" r:id="rId8"/>
    <p:sldLayoutId id="2147483665" r:id="rId9"/>
    <p:sldLayoutId id="2147483652" r:id="rId10"/>
    <p:sldLayoutId id="214748366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atin typeface="Arial"/>
                <a:cs typeface="Arial"/>
              </a:rPr>
              <a:t>Risk and Safety Management in the Leisure, Events, Tourism and Sports Industries</a:t>
            </a:r>
            <a:r>
              <a:rPr lang="en-US" dirty="0">
                <a:latin typeface="Arial"/>
                <a:cs typeface="Arial"/>
              </a:rPr>
              <a:t/>
            </a:r>
            <a:br>
              <a:rPr lang="en-US" dirty="0">
                <a:latin typeface="Arial"/>
                <a:cs typeface="Arial"/>
              </a:rPr>
            </a:br>
            <a:endParaRPr lang="en-GB" dirty="0"/>
          </a:p>
        </p:txBody>
      </p:sp>
      <p:sp>
        <p:nvSpPr>
          <p:cNvPr id="3" name="Subtitle 2"/>
          <p:cNvSpPr>
            <a:spLocks noGrp="1"/>
          </p:cNvSpPr>
          <p:nvPr>
            <p:ph type="subTitle" idx="1"/>
          </p:nvPr>
        </p:nvSpPr>
        <p:spPr/>
        <p:txBody>
          <a:bodyPr/>
          <a:lstStyle/>
          <a:p>
            <a:r>
              <a:rPr lang="en-US" dirty="0">
                <a:solidFill>
                  <a:schemeClr val="accent5">
                    <a:lumMod val="60000"/>
                    <a:lumOff val="40000"/>
                  </a:schemeClr>
                </a:solidFill>
                <a:latin typeface="Arial"/>
                <a:cs typeface="Arial"/>
              </a:rPr>
              <a:t>Mark </a:t>
            </a:r>
            <a:r>
              <a:rPr lang="en-US" dirty="0" err="1">
                <a:solidFill>
                  <a:schemeClr val="accent5">
                    <a:lumMod val="60000"/>
                    <a:lumOff val="40000"/>
                  </a:schemeClr>
                </a:solidFill>
                <a:latin typeface="Arial"/>
                <a:cs typeface="Arial"/>
              </a:rPr>
              <a:t>Piekarz</a:t>
            </a:r>
            <a:r>
              <a:rPr lang="en-US" dirty="0">
                <a:solidFill>
                  <a:schemeClr val="accent5">
                    <a:lumMod val="60000"/>
                    <a:lumOff val="40000"/>
                  </a:schemeClr>
                </a:solidFill>
                <a:latin typeface="Arial"/>
                <a:cs typeface="Arial"/>
              </a:rPr>
              <a:t>, Ian Jenkins and Peter Mills</a:t>
            </a:r>
          </a:p>
          <a:p>
            <a:endParaRPr lang="en-GB" dirty="0"/>
          </a:p>
        </p:txBody>
      </p:sp>
    </p:spTree>
    <p:extLst>
      <p:ext uri="{BB962C8B-B14F-4D97-AF65-F5344CB8AC3E}">
        <p14:creationId xmlns:p14="http://schemas.microsoft.com/office/powerpoint/2010/main" val="30754934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189357" y="1272381"/>
            <a:ext cx="7029610" cy="4313237"/>
          </a:xfrm>
        </p:spPr>
        <p:txBody>
          <a:bodyPr/>
          <a:lstStyle/>
          <a:p>
            <a:pPr marL="457200" indent="-457200">
              <a:buFont typeface="Arial" panose="020B0604020202020204" pitchFamily="34" charset="0"/>
              <a:buChar char="•"/>
            </a:pPr>
            <a:r>
              <a:rPr lang="en-GB" dirty="0" smtClean="0"/>
              <a:t>Need to collect data to inform the analysis and make the tools work.</a:t>
            </a:r>
          </a:p>
          <a:p>
            <a:pPr marL="457200" indent="-457200">
              <a:buFont typeface="Arial" panose="020B0604020202020204" pitchFamily="34" charset="0"/>
              <a:buChar char="•"/>
            </a:pPr>
            <a:r>
              <a:rPr lang="en-GB" dirty="0" smtClean="0"/>
              <a:t>The type of data used can depend on the risk assessment.</a:t>
            </a:r>
          </a:p>
          <a:p>
            <a:pPr marL="457200" indent="-457200">
              <a:buFont typeface="Arial" panose="020B0604020202020204" pitchFamily="34" charset="0"/>
              <a:buChar char="•"/>
            </a:pPr>
            <a:r>
              <a:rPr lang="en-GB" dirty="0" smtClean="0"/>
              <a:t>Research is vital in risk management, which can range from case studies to statistical incident data.</a:t>
            </a:r>
            <a:endParaRPr lang="en-GB" dirty="0"/>
          </a:p>
        </p:txBody>
      </p:sp>
      <p:sp>
        <p:nvSpPr>
          <p:cNvPr id="3" name="Title 2"/>
          <p:cNvSpPr>
            <a:spLocks noGrp="1"/>
          </p:cNvSpPr>
          <p:nvPr>
            <p:ph type="title"/>
          </p:nvPr>
        </p:nvSpPr>
        <p:spPr/>
        <p:txBody>
          <a:bodyPr/>
          <a:lstStyle/>
          <a:p>
            <a:r>
              <a:rPr lang="en-GB" dirty="0" smtClean="0"/>
              <a:t>CONCLUSION</a:t>
            </a:r>
            <a:endParaRPr lang="en-GB" dirty="0"/>
          </a:p>
        </p:txBody>
      </p:sp>
    </p:spTree>
    <p:extLst>
      <p:ext uri="{BB962C8B-B14F-4D97-AF65-F5344CB8AC3E}">
        <p14:creationId xmlns:p14="http://schemas.microsoft.com/office/powerpoint/2010/main" val="660678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Thank You</a:t>
            </a:r>
            <a:endParaRPr lang="en-GB" dirty="0"/>
          </a:p>
        </p:txBody>
      </p:sp>
      <p:sp>
        <p:nvSpPr>
          <p:cNvPr id="3" name="Subtitle 2"/>
          <p:cNvSpPr>
            <a:spLocks noGrp="1"/>
          </p:cNvSpPr>
          <p:nvPr>
            <p:ph type="subTitle" idx="1"/>
          </p:nvPr>
        </p:nvSpPr>
        <p:spPr/>
        <p:txBody>
          <a:bodyPr/>
          <a:lstStyle/>
          <a:p>
            <a:r>
              <a:rPr lang="en-GB" dirty="0" smtClean="0"/>
              <a:t>Name:</a:t>
            </a:r>
            <a:r>
              <a:rPr lang="en-GB" smtClean="0"/>
              <a:t>	</a:t>
            </a:r>
            <a:r>
              <a:rPr lang="en-GB" smtClean="0"/>
              <a:t>Dr </a:t>
            </a:r>
            <a:r>
              <a:rPr lang="en-GB" dirty="0" smtClean="0"/>
              <a:t>Mark Piekarz </a:t>
            </a:r>
          </a:p>
          <a:p>
            <a:r>
              <a:rPr lang="en-GB" dirty="0" smtClean="0"/>
              <a:t>Email: 	m.piekarz@worc.ac.uk</a:t>
            </a:r>
            <a:endParaRPr lang="en-GB" dirty="0"/>
          </a:p>
        </p:txBody>
      </p:sp>
    </p:spTree>
    <p:extLst>
      <p:ext uri="{BB962C8B-B14F-4D97-AF65-F5344CB8AC3E}">
        <p14:creationId xmlns:p14="http://schemas.microsoft.com/office/powerpoint/2010/main" val="38787117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71084" y="4401573"/>
            <a:ext cx="8232674" cy="675967"/>
          </a:xfrm>
        </p:spPr>
        <p:txBody>
          <a:bodyPr/>
          <a:lstStyle/>
          <a:p>
            <a:r>
              <a:rPr lang="en-US" dirty="0" smtClean="0">
                <a:solidFill>
                  <a:schemeClr val="bg1"/>
                </a:solidFill>
                <a:latin typeface="Arial" panose="020B0604020202020204" pitchFamily="34" charset="0"/>
                <a:cs typeface="Arial" panose="020B0604020202020204" pitchFamily="34" charset="0"/>
              </a:rPr>
              <a:t>Chapter 4 – </a:t>
            </a:r>
            <a:r>
              <a:rPr lang="en-GB" dirty="0">
                <a:solidFill>
                  <a:schemeClr val="bg1"/>
                </a:solidFill>
                <a:latin typeface="Arial" panose="020B0604020202020204" pitchFamily="34" charset="0"/>
                <a:cs typeface="Arial" panose="020B0604020202020204" pitchFamily="34" charset="0"/>
              </a:rPr>
              <a:t>Risk Management Research, Models and Tool </a:t>
            </a:r>
            <a:r>
              <a:rPr lang="en-GB" dirty="0" smtClean="0">
                <a:solidFill>
                  <a:schemeClr val="bg1"/>
                </a:solidFill>
                <a:latin typeface="Arial" panose="020B0604020202020204" pitchFamily="34" charset="0"/>
                <a:cs typeface="Arial" panose="020B0604020202020204" pitchFamily="34" charset="0"/>
              </a:rPr>
              <a:t>Application </a:t>
            </a:r>
            <a:endParaRPr lang="en-GB" dirty="0" smtClean="0">
              <a:solidFill>
                <a:schemeClr val="bg1"/>
              </a:solidFill>
              <a:latin typeface="Arial" panose="020B0604020202020204" pitchFamily="34" charset="0"/>
              <a:cs typeface="Arial" panose="020B0604020202020204" pitchFamily="34" charset="0"/>
            </a:endParaRPr>
          </a:p>
          <a:p>
            <a:r>
              <a:rPr lang="en-US" dirty="0" smtClean="0">
                <a:solidFill>
                  <a:schemeClr val="bg1"/>
                </a:solidFill>
                <a:latin typeface="Arial" panose="020B0604020202020204" pitchFamily="34" charset="0"/>
                <a:cs typeface="Arial" panose="020B0604020202020204" pitchFamily="34" charset="0"/>
              </a:rPr>
              <a:t>(</a:t>
            </a:r>
            <a:r>
              <a:rPr lang="en-US" dirty="0" smtClean="0">
                <a:solidFill>
                  <a:schemeClr val="bg1"/>
                </a:solidFill>
                <a:latin typeface="Arial" panose="020B0604020202020204" pitchFamily="34" charset="0"/>
                <a:cs typeface="Arial" panose="020B0604020202020204" pitchFamily="34" charset="0"/>
              </a:rPr>
              <a:t>Part 1 </a:t>
            </a:r>
            <a:r>
              <a:rPr lang="en-US" dirty="0" smtClean="0">
                <a:solidFill>
                  <a:schemeClr val="bg1"/>
                </a:solidFill>
                <a:latin typeface="Arial" panose="020B0604020202020204" pitchFamily="34" charset="0"/>
                <a:cs typeface="Arial" panose="020B0604020202020204" pitchFamily="34" charset="0"/>
              </a:rPr>
              <a:t>- Research</a:t>
            </a:r>
            <a:r>
              <a:rPr lang="en-US" dirty="0" smtClean="0">
                <a:solidFill>
                  <a:schemeClr val="bg1"/>
                </a:solidFill>
                <a:latin typeface="Arial" panose="020B0604020202020204" pitchFamily="34" charset="0"/>
                <a:cs typeface="Arial" panose="020B0604020202020204" pitchFamily="34" charset="0"/>
              </a:rPr>
              <a:t>)</a:t>
            </a:r>
            <a:endParaRPr lang="en-GB" dirty="0">
              <a:solidFill>
                <a:schemeClr val="bg1"/>
              </a:solidFill>
              <a:latin typeface="Arial" panose="020B060402020202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15167656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r>
              <a:rPr lang="en-GB" dirty="0" smtClean="0"/>
              <a:t>These relate to the chapter objectives in Chapter 4</a:t>
            </a:r>
          </a:p>
          <a:p>
            <a:pPr marL="457200" lvl="0" indent="-457200">
              <a:buFont typeface="Arial" panose="020B0604020202020204" pitchFamily="34" charset="0"/>
              <a:buChar char="•"/>
            </a:pPr>
            <a:r>
              <a:rPr lang="en-GB" dirty="0" smtClean="0"/>
              <a:t>To </a:t>
            </a:r>
            <a:r>
              <a:rPr lang="en-GB" dirty="0"/>
              <a:t>explain the difference </a:t>
            </a:r>
            <a:r>
              <a:rPr lang="en-GB" dirty="0" smtClean="0"/>
              <a:t>between </a:t>
            </a:r>
            <a:r>
              <a:rPr lang="en-GB" dirty="0"/>
              <a:t>theories, tools and models.</a:t>
            </a:r>
          </a:p>
          <a:p>
            <a:pPr marL="457200" lvl="0" indent="-457200">
              <a:buFont typeface="Arial" panose="020B0604020202020204" pitchFamily="34" charset="0"/>
              <a:buChar char="•"/>
            </a:pPr>
            <a:r>
              <a:rPr lang="en-GB" dirty="0" smtClean="0"/>
              <a:t>To </a:t>
            </a:r>
            <a:r>
              <a:rPr lang="en-GB" dirty="0"/>
              <a:t>explain the basic principles of the research process and where data can be accessed from. </a:t>
            </a:r>
          </a:p>
          <a:p>
            <a:endParaRPr lang="en-GB" dirty="0"/>
          </a:p>
        </p:txBody>
      </p:sp>
    </p:spTree>
    <p:extLst>
      <p:ext uri="{BB962C8B-B14F-4D97-AF65-F5344CB8AC3E}">
        <p14:creationId xmlns:p14="http://schemas.microsoft.com/office/powerpoint/2010/main" val="4023579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85000" lnSpcReduction="10000"/>
          </a:bodyPr>
          <a:lstStyle/>
          <a:p>
            <a:r>
              <a:rPr lang="en-GB" dirty="0" smtClean="0"/>
              <a:t>- This is the first lecture based around risk research, tools and analysis.</a:t>
            </a:r>
          </a:p>
          <a:p>
            <a:r>
              <a:rPr lang="en-GB" dirty="0" smtClean="0"/>
              <a:t>- Analysing risk is a key component of the practical risk process (H &amp; S, project and strategic risk analysis)</a:t>
            </a:r>
          </a:p>
          <a:p>
            <a:r>
              <a:rPr lang="en-GB" dirty="0" smtClean="0"/>
              <a:t>- Analysis is most complex stage</a:t>
            </a:r>
          </a:p>
          <a:p>
            <a:r>
              <a:rPr lang="en-GB" dirty="0" smtClean="0"/>
              <a:t>- In order to analyse you need data, information and to apply models and tools.</a:t>
            </a:r>
          </a:p>
          <a:p>
            <a:r>
              <a:rPr lang="en-GB" dirty="0" smtClean="0"/>
              <a:t>- This lecture focuses just on the research methods which can be used for data collection.</a:t>
            </a:r>
          </a:p>
          <a:p>
            <a:endParaRPr lang="en-GB" dirty="0"/>
          </a:p>
        </p:txBody>
      </p:sp>
    </p:spTree>
    <p:extLst>
      <p:ext uri="{BB962C8B-B14F-4D97-AF65-F5344CB8AC3E}">
        <p14:creationId xmlns:p14="http://schemas.microsoft.com/office/powerpoint/2010/main" val="12375247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quarter" idx="13"/>
            <p:extLst>
              <p:ext uri="{D42A27DB-BD31-4B8C-83A1-F6EECF244321}">
                <p14:modId xmlns:p14="http://schemas.microsoft.com/office/powerpoint/2010/main" val="3257458640"/>
              </p:ext>
            </p:extLst>
          </p:nvPr>
        </p:nvGraphicFramePr>
        <p:xfrm>
          <a:off x="407964" y="1116843"/>
          <a:ext cx="8510953" cy="4507780"/>
        </p:xfrm>
        <a:graphic>
          <a:graphicData uri="http://schemas.openxmlformats.org/drawingml/2006/table">
            <a:tbl>
              <a:tblPr firstRow="1" firstCol="1" bandRow="1">
                <a:tableStyleId>{5C22544A-7EE6-4342-B048-85BDC9FD1C3A}</a:tableStyleId>
              </a:tblPr>
              <a:tblGrid>
                <a:gridCol w="1346408"/>
                <a:gridCol w="3062177"/>
                <a:gridCol w="4102368"/>
              </a:tblGrid>
              <a:tr h="268305">
                <a:tc>
                  <a:txBody>
                    <a:bodyPr/>
                    <a:lstStyle/>
                    <a:p>
                      <a:pPr>
                        <a:spcAft>
                          <a:spcPts val="0"/>
                        </a:spcAft>
                      </a:pPr>
                      <a:r>
                        <a:rPr lang="en-GB" sz="1200" dirty="0">
                          <a:effectLst/>
                        </a:rPr>
                        <a:t> </a:t>
                      </a:r>
                      <a:endParaRPr lang="en-GB" sz="1200" dirty="0">
                        <a:effectLst/>
                        <a:latin typeface="Times New Roman"/>
                        <a:ea typeface="Times New Roman"/>
                      </a:endParaRPr>
                    </a:p>
                  </a:txBody>
                  <a:tcPr marL="29485" marR="29485" marT="0" marB="0"/>
                </a:tc>
                <a:tc>
                  <a:txBody>
                    <a:bodyPr/>
                    <a:lstStyle/>
                    <a:p>
                      <a:pPr>
                        <a:spcAft>
                          <a:spcPts val="0"/>
                        </a:spcAft>
                      </a:pPr>
                      <a:r>
                        <a:rPr lang="en-GB" sz="1600" dirty="0">
                          <a:effectLst/>
                        </a:rPr>
                        <a:t>What needs to be </a:t>
                      </a:r>
                      <a:r>
                        <a:rPr lang="en-GB" sz="1600" dirty="0" smtClean="0">
                          <a:effectLst/>
                        </a:rPr>
                        <a:t>considered</a:t>
                      </a:r>
                      <a:endParaRPr lang="en-GB" sz="1600" dirty="0">
                        <a:effectLst/>
                        <a:latin typeface="Times New Roman"/>
                        <a:ea typeface="Times New Roman"/>
                      </a:endParaRPr>
                    </a:p>
                  </a:txBody>
                  <a:tcPr marL="29485" marR="29485" marT="0" marB="0"/>
                </a:tc>
                <a:tc>
                  <a:txBody>
                    <a:bodyPr/>
                    <a:lstStyle/>
                    <a:p>
                      <a:pPr>
                        <a:spcAft>
                          <a:spcPts val="0"/>
                        </a:spcAft>
                      </a:pPr>
                      <a:r>
                        <a:rPr lang="en-GB" sz="1600" dirty="0">
                          <a:effectLst/>
                        </a:rPr>
                        <a:t>Examples </a:t>
                      </a:r>
                      <a:r>
                        <a:rPr lang="en-GB" sz="1600" dirty="0" smtClean="0">
                          <a:effectLst/>
                        </a:rPr>
                        <a:t>of</a:t>
                      </a:r>
                      <a:r>
                        <a:rPr lang="en-GB" sz="1600" baseline="0" dirty="0" smtClean="0">
                          <a:effectLst/>
                        </a:rPr>
                        <a:t> research </a:t>
                      </a:r>
                      <a:endParaRPr lang="en-GB" sz="1600" dirty="0">
                        <a:effectLst/>
                        <a:latin typeface="Times New Roman"/>
                        <a:ea typeface="Times New Roman"/>
                      </a:endParaRPr>
                    </a:p>
                  </a:txBody>
                  <a:tcPr marL="29485" marR="29485" marT="0" marB="0"/>
                </a:tc>
              </a:tr>
              <a:tr h="905528">
                <a:tc>
                  <a:txBody>
                    <a:bodyPr/>
                    <a:lstStyle/>
                    <a:p>
                      <a:pPr marL="71755" marR="71755" algn="ctr">
                        <a:spcAft>
                          <a:spcPts val="0"/>
                        </a:spcAft>
                      </a:pPr>
                      <a:r>
                        <a:rPr lang="en-GB" sz="1100" dirty="0">
                          <a:effectLst/>
                        </a:rPr>
                        <a:t>Stage 1 - Context</a:t>
                      </a:r>
                      <a:endParaRPr lang="en-GB" sz="1100" dirty="0">
                        <a:effectLst/>
                        <a:latin typeface="Times New Roman"/>
                        <a:ea typeface="Times New Roman"/>
                      </a:endParaRPr>
                    </a:p>
                  </a:txBody>
                  <a:tcPr marL="29485" marR="29485" marT="0" marB="0"/>
                </a:tc>
                <a:tc>
                  <a:txBody>
                    <a:bodyPr/>
                    <a:lstStyle/>
                    <a:p>
                      <a:pPr>
                        <a:spcAft>
                          <a:spcPts val="0"/>
                        </a:spcAft>
                      </a:pPr>
                      <a:r>
                        <a:rPr lang="en-GB" sz="900" dirty="0">
                          <a:effectLst/>
                        </a:rPr>
                        <a:t>-What is the nature of the organisation?</a:t>
                      </a:r>
                    </a:p>
                    <a:p>
                      <a:pPr>
                        <a:spcAft>
                          <a:spcPts val="0"/>
                        </a:spcAft>
                      </a:pPr>
                      <a:r>
                        <a:rPr lang="en-GB" sz="900" dirty="0">
                          <a:effectLst/>
                        </a:rPr>
                        <a:t>-</a:t>
                      </a:r>
                      <a:r>
                        <a:rPr lang="en-GB" sz="900" dirty="0" smtClean="0">
                          <a:effectLst/>
                        </a:rPr>
                        <a:t>Who, what, how and where</a:t>
                      </a:r>
                      <a:r>
                        <a:rPr lang="en-GB" sz="900" baseline="0" dirty="0" smtClean="0">
                          <a:effectLst/>
                        </a:rPr>
                        <a:t> of risk</a:t>
                      </a:r>
                      <a:endParaRPr lang="en-GB" sz="900" dirty="0">
                        <a:effectLst/>
                      </a:endParaRPr>
                    </a:p>
                  </a:txBody>
                  <a:tcPr marL="29485" marR="29485" marT="0" marB="0"/>
                </a:tc>
                <a:tc>
                  <a:txBody>
                    <a:bodyPr/>
                    <a:lstStyle/>
                    <a:p>
                      <a:r>
                        <a:rPr lang="en-GB" sz="900" kern="1200" dirty="0" smtClean="0">
                          <a:solidFill>
                            <a:schemeClr val="dk1"/>
                          </a:solidFill>
                          <a:effectLst/>
                          <a:latin typeface="+mn-lt"/>
                          <a:ea typeface="+mn-ea"/>
                          <a:cs typeface="+mn-cs"/>
                        </a:rPr>
                        <a:t>-Draw on own/team experience and knowledge from team, individual meetings and interviews</a:t>
                      </a:r>
                    </a:p>
                    <a:p>
                      <a:r>
                        <a:rPr lang="en-GB" sz="900" kern="1200" dirty="0" smtClean="0">
                          <a:solidFill>
                            <a:schemeClr val="dk1"/>
                          </a:solidFill>
                          <a:effectLst/>
                          <a:latin typeface="+mn-lt"/>
                          <a:ea typeface="+mn-ea"/>
                          <a:cs typeface="+mn-cs"/>
                        </a:rPr>
                        <a:t>-Review</a:t>
                      </a:r>
                      <a:r>
                        <a:rPr lang="en-GB" sz="900" b="1" kern="1200" dirty="0" smtClean="0">
                          <a:solidFill>
                            <a:schemeClr val="dk1"/>
                          </a:solidFill>
                          <a:effectLst/>
                          <a:latin typeface="+mn-lt"/>
                          <a:ea typeface="+mn-ea"/>
                          <a:cs typeface="+mn-cs"/>
                        </a:rPr>
                        <a:t> </a:t>
                      </a:r>
                      <a:r>
                        <a:rPr lang="en-GB" sz="900" kern="1200" dirty="0" smtClean="0">
                          <a:solidFill>
                            <a:schemeClr val="dk1"/>
                          </a:solidFill>
                          <a:effectLst/>
                          <a:latin typeface="+mn-lt"/>
                          <a:ea typeface="+mn-ea"/>
                          <a:cs typeface="+mn-cs"/>
                        </a:rPr>
                        <a:t>organisational objectives; audit of resources; review strategic plans; organisation history</a:t>
                      </a:r>
                    </a:p>
                    <a:p>
                      <a:r>
                        <a:rPr lang="en-GB" sz="900" kern="1200" dirty="0" smtClean="0">
                          <a:solidFill>
                            <a:schemeClr val="dk1"/>
                          </a:solidFill>
                          <a:effectLst/>
                          <a:latin typeface="+mn-lt"/>
                          <a:ea typeface="+mn-ea"/>
                          <a:cs typeface="+mn-cs"/>
                        </a:rPr>
                        <a:t>-Meet with key stakeholders</a:t>
                      </a:r>
                    </a:p>
                    <a:p>
                      <a:r>
                        <a:rPr lang="en-GB" sz="900" kern="1200" dirty="0" smtClean="0">
                          <a:solidFill>
                            <a:schemeClr val="dk1"/>
                          </a:solidFill>
                          <a:effectLst/>
                          <a:latin typeface="+mn-lt"/>
                          <a:ea typeface="+mn-ea"/>
                          <a:cs typeface="+mn-cs"/>
                        </a:rPr>
                        <a:t>-Delphi techniques</a:t>
                      </a:r>
                      <a:endParaRPr lang="en-GB" sz="900" dirty="0">
                        <a:effectLst/>
                      </a:endParaRPr>
                    </a:p>
                  </a:txBody>
                  <a:tcPr marL="29485" marR="29485" marT="0" marB="0"/>
                </a:tc>
              </a:tr>
              <a:tr h="1207371">
                <a:tc>
                  <a:txBody>
                    <a:bodyPr/>
                    <a:lstStyle/>
                    <a:p>
                      <a:pPr marL="71755" marR="71755" algn="ctr">
                        <a:spcAft>
                          <a:spcPts val="0"/>
                        </a:spcAft>
                      </a:pPr>
                      <a:r>
                        <a:rPr lang="en-GB" sz="1100" dirty="0">
                          <a:effectLst/>
                        </a:rPr>
                        <a:t>Stage 2 - Analysis</a:t>
                      </a:r>
                      <a:endParaRPr lang="en-GB" sz="1100" dirty="0">
                        <a:effectLst/>
                        <a:latin typeface="Times New Roman"/>
                        <a:ea typeface="Times New Roman"/>
                      </a:endParaRPr>
                    </a:p>
                  </a:txBody>
                  <a:tcPr marL="29485" marR="29485" marT="0" marB="0"/>
                </a:tc>
                <a:tc>
                  <a:txBody>
                    <a:bodyPr/>
                    <a:lstStyle/>
                    <a:p>
                      <a:pPr>
                        <a:spcAft>
                          <a:spcPts val="0"/>
                        </a:spcAft>
                      </a:pPr>
                      <a:r>
                        <a:rPr lang="en-GB" sz="900" dirty="0">
                          <a:effectLst/>
                        </a:rPr>
                        <a:t>-Identifying key risks </a:t>
                      </a:r>
                    </a:p>
                    <a:p>
                      <a:pPr>
                        <a:spcAft>
                          <a:spcPts val="0"/>
                        </a:spcAft>
                      </a:pPr>
                      <a:r>
                        <a:rPr lang="en-GB" sz="900" dirty="0">
                          <a:effectLst/>
                        </a:rPr>
                        <a:t>-Identifying key </a:t>
                      </a:r>
                      <a:r>
                        <a:rPr lang="en-GB" sz="900" dirty="0" smtClean="0">
                          <a:effectLst/>
                        </a:rPr>
                        <a:t>hazards</a:t>
                      </a:r>
                      <a:endParaRPr lang="en-GB" sz="900" dirty="0">
                        <a:effectLst/>
                      </a:endParaRPr>
                    </a:p>
                    <a:p>
                      <a:pPr>
                        <a:spcAft>
                          <a:spcPts val="0"/>
                        </a:spcAft>
                      </a:pPr>
                      <a:r>
                        <a:rPr lang="en-GB" sz="900" dirty="0">
                          <a:effectLst/>
                        </a:rPr>
                        <a:t>-Identifying key causation </a:t>
                      </a:r>
                      <a:r>
                        <a:rPr lang="en-GB" sz="900" dirty="0" smtClean="0">
                          <a:effectLst/>
                        </a:rPr>
                        <a:t>factors</a:t>
                      </a:r>
                      <a:endParaRPr lang="en-GB" sz="900" dirty="0">
                        <a:effectLst/>
                      </a:endParaRPr>
                    </a:p>
                    <a:p>
                      <a:pPr>
                        <a:spcAft>
                          <a:spcPts val="0"/>
                        </a:spcAft>
                      </a:pPr>
                      <a:r>
                        <a:rPr lang="en-GB" sz="900" dirty="0">
                          <a:effectLst/>
                        </a:rPr>
                        <a:t>-Identifying any triggers</a:t>
                      </a:r>
                    </a:p>
                    <a:p>
                      <a:pPr>
                        <a:spcAft>
                          <a:spcPts val="0"/>
                        </a:spcAft>
                      </a:pPr>
                      <a:r>
                        <a:rPr lang="en-GB" sz="900" dirty="0">
                          <a:effectLst/>
                        </a:rPr>
                        <a:t>-Analysing the relationships of factors</a:t>
                      </a:r>
                    </a:p>
                    <a:p>
                      <a:pPr>
                        <a:spcAft>
                          <a:spcPts val="0"/>
                        </a:spcAft>
                      </a:pPr>
                      <a:r>
                        <a:rPr lang="en-GB" sz="900" dirty="0">
                          <a:effectLst/>
                        </a:rPr>
                        <a:t>-Identifying and analysing  suitable indicators of causation</a:t>
                      </a:r>
                      <a:endParaRPr lang="en-GB" sz="900" dirty="0">
                        <a:effectLst/>
                        <a:latin typeface="Times New Roman"/>
                        <a:ea typeface="Times New Roman"/>
                      </a:endParaRPr>
                    </a:p>
                  </a:txBody>
                  <a:tcPr marL="29485" marR="29485" marT="0" marB="0"/>
                </a:tc>
                <a:tc>
                  <a:txBody>
                    <a:bodyPr/>
                    <a:lstStyle/>
                    <a:p>
                      <a:r>
                        <a:rPr lang="en-GB" sz="900" dirty="0" smtClean="0">
                          <a:effectLst/>
                          <a:highlight>
                            <a:srgbClr val="C0C0C0"/>
                          </a:highlight>
                        </a:rPr>
                        <a:t>-</a:t>
                      </a:r>
                      <a:r>
                        <a:rPr lang="en-GB" sz="900" kern="1200" dirty="0" smtClean="0">
                          <a:solidFill>
                            <a:schemeClr val="dk1"/>
                          </a:solidFill>
                          <a:effectLst/>
                          <a:latin typeface="+mn-lt"/>
                          <a:ea typeface="+mn-ea"/>
                          <a:cs typeface="+mn-cs"/>
                        </a:rPr>
                        <a:t>Frequency profiling (see Chapter 3)</a:t>
                      </a:r>
                    </a:p>
                    <a:p>
                      <a:r>
                        <a:rPr lang="en-GB" sz="900" kern="1200" dirty="0" smtClean="0">
                          <a:solidFill>
                            <a:schemeClr val="dk1"/>
                          </a:solidFill>
                          <a:effectLst/>
                          <a:latin typeface="+mn-lt"/>
                          <a:ea typeface="+mn-ea"/>
                          <a:cs typeface="+mn-cs"/>
                        </a:rPr>
                        <a:t>-Scanning of news events</a:t>
                      </a:r>
                    </a:p>
                    <a:p>
                      <a:r>
                        <a:rPr lang="en-GB" sz="900" kern="1200" dirty="0" smtClean="0">
                          <a:solidFill>
                            <a:schemeClr val="dk1"/>
                          </a:solidFill>
                          <a:effectLst/>
                          <a:latin typeface="+mn-lt"/>
                          <a:ea typeface="+mn-ea"/>
                          <a:cs typeface="+mn-cs"/>
                        </a:rPr>
                        <a:t>- Interviewing and</a:t>
                      </a:r>
                      <a:r>
                        <a:rPr lang="en-GB" sz="900" kern="1200" baseline="0" dirty="0" smtClean="0">
                          <a:solidFill>
                            <a:schemeClr val="dk1"/>
                          </a:solidFill>
                          <a:effectLst/>
                          <a:latin typeface="+mn-lt"/>
                          <a:ea typeface="+mn-ea"/>
                          <a:cs typeface="+mn-cs"/>
                        </a:rPr>
                        <a:t> </a:t>
                      </a:r>
                      <a:r>
                        <a:rPr lang="en-GB" sz="900" kern="1200" dirty="0" smtClean="0">
                          <a:solidFill>
                            <a:schemeClr val="dk1"/>
                          </a:solidFill>
                          <a:effectLst/>
                          <a:latin typeface="+mn-lt"/>
                          <a:ea typeface="+mn-ea"/>
                          <a:cs typeface="+mn-cs"/>
                        </a:rPr>
                        <a:t>focus group discussions</a:t>
                      </a:r>
                    </a:p>
                    <a:p>
                      <a:r>
                        <a:rPr lang="en-GB" sz="900" kern="1200" dirty="0" smtClean="0">
                          <a:solidFill>
                            <a:schemeClr val="dk1"/>
                          </a:solidFill>
                          <a:effectLst/>
                          <a:latin typeface="+mn-lt"/>
                          <a:ea typeface="+mn-ea"/>
                          <a:cs typeface="+mn-cs"/>
                        </a:rPr>
                        <a:t>-Observational analysis of practices/physical inspection of locations and equipment</a:t>
                      </a:r>
                    </a:p>
                    <a:p>
                      <a:r>
                        <a:rPr lang="en-GB" sz="900" kern="1200" dirty="0" smtClean="0">
                          <a:solidFill>
                            <a:schemeClr val="dk1"/>
                          </a:solidFill>
                          <a:effectLst/>
                          <a:latin typeface="+mn-lt"/>
                          <a:ea typeface="+mn-ea"/>
                          <a:cs typeface="+mn-cs"/>
                        </a:rPr>
                        <a:t>-Research past case studies (see Chapter 11)</a:t>
                      </a:r>
                    </a:p>
                    <a:p>
                      <a:r>
                        <a:rPr lang="en-GB" sz="900" kern="1200" dirty="0" smtClean="0">
                          <a:solidFill>
                            <a:schemeClr val="dk1"/>
                          </a:solidFill>
                          <a:effectLst/>
                          <a:latin typeface="+mn-lt"/>
                          <a:ea typeface="+mn-ea"/>
                          <a:cs typeface="+mn-cs"/>
                        </a:rPr>
                        <a:t>-Case study hindsight analysis</a:t>
                      </a:r>
                    </a:p>
                    <a:p>
                      <a:r>
                        <a:rPr lang="en-GB" sz="900" kern="1200" dirty="0" smtClean="0">
                          <a:solidFill>
                            <a:schemeClr val="dk1"/>
                          </a:solidFill>
                          <a:effectLst/>
                          <a:latin typeface="+mn-lt"/>
                          <a:ea typeface="+mn-ea"/>
                          <a:cs typeface="+mn-cs"/>
                        </a:rPr>
                        <a:t>-Secondary data on accidents, reports, incidents, etc.</a:t>
                      </a:r>
                    </a:p>
                    <a:p>
                      <a:r>
                        <a:rPr lang="en-GB" sz="900" kern="1200" dirty="0" smtClean="0">
                          <a:solidFill>
                            <a:schemeClr val="dk1"/>
                          </a:solidFill>
                          <a:effectLst/>
                          <a:latin typeface="+mn-lt"/>
                          <a:ea typeface="+mn-ea"/>
                          <a:cs typeface="+mn-cs"/>
                        </a:rPr>
                        <a:t>-Trade and journal publications</a:t>
                      </a:r>
                      <a:endParaRPr lang="en-GB" sz="900" dirty="0">
                        <a:effectLst/>
                      </a:endParaRPr>
                    </a:p>
                  </a:txBody>
                  <a:tcPr marL="29485" marR="29485" marT="0" marB="0"/>
                </a:tc>
              </a:tr>
              <a:tr h="720956">
                <a:tc>
                  <a:txBody>
                    <a:bodyPr/>
                    <a:lstStyle/>
                    <a:p>
                      <a:pPr marL="71755" marR="71755" algn="ctr">
                        <a:spcAft>
                          <a:spcPts val="0"/>
                        </a:spcAft>
                      </a:pPr>
                      <a:r>
                        <a:rPr lang="en-GB" sz="1100" dirty="0">
                          <a:effectLst/>
                        </a:rPr>
                        <a:t>Stage 3 – Assessment</a:t>
                      </a:r>
                      <a:endParaRPr lang="en-GB" sz="1100" dirty="0">
                        <a:effectLst/>
                        <a:latin typeface="Times New Roman"/>
                        <a:ea typeface="Times New Roman"/>
                      </a:endParaRPr>
                    </a:p>
                  </a:txBody>
                  <a:tcPr marL="29485" marR="29485" marT="0" marB="0"/>
                </a:tc>
                <a:tc>
                  <a:txBody>
                    <a:bodyPr/>
                    <a:lstStyle/>
                    <a:p>
                      <a:pPr>
                        <a:spcAft>
                          <a:spcPts val="0"/>
                        </a:spcAft>
                      </a:pPr>
                      <a:r>
                        <a:rPr lang="en-GB" sz="900" dirty="0">
                          <a:effectLst/>
                        </a:rPr>
                        <a:t>-Assessing type of impacts and severity </a:t>
                      </a:r>
                    </a:p>
                    <a:p>
                      <a:pPr>
                        <a:spcAft>
                          <a:spcPts val="0"/>
                        </a:spcAft>
                      </a:pPr>
                      <a:r>
                        <a:rPr lang="en-GB" sz="900" dirty="0">
                          <a:effectLst/>
                        </a:rPr>
                        <a:t>-Assessing likelihood</a:t>
                      </a:r>
                    </a:p>
                    <a:p>
                      <a:pPr>
                        <a:spcAft>
                          <a:spcPts val="0"/>
                        </a:spcAft>
                      </a:pPr>
                      <a:r>
                        <a:rPr lang="en-GB" sz="900" dirty="0">
                          <a:effectLst/>
                        </a:rPr>
                        <a:t>-Applying assessment scales to represent or categorise the risk  (e.g. high, low, medium)</a:t>
                      </a:r>
                      <a:endParaRPr lang="en-GB" sz="900" dirty="0">
                        <a:effectLst/>
                        <a:latin typeface="Times New Roman"/>
                        <a:ea typeface="Times New Roman"/>
                      </a:endParaRPr>
                    </a:p>
                  </a:txBody>
                  <a:tcPr marL="29485" marR="29485" marT="0" marB="0"/>
                </a:tc>
                <a:tc>
                  <a:txBody>
                    <a:bodyPr/>
                    <a:lstStyle/>
                    <a:p>
                      <a:r>
                        <a:rPr lang="en-GB" sz="900" dirty="0" smtClean="0">
                          <a:effectLst/>
                        </a:rPr>
                        <a:t>-</a:t>
                      </a:r>
                      <a:r>
                        <a:rPr lang="en-GB" sz="900" kern="1200" dirty="0" smtClean="0">
                          <a:solidFill>
                            <a:schemeClr val="dk1"/>
                          </a:solidFill>
                          <a:effectLst/>
                          <a:latin typeface="+mn-lt"/>
                          <a:ea typeface="+mn-ea"/>
                          <a:cs typeface="+mn-cs"/>
                        </a:rPr>
                        <a:t>Frequency of past events, statistical reports, journal articles (see Chapter 3)</a:t>
                      </a:r>
                    </a:p>
                    <a:p>
                      <a:r>
                        <a:rPr lang="en-GB" sz="900" kern="1200" dirty="0" smtClean="0">
                          <a:solidFill>
                            <a:schemeClr val="dk1"/>
                          </a:solidFill>
                          <a:effectLst/>
                          <a:latin typeface="+mn-lt"/>
                          <a:ea typeface="+mn-ea"/>
                          <a:cs typeface="+mn-cs"/>
                        </a:rPr>
                        <a:t>-Risk registers, accident books, etc.</a:t>
                      </a:r>
                      <a:endParaRPr lang="en-GB" sz="900" dirty="0">
                        <a:effectLst/>
                      </a:endParaRPr>
                    </a:p>
                  </a:txBody>
                  <a:tcPr marL="29485" marR="29485" marT="0" marB="0"/>
                </a:tc>
              </a:tr>
              <a:tr h="913268">
                <a:tc>
                  <a:txBody>
                    <a:bodyPr/>
                    <a:lstStyle/>
                    <a:p>
                      <a:pPr marL="71755" marR="71755" algn="ctr">
                        <a:spcAft>
                          <a:spcPts val="0"/>
                        </a:spcAft>
                      </a:pPr>
                      <a:r>
                        <a:rPr lang="en-GB" sz="1100" dirty="0">
                          <a:effectLst/>
                        </a:rPr>
                        <a:t>Stage 4 - Control</a:t>
                      </a:r>
                      <a:endParaRPr lang="en-GB" sz="1100" dirty="0">
                        <a:effectLst/>
                        <a:latin typeface="Times New Roman"/>
                        <a:ea typeface="Times New Roman"/>
                      </a:endParaRPr>
                    </a:p>
                  </a:txBody>
                  <a:tcPr marL="29485" marR="29485" marT="0" marB="0"/>
                </a:tc>
                <a:tc>
                  <a:txBody>
                    <a:bodyPr/>
                    <a:lstStyle/>
                    <a:p>
                      <a:pPr>
                        <a:spcAft>
                          <a:spcPts val="0"/>
                        </a:spcAft>
                      </a:pPr>
                      <a:r>
                        <a:rPr lang="en-GB" sz="900" dirty="0">
                          <a:effectLst/>
                        </a:rPr>
                        <a:t>-Prioritising resources -Reviewing points where control measures can be put in place </a:t>
                      </a:r>
                      <a:endParaRPr lang="en-GB" sz="900" dirty="0" smtClean="0">
                        <a:effectLst/>
                      </a:endParaRPr>
                    </a:p>
                    <a:p>
                      <a:pPr>
                        <a:spcAft>
                          <a:spcPts val="0"/>
                        </a:spcAft>
                      </a:pPr>
                      <a:r>
                        <a:rPr lang="en-GB" sz="900" dirty="0" smtClean="0">
                          <a:effectLst/>
                        </a:rPr>
                        <a:t>Measures </a:t>
                      </a:r>
                      <a:r>
                        <a:rPr lang="en-GB" sz="900" dirty="0">
                          <a:effectLst/>
                        </a:rPr>
                        <a:t>to reduce severity of impact</a:t>
                      </a:r>
                    </a:p>
                    <a:p>
                      <a:pPr>
                        <a:spcAft>
                          <a:spcPts val="0"/>
                        </a:spcAft>
                      </a:pPr>
                      <a:r>
                        <a:rPr lang="en-GB" sz="900" dirty="0" smtClean="0">
                          <a:effectLst/>
                        </a:rPr>
                        <a:t>--</a:t>
                      </a:r>
                      <a:r>
                        <a:rPr lang="en-GB" sz="900" dirty="0">
                          <a:effectLst/>
                        </a:rPr>
                        <a:t>Producing action </a:t>
                      </a:r>
                      <a:r>
                        <a:rPr lang="en-GB" sz="900" dirty="0" smtClean="0">
                          <a:effectLst/>
                        </a:rPr>
                        <a:t>checklists</a:t>
                      </a:r>
                      <a:endParaRPr lang="en-GB" sz="900" dirty="0">
                        <a:effectLst/>
                        <a:latin typeface="Times New Roman"/>
                        <a:ea typeface="Times New Roman"/>
                      </a:endParaRPr>
                    </a:p>
                  </a:txBody>
                  <a:tcPr marL="29485" marR="29485" marT="0" marB="0"/>
                </a:tc>
                <a:tc>
                  <a:txBody>
                    <a:bodyPr/>
                    <a:lstStyle/>
                    <a:p>
                      <a:r>
                        <a:rPr lang="en-GB" sz="900" dirty="0" smtClean="0">
                          <a:effectLst/>
                          <a:highlight>
                            <a:srgbClr val="C0C0C0"/>
                          </a:highlight>
                        </a:rPr>
                        <a:t>-</a:t>
                      </a:r>
                      <a:r>
                        <a:rPr lang="en-GB" sz="900" kern="1200" dirty="0" smtClean="0">
                          <a:solidFill>
                            <a:schemeClr val="dk1"/>
                          </a:solidFill>
                          <a:effectLst/>
                          <a:latin typeface="+mn-lt"/>
                          <a:ea typeface="+mn-ea"/>
                          <a:cs typeface="+mn-cs"/>
                        </a:rPr>
                        <a:t>Case study analysis to review robustness of measures (see Chapter 11)</a:t>
                      </a:r>
                    </a:p>
                    <a:p>
                      <a:r>
                        <a:rPr lang="en-GB" sz="900" kern="1200" dirty="0" smtClean="0">
                          <a:solidFill>
                            <a:schemeClr val="dk1"/>
                          </a:solidFill>
                          <a:effectLst/>
                          <a:latin typeface="+mn-lt"/>
                          <a:ea typeface="+mn-ea"/>
                          <a:cs typeface="+mn-cs"/>
                        </a:rPr>
                        <a:t>-Testing of procedures, such as via scenario training</a:t>
                      </a:r>
                      <a:endParaRPr lang="en-GB" sz="900" dirty="0">
                        <a:effectLst/>
                      </a:endParaRPr>
                    </a:p>
                  </a:txBody>
                  <a:tcPr marL="29485" marR="29485" marT="0" marB="0"/>
                </a:tc>
              </a:tr>
              <a:tr h="492352">
                <a:tc>
                  <a:txBody>
                    <a:bodyPr/>
                    <a:lstStyle/>
                    <a:p>
                      <a:pPr marL="71755" marR="71755" algn="ctr">
                        <a:spcAft>
                          <a:spcPts val="0"/>
                        </a:spcAft>
                      </a:pPr>
                      <a:r>
                        <a:rPr lang="en-GB" sz="1100" dirty="0">
                          <a:effectLst/>
                        </a:rPr>
                        <a:t>Stage 5 – Monitor</a:t>
                      </a:r>
                      <a:endParaRPr lang="en-GB" sz="1100" dirty="0">
                        <a:effectLst/>
                        <a:latin typeface="Times New Roman"/>
                        <a:ea typeface="Times New Roman"/>
                      </a:endParaRPr>
                    </a:p>
                  </a:txBody>
                  <a:tcPr marL="29485" marR="29485" marT="0" marB="0"/>
                </a:tc>
                <a:tc>
                  <a:txBody>
                    <a:bodyPr/>
                    <a:lstStyle/>
                    <a:p>
                      <a:pPr>
                        <a:spcAft>
                          <a:spcPts val="0"/>
                        </a:spcAft>
                      </a:pPr>
                      <a:r>
                        <a:rPr lang="en-GB" sz="900" dirty="0">
                          <a:effectLst/>
                        </a:rPr>
                        <a:t>-Review checklists, forms, assessments and analysis.</a:t>
                      </a:r>
                    </a:p>
                    <a:p>
                      <a:pPr>
                        <a:spcAft>
                          <a:spcPts val="0"/>
                        </a:spcAft>
                      </a:pPr>
                      <a:r>
                        <a:rPr lang="en-GB" sz="900" dirty="0">
                          <a:effectLst/>
                        </a:rPr>
                        <a:t>-Amend control measures</a:t>
                      </a:r>
                      <a:endParaRPr lang="en-GB" sz="900" dirty="0">
                        <a:effectLst/>
                        <a:latin typeface="Times New Roman"/>
                        <a:ea typeface="Times New Roman"/>
                      </a:endParaRPr>
                    </a:p>
                  </a:txBody>
                  <a:tcPr marL="29485" marR="29485" marT="0" marB="0"/>
                </a:tc>
                <a:tc>
                  <a:txBody>
                    <a:bodyPr/>
                    <a:lstStyle/>
                    <a:p>
                      <a:pPr>
                        <a:spcAft>
                          <a:spcPts val="0"/>
                        </a:spcAft>
                      </a:pPr>
                      <a:r>
                        <a:rPr lang="en-GB" sz="900" dirty="0" smtClean="0">
                          <a:effectLst/>
                        </a:rPr>
                        <a:t>-</a:t>
                      </a:r>
                      <a:r>
                        <a:rPr lang="en-GB" sz="900" kern="1200" dirty="0" smtClean="0">
                          <a:solidFill>
                            <a:schemeClr val="dk1"/>
                          </a:solidFill>
                          <a:effectLst/>
                          <a:latin typeface="+mn-lt"/>
                          <a:ea typeface="+mn-ea"/>
                          <a:cs typeface="+mn-cs"/>
                        </a:rPr>
                        <a:t>Staff meetings, reviews, data monitored, scanning news and incident events</a:t>
                      </a:r>
                      <a:endParaRPr lang="en-GB" sz="900" dirty="0">
                        <a:effectLst/>
                        <a:latin typeface="Times New Roman"/>
                        <a:ea typeface="Times New Roman"/>
                      </a:endParaRPr>
                    </a:p>
                  </a:txBody>
                  <a:tcPr marL="29485" marR="29485" marT="0" marB="0"/>
                </a:tc>
              </a:tr>
            </a:tbl>
          </a:graphicData>
        </a:graphic>
      </p:graphicFrame>
      <p:sp>
        <p:nvSpPr>
          <p:cNvPr id="4" name="Title 3"/>
          <p:cNvSpPr>
            <a:spLocks noGrp="1"/>
          </p:cNvSpPr>
          <p:nvPr>
            <p:ph type="title"/>
          </p:nvPr>
        </p:nvSpPr>
        <p:spPr>
          <a:xfrm>
            <a:off x="1189356" y="116958"/>
            <a:ext cx="7196137" cy="1155423"/>
          </a:xfrm>
        </p:spPr>
        <p:txBody>
          <a:bodyPr>
            <a:normAutofit fontScale="90000"/>
          </a:bodyPr>
          <a:lstStyle/>
          <a:p>
            <a:r>
              <a:rPr lang="en-GB" dirty="0" smtClean="0"/>
              <a:t>AN OVERVIEW OF THE PROCESS STAGES AND THE METHODS OF RESEARCH WHICH CAN BE USED</a:t>
            </a:r>
            <a:endParaRPr lang="en-GB" dirty="0"/>
          </a:p>
        </p:txBody>
      </p:sp>
    </p:spTree>
    <p:extLst>
      <p:ext uri="{BB962C8B-B14F-4D97-AF65-F5344CB8AC3E}">
        <p14:creationId xmlns:p14="http://schemas.microsoft.com/office/powerpoint/2010/main" val="98703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893135" y="1272381"/>
            <a:ext cx="3678866" cy="4313237"/>
          </a:xfrm>
        </p:spPr>
        <p:txBody>
          <a:bodyPr>
            <a:normAutofit fontScale="25000" lnSpcReduction="20000"/>
          </a:bodyPr>
          <a:lstStyle/>
          <a:p>
            <a:pPr lvl="0"/>
            <a:r>
              <a:rPr lang="en-GB" sz="9600" b="1" dirty="0" smtClean="0"/>
              <a:t>Types of data:</a:t>
            </a:r>
          </a:p>
          <a:p>
            <a:pPr lvl="0"/>
            <a:r>
              <a:rPr lang="en-GB" sz="5500" b="1" dirty="0" smtClean="0"/>
              <a:t>Primary </a:t>
            </a:r>
            <a:r>
              <a:rPr lang="en-GB" sz="5500" dirty="0"/>
              <a:t>data relates </a:t>
            </a:r>
            <a:r>
              <a:rPr lang="en-GB" sz="5500" dirty="0" smtClean="0"/>
              <a:t>to data </a:t>
            </a:r>
            <a:r>
              <a:rPr lang="en-GB" sz="5500" dirty="0"/>
              <a:t>which is collected first hand by the individual or organisation</a:t>
            </a:r>
            <a:r>
              <a:rPr lang="en-GB" sz="5500" dirty="0" smtClean="0"/>
              <a:t>.</a:t>
            </a:r>
            <a:endParaRPr lang="en-GB" sz="5500" dirty="0"/>
          </a:p>
          <a:p>
            <a:pPr lvl="0"/>
            <a:r>
              <a:rPr lang="en-GB" sz="5500" b="1" dirty="0"/>
              <a:t>Secondary data </a:t>
            </a:r>
            <a:r>
              <a:rPr lang="en-GB" sz="5500" dirty="0"/>
              <a:t>relates to data which someone else has collected, </a:t>
            </a:r>
            <a:endParaRPr lang="en-GB" sz="5500" dirty="0" smtClean="0"/>
          </a:p>
          <a:p>
            <a:pPr lvl="0"/>
            <a:r>
              <a:rPr lang="en-GB" sz="5500" b="1" dirty="0" smtClean="0"/>
              <a:t>Quantitative</a:t>
            </a:r>
            <a:r>
              <a:rPr lang="en-GB" sz="5500" dirty="0"/>
              <a:t>, which refers to data which is expressed numerically, such as looking at accident </a:t>
            </a:r>
            <a:r>
              <a:rPr lang="en-GB" sz="5500" dirty="0" smtClean="0"/>
              <a:t>data.</a:t>
            </a:r>
          </a:p>
          <a:p>
            <a:pPr lvl="0"/>
            <a:r>
              <a:rPr lang="en-GB" sz="5500" b="1" dirty="0"/>
              <a:t>Q</a:t>
            </a:r>
            <a:r>
              <a:rPr lang="en-GB" sz="5500" b="1" dirty="0" smtClean="0"/>
              <a:t>ualitative</a:t>
            </a:r>
            <a:r>
              <a:rPr lang="en-GB" sz="5500" dirty="0"/>
              <a:t>, which can be more descriptive of an event or situation, such as reviewing a case study which looks at how an accident came about</a:t>
            </a:r>
            <a:r>
              <a:rPr lang="en-GB" sz="5500" dirty="0" smtClean="0"/>
              <a:t>.</a:t>
            </a:r>
          </a:p>
          <a:p>
            <a:pPr lvl="0"/>
            <a:r>
              <a:rPr lang="en-GB" sz="5500" b="1" dirty="0" smtClean="0"/>
              <a:t>Types of variables</a:t>
            </a:r>
            <a:r>
              <a:rPr lang="en-GB" sz="5500" dirty="0" smtClean="0"/>
              <a:t>:</a:t>
            </a:r>
          </a:p>
          <a:p>
            <a:pPr marL="571500" lvl="0" indent="-571500">
              <a:buFont typeface="Arial" panose="020B0604020202020204" pitchFamily="34" charset="0"/>
              <a:buChar char="•"/>
            </a:pPr>
            <a:r>
              <a:rPr lang="en-GB" sz="5500" dirty="0" smtClean="0"/>
              <a:t>Independent </a:t>
            </a:r>
            <a:r>
              <a:rPr lang="en-GB" sz="5500" dirty="0"/>
              <a:t>(the variable that can theoretically cause the independent variable to change - change the independent variable and measure the effects on the </a:t>
            </a:r>
            <a:r>
              <a:rPr lang="en-GB" sz="5500" dirty="0" smtClean="0"/>
              <a:t>dependent.</a:t>
            </a:r>
          </a:p>
          <a:p>
            <a:pPr marL="571500" lvl="0" indent="-571500">
              <a:buFont typeface="Arial" panose="020B0604020202020204" pitchFamily="34" charset="0"/>
              <a:buChar char="•"/>
            </a:pPr>
            <a:r>
              <a:rPr lang="en-GB" sz="5500" dirty="0" smtClean="0"/>
              <a:t> </a:t>
            </a:r>
            <a:r>
              <a:rPr lang="en-GB" sz="5500" dirty="0"/>
              <a:t>D</a:t>
            </a:r>
            <a:r>
              <a:rPr lang="en-GB" sz="5500" dirty="0" smtClean="0"/>
              <a:t>ependent </a:t>
            </a:r>
            <a:r>
              <a:rPr lang="en-GB" sz="5500" dirty="0"/>
              <a:t>(this is the variable </a:t>
            </a:r>
            <a:r>
              <a:rPr lang="en-GB" sz="5500" dirty="0" smtClean="0"/>
              <a:t>affected).</a:t>
            </a:r>
          </a:p>
          <a:p>
            <a:pPr marL="571500" lvl="0" indent="-571500">
              <a:buFont typeface="Arial" panose="020B0604020202020204" pitchFamily="34" charset="0"/>
              <a:buChar char="•"/>
            </a:pPr>
            <a:r>
              <a:rPr lang="en-GB" sz="5500" dirty="0"/>
              <a:t>I</a:t>
            </a:r>
            <a:r>
              <a:rPr lang="en-GB" sz="5500" dirty="0" smtClean="0"/>
              <a:t>ntervening </a:t>
            </a:r>
            <a:r>
              <a:rPr lang="en-GB" sz="5500" dirty="0"/>
              <a:t>(what modifies any changes</a:t>
            </a:r>
            <a:r>
              <a:rPr lang="en-GB" sz="5500" dirty="0" smtClean="0"/>
              <a:t>).</a:t>
            </a:r>
            <a:endParaRPr lang="en-GB" sz="5500" dirty="0"/>
          </a:p>
          <a:p>
            <a:pPr lvl="0"/>
            <a:endParaRPr lang="en-GB" sz="5500" dirty="0" smtClean="0"/>
          </a:p>
          <a:p>
            <a:pPr lvl="0"/>
            <a:endParaRPr lang="en-GB" sz="3700" dirty="0"/>
          </a:p>
        </p:txBody>
      </p:sp>
      <p:sp>
        <p:nvSpPr>
          <p:cNvPr id="3" name="Title 2"/>
          <p:cNvSpPr>
            <a:spLocks noGrp="1"/>
          </p:cNvSpPr>
          <p:nvPr>
            <p:ph type="title"/>
          </p:nvPr>
        </p:nvSpPr>
        <p:spPr/>
        <p:txBody>
          <a:bodyPr>
            <a:normAutofit/>
          </a:bodyPr>
          <a:lstStyle/>
          <a:p>
            <a:r>
              <a:rPr lang="en-GB" dirty="0" smtClean="0"/>
              <a:t>KEY CONCEPTS AND TERMS IN RESEARCH METHODS</a:t>
            </a:r>
            <a:endParaRPr lang="en-GB" dirty="0"/>
          </a:p>
        </p:txBody>
      </p:sp>
      <p:sp>
        <p:nvSpPr>
          <p:cNvPr id="4" name="Content Placeholder 3"/>
          <p:cNvSpPr>
            <a:spLocks noGrp="1"/>
          </p:cNvSpPr>
          <p:nvPr>
            <p:ph sz="quarter" idx="14"/>
          </p:nvPr>
        </p:nvSpPr>
        <p:spPr/>
        <p:txBody>
          <a:bodyPr>
            <a:normAutofit fontScale="62500" lnSpcReduction="20000"/>
          </a:bodyPr>
          <a:lstStyle/>
          <a:p>
            <a:r>
              <a:rPr lang="en-GB" b="1" dirty="0" smtClean="0"/>
              <a:t>Examples of methods of data collection:</a:t>
            </a:r>
          </a:p>
          <a:p>
            <a:r>
              <a:rPr lang="en-GB" b="1" dirty="0" smtClean="0"/>
              <a:t>Interviews</a:t>
            </a:r>
            <a:r>
              <a:rPr lang="en-GB" dirty="0"/>
              <a:t>, </a:t>
            </a:r>
            <a:r>
              <a:rPr lang="en-GB" b="1" dirty="0"/>
              <a:t>team meetings</a:t>
            </a:r>
            <a:r>
              <a:rPr lang="en-GB" dirty="0"/>
              <a:t> or </a:t>
            </a:r>
            <a:r>
              <a:rPr lang="en-GB" b="1" dirty="0"/>
              <a:t>risk </a:t>
            </a:r>
            <a:r>
              <a:rPr lang="en-GB" b="1" dirty="0" smtClean="0"/>
              <a:t>clinics: </a:t>
            </a:r>
            <a:r>
              <a:rPr lang="en-GB" dirty="0" smtClean="0"/>
              <a:t>can use a variety of formal (Delphi techniques) and </a:t>
            </a:r>
            <a:r>
              <a:rPr lang="en-GB" dirty="0"/>
              <a:t>i</a:t>
            </a:r>
            <a:r>
              <a:rPr lang="en-GB" dirty="0" smtClean="0"/>
              <a:t>nformal techniques (e.g. mind mapping)</a:t>
            </a:r>
          </a:p>
          <a:p>
            <a:r>
              <a:rPr lang="en-GB" b="1" dirty="0" smtClean="0"/>
              <a:t>Observations</a:t>
            </a:r>
            <a:r>
              <a:rPr lang="en-GB" dirty="0" smtClean="0"/>
              <a:t> </a:t>
            </a:r>
            <a:r>
              <a:rPr lang="en-GB" dirty="0"/>
              <a:t>and direct inspection of facilities, locations or countries (the latter is sometimes known as the grand tour approach).</a:t>
            </a:r>
          </a:p>
          <a:p>
            <a:pPr lvl="0"/>
            <a:r>
              <a:rPr lang="en-GB" b="1" dirty="0"/>
              <a:t>Interviews and meetings </a:t>
            </a:r>
            <a:r>
              <a:rPr lang="en-GB" dirty="0"/>
              <a:t>can have a formal </a:t>
            </a:r>
            <a:r>
              <a:rPr lang="en-GB" dirty="0" smtClean="0"/>
              <a:t>structure </a:t>
            </a:r>
            <a:r>
              <a:rPr lang="en-GB" dirty="0"/>
              <a:t>with a set of pre-designed questions, or be informal, where ideas are encouraged to freely develop, or even a mix of the </a:t>
            </a:r>
            <a:r>
              <a:rPr lang="en-GB" dirty="0" smtClean="0"/>
              <a:t>two.</a:t>
            </a:r>
          </a:p>
          <a:p>
            <a:endParaRPr lang="en-GB" dirty="0"/>
          </a:p>
        </p:txBody>
      </p:sp>
    </p:spTree>
    <p:extLst>
      <p:ext uri="{BB962C8B-B14F-4D97-AF65-F5344CB8AC3E}">
        <p14:creationId xmlns:p14="http://schemas.microsoft.com/office/powerpoint/2010/main" val="335948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quarter" idx="13"/>
            <p:extLst>
              <p:ext uri="{D42A27DB-BD31-4B8C-83A1-F6EECF244321}">
                <p14:modId xmlns:p14="http://schemas.microsoft.com/office/powerpoint/2010/main" val="3418830823"/>
              </p:ext>
            </p:extLst>
          </p:nvPr>
        </p:nvGraphicFramePr>
        <p:xfrm>
          <a:off x="500063" y="1271588"/>
          <a:ext cx="4071937" cy="4313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normAutofit/>
          </a:bodyPr>
          <a:lstStyle/>
          <a:p>
            <a:r>
              <a:rPr lang="en-GB" dirty="0" smtClean="0"/>
              <a:t>KEY CONCEPTS 1: PROBABILITY AND HOW TO MAKE AN ASSESSMENT OF RISK</a:t>
            </a:r>
            <a:endParaRPr lang="en-GB" dirty="0"/>
          </a:p>
        </p:txBody>
      </p:sp>
      <p:sp>
        <p:nvSpPr>
          <p:cNvPr id="4" name="Content Placeholder 3"/>
          <p:cNvSpPr>
            <a:spLocks noGrp="1"/>
          </p:cNvSpPr>
          <p:nvPr>
            <p:ph sz="quarter" idx="14"/>
          </p:nvPr>
        </p:nvSpPr>
        <p:spPr/>
        <p:txBody>
          <a:bodyPr>
            <a:normAutofit fontScale="32500" lnSpcReduction="20000"/>
          </a:bodyPr>
          <a:lstStyle/>
          <a:p>
            <a:r>
              <a:rPr lang="en-GB" dirty="0" smtClean="0"/>
              <a:t>Key </a:t>
            </a:r>
            <a:r>
              <a:rPr lang="en-GB" dirty="0"/>
              <a:t>approaches which vary in the degree of </a:t>
            </a:r>
            <a:r>
              <a:rPr lang="en-GB" dirty="0" smtClean="0"/>
              <a:t>accuracy and the amount of research needed:</a:t>
            </a:r>
          </a:p>
          <a:p>
            <a:endParaRPr lang="en-GB" b="1" dirty="0" smtClean="0"/>
          </a:p>
          <a:p>
            <a:r>
              <a:rPr lang="en-GB" b="1" dirty="0" smtClean="0"/>
              <a:t>Professional judgements:  </a:t>
            </a:r>
            <a:r>
              <a:rPr lang="en-GB" dirty="0" smtClean="0"/>
              <a:t>B</a:t>
            </a:r>
            <a:r>
              <a:rPr lang="en-US" dirty="0" err="1" smtClean="0"/>
              <a:t>ased</a:t>
            </a:r>
            <a:r>
              <a:rPr lang="en-US" dirty="0" smtClean="0"/>
              <a:t> </a:t>
            </a:r>
            <a:r>
              <a:rPr lang="en-US" dirty="0"/>
              <a:t>on </a:t>
            </a:r>
            <a:r>
              <a:rPr lang="en-US" dirty="0" smtClean="0"/>
              <a:t>past </a:t>
            </a:r>
            <a:r>
              <a:rPr lang="en-US" dirty="0"/>
              <a:t>experience </a:t>
            </a:r>
            <a:r>
              <a:rPr lang="en-US" dirty="0" smtClean="0"/>
              <a:t>s and </a:t>
            </a:r>
            <a:r>
              <a:rPr lang="en-US" dirty="0"/>
              <a:t>knowledge (known as heuristics and explored in </a:t>
            </a:r>
            <a:r>
              <a:rPr lang="en-US" b="1" dirty="0"/>
              <a:t>Chapter </a:t>
            </a:r>
            <a:r>
              <a:rPr lang="en-US" b="1" dirty="0" smtClean="0"/>
              <a:t>7).</a:t>
            </a:r>
          </a:p>
          <a:p>
            <a:pPr marL="457200" indent="-457200">
              <a:buFont typeface="Arial" panose="020B0604020202020204" pitchFamily="34" charset="0"/>
              <a:buChar char="•"/>
            </a:pPr>
            <a:endParaRPr lang="en-US" b="1" dirty="0" smtClean="0"/>
          </a:p>
          <a:p>
            <a:pPr lvl="0"/>
            <a:r>
              <a:rPr lang="en-US" b="1" dirty="0"/>
              <a:t>Analysis of specific case </a:t>
            </a:r>
            <a:r>
              <a:rPr lang="en-US" b="1" dirty="0" smtClean="0"/>
              <a:t>studies: </a:t>
            </a:r>
            <a:r>
              <a:rPr lang="en-US" dirty="0"/>
              <a:t>F</a:t>
            </a:r>
            <a:r>
              <a:rPr lang="en-US" dirty="0" smtClean="0"/>
              <a:t>ocus </a:t>
            </a:r>
            <a:r>
              <a:rPr lang="en-US" dirty="0"/>
              <a:t>on one or two case studies in more detail, which can reveal insights into the factors of causation, the failures in systems and the critical paths which lead to the outcomes of the </a:t>
            </a:r>
            <a:r>
              <a:rPr lang="en-US" dirty="0" smtClean="0"/>
              <a:t>event.</a:t>
            </a:r>
            <a:endParaRPr lang="en-GB" dirty="0"/>
          </a:p>
          <a:p>
            <a:endParaRPr lang="en-US" b="1" dirty="0"/>
          </a:p>
          <a:p>
            <a:r>
              <a:rPr lang="en-US" b="1" dirty="0" smtClean="0"/>
              <a:t>Identifying </a:t>
            </a:r>
            <a:r>
              <a:rPr lang="en-US" b="1" dirty="0"/>
              <a:t>frequency of similar events</a:t>
            </a:r>
            <a:r>
              <a:rPr lang="en-US" dirty="0"/>
              <a:t>: For some activities which are new, or have little precedent, looking at the frequency of past events may not be an option, such as tour operators developing  services in a  new destination, or sports or adventure activities taking place in less familiar </a:t>
            </a:r>
            <a:r>
              <a:rPr lang="en-US" dirty="0" smtClean="0"/>
              <a:t>environments.</a:t>
            </a:r>
            <a:endParaRPr lang="en-US" b="1" dirty="0"/>
          </a:p>
          <a:p>
            <a:endParaRPr lang="en-US" b="1" dirty="0" smtClean="0"/>
          </a:p>
          <a:p>
            <a:r>
              <a:rPr lang="en-US" b="1" dirty="0"/>
              <a:t>Identification of frequency of past </a:t>
            </a:r>
            <a:r>
              <a:rPr lang="en-US" b="1" dirty="0" smtClean="0"/>
              <a:t>events:  </a:t>
            </a:r>
            <a:r>
              <a:rPr lang="en-US" dirty="0"/>
              <a:t>C</a:t>
            </a:r>
            <a:r>
              <a:rPr lang="en-US" dirty="0" smtClean="0"/>
              <a:t>lassic </a:t>
            </a:r>
            <a:r>
              <a:rPr lang="en-US" dirty="0"/>
              <a:t>method, ground in positivist scientific methods. Here it can be a process of looking at the </a:t>
            </a:r>
            <a:r>
              <a:rPr lang="en-US" i="1" dirty="0"/>
              <a:t>frequency</a:t>
            </a:r>
            <a:r>
              <a:rPr lang="en-US" dirty="0"/>
              <a:t> of past incidents to try and: a) identify all the key risks, then b) build up an assessment of the likelihood of these risk events occurring in the future</a:t>
            </a:r>
            <a:r>
              <a:rPr lang="en-US" dirty="0" smtClean="0"/>
              <a:t>.</a:t>
            </a:r>
          </a:p>
          <a:p>
            <a:endParaRPr lang="en-US" dirty="0" smtClean="0"/>
          </a:p>
          <a:p>
            <a:r>
              <a:rPr lang="en-US" dirty="0" smtClean="0"/>
              <a:t> </a:t>
            </a:r>
            <a:r>
              <a:rPr lang="en-US" dirty="0"/>
              <a:t>It should also be noted that whilst </a:t>
            </a:r>
            <a:r>
              <a:rPr lang="en-US" i="1" dirty="0"/>
              <a:t>frequency</a:t>
            </a:r>
            <a:r>
              <a:rPr lang="en-US" dirty="0"/>
              <a:t> and </a:t>
            </a:r>
            <a:r>
              <a:rPr lang="en-US" i="1" dirty="0"/>
              <a:t>probability</a:t>
            </a:r>
            <a:r>
              <a:rPr lang="en-US" dirty="0"/>
              <a:t> are sometimes used inter-changeably, these are in fact different concepts, as observing frequency is </a:t>
            </a:r>
            <a:r>
              <a:rPr lang="en-US" dirty="0" smtClean="0"/>
              <a:t>a means </a:t>
            </a:r>
            <a:r>
              <a:rPr lang="en-US" dirty="0"/>
              <a:t>to build up probability </a:t>
            </a:r>
            <a:r>
              <a:rPr lang="en-US" dirty="0" smtClean="0"/>
              <a:t>estimates.</a:t>
            </a:r>
            <a:endParaRPr lang="en-US" b="1" dirty="0"/>
          </a:p>
          <a:p>
            <a:endParaRPr lang="en-US" b="1" dirty="0" smtClean="0"/>
          </a:p>
          <a:p>
            <a:endParaRPr lang="en-US" b="1" dirty="0"/>
          </a:p>
        </p:txBody>
      </p:sp>
    </p:spTree>
    <p:extLst>
      <p:ext uri="{BB962C8B-B14F-4D97-AF65-F5344CB8AC3E}">
        <p14:creationId xmlns:p14="http://schemas.microsoft.com/office/powerpoint/2010/main" val="27325674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16958" y="1272381"/>
            <a:ext cx="4455043" cy="4313237"/>
          </a:xfrm>
        </p:spPr>
        <p:txBody>
          <a:bodyPr>
            <a:normAutofit fontScale="85000" lnSpcReduction="20000"/>
          </a:bodyPr>
          <a:lstStyle/>
          <a:p>
            <a:pPr marL="457200" indent="-457200">
              <a:buFont typeface="Arial" panose="020B0604020202020204" pitchFamily="34" charset="0"/>
              <a:buChar char="•"/>
            </a:pPr>
            <a:r>
              <a:rPr lang="en-GB" dirty="0"/>
              <a:t>A great deal has been said about </a:t>
            </a:r>
            <a:r>
              <a:rPr lang="en-GB" i="1" dirty="0"/>
              <a:t>why</a:t>
            </a:r>
            <a:r>
              <a:rPr lang="en-GB" dirty="0"/>
              <a:t> it is important to collect data, with the previous section giving some indication of </a:t>
            </a:r>
            <a:r>
              <a:rPr lang="en-GB" i="1" dirty="0"/>
              <a:t>how</a:t>
            </a:r>
            <a:r>
              <a:rPr lang="en-GB" dirty="0"/>
              <a:t> data can be collected. The next critical point to consider is just </a:t>
            </a:r>
            <a:r>
              <a:rPr lang="en-GB" i="1" dirty="0"/>
              <a:t>where</a:t>
            </a:r>
            <a:r>
              <a:rPr lang="en-GB" dirty="0"/>
              <a:t> data can </a:t>
            </a:r>
            <a:r>
              <a:rPr lang="en-GB" dirty="0" smtClean="0"/>
              <a:t>be collected from.</a:t>
            </a:r>
          </a:p>
          <a:p>
            <a:pPr marL="457200" indent="-457200">
              <a:buFont typeface="Arial" panose="020B0604020202020204" pitchFamily="34" charset="0"/>
              <a:buChar char="•"/>
            </a:pPr>
            <a:r>
              <a:rPr lang="en-GB" dirty="0" smtClean="0"/>
              <a:t>See chapter 4 for examples of databases which can be accessed.</a:t>
            </a:r>
            <a:endParaRPr lang="en-GB" dirty="0"/>
          </a:p>
        </p:txBody>
      </p:sp>
      <p:sp>
        <p:nvSpPr>
          <p:cNvPr id="3" name="Title 2"/>
          <p:cNvSpPr>
            <a:spLocks noGrp="1"/>
          </p:cNvSpPr>
          <p:nvPr>
            <p:ph type="title"/>
          </p:nvPr>
        </p:nvSpPr>
        <p:spPr/>
        <p:txBody>
          <a:bodyPr/>
          <a:lstStyle/>
          <a:p>
            <a:r>
              <a:rPr lang="en-GB" dirty="0" smtClean="0"/>
              <a:t>COLLECTING DATA</a:t>
            </a:r>
            <a:endParaRPr lang="en-GB" dirty="0"/>
          </a:p>
        </p:txBody>
      </p:sp>
      <p:sp>
        <p:nvSpPr>
          <p:cNvPr id="4" name="Content Placeholder 3"/>
          <p:cNvSpPr>
            <a:spLocks noGrp="1"/>
          </p:cNvSpPr>
          <p:nvPr>
            <p:ph sz="quarter" idx="14"/>
          </p:nvPr>
        </p:nvSpPr>
        <p:spPr>
          <a:xfrm>
            <a:off x="4990214" y="609600"/>
            <a:ext cx="3813493" cy="5032725"/>
          </a:xfrm>
        </p:spPr>
        <p:txBody>
          <a:bodyPr>
            <a:noAutofit/>
          </a:bodyPr>
          <a:lstStyle/>
          <a:p>
            <a:r>
              <a:rPr lang="en-GB" sz="1800" dirty="0" smtClean="0"/>
              <a:t>Examples of incident data to build up frequency profiles to inform probability and outcome assessments:</a:t>
            </a:r>
            <a:r>
              <a:rPr lang="en-GB" sz="1800" dirty="0"/>
              <a:t> </a:t>
            </a:r>
          </a:p>
          <a:p>
            <a:pPr marL="457200" lvl="0" indent="-457200">
              <a:buFont typeface="Arial" panose="020B0604020202020204" pitchFamily="34" charset="0"/>
              <a:buChar char="•"/>
            </a:pPr>
            <a:r>
              <a:rPr lang="en-GB" sz="1800" dirty="0"/>
              <a:t>accidents in a </a:t>
            </a:r>
            <a:r>
              <a:rPr lang="en-GB" sz="1800" dirty="0" smtClean="0"/>
              <a:t>sport, which </a:t>
            </a:r>
            <a:r>
              <a:rPr lang="en-GB" sz="1800" dirty="0"/>
              <a:t>resulted in death or disability;</a:t>
            </a:r>
          </a:p>
          <a:p>
            <a:pPr marL="457200" lvl="0" indent="-457200">
              <a:buFont typeface="Arial" panose="020B0604020202020204" pitchFamily="34" charset="0"/>
              <a:buChar char="•"/>
            </a:pPr>
            <a:r>
              <a:rPr lang="en-GB" sz="1800" dirty="0" smtClean="0"/>
              <a:t>event </a:t>
            </a:r>
            <a:r>
              <a:rPr lang="en-GB" sz="1800" dirty="0"/>
              <a:t>or stadium accidents from around the world; </a:t>
            </a:r>
          </a:p>
          <a:p>
            <a:pPr marL="457200" lvl="0" indent="-457200">
              <a:buFont typeface="Arial" panose="020B0604020202020204" pitchFamily="34" charset="0"/>
              <a:buChar char="•"/>
            </a:pPr>
            <a:r>
              <a:rPr lang="en-GB" sz="1800" dirty="0"/>
              <a:t>transport accidents in different countries </a:t>
            </a:r>
            <a:r>
              <a:rPr lang="en-GB" sz="1800" dirty="0" smtClean="0"/>
              <a:t>and regions</a:t>
            </a:r>
            <a:r>
              <a:rPr lang="en-GB" sz="1800" dirty="0"/>
              <a:t>; </a:t>
            </a:r>
          </a:p>
          <a:p>
            <a:pPr marL="457200" lvl="0" indent="-457200">
              <a:buFont typeface="Arial" panose="020B0604020202020204" pitchFamily="34" charset="0"/>
              <a:buChar char="•"/>
            </a:pPr>
            <a:r>
              <a:rPr lang="en-GB" sz="1800" dirty="0"/>
              <a:t>acts of criminality or </a:t>
            </a:r>
            <a:r>
              <a:rPr lang="en-GB" sz="1800" dirty="0" smtClean="0"/>
              <a:t>terrorism;</a:t>
            </a:r>
          </a:p>
          <a:p>
            <a:pPr marL="457200" lvl="0" indent="-457200">
              <a:buFont typeface="Arial" panose="020B0604020202020204" pitchFamily="34" charset="0"/>
              <a:buChar char="•"/>
            </a:pPr>
            <a:r>
              <a:rPr lang="en-GB" sz="1800" dirty="0" smtClean="0"/>
              <a:t>incidents </a:t>
            </a:r>
            <a:r>
              <a:rPr lang="en-GB" sz="1800" dirty="0"/>
              <a:t>of natural disasters, from earthquakes, tsunamis, </a:t>
            </a:r>
            <a:r>
              <a:rPr lang="en-GB" sz="1800" dirty="0" smtClean="0"/>
              <a:t>hurricanes, </a:t>
            </a:r>
            <a:r>
              <a:rPr lang="en-GB" sz="1800" dirty="0"/>
              <a:t>etc.;</a:t>
            </a:r>
          </a:p>
          <a:p>
            <a:pPr marL="457200" lvl="0" indent="-457200">
              <a:buFont typeface="Arial" panose="020B0604020202020204" pitchFamily="34" charset="0"/>
              <a:buChar char="•"/>
            </a:pPr>
            <a:r>
              <a:rPr lang="en-GB" sz="1800" dirty="0"/>
              <a:t>disease outbreaks</a:t>
            </a:r>
            <a:r>
              <a:rPr lang="en-GB" sz="1800" dirty="0" smtClean="0"/>
              <a:t>;</a:t>
            </a:r>
          </a:p>
          <a:p>
            <a:pPr marL="457200" lvl="0" indent="-457200">
              <a:buFont typeface="Arial" panose="020B0604020202020204" pitchFamily="34" charset="0"/>
              <a:buChar char="•"/>
            </a:pPr>
            <a:r>
              <a:rPr lang="en-GB" sz="1800" dirty="0" smtClean="0"/>
              <a:t>incidents </a:t>
            </a:r>
            <a:r>
              <a:rPr lang="en-GB" sz="1800" dirty="0"/>
              <a:t>of political instability, such as riots, demonstrations and </a:t>
            </a:r>
            <a:r>
              <a:rPr lang="en-GB" sz="1800" dirty="0" smtClean="0"/>
              <a:t>strikes.</a:t>
            </a:r>
            <a:endParaRPr lang="en-GB" sz="1800" dirty="0"/>
          </a:p>
        </p:txBody>
      </p:sp>
    </p:spTree>
    <p:extLst>
      <p:ext uri="{BB962C8B-B14F-4D97-AF65-F5344CB8AC3E}">
        <p14:creationId xmlns:p14="http://schemas.microsoft.com/office/powerpoint/2010/main" val="291014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562708" y="1272381"/>
            <a:ext cx="8201463" cy="4313237"/>
          </a:xfrm>
        </p:spPr>
        <p:txBody>
          <a:bodyPr>
            <a:normAutofit/>
          </a:bodyPr>
          <a:lstStyle/>
          <a:p>
            <a:r>
              <a:rPr lang="en-GB" dirty="0" smtClean="0"/>
              <a:t>At the end of the chapter in the book, a variety of examples are given to illustrate how these concepts can be applied to specific industry sector examples.</a:t>
            </a:r>
          </a:p>
          <a:p>
            <a:r>
              <a:rPr lang="en-GB" dirty="0" smtClean="0"/>
              <a:t>The relevant sector examples can be selected and considered here. </a:t>
            </a:r>
            <a:endParaRPr lang="en-GB" dirty="0"/>
          </a:p>
        </p:txBody>
      </p:sp>
      <p:sp>
        <p:nvSpPr>
          <p:cNvPr id="3" name="Title 2"/>
          <p:cNvSpPr>
            <a:spLocks noGrp="1"/>
          </p:cNvSpPr>
          <p:nvPr>
            <p:ph type="title"/>
          </p:nvPr>
        </p:nvSpPr>
        <p:spPr>
          <a:xfrm>
            <a:off x="562708" y="274638"/>
            <a:ext cx="7822785" cy="997743"/>
          </a:xfrm>
        </p:spPr>
        <p:txBody>
          <a:bodyPr/>
          <a:lstStyle/>
          <a:p>
            <a:r>
              <a:rPr lang="en-GB" dirty="0" smtClean="0"/>
              <a:t>CONTEXTUALISATION AND APPLICATION TO THE DIFFERENT SECTORS</a:t>
            </a:r>
            <a:endParaRPr lang="en-GB" dirty="0"/>
          </a:p>
        </p:txBody>
      </p:sp>
    </p:spTree>
    <p:extLst>
      <p:ext uri="{BB962C8B-B14F-4D97-AF65-F5344CB8AC3E}">
        <p14:creationId xmlns:p14="http://schemas.microsoft.com/office/powerpoint/2010/main" val="18702168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347</TotalTime>
  <Words>1135</Words>
  <Application>Microsoft Office PowerPoint</Application>
  <PresentationFormat>On-screen Show (4:3)</PresentationFormat>
  <Paragraphs>106</Paragraphs>
  <Slides>11</Slides>
  <Notes>1</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Risk and Safety Management in the Leisure, Events, Tourism and Sports Industries </vt:lpstr>
      <vt:lpstr>PowerPoint Presentation</vt:lpstr>
      <vt:lpstr>PowerPoint Presentation</vt:lpstr>
      <vt:lpstr>PowerPoint Presentation</vt:lpstr>
      <vt:lpstr>AN OVERVIEW OF THE PROCESS STAGES AND THE METHODS OF RESEARCH WHICH CAN BE USED</vt:lpstr>
      <vt:lpstr>KEY CONCEPTS AND TERMS IN RESEARCH METHODS</vt:lpstr>
      <vt:lpstr>KEY CONCEPTS 1: PROBABILITY AND HOW TO MAKE AN ASSESSMENT OF RISK</vt:lpstr>
      <vt:lpstr>COLLECTING DATA</vt:lpstr>
      <vt:lpstr>CONTEXTUALISATION AND APPLICATION TO THE DIFFERENT SECTORS</vt:lpstr>
      <vt:lpstr>CONCLUSION</vt:lpstr>
      <vt:lpstr>Thank You</vt:lpstr>
    </vt:vector>
  </TitlesOfParts>
  <Company>CABI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Hilliar</dc:creator>
  <cp:lastModifiedBy>James Bishop</cp:lastModifiedBy>
  <cp:revision>40</cp:revision>
  <dcterms:created xsi:type="dcterms:W3CDTF">2014-12-08T12:01:41Z</dcterms:created>
  <dcterms:modified xsi:type="dcterms:W3CDTF">2015-08-05T13:20:39Z</dcterms:modified>
</cp:coreProperties>
</file>