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63" r:id="rId2"/>
    <p:sldId id="257" r:id="rId3"/>
    <p:sldId id="265" r:id="rId4"/>
    <p:sldId id="328" r:id="rId5"/>
    <p:sldId id="360" r:id="rId6"/>
    <p:sldId id="361" r:id="rId7"/>
    <p:sldId id="329" r:id="rId8"/>
    <p:sldId id="330" r:id="rId9"/>
    <p:sldId id="331" r:id="rId10"/>
    <p:sldId id="362" r:id="rId11"/>
    <p:sldId id="363" r:id="rId12"/>
    <p:sldId id="364" r:id="rId13"/>
    <p:sldId id="365" r:id="rId14"/>
    <p:sldId id="366" r:id="rId15"/>
    <p:sldId id="367" r:id="rId16"/>
    <p:sldId id="368" r:id="rId17"/>
    <p:sldId id="289" r:id="rId18"/>
    <p:sldId id="313" r:id="rId19"/>
    <p:sldId id="370" r:id="rId20"/>
    <p:sldId id="299" r:id="rId21"/>
    <p:sldId id="335" r:id="rId22"/>
    <p:sldId id="37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Piekarz" initials="M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3904" autoAdjust="0"/>
  </p:normalViewPr>
  <p:slideViewPr>
    <p:cSldViewPr snapToGrid="0" snapToObjects="1">
      <p:cViewPr>
        <p:scale>
          <a:sx n="80" d="100"/>
          <a:sy n="80" d="100"/>
        </p:scale>
        <p:origin x="-1272" y="-22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C256F3-8011-4593-B514-20BC00F36F71}" type="doc">
      <dgm:prSet loTypeId="urn:microsoft.com/office/officeart/2005/8/layout/venn1" loCatId="relationship" qsTypeId="urn:microsoft.com/office/officeart/2005/8/quickstyle/simple1" qsCatId="simple" csTypeId="urn:microsoft.com/office/officeart/2005/8/colors/accent1_2" csCatId="accent1" phldr="1"/>
      <dgm:spPr/>
    </dgm:pt>
    <dgm:pt modelId="{09361BAE-3524-49C4-9484-76D80F51CC64}">
      <dgm:prSet phldrT="[Text]"/>
      <dgm:spPr/>
      <dgm:t>
        <a:bodyPr/>
        <a:lstStyle/>
        <a:p>
          <a:r>
            <a:rPr lang="en-GB" dirty="0" smtClean="0"/>
            <a:t>Objective (expert)</a:t>
          </a:r>
          <a:endParaRPr lang="en-GB" dirty="0"/>
        </a:p>
      </dgm:t>
    </dgm:pt>
    <dgm:pt modelId="{E0AE6979-E371-4FD2-986D-CC97C40D35F5}" type="parTrans" cxnId="{A15F9B5C-A6B4-4C93-9692-B410848AC966}">
      <dgm:prSet/>
      <dgm:spPr/>
      <dgm:t>
        <a:bodyPr/>
        <a:lstStyle/>
        <a:p>
          <a:endParaRPr lang="en-GB"/>
        </a:p>
      </dgm:t>
    </dgm:pt>
    <dgm:pt modelId="{8A648F99-DD6B-4811-B06B-2F50AD3238BD}" type="sibTrans" cxnId="{A15F9B5C-A6B4-4C93-9692-B410848AC966}">
      <dgm:prSet/>
      <dgm:spPr/>
      <dgm:t>
        <a:bodyPr/>
        <a:lstStyle/>
        <a:p>
          <a:endParaRPr lang="en-GB"/>
        </a:p>
      </dgm:t>
    </dgm:pt>
    <dgm:pt modelId="{3103963B-473A-47D3-8CBC-66A289664168}">
      <dgm:prSet phldrT="[Text]"/>
      <dgm:spPr/>
      <dgm:t>
        <a:bodyPr/>
        <a:lstStyle/>
        <a:p>
          <a:r>
            <a:rPr lang="en-GB" dirty="0" smtClean="0"/>
            <a:t>Inherent (part of activity)</a:t>
          </a:r>
          <a:endParaRPr lang="en-GB" dirty="0"/>
        </a:p>
      </dgm:t>
    </dgm:pt>
    <dgm:pt modelId="{A2FDCB43-E276-454F-A0FA-0B576EE93E48}" type="parTrans" cxnId="{CDA6649A-3AF5-4E7D-8388-8B8A7F4D6831}">
      <dgm:prSet/>
      <dgm:spPr/>
      <dgm:t>
        <a:bodyPr/>
        <a:lstStyle/>
        <a:p>
          <a:endParaRPr lang="en-GB"/>
        </a:p>
      </dgm:t>
    </dgm:pt>
    <dgm:pt modelId="{D428C565-4418-477E-A23E-19240CD4B66D}" type="sibTrans" cxnId="{CDA6649A-3AF5-4E7D-8388-8B8A7F4D6831}">
      <dgm:prSet/>
      <dgm:spPr/>
      <dgm:t>
        <a:bodyPr/>
        <a:lstStyle/>
        <a:p>
          <a:endParaRPr lang="en-GB"/>
        </a:p>
      </dgm:t>
    </dgm:pt>
    <dgm:pt modelId="{CCD4710F-9DDF-4C97-BA5D-6E8AE1CA53D8}">
      <dgm:prSet phldrT="[Text]"/>
      <dgm:spPr/>
      <dgm:t>
        <a:bodyPr/>
        <a:lstStyle/>
        <a:p>
          <a:r>
            <a:rPr lang="en-GB" dirty="0" smtClean="0"/>
            <a:t>Subjective (non-expert)</a:t>
          </a:r>
          <a:endParaRPr lang="en-GB" dirty="0"/>
        </a:p>
      </dgm:t>
    </dgm:pt>
    <dgm:pt modelId="{C84B7CCB-FB4E-4DDD-8F05-3B13D7FEB3FB}" type="parTrans" cxnId="{CBFE0EAC-19AE-4E28-83DE-259460886646}">
      <dgm:prSet/>
      <dgm:spPr/>
      <dgm:t>
        <a:bodyPr/>
        <a:lstStyle/>
        <a:p>
          <a:endParaRPr lang="en-GB"/>
        </a:p>
      </dgm:t>
    </dgm:pt>
    <dgm:pt modelId="{066E7390-8231-4204-AC81-2DFB1C0338E5}" type="sibTrans" cxnId="{CBFE0EAC-19AE-4E28-83DE-259460886646}">
      <dgm:prSet/>
      <dgm:spPr/>
      <dgm:t>
        <a:bodyPr/>
        <a:lstStyle/>
        <a:p>
          <a:endParaRPr lang="en-GB"/>
        </a:p>
      </dgm:t>
    </dgm:pt>
    <dgm:pt modelId="{F5C52E0D-C4F8-4320-B7E4-713B577E9562}" type="pres">
      <dgm:prSet presAssocID="{90C256F3-8011-4593-B514-20BC00F36F71}" presName="compositeShape" presStyleCnt="0">
        <dgm:presLayoutVars>
          <dgm:chMax val="7"/>
          <dgm:dir/>
          <dgm:resizeHandles val="exact"/>
        </dgm:presLayoutVars>
      </dgm:prSet>
      <dgm:spPr/>
    </dgm:pt>
    <dgm:pt modelId="{3D4E9DDE-AFF3-4B2F-BF4D-2208F2A685CA}" type="pres">
      <dgm:prSet presAssocID="{09361BAE-3524-49C4-9484-76D80F51CC64}" presName="circ1" presStyleLbl="vennNode1" presStyleIdx="0" presStyleCnt="3" custLinFactNeighborX="1208" custLinFactNeighborY="-2083"/>
      <dgm:spPr/>
      <dgm:t>
        <a:bodyPr/>
        <a:lstStyle/>
        <a:p>
          <a:endParaRPr lang="en-GB"/>
        </a:p>
      </dgm:t>
    </dgm:pt>
    <dgm:pt modelId="{0026C4CD-C729-4093-89D8-4C93B492459A}" type="pres">
      <dgm:prSet presAssocID="{09361BAE-3524-49C4-9484-76D80F51CC64}" presName="circ1Tx" presStyleLbl="revTx" presStyleIdx="0" presStyleCnt="0">
        <dgm:presLayoutVars>
          <dgm:chMax val="0"/>
          <dgm:chPref val="0"/>
          <dgm:bulletEnabled val="1"/>
        </dgm:presLayoutVars>
      </dgm:prSet>
      <dgm:spPr/>
      <dgm:t>
        <a:bodyPr/>
        <a:lstStyle/>
        <a:p>
          <a:endParaRPr lang="en-GB"/>
        </a:p>
      </dgm:t>
    </dgm:pt>
    <dgm:pt modelId="{7A356C41-1CE1-4379-BA76-020538492A88}" type="pres">
      <dgm:prSet presAssocID="{3103963B-473A-47D3-8CBC-66A289664168}" presName="circ2" presStyleLbl="vennNode1" presStyleIdx="1" presStyleCnt="3" custLinFactNeighborX="70271" custLinFactNeighborY="15555"/>
      <dgm:spPr/>
      <dgm:t>
        <a:bodyPr/>
        <a:lstStyle/>
        <a:p>
          <a:endParaRPr lang="en-GB"/>
        </a:p>
      </dgm:t>
    </dgm:pt>
    <dgm:pt modelId="{83373A43-BEE8-407D-9DD2-32AF44B9FC04}" type="pres">
      <dgm:prSet presAssocID="{3103963B-473A-47D3-8CBC-66A289664168}" presName="circ2Tx" presStyleLbl="revTx" presStyleIdx="0" presStyleCnt="0">
        <dgm:presLayoutVars>
          <dgm:chMax val="0"/>
          <dgm:chPref val="0"/>
          <dgm:bulletEnabled val="1"/>
        </dgm:presLayoutVars>
      </dgm:prSet>
      <dgm:spPr/>
      <dgm:t>
        <a:bodyPr/>
        <a:lstStyle/>
        <a:p>
          <a:endParaRPr lang="en-GB"/>
        </a:p>
      </dgm:t>
    </dgm:pt>
    <dgm:pt modelId="{B2B96CC2-6256-4596-AE6C-5F9ADCD914C3}" type="pres">
      <dgm:prSet presAssocID="{CCD4710F-9DDF-4C97-BA5D-6E8AE1CA53D8}" presName="circ3" presStyleLbl="vennNode1" presStyleIdx="2" presStyleCnt="3"/>
      <dgm:spPr/>
      <dgm:t>
        <a:bodyPr/>
        <a:lstStyle/>
        <a:p>
          <a:endParaRPr lang="en-GB"/>
        </a:p>
      </dgm:t>
    </dgm:pt>
    <dgm:pt modelId="{0D0DB82B-8703-4A20-89C0-43840DF5BB77}" type="pres">
      <dgm:prSet presAssocID="{CCD4710F-9DDF-4C97-BA5D-6E8AE1CA53D8}" presName="circ3Tx" presStyleLbl="revTx" presStyleIdx="0" presStyleCnt="0">
        <dgm:presLayoutVars>
          <dgm:chMax val="0"/>
          <dgm:chPref val="0"/>
          <dgm:bulletEnabled val="1"/>
        </dgm:presLayoutVars>
      </dgm:prSet>
      <dgm:spPr/>
      <dgm:t>
        <a:bodyPr/>
        <a:lstStyle/>
        <a:p>
          <a:endParaRPr lang="en-GB"/>
        </a:p>
      </dgm:t>
    </dgm:pt>
  </dgm:ptLst>
  <dgm:cxnLst>
    <dgm:cxn modelId="{2A0D9E02-1F48-4D05-97D1-5186D64C1865}" type="presOf" srcId="{3103963B-473A-47D3-8CBC-66A289664168}" destId="{83373A43-BEE8-407D-9DD2-32AF44B9FC04}" srcOrd="1" destOrd="0" presId="urn:microsoft.com/office/officeart/2005/8/layout/venn1"/>
    <dgm:cxn modelId="{27DFBFC6-0614-4F4D-8CE1-4C760FE262B6}" type="presOf" srcId="{3103963B-473A-47D3-8CBC-66A289664168}" destId="{7A356C41-1CE1-4379-BA76-020538492A88}" srcOrd="0" destOrd="0" presId="urn:microsoft.com/office/officeart/2005/8/layout/venn1"/>
    <dgm:cxn modelId="{D6B7BE85-CDCA-42BA-B803-1C7E2E570021}" type="presOf" srcId="{CCD4710F-9DDF-4C97-BA5D-6E8AE1CA53D8}" destId="{B2B96CC2-6256-4596-AE6C-5F9ADCD914C3}" srcOrd="0" destOrd="0" presId="urn:microsoft.com/office/officeart/2005/8/layout/venn1"/>
    <dgm:cxn modelId="{EF9571BC-F18D-41B5-B8CF-3411A1F52322}" type="presOf" srcId="{09361BAE-3524-49C4-9484-76D80F51CC64}" destId="{0026C4CD-C729-4093-89D8-4C93B492459A}" srcOrd="1" destOrd="0" presId="urn:microsoft.com/office/officeart/2005/8/layout/venn1"/>
    <dgm:cxn modelId="{A15F9B5C-A6B4-4C93-9692-B410848AC966}" srcId="{90C256F3-8011-4593-B514-20BC00F36F71}" destId="{09361BAE-3524-49C4-9484-76D80F51CC64}" srcOrd="0" destOrd="0" parTransId="{E0AE6979-E371-4FD2-986D-CC97C40D35F5}" sibTransId="{8A648F99-DD6B-4811-B06B-2F50AD3238BD}"/>
    <dgm:cxn modelId="{CBFE0EAC-19AE-4E28-83DE-259460886646}" srcId="{90C256F3-8011-4593-B514-20BC00F36F71}" destId="{CCD4710F-9DDF-4C97-BA5D-6E8AE1CA53D8}" srcOrd="2" destOrd="0" parTransId="{C84B7CCB-FB4E-4DDD-8F05-3B13D7FEB3FB}" sibTransId="{066E7390-8231-4204-AC81-2DFB1C0338E5}"/>
    <dgm:cxn modelId="{E332473E-FA45-4B40-8FF9-0DB262C1CF11}" type="presOf" srcId="{CCD4710F-9DDF-4C97-BA5D-6E8AE1CA53D8}" destId="{0D0DB82B-8703-4A20-89C0-43840DF5BB77}" srcOrd="1" destOrd="0" presId="urn:microsoft.com/office/officeart/2005/8/layout/venn1"/>
    <dgm:cxn modelId="{CDA6649A-3AF5-4E7D-8388-8B8A7F4D6831}" srcId="{90C256F3-8011-4593-B514-20BC00F36F71}" destId="{3103963B-473A-47D3-8CBC-66A289664168}" srcOrd="1" destOrd="0" parTransId="{A2FDCB43-E276-454F-A0FA-0B576EE93E48}" sibTransId="{D428C565-4418-477E-A23E-19240CD4B66D}"/>
    <dgm:cxn modelId="{FD30ECA0-138B-4D38-BE88-21D88C4144BC}" type="presOf" srcId="{90C256F3-8011-4593-B514-20BC00F36F71}" destId="{F5C52E0D-C4F8-4320-B7E4-713B577E9562}" srcOrd="0" destOrd="0" presId="urn:microsoft.com/office/officeart/2005/8/layout/venn1"/>
    <dgm:cxn modelId="{55EAB5FB-FAF8-4054-8992-F8D8569A01D3}" type="presOf" srcId="{09361BAE-3524-49C4-9484-76D80F51CC64}" destId="{3D4E9DDE-AFF3-4B2F-BF4D-2208F2A685CA}" srcOrd="0" destOrd="0" presId="urn:microsoft.com/office/officeart/2005/8/layout/venn1"/>
    <dgm:cxn modelId="{CF8A9676-2C83-4EF6-AD9B-A9B1135F4846}" type="presParOf" srcId="{F5C52E0D-C4F8-4320-B7E4-713B577E9562}" destId="{3D4E9DDE-AFF3-4B2F-BF4D-2208F2A685CA}" srcOrd="0" destOrd="0" presId="urn:microsoft.com/office/officeart/2005/8/layout/venn1"/>
    <dgm:cxn modelId="{2FA4B58E-FCD4-42A1-A7B5-62BA02AC20C9}" type="presParOf" srcId="{F5C52E0D-C4F8-4320-B7E4-713B577E9562}" destId="{0026C4CD-C729-4093-89D8-4C93B492459A}" srcOrd="1" destOrd="0" presId="urn:microsoft.com/office/officeart/2005/8/layout/venn1"/>
    <dgm:cxn modelId="{77B524DB-9C73-4861-864C-0BB0A096DD40}" type="presParOf" srcId="{F5C52E0D-C4F8-4320-B7E4-713B577E9562}" destId="{7A356C41-1CE1-4379-BA76-020538492A88}" srcOrd="2" destOrd="0" presId="urn:microsoft.com/office/officeart/2005/8/layout/venn1"/>
    <dgm:cxn modelId="{02D70289-03D5-41D0-BFAD-381275A0CE17}" type="presParOf" srcId="{F5C52E0D-C4F8-4320-B7E4-713B577E9562}" destId="{83373A43-BEE8-407D-9DD2-32AF44B9FC04}" srcOrd="3" destOrd="0" presId="urn:microsoft.com/office/officeart/2005/8/layout/venn1"/>
    <dgm:cxn modelId="{6C99ACFB-0A19-4C33-AF89-ADEF172E1458}" type="presParOf" srcId="{F5C52E0D-C4F8-4320-B7E4-713B577E9562}" destId="{B2B96CC2-6256-4596-AE6C-5F9ADCD914C3}" srcOrd="4" destOrd="0" presId="urn:microsoft.com/office/officeart/2005/8/layout/venn1"/>
    <dgm:cxn modelId="{A2443DCD-E7B4-420C-8CD6-9854612F5D1F}" type="presParOf" srcId="{F5C52E0D-C4F8-4320-B7E4-713B577E9562}" destId="{0D0DB82B-8703-4A20-89C0-43840DF5BB7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266DED-8C43-40C7-985B-847636DD9F0B}" type="doc">
      <dgm:prSet loTypeId="urn:microsoft.com/office/officeart/2005/8/layout/pyramid2" loCatId="list" qsTypeId="urn:microsoft.com/office/officeart/2005/8/quickstyle/simple1" qsCatId="simple" csTypeId="urn:microsoft.com/office/officeart/2005/8/colors/accent1_2" csCatId="accent1" phldr="1"/>
      <dgm:spPr/>
    </dgm:pt>
    <dgm:pt modelId="{74A4261B-5C9D-4611-ABE1-0CE88D6A7D4F}">
      <dgm:prSet phldrT="[Text]"/>
      <dgm:spPr/>
      <dgm:t>
        <a:bodyPr/>
        <a:lstStyle/>
        <a:p>
          <a:r>
            <a:rPr lang="en-US" b="1" dirty="0" smtClean="0"/>
            <a:t>Professional judgments, heuristics or the guesstimate</a:t>
          </a:r>
          <a:endParaRPr lang="en-GB" dirty="0"/>
        </a:p>
      </dgm:t>
    </dgm:pt>
    <dgm:pt modelId="{D48F8CDF-209D-4903-A258-C763B3F570FE}" type="parTrans" cxnId="{E844770C-2154-45E2-A65B-71B1B57EE0CF}">
      <dgm:prSet/>
      <dgm:spPr/>
      <dgm:t>
        <a:bodyPr/>
        <a:lstStyle/>
        <a:p>
          <a:endParaRPr lang="en-GB"/>
        </a:p>
      </dgm:t>
    </dgm:pt>
    <dgm:pt modelId="{A4DEAE1D-24F7-4D48-B8BF-C0668A546470}" type="sibTrans" cxnId="{E844770C-2154-45E2-A65B-71B1B57EE0CF}">
      <dgm:prSet/>
      <dgm:spPr/>
      <dgm:t>
        <a:bodyPr/>
        <a:lstStyle/>
        <a:p>
          <a:endParaRPr lang="en-GB"/>
        </a:p>
      </dgm:t>
    </dgm:pt>
    <dgm:pt modelId="{70E1E22B-33C7-41A5-8BD9-BB7ABBFFFD76}">
      <dgm:prSet phldrT="[Text]"/>
      <dgm:spPr/>
      <dgm:t>
        <a:bodyPr/>
        <a:lstStyle/>
        <a:p>
          <a:r>
            <a:rPr lang="en-US" b="1" dirty="0" smtClean="0"/>
            <a:t>Analysis of specific case studies</a:t>
          </a:r>
          <a:endParaRPr lang="en-GB" dirty="0"/>
        </a:p>
      </dgm:t>
    </dgm:pt>
    <dgm:pt modelId="{339AEC22-439B-499E-9BD8-BFD940CA613B}" type="parTrans" cxnId="{5921ACAB-231B-4D5E-8F76-273C9079A003}">
      <dgm:prSet/>
      <dgm:spPr/>
      <dgm:t>
        <a:bodyPr/>
        <a:lstStyle/>
        <a:p>
          <a:endParaRPr lang="en-GB"/>
        </a:p>
      </dgm:t>
    </dgm:pt>
    <dgm:pt modelId="{559BCA57-7EEC-4F7A-9B6A-1C96D9292C65}" type="sibTrans" cxnId="{5921ACAB-231B-4D5E-8F76-273C9079A003}">
      <dgm:prSet/>
      <dgm:spPr/>
      <dgm:t>
        <a:bodyPr/>
        <a:lstStyle/>
        <a:p>
          <a:endParaRPr lang="en-GB"/>
        </a:p>
      </dgm:t>
    </dgm:pt>
    <dgm:pt modelId="{05BA582A-7A93-4665-B81D-6CD998D72259}">
      <dgm:prSet phldrT="[Text]"/>
      <dgm:spPr/>
      <dgm:t>
        <a:bodyPr/>
        <a:lstStyle/>
        <a:p>
          <a:r>
            <a:rPr lang="en-US" b="1" dirty="0" smtClean="0"/>
            <a:t>Identification of frequency of past events </a:t>
          </a:r>
          <a:endParaRPr lang="en-GB" dirty="0"/>
        </a:p>
      </dgm:t>
    </dgm:pt>
    <dgm:pt modelId="{93480363-E8C3-4CA7-B4AC-8EE7326D78ED}" type="parTrans" cxnId="{766EDB7E-E902-4EF1-B181-1F229BADA52C}">
      <dgm:prSet/>
      <dgm:spPr/>
      <dgm:t>
        <a:bodyPr/>
        <a:lstStyle/>
        <a:p>
          <a:endParaRPr lang="en-GB"/>
        </a:p>
      </dgm:t>
    </dgm:pt>
    <dgm:pt modelId="{CF99160D-FFD0-4C00-B42F-C3BCCB02317E}" type="sibTrans" cxnId="{766EDB7E-E902-4EF1-B181-1F229BADA52C}">
      <dgm:prSet/>
      <dgm:spPr/>
      <dgm:t>
        <a:bodyPr/>
        <a:lstStyle/>
        <a:p>
          <a:endParaRPr lang="en-GB"/>
        </a:p>
      </dgm:t>
    </dgm:pt>
    <dgm:pt modelId="{0C21551E-341F-402B-8326-C7D8444CB297}">
      <dgm:prSet/>
      <dgm:spPr/>
      <dgm:t>
        <a:bodyPr/>
        <a:lstStyle/>
        <a:p>
          <a:r>
            <a:rPr lang="en-US" b="1" smtClean="0"/>
            <a:t>Identifying frequency of similar events</a:t>
          </a:r>
          <a:endParaRPr lang="en-GB" dirty="0"/>
        </a:p>
      </dgm:t>
    </dgm:pt>
    <dgm:pt modelId="{34AB56BD-D2EB-4B2F-AFB5-6CDE6A18F891}" type="parTrans" cxnId="{DDCAC233-3618-4C86-85B7-F86BA8244DEF}">
      <dgm:prSet/>
      <dgm:spPr/>
      <dgm:t>
        <a:bodyPr/>
        <a:lstStyle/>
        <a:p>
          <a:endParaRPr lang="en-GB"/>
        </a:p>
      </dgm:t>
    </dgm:pt>
    <dgm:pt modelId="{69476283-40A8-49B7-ABE0-F24C91F676D2}" type="sibTrans" cxnId="{DDCAC233-3618-4C86-85B7-F86BA8244DEF}">
      <dgm:prSet/>
      <dgm:spPr/>
      <dgm:t>
        <a:bodyPr/>
        <a:lstStyle/>
        <a:p>
          <a:endParaRPr lang="en-GB"/>
        </a:p>
      </dgm:t>
    </dgm:pt>
    <dgm:pt modelId="{18B03905-7DE8-4254-9EFC-D2BC4F5604E4}" type="pres">
      <dgm:prSet presAssocID="{74266DED-8C43-40C7-985B-847636DD9F0B}" presName="compositeShape" presStyleCnt="0">
        <dgm:presLayoutVars>
          <dgm:dir/>
          <dgm:resizeHandles/>
        </dgm:presLayoutVars>
      </dgm:prSet>
      <dgm:spPr/>
    </dgm:pt>
    <dgm:pt modelId="{02053612-B4B0-4CB3-95B7-0543C6F989A2}" type="pres">
      <dgm:prSet presAssocID="{74266DED-8C43-40C7-985B-847636DD9F0B}" presName="pyramid" presStyleLbl="node1" presStyleIdx="0" presStyleCnt="1"/>
      <dgm:spPr/>
    </dgm:pt>
    <dgm:pt modelId="{2810559C-4322-4621-BA1B-F1B738A04918}" type="pres">
      <dgm:prSet presAssocID="{74266DED-8C43-40C7-985B-847636DD9F0B}" presName="theList" presStyleCnt="0"/>
      <dgm:spPr/>
    </dgm:pt>
    <dgm:pt modelId="{D97C1D4B-B2FE-4A17-A0C4-8BA0FA81A051}" type="pres">
      <dgm:prSet presAssocID="{74A4261B-5C9D-4611-ABE1-0CE88D6A7D4F}" presName="aNode" presStyleLbl="fgAcc1" presStyleIdx="0" presStyleCnt="4">
        <dgm:presLayoutVars>
          <dgm:bulletEnabled val="1"/>
        </dgm:presLayoutVars>
      </dgm:prSet>
      <dgm:spPr/>
      <dgm:t>
        <a:bodyPr/>
        <a:lstStyle/>
        <a:p>
          <a:endParaRPr lang="en-GB"/>
        </a:p>
      </dgm:t>
    </dgm:pt>
    <dgm:pt modelId="{3D19FC8B-5C71-4AAD-BF7F-2068A65C25EF}" type="pres">
      <dgm:prSet presAssocID="{74A4261B-5C9D-4611-ABE1-0CE88D6A7D4F}" presName="aSpace" presStyleCnt="0"/>
      <dgm:spPr/>
    </dgm:pt>
    <dgm:pt modelId="{D54D3A7E-5E7D-49EA-89D8-A48FE9584B54}" type="pres">
      <dgm:prSet presAssocID="{70E1E22B-33C7-41A5-8BD9-BB7ABBFFFD76}" presName="aNode" presStyleLbl="fgAcc1" presStyleIdx="1" presStyleCnt="4">
        <dgm:presLayoutVars>
          <dgm:bulletEnabled val="1"/>
        </dgm:presLayoutVars>
      </dgm:prSet>
      <dgm:spPr/>
      <dgm:t>
        <a:bodyPr/>
        <a:lstStyle/>
        <a:p>
          <a:endParaRPr lang="en-GB"/>
        </a:p>
      </dgm:t>
    </dgm:pt>
    <dgm:pt modelId="{015EE9F2-4E5A-4812-ABA1-BD8DEA8A5716}" type="pres">
      <dgm:prSet presAssocID="{70E1E22B-33C7-41A5-8BD9-BB7ABBFFFD76}" presName="aSpace" presStyleCnt="0"/>
      <dgm:spPr/>
    </dgm:pt>
    <dgm:pt modelId="{083A0240-8105-403B-9D17-405AADDE091C}" type="pres">
      <dgm:prSet presAssocID="{0C21551E-341F-402B-8326-C7D8444CB297}" presName="aNode" presStyleLbl="fgAcc1" presStyleIdx="2" presStyleCnt="4">
        <dgm:presLayoutVars>
          <dgm:bulletEnabled val="1"/>
        </dgm:presLayoutVars>
      </dgm:prSet>
      <dgm:spPr/>
      <dgm:t>
        <a:bodyPr/>
        <a:lstStyle/>
        <a:p>
          <a:endParaRPr lang="en-GB"/>
        </a:p>
      </dgm:t>
    </dgm:pt>
    <dgm:pt modelId="{DD42C1EF-234A-456C-930F-2FEE61FDDD41}" type="pres">
      <dgm:prSet presAssocID="{0C21551E-341F-402B-8326-C7D8444CB297}" presName="aSpace" presStyleCnt="0"/>
      <dgm:spPr/>
    </dgm:pt>
    <dgm:pt modelId="{E9461A55-8E7B-47E0-9F4B-7C60E5511662}" type="pres">
      <dgm:prSet presAssocID="{05BA582A-7A93-4665-B81D-6CD998D72259}" presName="aNode" presStyleLbl="fgAcc1" presStyleIdx="3" presStyleCnt="4">
        <dgm:presLayoutVars>
          <dgm:bulletEnabled val="1"/>
        </dgm:presLayoutVars>
      </dgm:prSet>
      <dgm:spPr/>
      <dgm:t>
        <a:bodyPr/>
        <a:lstStyle/>
        <a:p>
          <a:endParaRPr lang="en-GB"/>
        </a:p>
      </dgm:t>
    </dgm:pt>
    <dgm:pt modelId="{83CE246A-0936-48B3-9EBA-EB6049A3D96D}" type="pres">
      <dgm:prSet presAssocID="{05BA582A-7A93-4665-B81D-6CD998D72259}" presName="aSpace" presStyleCnt="0"/>
      <dgm:spPr/>
    </dgm:pt>
  </dgm:ptLst>
  <dgm:cxnLst>
    <dgm:cxn modelId="{5ED35247-96E0-418C-9200-2F750DD72672}" type="presOf" srcId="{74A4261B-5C9D-4611-ABE1-0CE88D6A7D4F}" destId="{D97C1D4B-B2FE-4A17-A0C4-8BA0FA81A051}" srcOrd="0" destOrd="0" presId="urn:microsoft.com/office/officeart/2005/8/layout/pyramid2"/>
    <dgm:cxn modelId="{2A614CF9-FA7D-4C45-A8BB-4744D473928E}" type="presOf" srcId="{0C21551E-341F-402B-8326-C7D8444CB297}" destId="{083A0240-8105-403B-9D17-405AADDE091C}" srcOrd="0" destOrd="0" presId="urn:microsoft.com/office/officeart/2005/8/layout/pyramid2"/>
    <dgm:cxn modelId="{5921ACAB-231B-4D5E-8F76-273C9079A003}" srcId="{74266DED-8C43-40C7-985B-847636DD9F0B}" destId="{70E1E22B-33C7-41A5-8BD9-BB7ABBFFFD76}" srcOrd="1" destOrd="0" parTransId="{339AEC22-439B-499E-9BD8-BFD940CA613B}" sibTransId="{559BCA57-7EEC-4F7A-9B6A-1C96D9292C65}"/>
    <dgm:cxn modelId="{3032092B-EB24-4796-AD54-438F56363057}" type="presOf" srcId="{70E1E22B-33C7-41A5-8BD9-BB7ABBFFFD76}" destId="{D54D3A7E-5E7D-49EA-89D8-A48FE9584B54}" srcOrd="0" destOrd="0" presId="urn:microsoft.com/office/officeart/2005/8/layout/pyramid2"/>
    <dgm:cxn modelId="{794CBECC-3FCD-482A-B43C-76750B56719C}" type="presOf" srcId="{74266DED-8C43-40C7-985B-847636DD9F0B}" destId="{18B03905-7DE8-4254-9EFC-D2BC4F5604E4}" srcOrd="0" destOrd="0" presId="urn:microsoft.com/office/officeart/2005/8/layout/pyramid2"/>
    <dgm:cxn modelId="{E844770C-2154-45E2-A65B-71B1B57EE0CF}" srcId="{74266DED-8C43-40C7-985B-847636DD9F0B}" destId="{74A4261B-5C9D-4611-ABE1-0CE88D6A7D4F}" srcOrd="0" destOrd="0" parTransId="{D48F8CDF-209D-4903-A258-C763B3F570FE}" sibTransId="{A4DEAE1D-24F7-4D48-B8BF-C0668A546470}"/>
    <dgm:cxn modelId="{766EDB7E-E902-4EF1-B181-1F229BADA52C}" srcId="{74266DED-8C43-40C7-985B-847636DD9F0B}" destId="{05BA582A-7A93-4665-B81D-6CD998D72259}" srcOrd="3" destOrd="0" parTransId="{93480363-E8C3-4CA7-B4AC-8EE7326D78ED}" sibTransId="{CF99160D-FFD0-4C00-B42F-C3BCCB02317E}"/>
    <dgm:cxn modelId="{DDCAC233-3618-4C86-85B7-F86BA8244DEF}" srcId="{74266DED-8C43-40C7-985B-847636DD9F0B}" destId="{0C21551E-341F-402B-8326-C7D8444CB297}" srcOrd="2" destOrd="0" parTransId="{34AB56BD-D2EB-4B2F-AFB5-6CDE6A18F891}" sibTransId="{69476283-40A8-49B7-ABE0-F24C91F676D2}"/>
    <dgm:cxn modelId="{D90BFD9D-29FD-4706-8520-CC628AB28235}" type="presOf" srcId="{05BA582A-7A93-4665-B81D-6CD998D72259}" destId="{E9461A55-8E7B-47E0-9F4B-7C60E5511662}" srcOrd="0" destOrd="0" presId="urn:microsoft.com/office/officeart/2005/8/layout/pyramid2"/>
    <dgm:cxn modelId="{E721413C-D157-4B61-B8DE-9A7FB91872BB}" type="presParOf" srcId="{18B03905-7DE8-4254-9EFC-D2BC4F5604E4}" destId="{02053612-B4B0-4CB3-95B7-0543C6F989A2}" srcOrd="0" destOrd="0" presId="urn:microsoft.com/office/officeart/2005/8/layout/pyramid2"/>
    <dgm:cxn modelId="{AC9C97C9-D678-4D15-A1AC-C3E87CF3B6FC}" type="presParOf" srcId="{18B03905-7DE8-4254-9EFC-D2BC4F5604E4}" destId="{2810559C-4322-4621-BA1B-F1B738A04918}" srcOrd="1" destOrd="0" presId="urn:microsoft.com/office/officeart/2005/8/layout/pyramid2"/>
    <dgm:cxn modelId="{5DC5B174-E69A-46C7-AC9C-F1E505A5FAB4}" type="presParOf" srcId="{2810559C-4322-4621-BA1B-F1B738A04918}" destId="{D97C1D4B-B2FE-4A17-A0C4-8BA0FA81A051}" srcOrd="0" destOrd="0" presId="urn:microsoft.com/office/officeart/2005/8/layout/pyramid2"/>
    <dgm:cxn modelId="{4CDAD1F4-26B7-478A-9C21-93FEE05F9127}" type="presParOf" srcId="{2810559C-4322-4621-BA1B-F1B738A04918}" destId="{3D19FC8B-5C71-4AAD-BF7F-2068A65C25EF}" srcOrd="1" destOrd="0" presId="urn:microsoft.com/office/officeart/2005/8/layout/pyramid2"/>
    <dgm:cxn modelId="{E7AEBD20-A369-4DE5-9607-B033FB04D55B}" type="presParOf" srcId="{2810559C-4322-4621-BA1B-F1B738A04918}" destId="{D54D3A7E-5E7D-49EA-89D8-A48FE9584B54}" srcOrd="2" destOrd="0" presId="urn:microsoft.com/office/officeart/2005/8/layout/pyramid2"/>
    <dgm:cxn modelId="{D2252589-AE63-4B8F-88B8-98F8F8954C15}" type="presParOf" srcId="{2810559C-4322-4621-BA1B-F1B738A04918}" destId="{015EE9F2-4E5A-4812-ABA1-BD8DEA8A5716}" srcOrd="3" destOrd="0" presId="urn:microsoft.com/office/officeart/2005/8/layout/pyramid2"/>
    <dgm:cxn modelId="{7F0DDB66-7DE3-42DE-A2A9-35511E975E55}" type="presParOf" srcId="{2810559C-4322-4621-BA1B-F1B738A04918}" destId="{083A0240-8105-403B-9D17-405AADDE091C}" srcOrd="4" destOrd="0" presId="urn:microsoft.com/office/officeart/2005/8/layout/pyramid2"/>
    <dgm:cxn modelId="{D52EA4AB-B240-4EE2-98BF-7D6B89920CF9}" type="presParOf" srcId="{2810559C-4322-4621-BA1B-F1B738A04918}" destId="{DD42C1EF-234A-456C-930F-2FEE61FDDD41}" srcOrd="5" destOrd="0" presId="urn:microsoft.com/office/officeart/2005/8/layout/pyramid2"/>
    <dgm:cxn modelId="{8811ECDF-CE6E-416C-B966-14C63FB64DC8}" type="presParOf" srcId="{2810559C-4322-4621-BA1B-F1B738A04918}" destId="{E9461A55-8E7B-47E0-9F4B-7C60E5511662}" srcOrd="6" destOrd="0" presId="urn:microsoft.com/office/officeart/2005/8/layout/pyramid2"/>
    <dgm:cxn modelId="{DB373C1D-819B-4C44-A9BA-E3687F2BDFF2}" type="presParOf" srcId="{2810559C-4322-4621-BA1B-F1B738A04918}" destId="{83CE246A-0936-48B3-9EBA-EB6049A3D96D}"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E9DDE-AFF3-4B2F-BF4D-2208F2A685CA}">
      <dsp:nvSpPr>
        <dsp:cNvPr id="0" name=""/>
        <dsp:cNvSpPr/>
      </dsp:nvSpPr>
      <dsp:spPr>
        <a:xfrm>
          <a:off x="1598650" y="6"/>
          <a:ext cx="2026920" cy="202692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GB" sz="2200" kern="1200" dirty="0" smtClean="0"/>
            <a:t>Objective (expert)</a:t>
          </a:r>
          <a:endParaRPr lang="en-GB" sz="2200" kern="1200" dirty="0"/>
        </a:p>
      </dsp:txBody>
      <dsp:txXfrm>
        <a:off x="1868906" y="354717"/>
        <a:ext cx="1486408" cy="912114"/>
      </dsp:txXfrm>
    </dsp:sp>
    <dsp:sp modelId="{7A356C41-1CE1-4379-BA76-020538492A88}">
      <dsp:nvSpPr>
        <dsp:cNvPr id="0" name=""/>
        <dsp:cNvSpPr/>
      </dsp:nvSpPr>
      <dsp:spPr>
        <a:xfrm>
          <a:off x="3148330" y="1351279"/>
          <a:ext cx="2026920" cy="202692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GB" sz="2200" kern="1200" dirty="0" smtClean="0"/>
            <a:t>Inherent (part of activity)</a:t>
          </a:r>
          <a:endParaRPr lang="en-GB" sz="2200" kern="1200" dirty="0"/>
        </a:p>
      </dsp:txBody>
      <dsp:txXfrm>
        <a:off x="3768229" y="1874900"/>
        <a:ext cx="1216152" cy="1114806"/>
      </dsp:txXfrm>
    </dsp:sp>
    <dsp:sp modelId="{B2B96CC2-6256-4596-AE6C-5F9ADCD914C3}">
      <dsp:nvSpPr>
        <dsp:cNvPr id="0" name=""/>
        <dsp:cNvSpPr/>
      </dsp:nvSpPr>
      <dsp:spPr>
        <a:xfrm>
          <a:off x="842784" y="1309052"/>
          <a:ext cx="2026920" cy="202692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GB" sz="2200" kern="1200" dirty="0" smtClean="0"/>
            <a:t>Subjective (non-expert)</a:t>
          </a:r>
          <a:endParaRPr lang="en-GB" sz="2200" kern="1200" dirty="0"/>
        </a:p>
      </dsp:txBody>
      <dsp:txXfrm>
        <a:off x="1033653" y="1832673"/>
        <a:ext cx="1216152" cy="1114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53612-B4B0-4CB3-95B7-0543C6F989A2}">
      <dsp:nvSpPr>
        <dsp:cNvPr id="0" name=""/>
        <dsp:cNvSpPr/>
      </dsp:nvSpPr>
      <dsp:spPr>
        <a:xfrm>
          <a:off x="0" y="0"/>
          <a:ext cx="3540814" cy="4313237"/>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7C1D4B-B2FE-4A17-A0C4-8BA0FA81A051}">
      <dsp:nvSpPr>
        <dsp:cNvPr id="0" name=""/>
        <dsp:cNvSpPr/>
      </dsp:nvSpPr>
      <dsp:spPr>
        <a:xfrm>
          <a:off x="1770407" y="431744"/>
          <a:ext cx="2301529" cy="766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Professional judgments, heuristics or the guesstimate</a:t>
          </a:r>
          <a:endParaRPr lang="en-GB" sz="1300" kern="1200" dirty="0"/>
        </a:p>
      </dsp:txBody>
      <dsp:txXfrm>
        <a:off x="1807830" y="469167"/>
        <a:ext cx="2226683" cy="691764"/>
      </dsp:txXfrm>
    </dsp:sp>
    <dsp:sp modelId="{D54D3A7E-5E7D-49EA-89D8-A48FE9584B54}">
      <dsp:nvSpPr>
        <dsp:cNvPr id="0" name=""/>
        <dsp:cNvSpPr/>
      </dsp:nvSpPr>
      <dsp:spPr>
        <a:xfrm>
          <a:off x="1770407" y="1294181"/>
          <a:ext cx="2301529" cy="766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Analysis of specific case studies</a:t>
          </a:r>
          <a:endParaRPr lang="en-GB" sz="1300" kern="1200" dirty="0"/>
        </a:p>
      </dsp:txBody>
      <dsp:txXfrm>
        <a:off x="1807830" y="1331604"/>
        <a:ext cx="2226683" cy="691764"/>
      </dsp:txXfrm>
    </dsp:sp>
    <dsp:sp modelId="{083A0240-8105-403B-9D17-405AADDE091C}">
      <dsp:nvSpPr>
        <dsp:cNvPr id="0" name=""/>
        <dsp:cNvSpPr/>
      </dsp:nvSpPr>
      <dsp:spPr>
        <a:xfrm>
          <a:off x="1770407" y="2156618"/>
          <a:ext cx="2301529" cy="766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smtClean="0"/>
            <a:t>Identifying frequency of similar events</a:t>
          </a:r>
          <a:endParaRPr lang="en-GB" sz="1300" kern="1200" dirty="0"/>
        </a:p>
      </dsp:txBody>
      <dsp:txXfrm>
        <a:off x="1807830" y="2194041"/>
        <a:ext cx="2226683" cy="691764"/>
      </dsp:txXfrm>
    </dsp:sp>
    <dsp:sp modelId="{E9461A55-8E7B-47E0-9F4B-7C60E5511662}">
      <dsp:nvSpPr>
        <dsp:cNvPr id="0" name=""/>
        <dsp:cNvSpPr/>
      </dsp:nvSpPr>
      <dsp:spPr>
        <a:xfrm>
          <a:off x="1770407" y="3019055"/>
          <a:ext cx="2301529" cy="766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t>Identification of frequency of past events </a:t>
          </a:r>
          <a:endParaRPr lang="en-GB" sz="1300" kern="1200" dirty="0"/>
        </a:p>
      </dsp:txBody>
      <dsp:txXfrm>
        <a:off x="1807830" y="3056478"/>
        <a:ext cx="2226683" cy="69176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056B6-FA26-4103-8EC8-32CE7B756B55}" type="datetimeFigureOut">
              <a:rPr lang="en-GB" smtClean="0"/>
              <a:t>05/08/2015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EDA65-43CA-4067-9C02-C184148FF4D1}" type="slidenum">
              <a:rPr lang="en-GB" smtClean="0"/>
              <a:t>‹#›</a:t>
            </a:fld>
            <a:endParaRPr lang="en-GB"/>
          </a:p>
        </p:txBody>
      </p:sp>
    </p:spTree>
    <p:extLst>
      <p:ext uri="{BB962C8B-B14F-4D97-AF65-F5344CB8AC3E}">
        <p14:creationId xmlns:p14="http://schemas.microsoft.com/office/powerpoint/2010/main" val="136895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6</a:t>
            </a:fld>
            <a:endParaRPr lang="en-GB"/>
          </a:p>
        </p:txBody>
      </p:sp>
    </p:spTree>
    <p:extLst>
      <p:ext uri="{BB962C8B-B14F-4D97-AF65-F5344CB8AC3E}">
        <p14:creationId xmlns:p14="http://schemas.microsoft.com/office/powerpoint/2010/main" val="1694498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8</a:t>
            </a:fld>
            <a:endParaRPr lang="en-GB"/>
          </a:p>
        </p:txBody>
      </p:sp>
    </p:spTree>
    <p:extLst>
      <p:ext uri="{BB962C8B-B14F-4D97-AF65-F5344CB8AC3E}">
        <p14:creationId xmlns:p14="http://schemas.microsoft.com/office/powerpoint/2010/main" val="254351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11</a:t>
            </a:fld>
            <a:endParaRPr lang="en-GB"/>
          </a:p>
        </p:txBody>
      </p:sp>
    </p:spTree>
    <p:extLst>
      <p:ext uri="{BB962C8B-B14F-4D97-AF65-F5344CB8AC3E}">
        <p14:creationId xmlns:p14="http://schemas.microsoft.com/office/powerpoint/2010/main" val="367345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12</a:t>
            </a:fld>
            <a:endParaRPr lang="en-GB"/>
          </a:p>
        </p:txBody>
      </p:sp>
    </p:spTree>
    <p:extLst>
      <p:ext uri="{BB962C8B-B14F-4D97-AF65-F5344CB8AC3E}">
        <p14:creationId xmlns:p14="http://schemas.microsoft.com/office/powerpoint/2010/main" val="3169541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37" name="Rectangle 36"/>
          <p:cNvSpPr/>
          <p:nvPr userDrawn="1"/>
        </p:nvSpPr>
        <p:spPr>
          <a:xfrm>
            <a:off x="0" y="4152900"/>
            <a:ext cx="9144000"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39" name="Picture 3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smtClean="0">
                <a:solidFill>
                  <a:srgbClr val="FFFFFF"/>
                </a:solidFill>
                <a:latin typeface="Arial"/>
                <a:cs typeface="Arial"/>
              </a:rPr>
              <a:t>COMPLIMENTARY TEACHING MATERIALS</a:t>
            </a:r>
            <a:endParaRPr lang="en-US" sz="1000" dirty="0">
              <a:solidFill>
                <a:srgbClr val="FFFFFF"/>
              </a:solidFill>
              <a:latin typeface="Arial"/>
              <a:cs typeface="Arial"/>
            </a:endParaRP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iStock_000003644147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145632"/>
          </a:xfrm>
          <a:prstGeom prst="rect">
            <a:avLst/>
          </a:prstGeom>
        </p:spPr>
      </p:pic>
      <p:sp>
        <p:nvSpPr>
          <p:cNvPr id="9" name="Rectangle 8"/>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4160520"/>
            <a:ext cx="9144000" cy="269748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937" b="32937"/>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05/08/2015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52"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medicine.ox.ac.uk/bandolier/booth/risk/sports.html"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hyperlink" Target="https://www.gov.uk/government/organisations/foreign-commonwealth-office" TargetMode="External"/><Relationship Id="rId3" Type="http://schemas.openxmlformats.org/officeDocument/2006/relationships/hyperlink" Target="http://www.nsc.org/about_us/Pages/Home.aspx" TargetMode="External"/><Relationship Id="rId7" Type="http://schemas.openxmlformats.org/officeDocument/2006/relationships/hyperlink" Target="http://intelligenttravel.com.au/" TargetMode="External"/><Relationship Id="rId2" Type="http://schemas.openxmlformats.org/officeDocument/2006/relationships/hyperlink" Target="http://www.medicine.ox.ac.uk/bandolier/index.html" TargetMode="External"/><Relationship Id="rId1" Type="http://schemas.openxmlformats.org/officeDocument/2006/relationships/slideLayout" Target="../slideLayouts/slideLayout9.xml"/><Relationship Id="rId6" Type="http://schemas.openxmlformats.org/officeDocument/2006/relationships/hyperlink" Target="https://www.headway.org.uk/home.aspx" TargetMode="External"/><Relationship Id="rId5" Type="http://schemas.openxmlformats.org/officeDocument/2006/relationships/hyperlink" Target="http://nccsir.unc.edu/" TargetMode="External"/><Relationship Id="rId10" Type="http://schemas.openxmlformats.org/officeDocument/2006/relationships/hyperlink" Target="http://www.mfat.govt.nz/" TargetMode="External"/><Relationship Id="rId4" Type="http://schemas.openxmlformats.org/officeDocument/2006/relationships/hyperlink" Target="http://www.stopsportsinjuries.org/" TargetMode="External"/><Relationship Id="rId9" Type="http://schemas.openxmlformats.org/officeDocument/2006/relationships/hyperlink" Target="http://travel.state.gov/"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D-y_N4u0uRQ"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Arial"/>
                <a:cs typeface="Arial"/>
              </a:rPr>
              <a:t>Risk and Safety Management in the Leisure, Events, Tourism and Sports Industries</a:t>
            </a:r>
            <a:r>
              <a:rPr lang="en-US" dirty="0">
                <a:latin typeface="Arial"/>
                <a:cs typeface="Arial"/>
              </a:rPr>
              <a:t/>
            </a:r>
            <a:br>
              <a:rPr lang="en-US" dirty="0">
                <a:latin typeface="Arial"/>
                <a:cs typeface="Arial"/>
              </a:rPr>
            </a:br>
            <a:endParaRPr lang="en-GB" dirty="0"/>
          </a:p>
        </p:txBody>
      </p:sp>
      <p:sp>
        <p:nvSpPr>
          <p:cNvPr id="3" name="Subtitle 2"/>
          <p:cNvSpPr>
            <a:spLocks noGrp="1"/>
          </p:cNvSpPr>
          <p:nvPr>
            <p:ph type="subTitle" idx="1"/>
          </p:nvPr>
        </p:nvSpPr>
        <p:spPr/>
        <p:txBody>
          <a:bodyPr/>
          <a:lstStyle/>
          <a:p>
            <a:r>
              <a:rPr lang="en-US" dirty="0">
                <a:solidFill>
                  <a:schemeClr val="accent5">
                    <a:lumMod val="60000"/>
                    <a:lumOff val="40000"/>
                  </a:schemeClr>
                </a:solidFill>
                <a:latin typeface="Arial"/>
                <a:cs typeface="Arial"/>
              </a:rPr>
              <a:t>Mark </a:t>
            </a:r>
            <a:r>
              <a:rPr lang="en-US" dirty="0" err="1">
                <a:solidFill>
                  <a:schemeClr val="accent5">
                    <a:lumMod val="60000"/>
                    <a:lumOff val="40000"/>
                  </a:schemeClr>
                </a:solidFill>
                <a:latin typeface="Arial"/>
                <a:cs typeface="Arial"/>
              </a:rPr>
              <a:t>Piekarz</a:t>
            </a:r>
            <a:r>
              <a:rPr lang="en-US" dirty="0">
                <a:solidFill>
                  <a:schemeClr val="accent5">
                    <a:lumMod val="60000"/>
                    <a:lumOff val="40000"/>
                  </a:schemeClr>
                </a:solidFill>
                <a:latin typeface="Arial"/>
                <a:cs typeface="Arial"/>
              </a:rPr>
              <a:t>, Ian Jenkins and Peter Mills</a:t>
            </a:r>
          </a:p>
          <a:p>
            <a:endParaRPr lang="en-GB" dirty="0"/>
          </a:p>
        </p:txBody>
      </p:sp>
    </p:spTree>
    <p:extLst>
      <p:ext uri="{BB962C8B-B14F-4D97-AF65-F5344CB8AC3E}">
        <p14:creationId xmlns:p14="http://schemas.microsoft.com/office/powerpoint/2010/main" val="3075493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7180" y="1272381"/>
            <a:ext cx="4344821" cy="4313237"/>
          </a:xfrm>
        </p:spPr>
        <p:txBody>
          <a:bodyPr/>
          <a:lstStyle/>
          <a:p>
            <a:r>
              <a:rPr lang="en-GB" dirty="0" smtClean="0"/>
              <a:t>Linear order and causation?</a:t>
            </a:r>
            <a:endParaRPr lang="en-GB" dirty="0"/>
          </a:p>
        </p:txBody>
      </p:sp>
      <p:sp>
        <p:nvSpPr>
          <p:cNvPr id="3" name="Title 2"/>
          <p:cNvSpPr>
            <a:spLocks noGrp="1"/>
          </p:cNvSpPr>
          <p:nvPr>
            <p:ph type="title"/>
          </p:nvPr>
        </p:nvSpPr>
        <p:spPr/>
        <p:txBody>
          <a:bodyPr/>
          <a:lstStyle/>
          <a:p>
            <a:r>
              <a:rPr lang="en-GB" dirty="0" smtClean="0"/>
              <a:t>KEY CONCEPTS 3: CHAOS AND COMPLEXITY THEORY</a:t>
            </a:r>
            <a:endParaRPr lang="en-GB" dirty="0"/>
          </a:p>
        </p:txBody>
      </p:sp>
      <p:sp>
        <p:nvSpPr>
          <p:cNvPr id="4" name="Content Placeholder 3"/>
          <p:cNvSpPr>
            <a:spLocks noGrp="1"/>
          </p:cNvSpPr>
          <p:nvPr>
            <p:ph sz="quarter" idx="14"/>
          </p:nvPr>
        </p:nvSpPr>
        <p:spPr/>
        <p:txBody>
          <a:bodyPr/>
          <a:lstStyle/>
          <a:p>
            <a:r>
              <a:rPr lang="en-GB" dirty="0" smtClean="0"/>
              <a:t>Complexity and chaos?</a:t>
            </a:r>
          </a:p>
          <a:p>
            <a:endParaRPr lang="en-GB" dirty="0"/>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68658" y="2544228"/>
            <a:ext cx="2255463" cy="1640417"/>
          </a:xfrm>
          <a:prstGeom prst="rect">
            <a:avLst/>
          </a:prstGeom>
        </p:spPr>
      </p:pic>
      <p:pic>
        <p:nvPicPr>
          <p:cNvPr id="6" name="Content Placeholder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808358" y="2479670"/>
            <a:ext cx="2701575" cy="1620308"/>
          </a:xfrm>
          <a:prstGeom prst="rect">
            <a:avLst/>
          </a:prstGeom>
        </p:spPr>
      </p:pic>
      <p:sp>
        <p:nvSpPr>
          <p:cNvPr id="8" name="TextBox 7"/>
          <p:cNvSpPr txBox="1"/>
          <p:nvPr/>
        </p:nvSpPr>
        <p:spPr>
          <a:xfrm>
            <a:off x="536893" y="4569955"/>
            <a:ext cx="7848600" cy="1015663"/>
          </a:xfrm>
          <a:prstGeom prst="rect">
            <a:avLst/>
          </a:prstGeom>
          <a:noFill/>
        </p:spPr>
        <p:txBody>
          <a:bodyPr wrap="square" rtlCol="0">
            <a:spAutoFit/>
          </a:bodyPr>
          <a:lstStyle/>
          <a:p>
            <a:pPr marL="171450" indent="-171450">
              <a:buFont typeface="Arial" panose="020B0604020202020204" pitchFamily="34" charset="0"/>
              <a:buChar char="•"/>
            </a:pPr>
            <a:r>
              <a:rPr lang="en-GB" sz="1200" dirty="0" smtClean="0"/>
              <a:t>The problem has been that analysing causation in a simple, linear way (i.e. do A, then B occurs, such as one domino knocking over the next, etc.), does not represent the complexity of how risk and crisis events actually emerge.</a:t>
            </a:r>
          </a:p>
          <a:p>
            <a:pPr marL="171450" indent="-171450">
              <a:buFont typeface="Arial" panose="020B0604020202020204" pitchFamily="34" charset="0"/>
              <a:buChar char="•"/>
            </a:pPr>
            <a:r>
              <a:rPr lang="en-GB" sz="1200" dirty="0" smtClean="0"/>
              <a:t>Therefore other theories have developed to try and represent this complexity and a deeper analysis of causation.</a:t>
            </a:r>
          </a:p>
          <a:p>
            <a:pPr marL="171450" indent="-171450">
              <a:buFont typeface="Arial" panose="020B0604020202020204" pitchFamily="34" charset="0"/>
              <a:buChar char="•"/>
            </a:pPr>
            <a:r>
              <a:rPr lang="en-GB" sz="1200" dirty="0" smtClean="0"/>
              <a:t>To gain a sense of this, just look at the various case studies and analyse the complex interaction of causation factors that lead to the risk event.</a:t>
            </a:r>
            <a:endParaRPr lang="en-GB" sz="1200" dirty="0"/>
          </a:p>
        </p:txBody>
      </p:sp>
    </p:spTree>
    <p:extLst>
      <p:ext uri="{BB962C8B-B14F-4D97-AF65-F5344CB8AC3E}">
        <p14:creationId xmlns:p14="http://schemas.microsoft.com/office/powerpoint/2010/main" val="461904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34224" y="1371602"/>
            <a:ext cx="3255643" cy="3809998"/>
          </a:xfrm>
        </p:spPr>
        <p:txBody>
          <a:bodyPr>
            <a:normAutofit fontScale="47500" lnSpcReduction="20000"/>
          </a:bodyPr>
          <a:lstStyle/>
          <a:p>
            <a:r>
              <a:rPr lang="en-US" b="1" dirty="0" smtClean="0"/>
              <a:t>Complexity theory</a:t>
            </a:r>
            <a:endParaRPr lang="en-US" b="1" dirty="0"/>
          </a:p>
          <a:p>
            <a:r>
              <a:rPr lang="en-US" sz="2900" dirty="0" smtClean="0"/>
              <a:t>-</a:t>
            </a:r>
            <a:r>
              <a:rPr lang="en-US" sz="2500" dirty="0" smtClean="0"/>
              <a:t>Complexity theory and chaos theory can be intimately related, but have some different strands.</a:t>
            </a:r>
          </a:p>
          <a:p>
            <a:r>
              <a:rPr lang="en-US" sz="2500" dirty="0" smtClean="0"/>
              <a:t>-Simply </a:t>
            </a:r>
            <a:r>
              <a:rPr lang="en-US" sz="2500" dirty="0"/>
              <a:t>put, whilst the world is complex, it is not always chaotic. </a:t>
            </a:r>
            <a:endParaRPr lang="en-US" sz="2500" dirty="0" smtClean="0"/>
          </a:p>
          <a:p>
            <a:r>
              <a:rPr lang="en-US" sz="2500" dirty="0" smtClean="0"/>
              <a:t>-It can in theory, be easier to determine the outcomes if all the variables are known.</a:t>
            </a:r>
          </a:p>
          <a:p>
            <a:r>
              <a:rPr lang="en-US" sz="2500" dirty="0"/>
              <a:t>-</a:t>
            </a:r>
            <a:r>
              <a:rPr lang="en-US" sz="2500" dirty="0" smtClean="0"/>
              <a:t>Baggio </a:t>
            </a:r>
            <a:r>
              <a:rPr lang="en-US" sz="2500" dirty="0"/>
              <a:t>(</a:t>
            </a:r>
            <a:r>
              <a:rPr lang="en-US" sz="2500" dirty="0" smtClean="0"/>
              <a:t>2008) </a:t>
            </a:r>
            <a:r>
              <a:rPr lang="en-US" sz="2500" dirty="0"/>
              <a:t>says a system is considered complex if its parts react in non-linear ways, in that there is not a simple pattern of cause and </a:t>
            </a:r>
            <a:r>
              <a:rPr lang="en-US" sz="2500" dirty="0" smtClean="0"/>
              <a:t>effect.</a:t>
            </a:r>
          </a:p>
          <a:p>
            <a:r>
              <a:rPr lang="en-US" sz="2500" dirty="0" smtClean="0"/>
              <a:t>-Complexity </a:t>
            </a:r>
            <a:r>
              <a:rPr lang="en-US" sz="2500" dirty="0"/>
              <a:t>theory looks to understand aspects of the world as part of a wider system, where many different elements connect and can influence each </a:t>
            </a:r>
            <a:r>
              <a:rPr lang="en-US" sz="2500" dirty="0" smtClean="0"/>
              <a:t>other. </a:t>
            </a:r>
          </a:p>
          <a:p>
            <a:r>
              <a:rPr lang="en-US" sz="2500" dirty="0" smtClean="0"/>
              <a:t>-It </a:t>
            </a:r>
            <a:r>
              <a:rPr lang="en-US" sz="2500" dirty="0"/>
              <a:t>has been an attractive theory to try and adapt to the world of business and risk. </a:t>
            </a:r>
            <a:endParaRPr lang="en-US" sz="2500" dirty="0" smtClean="0"/>
          </a:p>
          <a:p>
            <a:r>
              <a:rPr lang="en-US" sz="2500" dirty="0" smtClean="0"/>
              <a:t>-Attempt </a:t>
            </a:r>
            <a:r>
              <a:rPr lang="en-US" sz="2500" dirty="0"/>
              <a:t>to </a:t>
            </a:r>
            <a:r>
              <a:rPr lang="en-US" sz="2500" dirty="0" smtClean="0"/>
              <a:t>discover </a:t>
            </a:r>
            <a:r>
              <a:rPr lang="en-US" sz="2500" dirty="0"/>
              <a:t>a complex interaction of factors which may lead to </a:t>
            </a:r>
            <a:r>
              <a:rPr lang="en-US" sz="2500" dirty="0" smtClean="0"/>
              <a:t>a risk or crisis event.</a:t>
            </a:r>
            <a:endParaRPr lang="en-US" sz="2500" dirty="0"/>
          </a:p>
          <a:p>
            <a:pPr marL="457200" indent="-457200">
              <a:buFont typeface="Arial" panose="020B0604020202020204" pitchFamily="34" charset="0"/>
              <a:buChar char="•"/>
            </a:pPr>
            <a:endParaRPr lang="en-US" sz="2500" dirty="0"/>
          </a:p>
          <a:p>
            <a:endParaRPr lang="en-US" sz="2500" dirty="0"/>
          </a:p>
          <a:p>
            <a:endParaRPr lang="en-GB" dirty="0"/>
          </a:p>
          <a:p>
            <a:endParaRPr lang="en-GB" dirty="0"/>
          </a:p>
          <a:p>
            <a:endParaRPr lang="en-GB" dirty="0"/>
          </a:p>
        </p:txBody>
      </p:sp>
      <p:sp>
        <p:nvSpPr>
          <p:cNvPr id="3" name="Title 2"/>
          <p:cNvSpPr>
            <a:spLocks noGrp="1"/>
          </p:cNvSpPr>
          <p:nvPr>
            <p:ph type="title"/>
          </p:nvPr>
        </p:nvSpPr>
        <p:spPr/>
        <p:txBody>
          <a:bodyPr/>
          <a:lstStyle/>
          <a:p>
            <a:r>
              <a:rPr lang="en-GB" dirty="0"/>
              <a:t>KEY CONCEPTS </a:t>
            </a:r>
            <a:r>
              <a:rPr lang="en-GB" dirty="0" smtClean="0"/>
              <a:t>3 (continued): </a:t>
            </a:r>
            <a:r>
              <a:rPr lang="en-GB" dirty="0"/>
              <a:t>CHAOS AND COMPLEXITY </a:t>
            </a:r>
            <a:r>
              <a:rPr lang="en-GB" dirty="0" smtClean="0"/>
              <a:t>THEORY</a:t>
            </a:r>
            <a:endParaRPr lang="en-GB" dirty="0"/>
          </a:p>
        </p:txBody>
      </p:sp>
      <p:sp>
        <p:nvSpPr>
          <p:cNvPr id="4" name="Content Placeholder 3"/>
          <p:cNvSpPr>
            <a:spLocks noGrp="1"/>
          </p:cNvSpPr>
          <p:nvPr>
            <p:ph sz="quarter" idx="14"/>
          </p:nvPr>
        </p:nvSpPr>
        <p:spPr>
          <a:xfrm>
            <a:off x="6129866" y="1371601"/>
            <a:ext cx="2870200" cy="3836575"/>
          </a:xfrm>
        </p:spPr>
        <p:txBody>
          <a:bodyPr>
            <a:noAutofit/>
          </a:bodyPr>
          <a:lstStyle/>
          <a:p>
            <a:r>
              <a:rPr lang="en-US" sz="1500" b="1" dirty="0"/>
              <a:t>Chaos theory </a:t>
            </a:r>
            <a:endParaRPr lang="en-US" altLang="en-US" sz="1500" dirty="0" smtClean="0"/>
          </a:p>
          <a:p>
            <a:pPr>
              <a:spcBef>
                <a:spcPts val="0"/>
              </a:spcBef>
            </a:pPr>
            <a:r>
              <a:rPr lang="en-US" altLang="en-US" sz="1200" dirty="0" smtClean="0"/>
              <a:t>- Developed </a:t>
            </a:r>
            <a:r>
              <a:rPr lang="en-US" altLang="en-US" sz="1200" dirty="0"/>
              <a:t>to understand natural systems, such as the weather.</a:t>
            </a:r>
          </a:p>
          <a:p>
            <a:pPr>
              <a:spcBef>
                <a:spcPts val="0"/>
              </a:spcBef>
            </a:pPr>
            <a:r>
              <a:rPr lang="en-US" altLang="en-US" sz="1200" dirty="0" smtClean="0"/>
              <a:t>- Adapted </a:t>
            </a:r>
            <a:r>
              <a:rPr lang="en-US" altLang="en-US" sz="1200" dirty="0"/>
              <a:t>to many other areas of business, politics and economics.</a:t>
            </a:r>
          </a:p>
          <a:p>
            <a:pPr>
              <a:spcBef>
                <a:spcPts val="0"/>
              </a:spcBef>
            </a:pPr>
            <a:r>
              <a:rPr lang="en-US" altLang="en-US" sz="1200" dirty="0" smtClean="0"/>
              <a:t>-Refers </a:t>
            </a:r>
            <a:r>
              <a:rPr lang="en-US" altLang="en-US" sz="1200" dirty="0"/>
              <a:t>to the idea that systems are interconnected, where small changes can reverberate through the system, leading to more profound changes. </a:t>
            </a:r>
          </a:p>
          <a:p>
            <a:pPr>
              <a:spcBef>
                <a:spcPts val="0"/>
              </a:spcBef>
            </a:pPr>
            <a:r>
              <a:rPr lang="en-US" altLang="en-US" sz="1200" dirty="0" smtClean="0"/>
              <a:t>-Encapsulated </a:t>
            </a:r>
            <a:r>
              <a:rPr lang="en-US" altLang="en-US" sz="1200" dirty="0"/>
              <a:t>by the analogy of the butterfly flapping its wings, with the small changes in air currents, leading to  </a:t>
            </a:r>
            <a:r>
              <a:rPr lang="en-US" altLang="en-US" sz="1200" dirty="0" smtClean="0"/>
              <a:t>a </a:t>
            </a:r>
            <a:r>
              <a:rPr lang="en-US" altLang="en-US" sz="1200" dirty="0"/>
              <a:t>hurricane the other side of the </a:t>
            </a:r>
            <a:r>
              <a:rPr lang="en-US" altLang="en-US" sz="1200" dirty="0" smtClean="0"/>
              <a:t>world.</a:t>
            </a:r>
          </a:p>
          <a:p>
            <a:pPr>
              <a:spcBef>
                <a:spcPts val="0"/>
              </a:spcBef>
            </a:pPr>
            <a:r>
              <a:rPr lang="en-US" altLang="en-US" sz="1200" dirty="0" smtClean="0"/>
              <a:t>-Has causation feedback loops and is more difficult to predict (i.e. chaotic).</a:t>
            </a:r>
          </a:p>
          <a:p>
            <a:pPr>
              <a:spcBef>
                <a:spcPts val="0"/>
              </a:spcBef>
            </a:pPr>
            <a:r>
              <a:rPr lang="en-US" altLang="en-US" sz="1200" dirty="0" smtClean="0"/>
              <a:t>- Sensitivity to small changes.</a:t>
            </a:r>
          </a:p>
          <a:p>
            <a:pPr marL="285750" indent="-285750">
              <a:spcBef>
                <a:spcPts val="0"/>
              </a:spcBef>
              <a:buFontTx/>
              <a:buChar char="-"/>
            </a:pPr>
            <a:endParaRPr lang="en-GB" altLang="en-US" sz="1400" dirty="0"/>
          </a:p>
          <a:p>
            <a:pPr marL="457200" indent="-457200">
              <a:buFont typeface="Arial" panose="020B0604020202020204" pitchFamily="34" charset="0"/>
              <a:buChar char="•"/>
            </a:pPr>
            <a:endParaRPr lang="en-GB" sz="1600" dirty="0"/>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506" y="3843363"/>
            <a:ext cx="1450447" cy="1891887"/>
          </a:xfrm>
          <a:prstGeom prst="rect">
            <a:avLst/>
          </a:prstGeom>
        </p:spPr>
      </p:pic>
      <p:sp>
        <p:nvSpPr>
          <p:cNvPr id="8" name="TextBox 7"/>
          <p:cNvSpPr txBox="1"/>
          <p:nvPr/>
        </p:nvSpPr>
        <p:spPr>
          <a:xfrm>
            <a:off x="2291817" y="5208177"/>
            <a:ext cx="1788689" cy="338554"/>
          </a:xfrm>
          <a:prstGeom prst="rect">
            <a:avLst/>
          </a:prstGeom>
          <a:noFill/>
        </p:spPr>
        <p:txBody>
          <a:bodyPr wrap="square" rtlCol="0">
            <a:spAutoFit/>
          </a:bodyPr>
          <a:lstStyle/>
          <a:p>
            <a:r>
              <a:rPr lang="en-GB" sz="800" dirty="0" smtClean="0"/>
              <a:t>A watch can be complex, but it </a:t>
            </a:r>
          </a:p>
          <a:p>
            <a:r>
              <a:rPr lang="en-GB" sz="800" dirty="0" smtClean="0"/>
              <a:t>works in a predictable manner </a:t>
            </a:r>
            <a:endParaRPr lang="en-GB" sz="800" dirty="0"/>
          </a:p>
        </p:txBody>
      </p:sp>
    </p:spTree>
    <p:extLst>
      <p:ext uri="{BB962C8B-B14F-4D97-AF65-F5344CB8AC3E}">
        <p14:creationId xmlns:p14="http://schemas.microsoft.com/office/powerpoint/2010/main" val="2307020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85024" y="1187715"/>
            <a:ext cx="3932978" cy="4313237"/>
          </a:xfrm>
        </p:spPr>
        <p:txBody>
          <a:bodyPr>
            <a:normAutofit fontScale="40000" lnSpcReduction="20000"/>
          </a:bodyPr>
          <a:lstStyle/>
          <a:p>
            <a:endParaRPr lang="en-GB" dirty="0" smtClean="0"/>
          </a:p>
          <a:p>
            <a:r>
              <a:rPr lang="en-GB" dirty="0" smtClean="0"/>
              <a:t>-These theories have helped shape the 4</a:t>
            </a:r>
            <a:r>
              <a:rPr lang="en-GB" baseline="30000" dirty="0" smtClean="0"/>
              <a:t>th</a:t>
            </a:r>
            <a:r>
              <a:rPr lang="en-GB" dirty="0" smtClean="0"/>
              <a:t> age risk paradigm: that risk should be considered in terms of upsides and downsides and as embedded in complex systems.</a:t>
            </a:r>
          </a:p>
          <a:p>
            <a:r>
              <a:rPr lang="en-GB" dirty="0" smtClean="0"/>
              <a:t>-Managers rarely analyse systems which are closed (i.e. all the outcomes are known), but systems which are open and therefore complex, potentially chaotic.</a:t>
            </a:r>
          </a:p>
          <a:p>
            <a:r>
              <a:rPr lang="en-GB" dirty="0" smtClean="0"/>
              <a:t>-It is useful as a way of thinking, whereby the view can be adopted in risk management that businesses and organisations are always operating on the </a:t>
            </a:r>
            <a:r>
              <a:rPr lang="en-GB" i="1" dirty="0" smtClean="0"/>
              <a:t>edge of chaos</a:t>
            </a:r>
            <a:r>
              <a:rPr lang="en-GB" dirty="0" smtClean="0"/>
              <a:t>. </a:t>
            </a:r>
          </a:p>
          <a:p>
            <a:r>
              <a:rPr lang="en-US" dirty="0" smtClean="0"/>
              <a:t>-Johnson (2006) argues that businesses should run </a:t>
            </a:r>
            <a:r>
              <a:rPr lang="en-US" dirty="0"/>
              <a:t>their operations so they can adapt, or are agile enough to change practices as the external business environmental conditions </a:t>
            </a:r>
            <a:r>
              <a:rPr lang="en-US" dirty="0" smtClean="0"/>
              <a:t>change.</a:t>
            </a:r>
          </a:p>
          <a:p>
            <a:r>
              <a:rPr lang="en-US" dirty="0" smtClean="0"/>
              <a:t>-It </a:t>
            </a:r>
            <a:r>
              <a:rPr lang="en-US" dirty="0"/>
              <a:t>is a process where change is embraced and which can nurture innovation, with such systems being described as a </a:t>
            </a:r>
            <a:r>
              <a:rPr lang="en-US" i="1" dirty="0"/>
              <a:t>complex adaptive system</a:t>
            </a:r>
            <a:r>
              <a:rPr lang="en-US" dirty="0"/>
              <a:t>, because they change as the environmental conditions </a:t>
            </a:r>
            <a:r>
              <a:rPr lang="en-US" dirty="0" smtClean="0"/>
              <a:t>change.</a:t>
            </a:r>
          </a:p>
          <a:p>
            <a:r>
              <a:rPr lang="en-US" dirty="0" smtClean="0"/>
              <a:t>-Adams (1995) represents complexity using</a:t>
            </a:r>
          </a:p>
          <a:p>
            <a:r>
              <a:rPr lang="en-US" dirty="0"/>
              <a:t>h</a:t>
            </a:r>
            <a:r>
              <a:rPr lang="en-US" dirty="0" smtClean="0"/>
              <a:t>is </a:t>
            </a:r>
            <a:r>
              <a:rPr lang="en-GB" i="1" dirty="0"/>
              <a:t>Risk </a:t>
            </a:r>
            <a:r>
              <a:rPr lang="en-GB" i="1" dirty="0" smtClean="0"/>
              <a:t>Thermostat </a:t>
            </a:r>
            <a:r>
              <a:rPr lang="en-GB" dirty="0" smtClean="0"/>
              <a:t>theory</a:t>
            </a:r>
            <a:r>
              <a:rPr lang="en-GB" b="1" dirty="0" smtClean="0"/>
              <a:t>.</a:t>
            </a:r>
            <a:endParaRPr lang="en-US" dirty="0" smtClean="0"/>
          </a:p>
          <a:p>
            <a:endParaRPr lang="en-GB" dirty="0"/>
          </a:p>
        </p:txBody>
      </p:sp>
      <p:sp>
        <p:nvSpPr>
          <p:cNvPr id="3" name="Title 2"/>
          <p:cNvSpPr>
            <a:spLocks noGrp="1"/>
          </p:cNvSpPr>
          <p:nvPr>
            <p:ph type="title"/>
          </p:nvPr>
        </p:nvSpPr>
        <p:spPr/>
        <p:txBody>
          <a:bodyPr/>
          <a:lstStyle/>
          <a:p>
            <a:r>
              <a:rPr lang="en-GB" dirty="0"/>
              <a:t>KEY CONCEPTS 3 (continued): CHAOS AND COMPLEXITY THEORY</a:t>
            </a:r>
          </a:p>
        </p:txBody>
      </p:sp>
      <p:sp>
        <p:nvSpPr>
          <p:cNvPr id="5" name="TextBox 4"/>
          <p:cNvSpPr txBox="1"/>
          <p:nvPr/>
        </p:nvSpPr>
        <p:spPr>
          <a:xfrm>
            <a:off x="5178746" y="3952122"/>
            <a:ext cx="3759198" cy="707886"/>
          </a:xfrm>
          <a:prstGeom prst="rect">
            <a:avLst/>
          </a:prstGeom>
          <a:noFill/>
          <a:ln>
            <a:solidFill>
              <a:schemeClr val="tx1"/>
            </a:solidFill>
          </a:ln>
        </p:spPr>
        <p:txBody>
          <a:bodyPr wrap="square" rtlCol="0">
            <a:spAutoFit/>
          </a:bodyPr>
          <a:lstStyle/>
          <a:p>
            <a:r>
              <a:rPr lang="en-US" sz="800" dirty="0"/>
              <a:t>Failure to </a:t>
            </a:r>
            <a:r>
              <a:rPr lang="en-US" sz="800" dirty="0" smtClean="0"/>
              <a:t>adapt and the </a:t>
            </a:r>
            <a:r>
              <a:rPr lang="en-US" sz="800" dirty="0"/>
              <a:t>analogy of the Dodo. The dodo was  a bird which had become so specialized to its eco system it meant that it was unable to adapt when the equilibrium of its environment was disturbed (</a:t>
            </a:r>
            <a:r>
              <a:rPr lang="en-US" sz="800" dirty="0" smtClean="0"/>
              <a:t>i.e. humans </a:t>
            </a:r>
            <a:r>
              <a:rPr lang="en-US" sz="800" dirty="0"/>
              <a:t>arriving) and so it became extinct</a:t>
            </a:r>
            <a:r>
              <a:rPr lang="en-US" sz="800" dirty="0" smtClean="0"/>
              <a:t>. The same can be said of businesses which fail to adapt to changing business environmental conditions</a:t>
            </a:r>
            <a:endParaRPr lang="en-GB" sz="800" dirty="0"/>
          </a:p>
        </p:txBody>
      </p:sp>
      <p:sp>
        <p:nvSpPr>
          <p:cNvPr id="8" name="TextBox 7"/>
          <p:cNvSpPr txBox="1"/>
          <p:nvPr/>
        </p:nvSpPr>
        <p:spPr>
          <a:xfrm>
            <a:off x="4953002" y="5127347"/>
            <a:ext cx="3615268" cy="584775"/>
          </a:xfrm>
          <a:prstGeom prst="rect">
            <a:avLst/>
          </a:prstGeom>
          <a:noFill/>
        </p:spPr>
        <p:txBody>
          <a:bodyPr wrap="square" rtlCol="0">
            <a:spAutoFit/>
          </a:bodyPr>
          <a:lstStyle/>
          <a:p>
            <a:r>
              <a:rPr lang="en-US" sz="800" dirty="0"/>
              <a:t>F</a:t>
            </a:r>
            <a:r>
              <a:rPr lang="en-US" sz="800" dirty="0" smtClean="0"/>
              <a:t>lipping </a:t>
            </a:r>
            <a:r>
              <a:rPr lang="en-US" sz="800" dirty="0"/>
              <a:t>a coin where the chance of heads or tails is always </a:t>
            </a:r>
            <a:r>
              <a:rPr lang="en-US" sz="800" dirty="0" smtClean="0"/>
              <a:t>50/50 is an example of a simple closed system where the outcomes are known, therefore the outcome can be predicted with a degree of certainty. It is rare that the analysis of risk focuses on such simple, closed systems.</a:t>
            </a:r>
            <a:endParaRPr lang="en-GB" sz="800" dirty="0"/>
          </a:p>
        </p:txBody>
      </p:sp>
      <p:pic>
        <p:nvPicPr>
          <p:cNvPr id="1027" name="Picture 3" descr="C:\Users\piem1\Pictures\flip-coin_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333" y="4626292"/>
            <a:ext cx="1227668" cy="108583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4696145" y="1488387"/>
            <a:ext cx="3813175" cy="2287905"/>
          </a:xfrm>
        </p:spPr>
      </p:pic>
    </p:spTree>
    <p:extLst>
      <p:ext uri="{BB962C8B-B14F-4D97-AF65-F5344CB8AC3E}">
        <p14:creationId xmlns:p14="http://schemas.microsoft.com/office/powerpoint/2010/main" val="4055525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272381"/>
            <a:ext cx="4114801" cy="4313237"/>
          </a:xfrm>
        </p:spPr>
        <p:txBody>
          <a:bodyPr>
            <a:normAutofit fontScale="85000" lnSpcReduction="20000"/>
          </a:bodyPr>
          <a:lstStyle/>
          <a:p>
            <a:pPr marL="457200" indent="-457200">
              <a:buFont typeface="Arial" panose="020B0604020202020204" pitchFamily="34" charset="0"/>
              <a:buChar char="•"/>
            </a:pPr>
            <a:r>
              <a:rPr lang="en-GB" dirty="0" smtClean="0"/>
              <a:t>No doubt that statistical analysis of past events is an important foundation in risk management.</a:t>
            </a:r>
          </a:p>
          <a:p>
            <a:pPr marL="457200" indent="-457200">
              <a:buFont typeface="Arial" panose="020B0604020202020204" pitchFamily="34" charset="0"/>
              <a:buChar char="•"/>
            </a:pPr>
            <a:r>
              <a:rPr lang="en-GB" dirty="0" smtClean="0"/>
              <a:t>It is essential that managers appreciate the potential problems, as it helps them question and reflect on their decisions and how their analysis of situations could be wrong.</a:t>
            </a:r>
            <a:endParaRPr lang="en-GB" dirty="0"/>
          </a:p>
        </p:txBody>
      </p:sp>
      <p:sp>
        <p:nvSpPr>
          <p:cNvPr id="3" name="Title 2"/>
          <p:cNvSpPr>
            <a:spLocks noGrp="1"/>
          </p:cNvSpPr>
          <p:nvPr>
            <p:ph type="title"/>
          </p:nvPr>
        </p:nvSpPr>
        <p:spPr/>
        <p:txBody>
          <a:bodyPr/>
          <a:lstStyle/>
          <a:p>
            <a:r>
              <a:rPr lang="en-GB" dirty="0" smtClean="0"/>
              <a:t>THE PROBLEMS WITH FUTURE PROBABILITY AND IMPACT ASSESSMENTS</a:t>
            </a:r>
            <a:endParaRPr lang="en-GB" dirty="0"/>
          </a:p>
        </p:txBody>
      </p:sp>
      <p:sp>
        <p:nvSpPr>
          <p:cNvPr id="4" name="Content Placeholder 3"/>
          <p:cNvSpPr>
            <a:spLocks noGrp="1"/>
          </p:cNvSpPr>
          <p:nvPr>
            <p:ph sz="quarter" idx="14"/>
          </p:nvPr>
        </p:nvSpPr>
        <p:spPr>
          <a:xfrm>
            <a:off x="4572000" y="1272381"/>
            <a:ext cx="3937000" cy="4313237"/>
          </a:xfrm>
        </p:spPr>
        <p:txBody>
          <a:bodyPr>
            <a:normAutofit fontScale="85000" lnSpcReduction="10000"/>
          </a:bodyPr>
          <a:lstStyle/>
          <a:p>
            <a:r>
              <a:rPr lang="en-GB" dirty="0" smtClean="0"/>
              <a:t>Key problems:</a:t>
            </a:r>
          </a:p>
          <a:p>
            <a:pPr marL="457200" indent="-457200">
              <a:buFont typeface="Arial" panose="020B0604020202020204" pitchFamily="34" charset="0"/>
              <a:buChar char="•"/>
            </a:pPr>
            <a:r>
              <a:rPr lang="en-GB" dirty="0" smtClean="0"/>
              <a:t>Fooled by randomness.</a:t>
            </a:r>
          </a:p>
          <a:p>
            <a:pPr marL="457200" indent="-457200">
              <a:buFont typeface="Arial" panose="020B0604020202020204" pitchFamily="34" charset="0"/>
              <a:buChar char="•"/>
            </a:pPr>
            <a:r>
              <a:rPr lang="en-GB" dirty="0" smtClean="0"/>
              <a:t>Past sometimes a poor predictor of the future.</a:t>
            </a:r>
          </a:p>
          <a:p>
            <a:pPr marL="457200" indent="-457200">
              <a:buFont typeface="Arial" panose="020B0604020202020204" pitchFamily="34" charset="0"/>
              <a:buChar char="•"/>
            </a:pPr>
            <a:r>
              <a:rPr lang="en-GB" dirty="0" smtClean="0"/>
              <a:t>Heuristic traps (discussed in chapter/lecture on risk perceptions and heuristic traps).</a:t>
            </a:r>
            <a:endParaRPr lang="en-GB" dirty="0"/>
          </a:p>
        </p:txBody>
      </p:sp>
    </p:spTree>
    <p:extLst>
      <p:ext uri="{BB962C8B-B14F-4D97-AF65-F5344CB8AC3E}">
        <p14:creationId xmlns:p14="http://schemas.microsoft.com/office/powerpoint/2010/main" val="1938085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7733" y="1272381"/>
            <a:ext cx="4504268" cy="4313237"/>
          </a:xfrm>
        </p:spPr>
        <p:txBody>
          <a:bodyPr>
            <a:normAutofit fontScale="92500"/>
          </a:bodyPr>
          <a:lstStyle/>
          <a:p>
            <a:pPr marL="457200" indent="-457200">
              <a:buFont typeface="Arial" panose="020B0604020202020204" pitchFamily="34" charset="0"/>
              <a:buChar char="•"/>
            </a:pPr>
            <a:r>
              <a:rPr lang="en-GB" dirty="0" smtClean="0"/>
              <a:t>Chapter 3 identifies more issues.</a:t>
            </a:r>
          </a:p>
          <a:p>
            <a:pPr marL="457200" indent="-457200">
              <a:buFont typeface="Arial" panose="020B0604020202020204" pitchFamily="34" charset="0"/>
              <a:buChar char="•"/>
            </a:pPr>
            <a:r>
              <a:rPr lang="en-GB" dirty="0" smtClean="0"/>
              <a:t>People can see patterns that may not exist.</a:t>
            </a:r>
          </a:p>
          <a:p>
            <a:pPr marL="457200" indent="-457200">
              <a:buFont typeface="Arial" panose="020B0604020202020204" pitchFamily="34" charset="0"/>
              <a:buChar char="•"/>
            </a:pPr>
            <a:r>
              <a:rPr lang="en-GB" dirty="0" smtClean="0"/>
              <a:t>Data is used to validate decisions already made.</a:t>
            </a:r>
          </a:p>
          <a:p>
            <a:pPr marL="457200" indent="-457200">
              <a:buFont typeface="Arial" panose="020B0604020202020204" pitchFamily="34" charset="0"/>
              <a:buChar char="•"/>
            </a:pPr>
            <a:r>
              <a:rPr lang="en-GB" dirty="0" smtClean="0"/>
              <a:t>The black swan or unexpected event</a:t>
            </a:r>
            <a:endParaRPr lang="en-GB" dirty="0"/>
          </a:p>
        </p:txBody>
      </p:sp>
      <p:sp>
        <p:nvSpPr>
          <p:cNvPr id="3" name="Title 2"/>
          <p:cNvSpPr>
            <a:spLocks noGrp="1"/>
          </p:cNvSpPr>
          <p:nvPr>
            <p:ph type="title"/>
          </p:nvPr>
        </p:nvSpPr>
        <p:spPr/>
        <p:txBody>
          <a:bodyPr/>
          <a:lstStyle/>
          <a:p>
            <a:r>
              <a:rPr lang="en-GB" dirty="0" smtClean="0"/>
              <a:t>PROBLEMS 1: FOOLED BY RANDOMNESS</a:t>
            </a:r>
            <a:endParaRPr lang="en-GB" dirty="0"/>
          </a:p>
        </p:txBody>
      </p:sp>
      <p:pic>
        <p:nvPicPr>
          <p:cNvPr id="5" name="Content Placeholder 6"/>
          <p:cNvPicPr>
            <a:picLocks noGrp="1" noChangeAspect="1"/>
          </p:cNvPicPr>
          <p:nvPr>
            <p:ph sz="quarter" idx="14"/>
          </p:nvPr>
        </p:nvPicPr>
        <p:blipFill>
          <a:blip r:embed="rId2">
            <a:extLst>
              <a:ext uri="{28A0092B-C50C-407E-A947-70E740481C1C}">
                <a14:useLocalDpi xmlns:a14="http://schemas.microsoft.com/office/drawing/2010/main" val="0"/>
              </a:ext>
            </a:extLst>
          </a:blip>
          <a:srcRect/>
          <a:stretch>
            <a:fillRect/>
          </a:stretch>
        </p:blipFill>
        <p:spPr>
          <a:xfrm>
            <a:off x="4334933" y="1037037"/>
            <a:ext cx="2263776" cy="1695647"/>
          </a:xfrm>
        </p:spPr>
      </p:pic>
      <p:sp>
        <p:nvSpPr>
          <p:cNvPr id="6" name="TextBox 5"/>
          <p:cNvSpPr txBox="1"/>
          <p:nvPr/>
        </p:nvSpPr>
        <p:spPr>
          <a:xfrm>
            <a:off x="3903133" y="5170213"/>
            <a:ext cx="5147733" cy="584775"/>
          </a:xfrm>
          <a:prstGeom prst="rect">
            <a:avLst/>
          </a:prstGeom>
          <a:noFill/>
        </p:spPr>
        <p:txBody>
          <a:bodyPr wrap="square" rtlCol="0">
            <a:spAutoFit/>
          </a:bodyPr>
          <a:lstStyle/>
          <a:p>
            <a:r>
              <a:rPr lang="en-US" sz="800" dirty="0"/>
              <a:t>The analogy goes that through the counting and observation of swans in Europe, one could collect a huge amount of historic statistical data (the empirical distributions mentioned earlier), which could be used to develop a conclusion that all swans are white. It would however need one example of a black swan to nullify this conclusion (as in fact they were when black swans were in found in </a:t>
            </a:r>
            <a:r>
              <a:rPr lang="en-US" sz="800" dirty="0" smtClean="0"/>
              <a:t>Australia.</a:t>
            </a:r>
            <a:endParaRPr lang="en-GB" sz="800"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918" y="2859855"/>
            <a:ext cx="3082148" cy="2310358"/>
          </a:xfrm>
          <a:prstGeom prst="rect">
            <a:avLst/>
          </a:prstGeom>
        </p:spPr>
      </p:pic>
    </p:spTree>
    <p:extLst>
      <p:ext uri="{BB962C8B-B14F-4D97-AF65-F5344CB8AC3E}">
        <p14:creationId xmlns:p14="http://schemas.microsoft.com/office/powerpoint/2010/main" val="716313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068" y="1272381"/>
            <a:ext cx="4334934" cy="4313237"/>
          </a:xfrm>
        </p:spPr>
        <p:txBody>
          <a:bodyPr>
            <a:normAutofit fontScale="85000" lnSpcReduction="10000"/>
          </a:bodyPr>
          <a:lstStyle/>
          <a:p>
            <a:pPr marL="457200" indent="-457200">
              <a:buFont typeface="Arial" panose="020B0604020202020204" pitchFamily="34" charset="0"/>
              <a:buChar char="•"/>
            </a:pPr>
            <a:r>
              <a:rPr lang="en-GB" altLang="en-US" dirty="0"/>
              <a:t>Why is the past a poor predictor of the future</a:t>
            </a:r>
            <a:r>
              <a:rPr lang="en-GB" altLang="en-US" dirty="0" smtClean="0"/>
              <a:t>?</a:t>
            </a:r>
          </a:p>
          <a:p>
            <a:pPr marL="457200" indent="-457200">
              <a:buFont typeface="Arial" panose="020B0604020202020204" pitchFamily="34" charset="0"/>
              <a:buChar char="•"/>
            </a:pPr>
            <a:r>
              <a:rPr lang="en-GB" altLang="en-US" dirty="0"/>
              <a:t>Crisis creep and the analogy of cooking frogs</a:t>
            </a:r>
            <a:r>
              <a:rPr lang="en-GB" altLang="en-US" dirty="0" smtClean="0"/>
              <a:t>.</a:t>
            </a:r>
          </a:p>
          <a:p>
            <a:pPr marL="457200" indent="-457200">
              <a:buFont typeface="Arial" panose="020B0604020202020204" pitchFamily="34" charset="0"/>
              <a:buChar char="•"/>
            </a:pPr>
            <a:r>
              <a:rPr lang="en-GB" altLang="en-US" dirty="0"/>
              <a:t>The unexpected event where there is not history ….. 9/11, banking crisis, wars, </a:t>
            </a:r>
            <a:r>
              <a:rPr lang="en-GB" altLang="en-US" dirty="0" smtClean="0"/>
              <a:t>accidents, </a:t>
            </a:r>
            <a:r>
              <a:rPr lang="en-GB" altLang="en-US" dirty="0"/>
              <a:t>etc</a:t>
            </a:r>
            <a:r>
              <a:rPr lang="en-GB" altLang="en-US" dirty="0" smtClean="0"/>
              <a:t>…(not happened before so we cannot imagine it).</a:t>
            </a:r>
            <a:endParaRPr lang="en-GB" altLang="en-US" dirty="0"/>
          </a:p>
          <a:p>
            <a:endParaRPr lang="en-GB" altLang="en-US" dirty="0"/>
          </a:p>
          <a:p>
            <a:endParaRPr lang="en-GB" dirty="0"/>
          </a:p>
        </p:txBody>
      </p:sp>
      <p:sp>
        <p:nvSpPr>
          <p:cNvPr id="3" name="Title 2"/>
          <p:cNvSpPr>
            <a:spLocks noGrp="1"/>
          </p:cNvSpPr>
          <p:nvPr>
            <p:ph type="title"/>
          </p:nvPr>
        </p:nvSpPr>
        <p:spPr/>
        <p:txBody>
          <a:bodyPr/>
          <a:lstStyle/>
          <a:p>
            <a:r>
              <a:rPr lang="en-GB" dirty="0"/>
              <a:t>PROBLEMS 2</a:t>
            </a:r>
            <a:r>
              <a:rPr lang="en-GB" dirty="0" smtClean="0"/>
              <a:t>: PAST SOMETIMES A POOR PREDICTOR OF THE FUTURE</a:t>
            </a:r>
            <a:endParaRPr lang="en-GB" dirty="0"/>
          </a:p>
        </p:txBody>
      </p:sp>
      <p:pic>
        <p:nvPicPr>
          <p:cNvPr id="6" name="Picture 10" descr="IM000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973726"/>
            <a:ext cx="1625600" cy="2031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141" y="2328332"/>
            <a:ext cx="1770460" cy="1692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4597402" y="4452138"/>
            <a:ext cx="3708397" cy="461665"/>
          </a:xfrm>
          <a:prstGeom prst="rect">
            <a:avLst/>
          </a:prstGeom>
          <a:noFill/>
        </p:spPr>
        <p:txBody>
          <a:bodyPr wrap="square" rtlCol="0">
            <a:spAutoFit/>
          </a:bodyPr>
          <a:lstStyle/>
          <a:p>
            <a:r>
              <a:rPr lang="en-US" sz="800" dirty="0" err="1"/>
              <a:t>Handy’s</a:t>
            </a:r>
            <a:r>
              <a:rPr lang="en-US" sz="800" dirty="0"/>
              <a:t> (1990) analogy of frogs, who apparently will jump out of hot water, but will not do so if they are slowly boiled, because their skin is designed to spot sudden changes in temperatures, not gradual ones.</a:t>
            </a:r>
            <a:endParaRPr lang="en-GB" sz="800" dirty="0"/>
          </a:p>
        </p:txBody>
      </p:sp>
      <p:sp>
        <p:nvSpPr>
          <p:cNvPr id="9" name="TextBox 8"/>
          <p:cNvSpPr txBox="1"/>
          <p:nvPr/>
        </p:nvSpPr>
        <p:spPr>
          <a:xfrm>
            <a:off x="6637868" y="3098141"/>
            <a:ext cx="1447799" cy="1200329"/>
          </a:xfrm>
          <a:prstGeom prst="rect">
            <a:avLst/>
          </a:prstGeom>
          <a:noFill/>
        </p:spPr>
        <p:txBody>
          <a:bodyPr wrap="square" rtlCol="0">
            <a:spAutoFit/>
          </a:bodyPr>
          <a:lstStyle/>
          <a:p>
            <a:r>
              <a:rPr lang="en-GB" sz="800" dirty="0" smtClean="0"/>
              <a:t>Even though there were warnings of a possible terrorist attack, and people had warned of  using planes in terrorist attacks, the lack of precedent meant it was difficult for people to image this type of terrorist attack and the scale of devastation.</a:t>
            </a:r>
            <a:endParaRPr lang="en-GB" sz="800" dirty="0"/>
          </a:p>
        </p:txBody>
      </p:sp>
    </p:spTree>
    <p:extLst>
      <p:ext uri="{BB962C8B-B14F-4D97-AF65-F5344CB8AC3E}">
        <p14:creationId xmlns:p14="http://schemas.microsoft.com/office/powerpoint/2010/main" val="169062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62708" y="1272381"/>
            <a:ext cx="8201463" cy="4313237"/>
          </a:xfrm>
        </p:spPr>
        <p:txBody>
          <a:bodyPr>
            <a:normAutofit lnSpcReduction="10000"/>
          </a:bodyPr>
          <a:lstStyle/>
          <a:p>
            <a:pPr marL="457200" indent="-457200">
              <a:buFont typeface="Arial" panose="020B0604020202020204" pitchFamily="34" charset="0"/>
              <a:buChar char="•"/>
            </a:pPr>
            <a:r>
              <a:rPr lang="en-GB" dirty="0" smtClean="0"/>
              <a:t>At the end of the chapter in the book, a variety of examples are given to illustrate how these concepts can be applied to specific industry sector examples.</a:t>
            </a:r>
          </a:p>
          <a:p>
            <a:pPr marL="457200" indent="-457200">
              <a:buFont typeface="Arial" panose="020B0604020202020204" pitchFamily="34" charset="0"/>
              <a:buChar char="•"/>
            </a:pPr>
            <a:r>
              <a:rPr lang="en-GB" dirty="0" smtClean="0"/>
              <a:t>You are encouraged to select the most relevant sector examples related to your teaching and learning needs.</a:t>
            </a:r>
          </a:p>
          <a:p>
            <a:pPr marL="457200" indent="-457200">
              <a:buFont typeface="Arial" panose="020B0604020202020204" pitchFamily="34" charset="0"/>
              <a:buChar char="•"/>
            </a:pPr>
            <a:r>
              <a:rPr lang="en-GB" dirty="0"/>
              <a:t>It is recommended that the examples used should depend on the sector.</a:t>
            </a:r>
          </a:p>
          <a:p>
            <a:pPr marL="457200" indent="-457200">
              <a:buFont typeface="Arial" panose="020B0604020202020204" pitchFamily="34" charset="0"/>
              <a:buChar char="•"/>
            </a:pPr>
            <a:endParaRPr lang="en-GB" dirty="0"/>
          </a:p>
        </p:txBody>
      </p:sp>
      <p:sp>
        <p:nvSpPr>
          <p:cNvPr id="3" name="Title 2"/>
          <p:cNvSpPr>
            <a:spLocks noGrp="1"/>
          </p:cNvSpPr>
          <p:nvPr>
            <p:ph type="title"/>
          </p:nvPr>
        </p:nvSpPr>
        <p:spPr>
          <a:xfrm>
            <a:off x="562708" y="274638"/>
            <a:ext cx="7822785" cy="997743"/>
          </a:xfrm>
        </p:spPr>
        <p:txBody>
          <a:bodyPr/>
          <a:lstStyle/>
          <a:p>
            <a:r>
              <a:rPr lang="en-GB" dirty="0" smtClean="0"/>
              <a:t>CONTEXTUALISATION AND APPLICATION TO THE DIFFERENT SECTORS</a:t>
            </a:r>
            <a:endParaRPr lang="en-GB" dirty="0"/>
          </a:p>
        </p:txBody>
      </p:sp>
    </p:spTree>
    <p:extLst>
      <p:ext uri="{BB962C8B-B14F-4D97-AF65-F5344CB8AC3E}">
        <p14:creationId xmlns:p14="http://schemas.microsoft.com/office/powerpoint/2010/main" val="833568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09717" y="1272381"/>
            <a:ext cx="7735044" cy="4313237"/>
          </a:xfrm>
        </p:spPr>
        <p:txBody>
          <a:bodyPr>
            <a:normAutofit/>
          </a:bodyPr>
          <a:lstStyle/>
          <a:p>
            <a:pPr marL="457200" indent="-457200">
              <a:buFont typeface="Arial" panose="020B0604020202020204" pitchFamily="34" charset="0"/>
              <a:buChar char="•"/>
            </a:pPr>
            <a:r>
              <a:rPr lang="en-GB" altLang="en-US" dirty="0"/>
              <a:t>Using numbers can help us assess </a:t>
            </a:r>
            <a:r>
              <a:rPr lang="en-GB" altLang="en-US" dirty="0" smtClean="0"/>
              <a:t>risk.</a:t>
            </a:r>
          </a:p>
          <a:p>
            <a:pPr marL="457200" indent="-457200">
              <a:buFont typeface="Arial" panose="020B0604020202020204" pitchFamily="34" charset="0"/>
              <a:buChar char="•"/>
            </a:pPr>
            <a:r>
              <a:rPr lang="en-GB" altLang="en-US" dirty="0" smtClean="0"/>
              <a:t>Numbers </a:t>
            </a:r>
            <a:r>
              <a:rPr lang="en-GB" altLang="en-US" dirty="0"/>
              <a:t>don’t make your decision, they should inform </a:t>
            </a:r>
            <a:r>
              <a:rPr lang="en-GB" altLang="en-US" dirty="0" smtClean="0"/>
              <a:t>it.</a:t>
            </a:r>
            <a:endParaRPr lang="en-GB" altLang="en-US" dirty="0"/>
          </a:p>
          <a:p>
            <a:pPr marL="457200" indent="-457200">
              <a:buFont typeface="Arial" panose="020B0604020202020204" pitchFamily="34" charset="0"/>
              <a:buChar char="•"/>
            </a:pPr>
            <a:r>
              <a:rPr lang="en-GB" altLang="en-US" dirty="0"/>
              <a:t>Need to view risks as existing in more complex systems (4</a:t>
            </a:r>
            <a:r>
              <a:rPr lang="en-GB" altLang="en-US" baseline="30000" dirty="0"/>
              <a:t>th</a:t>
            </a:r>
            <a:r>
              <a:rPr lang="en-GB" altLang="en-US" dirty="0"/>
              <a:t> age paradigm</a:t>
            </a:r>
            <a:r>
              <a:rPr lang="en-GB" altLang="en-US" dirty="0" smtClean="0"/>
              <a:t>).</a:t>
            </a:r>
          </a:p>
          <a:p>
            <a:pPr marL="457200" indent="-457200">
              <a:buFont typeface="Arial" panose="020B0604020202020204" pitchFamily="34" charset="0"/>
              <a:buChar char="•"/>
            </a:pPr>
            <a:r>
              <a:rPr lang="en-GB" altLang="en-US" dirty="0" smtClean="0"/>
              <a:t>Always be aware of the limitations of your analysis and be prepared to adapt as circumstances change.</a:t>
            </a:r>
            <a:endParaRPr lang="en-GB" altLang="en-US" dirty="0"/>
          </a:p>
          <a:p>
            <a:pPr marL="457200" indent="-457200">
              <a:buFont typeface="Arial" panose="020B0604020202020204" pitchFamily="34" charset="0"/>
              <a:buChar char="•"/>
            </a:pPr>
            <a:endParaRPr lang="en-GB" dirty="0"/>
          </a:p>
        </p:txBody>
      </p:sp>
      <p:sp>
        <p:nvSpPr>
          <p:cNvPr id="3" name="Title 2"/>
          <p:cNvSpPr>
            <a:spLocks noGrp="1"/>
          </p:cNvSpPr>
          <p:nvPr>
            <p:ph type="title"/>
          </p:nvPr>
        </p:nvSpPr>
        <p:spPr/>
        <p:txBody>
          <a:bodyPr/>
          <a:lstStyle/>
          <a:p>
            <a:r>
              <a:rPr lang="en-GB" dirty="0" smtClean="0"/>
              <a:t>CONCLUSION</a:t>
            </a:r>
            <a:endParaRPr lang="en-GB" dirty="0"/>
          </a:p>
        </p:txBody>
      </p:sp>
    </p:spTree>
    <p:extLst>
      <p:ext uri="{BB962C8B-B14F-4D97-AF65-F5344CB8AC3E}">
        <p14:creationId xmlns:p14="http://schemas.microsoft.com/office/powerpoint/2010/main" val="3052892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a:t> </a:t>
            </a:r>
          </a:p>
          <a:p>
            <a:endParaRPr lang="en-GB" dirty="0"/>
          </a:p>
        </p:txBody>
      </p:sp>
      <p:sp>
        <p:nvSpPr>
          <p:cNvPr id="3" name="Title 2"/>
          <p:cNvSpPr>
            <a:spLocks noGrp="1"/>
          </p:cNvSpPr>
          <p:nvPr>
            <p:ph type="title"/>
          </p:nvPr>
        </p:nvSpPr>
        <p:spPr/>
        <p:txBody>
          <a:bodyPr/>
          <a:lstStyle/>
          <a:p>
            <a:r>
              <a:rPr lang="en-GB" dirty="0" smtClean="0"/>
              <a:t>DISCUSSION QUESTIONS</a:t>
            </a:r>
            <a:endParaRPr lang="en-GB" dirty="0"/>
          </a:p>
        </p:txBody>
      </p:sp>
      <p:sp>
        <p:nvSpPr>
          <p:cNvPr id="4" name="Content Placeholder 3"/>
          <p:cNvSpPr>
            <a:spLocks noGrp="1"/>
          </p:cNvSpPr>
          <p:nvPr>
            <p:ph sz="quarter" idx="14"/>
          </p:nvPr>
        </p:nvSpPr>
        <p:spPr>
          <a:xfrm>
            <a:off x="829734" y="1272381"/>
            <a:ext cx="7555760" cy="4313237"/>
          </a:xfrm>
        </p:spPr>
        <p:txBody>
          <a:bodyPr>
            <a:normAutofit fontScale="70000" lnSpcReduction="20000"/>
          </a:bodyPr>
          <a:lstStyle/>
          <a:p>
            <a:pPr marL="457200" lvl="0" indent="-457200">
              <a:buFont typeface="Arial" panose="020B0604020202020204" pitchFamily="34" charset="0"/>
              <a:buChar char="•"/>
            </a:pPr>
            <a:r>
              <a:rPr lang="en-US" dirty="0"/>
              <a:t>Search for examples of an injury, such as concussion, or spinal injuries, in a number of sports and compare the incident rates and the control measures the sport has to deal with the injury.</a:t>
            </a:r>
            <a:endParaRPr lang="en-GB" dirty="0"/>
          </a:p>
          <a:p>
            <a:pPr marL="457200" lvl="0" indent="-457200">
              <a:buFont typeface="Arial" panose="020B0604020202020204" pitchFamily="34" charset="0"/>
              <a:buChar char="•"/>
            </a:pPr>
            <a:r>
              <a:rPr lang="en-US" dirty="0" smtClean="0"/>
              <a:t>Choose </a:t>
            </a:r>
            <a:r>
              <a:rPr lang="en-US" dirty="0"/>
              <a:t>a country which has a challenging environment, such as a desert, rain forest or mountains, then go to the relevant government travel advice sites and:</a:t>
            </a:r>
            <a:endParaRPr lang="en-GB" dirty="0"/>
          </a:p>
          <a:p>
            <a:pPr lvl="1"/>
            <a:r>
              <a:rPr lang="en-US" dirty="0"/>
              <a:t>Build up a table which identifies the key hazards and risks</a:t>
            </a:r>
            <a:endParaRPr lang="en-GB" dirty="0"/>
          </a:p>
          <a:p>
            <a:pPr lvl="1"/>
            <a:r>
              <a:rPr lang="en-US" dirty="0"/>
              <a:t>Build up a frequency table of incidents. </a:t>
            </a:r>
            <a:endParaRPr lang="en-GB" dirty="0"/>
          </a:p>
          <a:p>
            <a:pPr lvl="1"/>
            <a:r>
              <a:rPr lang="en-US" dirty="0"/>
              <a:t>Consider how this data could be used to inform an adventure expedition to the selected destination.</a:t>
            </a:r>
            <a:endParaRPr lang="en-GB" dirty="0"/>
          </a:p>
          <a:p>
            <a:pPr marL="457200" indent="-457200">
              <a:buFont typeface="Arial" panose="020B0604020202020204" pitchFamily="34" charset="0"/>
              <a:buChar char="•"/>
            </a:pPr>
            <a:r>
              <a:rPr lang="en-GB" dirty="0" smtClean="0"/>
              <a:t>Explore a news story where people have been excluded from an activity where arguments of risk have been used. </a:t>
            </a:r>
            <a:endParaRPr lang="en-GB" dirty="0"/>
          </a:p>
          <a:p>
            <a:endParaRPr lang="en-GB" dirty="0"/>
          </a:p>
        </p:txBody>
      </p:sp>
    </p:spTree>
    <p:extLst>
      <p:ext uri="{BB962C8B-B14F-4D97-AF65-F5344CB8AC3E}">
        <p14:creationId xmlns:p14="http://schemas.microsoft.com/office/powerpoint/2010/main" val="1679709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6" y="1272381"/>
            <a:ext cx="6837043" cy="4313237"/>
          </a:xfrm>
        </p:spPr>
        <p:txBody>
          <a:bodyPr/>
          <a:lstStyle/>
          <a:p>
            <a:pPr>
              <a:lnSpc>
                <a:spcPct val="80000"/>
              </a:lnSpc>
            </a:pPr>
            <a:r>
              <a:rPr lang="en-US" altLang="en-US" sz="2000" dirty="0"/>
              <a:t>Tennis ball </a:t>
            </a:r>
            <a:r>
              <a:rPr lang="en-US" altLang="en-US" sz="2000" dirty="0" smtClean="0"/>
              <a:t>exercise</a:t>
            </a:r>
            <a:endParaRPr lang="en-US" altLang="en-US" sz="2000" dirty="0"/>
          </a:p>
          <a:p>
            <a:pPr lvl="1">
              <a:lnSpc>
                <a:spcPct val="80000"/>
              </a:lnSpc>
            </a:pPr>
            <a:r>
              <a:rPr lang="en-US" altLang="en-US" sz="1800" dirty="0"/>
              <a:t>Identify the key hazards and risks.</a:t>
            </a:r>
          </a:p>
          <a:p>
            <a:pPr lvl="1">
              <a:lnSpc>
                <a:spcPct val="80000"/>
              </a:lnSpc>
            </a:pPr>
            <a:r>
              <a:rPr lang="en-GB" altLang="en-US" sz="1800" dirty="0"/>
              <a:t>Throw ball 10 times: two hands, one hand, weaker hand throw and catch, one eye closed. Plot number of successful catches, drops, near misses.</a:t>
            </a:r>
            <a:endParaRPr lang="en-US" altLang="en-US" sz="1800" dirty="0"/>
          </a:p>
          <a:p>
            <a:pPr lvl="1">
              <a:lnSpc>
                <a:spcPct val="80000"/>
              </a:lnSpc>
            </a:pPr>
            <a:r>
              <a:rPr lang="en-US" altLang="en-US" sz="1800" dirty="0"/>
              <a:t>Based on the data, which is the safest? </a:t>
            </a:r>
            <a:r>
              <a:rPr lang="en-US" altLang="en-US" sz="1800" dirty="0" smtClean="0"/>
              <a:t>Why?</a:t>
            </a:r>
            <a:endParaRPr lang="en-US" altLang="en-US" sz="1800" dirty="0"/>
          </a:p>
          <a:p>
            <a:pPr lvl="1">
              <a:lnSpc>
                <a:spcPct val="80000"/>
              </a:lnSpc>
            </a:pPr>
            <a:r>
              <a:rPr lang="en-US" altLang="en-US" sz="1800" dirty="0"/>
              <a:t>How do rules change the risks? Which was the most fun? How do the changes change the odds/probability of dropping the ball</a:t>
            </a:r>
            <a:r>
              <a:rPr lang="en-US" altLang="en-US" sz="1800" dirty="0" smtClean="0"/>
              <a:t>?</a:t>
            </a:r>
            <a:endParaRPr lang="en-US" altLang="en-US" sz="1800" dirty="0"/>
          </a:p>
          <a:p>
            <a:pPr lvl="1">
              <a:lnSpc>
                <a:spcPct val="80000"/>
              </a:lnSpc>
            </a:pPr>
            <a:r>
              <a:rPr lang="en-US" altLang="en-US" sz="1800" dirty="0"/>
              <a:t>How many near misses were there when the ball was nearly dropped?</a:t>
            </a:r>
          </a:p>
          <a:p>
            <a:pPr lvl="1">
              <a:lnSpc>
                <a:spcPct val="80000"/>
              </a:lnSpc>
            </a:pPr>
            <a:r>
              <a:rPr lang="en-GB" altLang="en-US" sz="1800" dirty="0"/>
              <a:t>Key points: This is frequency, which can be used to assess </a:t>
            </a:r>
            <a:r>
              <a:rPr lang="en-GB" altLang="en-US" sz="1800" dirty="0" smtClean="0"/>
              <a:t>probability.</a:t>
            </a:r>
            <a:endParaRPr lang="en-GB" sz="1800" dirty="0"/>
          </a:p>
        </p:txBody>
      </p:sp>
      <p:sp>
        <p:nvSpPr>
          <p:cNvPr id="3" name="Title 2"/>
          <p:cNvSpPr>
            <a:spLocks noGrp="1"/>
          </p:cNvSpPr>
          <p:nvPr>
            <p:ph type="title"/>
          </p:nvPr>
        </p:nvSpPr>
        <p:spPr/>
        <p:txBody>
          <a:bodyPr/>
          <a:lstStyle/>
          <a:p>
            <a:r>
              <a:rPr lang="en-GB" dirty="0" smtClean="0"/>
              <a:t>IN CLASS ACTIVITY</a:t>
            </a:r>
            <a:endParaRPr lang="en-GB" dirty="0"/>
          </a:p>
        </p:txBody>
      </p:sp>
    </p:spTree>
    <p:extLst>
      <p:ext uri="{BB962C8B-B14F-4D97-AF65-F5344CB8AC3E}">
        <p14:creationId xmlns:p14="http://schemas.microsoft.com/office/powerpoint/2010/main" val="3040391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solidFill>
                  <a:schemeClr val="bg1"/>
                </a:solidFill>
                <a:latin typeface="Arial" panose="020B0604020202020204" pitchFamily="34" charset="0"/>
                <a:cs typeface="Arial" panose="020B0604020202020204" pitchFamily="34" charset="0"/>
              </a:rPr>
              <a:t>Chapter 3 – </a:t>
            </a:r>
            <a:r>
              <a:rPr lang="en-GB" dirty="0" smtClean="0">
                <a:solidFill>
                  <a:schemeClr val="bg1"/>
                </a:solidFill>
                <a:latin typeface="Arial" panose="020B0604020202020204" pitchFamily="34" charset="0"/>
                <a:cs typeface="Arial" panose="020B0604020202020204" pitchFamily="34" charset="0"/>
              </a:rPr>
              <a:t>Key </a:t>
            </a:r>
            <a:r>
              <a:rPr lang="en-GB" dirty="0">
                <a:solidFill>
                  <a:schemeClr val="bg1"/>
                </a:solidFill>
                <a:latin typeface="Arial" panose="020B0604020202020204" pitchFamily="34" charset="0"/>
                <a:cs typeface="Arial" panose="020B0604020202020204" pitchFamily="34" charset="0"/>
              </a:rPr>
              <a:t>Theories Underpinning Risk Management</a:t>
            </a:r>
          </a:p>
        </p:txBody>
      </p:sp>
    </p:spTree>
    <p:extLst>
      <p:ext uri="{BB962C8B-B14F-4D97-AF65-F5344CB8AC3E}">
        <p14:creationId xmlns:p14="http://schemas.microsoft.com/office/powerpoint/2010/main" val="1516765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9151" y="1272381"/>
            <a:ext cx="8146342" cy="4313237"/>
          </a:xfrm>
        </p:spPr>
        <p:txBody>
          <a:bodyPr>
            <a:normAutofit fontScale="62500" lnSpcReduction="20000"/>
          </a:bodyPr>
          <a:lstStyle/>
          <a:p>
            <a:r>
              <a:rPr lang="en-GB" dirty="0" smtClean="0"/>
              <a:t>Adams</a:t>
            </a:r>
            <a:r>
              <a:rPr lang="en-GB" dirty="0"/>
              <a:t>, J. (1995) </a:t>
            </a:r>
            <a:r>
              <a:rPr lang="en-GB" i="1" dirty="0"/>
              <a:t>Risk, </a:t>
            </a:r>
            <a:r>
              <a:rPr lang="en-GB" dirty="0"/>
              <a:t>UCL Press, London. </a:t>
            </a:r>
          </a:p>
          <a:p>
            <a:r>
              <a:rPr lang="en-US" dirty="0" smtClean="0"/>
              <a:t>Adams</a:t>
            </a:r>
            <a:r>
              <a:rPr lang="en-US" dirty="0"/>
              <a:t>, J. (2011) Not a 100% sure? The public understanding of risk.  In Bennett, D.J.  and Jennings, R.C. </a:t>
            </a:r>
            <a:r>
              <a:rPr lang="en-US" dirty="0" smtClean="0"/>
              <a:t>(eds.) </a:t>
            </a:r>
            <a:r>
              <a:rPr lang="en-US" i="1" dirty="0" smtClean="0"/>
              <a:t>Successful </a:t>
            </a:r>
            <a:r>
              <a:rPr lang="en-US" i="1" dirty="0"/>
              <a:t>Science Communication. </a:t>
            </a:r>
            <a:r>
              <a:rPr lang="en-US" dirty="0"/>
              <a:t>Cambridge </a:t>
            </a:r>
            <a:r>
              <a:rPr lang="en-US" dirty="0" smtClean="0"/>
              <a:t>University Press</a:t>
            </a:r>
            <a:r>
              <a:rPr lang="en-US" dirty="0"/>
              <a:t>, Cambridge.</a:t>
            </a:r>
            <a:endParaRPr lang="en-GB" dirty="0"/>
          </a:p>
          <a:p>
            <a:r>
              <a:rPr lang="en-GB" dirty="0" err="1" smtClean="0"/>
              <a:t>Aven</a:t>
            </a:r>
            <a:r>
              <a:rPr lang="en-GB" dirty="0"/>
              <a:t>, T. and </a:t>
            </a:r>
            <a:r>
              <a:rPr lang="en-GB" dirty="0" err="1"/>
              <a:t>Renn</a:t>
            </a:r>
            <a:r>
              <a:rPr lang="en-GB" dirty="0"/>
              <a:t>, O. (2009) On risk defined as an event where the outcome is uncertain, </a:t>
            </a:r>
            <a:r>
              <a:rPr lang="en-GB" i="1" dirty="0" smtClean="0"/>
              <a:t>Journal </a:t>
            </a:r>
            <a:r>
              <a:rPr lang="en-GB" i="1" dirty="0"/>
              <a:t>of Risk Research, </a:t>
            </a:r>
            <a:r>
              <a:rPr lang="en-GB" dirty="0" smtClean="0"/>
              <a:t>12, </a:t>
            </a:r>
            <a:r>
              <a:rPr lang="en-GB" dirty="0"/>
              <a:t>1-11.</a:t>
            </a:r>
          </a:p>
          <a:p>
            <a:r>
              <a:rPr lang="en-US" dirty="0" err="1" smtClean="0"/>
              <a:t>Baggio</a:t>
            </a:r>
            <a:r>
              <a:rPr lang="en-US" dirty="0"/>
              <a:t>, R. </a:t>
            </a:r>
            <a:r>
              <a:rPr lang="en-US" dirty="0" smtClean="0"/>
              <a:t>(</a:t>
            </a:r>
            <a:r>
              <a:rPr lang="en-US" dirty="0"/>
              <a:t>2008) </a:t>
            </a:r>
            <a:r>
              <a:rPr lang="en-US" dirty="0" smtClean="0"/>
              <a:t>Symptoms </a:t>
            </a:r>
            <a:r>
              <a:rPr lang="en-US" dirty="0"/>
              <a:t>of Complexity in a </a:t>
            </a:r>
            <a:r>
              <a:rPr lang="en-US" dirty="0" smtClean="0"/>
              <a:t>Tourism </a:t>
            </a:r>
            <a:r>
              <a:rPr lang="en-US" dirty="0"/>
              <a:t>System, </a:t>
            </a:r>
            <a:r>
              <a:rPr lang="en-US" i="1" dirty="0"/>
              <a:t>Tourism Analysis, </a:t>
            </a:r>
            <a:r>
              <a:rPr lang="en-US" dirty="0"/>
              <a:t>13</a:t>
            </a:r>
            <a:r>
              <a:rPr lang="en-US" dirty="0" smtClean="0"/>
              <a:t>, 1-20</a:t>
            </a:r>
            <a:r>
              <a:rPr lang="en-US" dirty="0"/>
              <a:t>.</a:t>
            </a:r>
            <a:endParaRPr lang="en-GB" dirty="0"/>
          </a:p>
          <a:p>
            <a:r>
              <a:rPr lang="en-US" dirty="0" smtClean="0"/>
              <a:t>Bandolier </a:t>
            </a:r>
            <a:r>
              <a:rPr lang="en-US" dirty="0"/>
              <a:t>(2014), Risk of dying and sporting activities, available at: </a:t>
            </a:r>
            <a:r>
              <a:rPr lang="en-US" u="sng" dirty="0">
                <a:hlinkClick r:id="rId2"/>
              </a:rPr>
              <a:t>http://</a:t>
            </a:r>
            <a:r>
              <a:rPr lang="en-US" u="sng" dirty="0" smtClean="0">
                <a:hlinkClick r:id="rId2"/>
              </a:rPr>
              <a:t>www.medicine.ox.ac.uk/bandolier/booth/risk/sports.html</a:t>
            </a:r>
            <a:r>
              <a:rPr lang="en-US" dirty="0" smtClean="0"/>
              <a:t> (accessed 12 June 2015).</a:t>
            </a:r>
            <a:endParaRPr lang="en-GB" dirty="0"/>
          </a:p>
          <a:p>
            <a:r>
              <a:rPr lang="en-US" dirty="0" smtClean="0"/>
              <a:t>Handy</a:t>
            </a:r>
            <a:r>
              <a:rPr lang="en-US" dirty="0"/>
              <a:t>, C. (1999) </a:t>
            </a:r>
            <a:r>
              <a:rPr lang="en-US" i="1" dirty="0"/>
              <a:t>Beyond Certainty; The </a:t>
            </a:r>
            <a:r>
              <a:rPr lang="en-US" i="1" dirty="0" smtClean="0"/>
              <a:t>Changing World </a:t>
            </a:r>
            <a:r>
              <a:rPr lang="en-US" i="1" dirty="0"/>
              <a:t>of </a:t>
            </a:r>
            <a:r>
              <a:rPr lang="en-US" i="1" dirty="0" smtClean="0"/>
              <a:t>Organizations</a:t>
            </a:r>
            <a:r>
              <a:rPr lang="en-US" dirty="0" smtClean="0"/>
              <a:t>, Harvard </a:t>
            </a:r>
            <a:r>
              <a:rPr lang="en-US" dirty="0"/>
              <a:t>Business </a:t>
            </a:r>
            <a:r>
              <a:rPr lang="en-US" dirty="0" smtClean="0"/>
              <a:t>School, </a:t>
            </a:r>
            <a:r>
              <a:rPr lang="en-US" dirty="0"/>
              <a:t>Boston.</a:t>
            </a:r>
            <a:endParaRPr lang="en-GB" dirty="0"/>
          </a:p>
          <a:p>
            <a:endParaRPr lang="en-GB" dirty="0" smtClean="0"/>
          </a:p>
          <a:p>
            <a:r>
              <a:rPr lang="en-US" dirty="0" smtClean="0"/>
              <a:t> </a:t>
            </a:r>
            <a:endParaRPr lang="en-GB" dirty="0"/>
          </a:p>
          <a:p>
            <a:endParaRPr lang="en-GB" dirty="0"/>
          </a:p>
        </p:txBody>
      </p:sp>
      <p:sp>
        <p:nvSpPr>
          <p:cNvPr id="3" name="Title 2"/>
          <p:cNvSpPr>
            <a:spLocks noGrp="1"/>
          </p:cNvSpPr>
          <p:nvPr>
            <p:ph type="title"/>
          </p:nvPr>
        </p:nvSpPr>
        <p:spPr/>
        <p:txBody>
          <a:bodyPr/>
          <a:lstStyle/>
          <a:p>
            <a:r>
              <a:rPr lang="en-GB" dirty="0" smtClean="0"/>
              <a:t>REFERENCES</a:t>
            </a:r>
            <a:endParaRPr lang="en-GB" dirty="0"/>
          </a:p>
        </p:txBody>
      </p:sp>
    </p:spTree>
    <p:extLst>
      <p:ext uri="{BB962C8B-B14F-4D97-AF65-F5344CB8AC3E}">
        <p14:creationId xmlns:p14="http://schemas.microsoft.com/office/powerpoint/2010/main" val="2153041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97934" y="1272381"/>
            <a:ext cx="4174068" cy="4313237"/>
          </a:xfrm>
        </p:spPr>
        <p:txBody>
          <a:bodyPr>
            <a:normAutofit fontScale="47500" lnSpcReduction="20000"/>
          </a:bodyPr>
          <a:lstStyle/>
          <a:p>
            <a:r>
              <a:rPr lang="en-US" sz="3000" dirty="0"/>
              <a:t>Websites that can give information on accidents and incidents:</a:t>
            </a:r>
            <a:endParaRPr lang="en-GB" sz="3000" dirty="0"/>
          </a:p>
          <a:p>
            <a:pPr lvl="0"/>
            <a:r>
              <a:rPr lang="en-GB" sz="3000" dirty="0"/>
              <a:t>Bandolier is an online healthcare journal which has useful information about accidents, injuries and research, available at: </a:t>
            </a:r>
            <a:r>
              <a:rPr lang="en-GB" sz="3000" u="sng" dirty="0">
                <a:hlinkClick r:id="rId2"/>
              </a:rPr>
              <a:t>http://www.medicine.ox.ac.uk/bandolier/index.html</a:t>
            </a:r>
            <a:endParaRPr lang="en-GB" sz="3000" dirty="0"/>
          </a:p>
          <a:p>
            <a:pPr lvl="0"/>
            <a:r>
              <a:rPr lang="en-US" sz="3000" dirty="0"/>
              <a:t>National Safety Council is a useful database to find statistics and incidents, available at: </a:t>
            </a:r>
            <a:r>
              <a:rPr lang="en-US" sz="3000" u="sng" dirty="0">
                <a:hlinkClick r:id="rId3"/>
              </a:rPr>
              <a:t>http://www.nsc.org/about_us/Pages/Home.aspx</a:t>
            </a:r>
            <a:endParaRPr lang="en-GB" sz="3000" dirty="0"/>
          </a:p>
          <a:p>
            <a:pPr lvl="0"/>
            <a:r>
              <a:rPr lang="en-US" sz="3000" dirty="0"/>
              <a:t>Stop Sport Injuries is a USA based charity and has a range of useful resources to help understand causation, track incidents and control measures, available at</a:t>
            </a:r>
            <a:r>
              <a:rPr lang="en-US" sz="3000" b="1" dirty="0"/>
              <a:t>:</a:t>
            </a:r>
            <a:r>
              <a:rPr lang="en-US" sz="3000" dirty="0"/>
              <a:t> </a:t>
            </a:r>
            <a:r>
              <a:rPr lang="en-US" sz="3000" u="sng" dirty="0">
                <a:hlinkClick r:id="rId4"/>
              </a:rPr>
              <a:t>http://www.stopsportsinjuries.org/</a:t>
            </a:r>
            <a:r>
              <a:rPr lang="en-US" sz="3000" dirty="0"/>
              <a:t> </a:t>
            </a:r>
            <a:endParaRPr lang="en-GB" sz="3000" dirty="0"/>
          </a:p>
          <a:p>
            <a:pPr lvl="0"/>
            <a:r>
              <a:rPr lang="en-US" sz="3000" dirty="0"/>
              <a:t>National Centre for Catastrophic Sport Injury Research (NCCSIR) has a variety of useful case study and statistical information available at:  </a:t>
            </a:r>
            <a:r>
              <a:rPr lang="en-US" sz="3000" u="sng" dirty="0">
                <a:hlinkClick r:id="rId5"/>
              </a:rPr>
              <a:t>http://nccsir.unc.edu/</a:t>
            </a:r>
            <a:endParaRPr lang="en-GB" sz="3000" dirty="0"/>
          </a:p>
          <a:p>
            <a:pPr lvl="0"/>
            <a:r>
              <a:rPr lang="en-GB" sz="3000" dirty="0"/>
              <a:t>Headway is a charity which deals with brain injuries and has a range of useful information to help practitioners, available at: </a:t>
            </a:r>
            <a:r>
              <a:rPr lang="en-GB" sz="3000" u="sng" dirty="0">
                <a:hlinkClick r:id="rId6"/>
              </a:rPr>
              <a:t>https://www.headway.org.uk/home.aspx</a:t>
            </a:r>
            <a:endParaRPr lang="en-GB" sz="3000" dirty="0"/>
          </a:p>
          <a:p>
            <a:r>
              <a:rPr lang="en-US" dirty="0"/>
              <a:t> </a:t>
            </a:r>
            <a:endParaRPr lang="en-GB" dirty="0"/>
          </a:p>
          <a:p>
            <a:endParaRPr lang="en-GB" dirty="0"/>
          </a:p>
        </p:txBody>
      </p:sp>
      <p:sp>
        <p:nvSpPr>
          <p:cNvPr id="3" name="Title 2"/>
          <p:cNvSpPr>
            <a:spLocks noGrp="1"/>
          </p:cNvSpPr>
          <p:nvPr>
            <p:ph type="title"/>
          </p:nvPr>
        </p:nvSpPr>
        <p:spPr/>
        <p:txBody>
          <a:bodyPr/>
          <a:lstStyle/>
          <a:p>
            <a:r>
              <a:rPr lang="en-GB" dirty="0" smtClean="0"/>
              <a:t>Additional websites</a:t>
            </a:r>
            <a:endParaRPr lang="en-GB" dirty="0"/>
          </a:p>
        </p:txBody>
      </p:sp>
      <p:sp>
        <p:nvSpPr>
          <p:cNvPr id="4" name="Content Placeholder 3"/>
          <p:cNvSpPr>
            <a:spLocks noGrp="1"/>
          </p:cNvSpPr>
          <p:nvPr>
            <p:ph sz="quarter" idx="14"/>
          </p:nvPr>
        </p:nvSpPr>
        <p:spPr>
          <a:xfrm>
            <a:off x="4572000" y="1272381"/>
            <a:ext cx="4301067" cy="4313237"/>
          </a:xfrm>
        </p:spPr>
        <p:txBody>
          <a:bodyPr>
            <a:normAutofit/>
          </a:bodyPr>
          <a:lstStyle/>
          <a:p>
            <a:r>
              <a:rPr lang="en-US" sz="1400" dirty="0"/>
              <a:t>Travel advice and incident data:</a:t>
            </a:r>
            <a:endParaRPr lang="en-GB" sz="1400" dirty="0"/>
          </a:p>
          <a:p>
            <a:pPr lvl="0"/>
            <a:r>
              <a:rPr lang="en-US" sz="1400" dirty="0"/>
              <a:t>Intelligent Life, available at: </a:t>
            </a:r>
            <a:r>
              <a:rPr lang="en-US" sz="1400" u="sng" dirty="0">
                <a:hlinkClick r:id="rId7"/>
              </a:rPr>
              <a:t>http://intelligenttravel.com.au/</a:t>
            </a:r>
            <a:r>
              <a:rPr lang="en-US" sz="1400" dirty="0"/>
              <a:t> (a consultancy which has all sorts of useful information) </a:t>
            </a:r>
            <a:endParaRPr lang="en-GB" sz="1400" dirty="0"/>
          </a:p>
          <a:p>
            <a:pPr lvl="0"/>
            <a:r>
              <a:rPr lang="en-US" sz="1400" dirty="0"/>
              <a:t>Australian Department of Foreign Affairs, available at : http://www.dfat.gov.au/</a:t>
            </a:r>
            <a:endParaRPr lang="en-GB" sz="1400" dirty="0"/>
          </a:p>
          <a:p>
            <a:pPr lvl="0"/>
            <a:r>
              <a:rPr lang="en-US" sz="1400" dirty="0"/>
              <a:t>UK:  Foreign and Commonwealth Office, available at: </a:t>
            </a:r>
            <a:r>
              <a:rPr lang="en-US" sz="1400" u="sng" dirty="0" smtClean="0">
                <a:hlinkClick r:id="rId8"/>
              </a:rPr>
              <a:t>https</a:t>
            </a:r>
            <a:r>
              <a:rPr lang="en-US" sz="1400" u="sng" dirty="0">
                <a:hlinkClick r:id="rId8"/>
              </a:rPr>
              <a:t>://www.gov.uk/government/organisations/foreign-commonwealth-office</a:t>
            </a:r>
            <a:endParaRPr lang="en-GB" sz="1400" dirty="0"/>
          </a:p>
          <a:p>
            <a:pPr lvl="0"/>
            <a:r>
              <a:rPr lang="en-US" sz="1400" dirty="0"/>
              <a:t>USA: State Department (foreign travel</a:t>
            </a:r>
            <a:r>
              <a:rPr lang="en-US" sz="1400" dirty="0" smtClean="0"/>
              <a:t>), </a:t>
            </a:r>
            <a:r>
              <a:rPr lang="en-US" sz="1400" dirty="0"/>
              <a:t>available at: </a:t>
            </a:r>
            <a:r>
              <a:rPr lang="en-US" sz="1400" u="sng" dirty="0">
                <a:hlinkClick r:id="rId9"/>
              </a:rPr>
              <a:t>http://travel.state.gov</a:t>
            </a:r>
            <a:endParaRPr lang="en-GB" sz="1400" dirty="0"/>
          </a:p>
          <a:p>
            <a:pPr lvl="0"/>
            <a:r>
              <a:rPr lang="en-US" sz="1400" dirty="0"/>
              <a:t>New Zealand: Ministry of Foreign Affairs and Trade</a:t>
            </a:r>
            <a:r>
              <a:rPr lang="en-US" sz="1400" dirty="0" smtClean="0"/>
              <a:t>), </a:t>
            </a:r>
            <a:r>
              <a:rPr lang="en-US" sz="1400" dirty="0"/>
              <a:t>available at: </a:t>
            </a:r>
            <a:r>
              <a:rPr lang="en-US" sz="1400" u="sng" dirty="0">
                <a:hlinkClick r:id="rId10"/>
              </a:rPr>
              <a:t>http://www.mfat.govt.nz/</a:t>
            </a:r>
            <a:endParaRPr lang="en-GB" sz="1400" dirty="0"/>
          </a:p>
          <a:p>
            <a:endParaRPr lang="en-GB" sz="1400" dirty="0"/>
          </a:p>
        </p:txBody>
      </p:sp>
    </p:spTree>
    <p:extLst>
      <p:ext uri="{BB962C8B-B14F-4D97-AF65-F5344CB8AC3E}">
        <p14:creationId xmlns:p14="http://schemas.microsoft.com/office/powerpoint/2010/main" val="944508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Subtitle 2"/>
          <p:cNvSpPr>
            <a:spLocks noGrp="1"/>
          </p:cNvSpPr>
          <p:nvPr>
            <p:ph type="subTitle" idx="1"/>
          </p:nvPr>
        </p:nvSpPr>
        <p:spPr/>
        <p:txBody>
          <a:bodyPr/>
          <a:lstStyle/>
          <a:p>
            <a:r>
              <a:rPr lang="en-GB" dirty="0" smtClean="0"/>
              <a:t>Name:</a:t>
            </a:r>
            <a:r>
              <a:rPr lang="en-GB" smtClean="0"/>
              <a:t>	</a:t>
            </a:r>
            <a:r>
              <a:rPr lang="en-GB" smtClean="0"/>
              <a:t>Mark </a:t>
            </a:r>
            <a:r>
              <a:rPr lang="en-GB" dirty="0" err="1" smtClean="0"/>
              <a:t>Piekarz</a:t>
            </a:r>
            <a:endParaRPr lang="en-GB" dirty="0" smtClean="0"/>
          </a:p>
          <a:p>
            <a:r>
              <a:rPr lang="en-GB" dirty="0" smtClean="0"/>
              <a:t>Email: 	m.piekarz@worc.ac.uk</a:t>
            </a:r>
            <a:endParaRPr lang="en-GB" dirty="0"/>
          </a:p>
        </p:txBody>
      </p:sp>
    </p:spTree>
    <p:extLst>
      <p:ext uri="{BB962C8B-B14F-4D97-AF65-F5344CB8AC3E}">
        <p14:creationId xmlns:p14="http://schemas.microsoft.com/office/powerpoint/2010/main" val="1353932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10000"/>
          </a:bodyPr>
          <a:lstStyle/>
          <a:p>
            <a:pPr marL="457200" lvl="0" indent="-457200">
              <a:buFont typeface="Arial" panose="020B0604020202020204" pitchFamily="34" charset="0"/>
              <a:buChar char="•"/>
            </a:pPr>
            <a:r>
              <a:rPr lang="en-US" dirty="0"/>
              <a:t>To understand the key scientific theories that have underpinned risk definitions, processes and practices.</a:t>
            </a:r>
            <a:endParaRPr lang="en-GB" dirty="0"/>
          </a:p>
          <a:p>
            <a:pPr marL="457200" lvl="0" indent="-457200">
              <a:buFont typeface="Arial" panose="020B0604020202020204" pitchFamily="34" charset="0"/>
              <a:buChar char="•"/>
            </a:pPr>
            <a:r>
              <a:rPr lang="en-US" dirty="0"/>
              <a:t>To explain the theory of probability and how it can be used by practitioners.</a:t>
            </a:r>
            <a:endParaRPr lang="en-GB" dirty="0"/>
          </a:p>
          <a:p>
            <a:pPr marL="457200" lvl="0" indent="-457200">
              <a:buFont typeface="Arial" panose="020B0604020202020204" pitchFamily="34" charset="0"/>
              <a:buChar char="•"/>
            </a:pPr>
            <a:r>
              <a:rPr lang="en-US" dirty="0"/>
              <a:t>To explain how chaos and complexity theory has influenced more recent theoretical </a:t>
            </a:r>
            <a:r>
              <a:rPr lang="en-US" dirty="0" smtClean="0"/>
              <a:t>approaches to risk </a:t>
            </a:r>
            <a:r>
              <a:rPr lang="en-US" dirty="0"/>
              <a:t>management.</a:t>
            </a:r>
            <a:endParaRPr lang="en-GB" dirty="0"/>
          </a:p>
          <a:p>
            <a:endParaRPr lang="en-GB" dirty="0"/>
          </a:p>
        </p:txBody>
      </p:sp>
    </p:spTree>
    <p:extLst>
      <p:ext uri="{BB962C8B-B14F-4D97-AF65-F5344CB8AC3E}">
        <p14:creationId xmlns:p14="http://schemas.microsoft.com/office/powerpoint/2010/main" val="402357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15310" y="1272381"/>
            <a:ext cx="8576442" cy="4313237"/>
          </a:xfrm>
        </p:spPr>
        <p:txBody>
          <a:bodyPr>
            <a:normAutofit fontScale="92500" lnSpcReduction="20000"/>
          </a:bodyPr>
          <a:lstStyle/>
          <a:p>
            <a:pPr marL="457200" indent="-457200">
              <a:buFont typeface="Arial" panose="020B0604020202020204" pitchFamily="34" charset="0"/>
              <a:buChar char="•"/>
            </a:pPr>
            <a:r>
              <a:rPr lang="en-GB" altLang="en-US" dirty="0"/>
              <a:t>Does risk actually exist?</a:t>
            </a:r>
          </a:p>
          <a:p>
            <a:pPr marL="457200" indent="-457200">
              <a:buFont typeface="Arial" panose="020B0604020202020204" pitchFamily="34" charset="0"/>
              <a:buChar char="•"/>
            </a:pPr>
            <a:r>
              <a:rPr lang="en-GB" altLang="en-US" dirty="0"/>
              <a:t>Why do we try and reduce risk to a number or value?</a:t>
            </a:r>
          </a:p>
          <a:p>
            <a:pPr marL="457200" indent="-457200">
              <a:buFont typeface="Arial" panose="020B0604020202020204" pitchFamily="34" charset="0"/>
              <a:buChar char="•"/>
            </a:pPr>
            <a:r>
              <a:rPr lang="en-GB" altLang="en-US" dirty="0"/>
              <a:t>What’s the theory behind having to record all accidents?</a:t>
            </a:r>
          </a:p>
          <a:p>
            <a:pPr marL="457200" indent="-457200">
              <a:buFont typeface="Arial" panose="020B0604020202020204" pitchFamily="34" charset="0"/>
              <a:buChar char="•"/>
            </a:pPr>
            <a:r>
              <a:rPr lang="en-GB" altLang="en-US" dirty="0"/>
              <a:t>Why do so many forms use numeric values to assess risk?</a:t>
            </a:r>
          </a:p>
          <a:p>
            <a:pPr marL="457200" indent="-457200">
              <a:buFont typeface="Arial" panose="020B0604020202020204" pitchFamily="34" charset="0"/>
              <a:buChar char="•"/>
            </a:pPr>
            <a:r>
              <a:rPr lang="en-GB" altLang="en-US" dirty="0"/>
              <a:t>Can one reduce risk assessments down to numeric values</a:t>
            </a:r>
            <a:r>
              <a:rPr lang="en-GB" altLang="en-US" dirty="0" smtClean="0"/>
              <a:t>?</a:t>
            </a:r>
          </a:p>
          <a:p>
            <a:pPr marL="457200" indent="-457200">
              <a:buFont typeface="Arial" panose="020B0604020202020204" pitchFamily="34" charset="0"/>
              <a:buChar char="•"/>
            </a:pPr>
            <a:r>
              <a:rPr lang="en-GB" altLang="en-US" dirty="0" smtClean="0"/>
              <a:t>…All these questions are considered in this lecture</a:t>
            </a:r>
            <a:endParaRPr lang="en-GB" altLang="en-US" dirty="0"/>
          </a:p>
          <a:p>
            <a:pPr marL="457200" indent="-457200">
              <a:buFont typeface="Arial" panose="020B0604020202020204" pitchFamily="34" charset="0"/>
              <a:buChar char="•"/>
            </a:pPr>
            <a:endParaRPr lang="en-GB" i="1" dirty="0"/>
          </a:p>
        </p:txBody>
      </p:sp>
      <p:sp>
        <p:nvSpPr>
          <p:cNvPr id="3" name="Title 2"/>
          <p:cNvSpPr>
            <a:spLocks noGrp="1"/>
          </p:cNvSpPr>
          <p:nvPr>
            <p:ph type="title"/>
          </p:nvPr>
        </p:nvSpPr>
        <p:spPr/>
        <p:txBody>
          <a:bodyPr/>
          <a:lstStyle/>
          <a:p>
            <a:r>
              <a:rPr lang="en-GB" dirty="0" smtClean="0"/>
              <a:t>INTRODUCTION </a:t>
            </a:r>
            <a:endParaRPr lang="en-GB" dirty="0"/>
          </a:p>
        </p:txBody>
      </p:sp>
    </p:spTree>
    <p:extLst>
      <p:ext uri="{BB962C8B-B14F-4D97-AF65-F5344CB8AC3E}">
        <p14:creationId xmlns:p14="http://schemas.microsoft.com/office/powerpoint/2010/main" val="1632078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279400" y="1272381"/>
            <a:ext cx="4292601" cy="4313237"/>
          </a:xfrm>
        </p:spPr>
        <p:txBody>
          <a:bodyPr>
            <a:normAutofit fontScale="70000" lnSpcReduction="20000"/>
          </a:bodyPr>
          <a:lstStyle/>
          <a:p>
            <a:r>
              <a:rPr lang="en-GB" sz="3400" b="1" dirty="0" smtClean="0"/>
              <a:t>Scientific school 1 – Positivism</a:t>
            </a:r>
          </a:p>
          <a:p>
            <a:r>
              <a:rPr lang="en-US" dirty="0" smtClean="0"/>
              <a:t>- Decisions made </a:t>
            </a:r>
            <a:r>
              <a:rPr lang="en-US" dirty="0"/>
              <a:t>on the basis of collecting past data and studying the patterns to help quantify risks</a:t>
            </a:r>
            <a:r>
              <a:rPr lang="en-US" dirty="0" smtClean="0"/>
              <a:t>.</a:t>
            </a:r>
            <a:r>
              <a:rPr lang="en-GB" dirty="0"/>
              <a:t> “…</a:t>
            </a:r>
            <a:r>
              <a:rPr lang="en-US" dirty="0"/>
              <a:t>anything exists, then it exists in some quantity and can therefore be measured and so verified (Adams, 1995, p10, c</a:t>
            </a:r>
            <a:r>
              <a:rPr lang="en-US" dirty="0" smtClean="0"/>
              <a:t>iting </a:t>
            </a:r>
            <a:r>
              <a:rPr lang="en-US" dirty="0"/>
              <a:t>Lord Calvin</a:t>
            </a:r>
            <a:r>
              <a:rPr lang="en-US" dirty="0" smtClean="0"/>
              <a:t>).</a:t>
            </a:r>
          </a:p>
          <a:p>
            <a:r>
              <a:rPr lang="en-US" dirty="0" smtClean="0"/>
              <a:t>- Belief </a:t>
            </a:r>
            <a:r>
              <a:rPr lang="en-US" dirty="0"/>
              <a:t>that we can be objective </a:t>
            </a:r>
            <a:r>
              <a:rPr lang="en-US" dirty="0" smtClean="0"/>
              <a:t>(free from bias) when </a:t>
            </a:r>
            <a:r>
              <a:rPr lang="en-US" dirty="0"/>
              <a:t>looking at </a:t>
            </a:r>
            <a:r>
              <a:rPr lang="en-US" dirty="0" smtClean="0"/>
              <a:t>data.</a:t>
            </a:r>
          </a:p>
          <a:p>
            <a:r>
              <a:rPr lang="en-US" dirty="0" smtClean="0"/>
              <a:t>- Associated </a:t>
            </a:r>
            <a:r>
              <a:rPr lang="en-US" dirty="0"/>
              <a:t>with traditional sciences, medicine and </a:t>
            </a:r>
            <a:r>
              <a:rPr lang="en-US" dirty="0" smtClean="0"/>
              <a:t>engineering. </a:t>
            </a:r>
            <a:endParaRPr lang="en-GB" dirty="0"/>
          </a:p>
        </p:txBody>
      </p:sp>
      <p:sp>
        <p:nvSpPr>
          <p:cNvPr id="3" name="Title 2"/>
          <p:cNvSpPr>
            <a:spLocks noGrp="1"/>
          </p:cNvSpPr>
          <p:nvPr>
            <p:ph type="title"/>
          </p:nvPr>
        </p:nvSpPr>
        <p:spPr>
          <a:xfrm>
            <a:off x="821267" y="274638"/>
            <a:ext cx="7564227" cy="997743"/>
          </a:xfrm>
        </p:spPr>
        <p:txBody>
          <a:bodyPr>
            <a:normAutofit fontScale="90000"/>
          </a:bodyPr>
          <a:lstStyle/>
          <a:p>
            <a:r>
              <a:rPr lang="en-GB" dirty="0" smtClean="0"/>
              <a:t>TWO SCIENTIFIC TRADITIONS HAVE INFLUENCED HOW WE CONDUCT RISK ANALYSIS AND ASSESSMENT</a:t>
            </a:r>
            <a:endParaRPr lang="en-GB" dirty="0"/>
          </a:p>
        </p:txBody>
      </p:sp>
      <p:sp>
        <p:nvSpPr>
          <p:cNvPr id="5" name="Content Placeholder 4"/>
          <p:cNvSpPr>
            <a:spLocks noGrp="1"/>
          </p:cNvSpPr>
          <p:nvPr>
            <p:ph sz="quarter" idx="14"/>
          </p:nvPr>
        </p:nvSpPr>
        <p:spPr/>
        <p:txBody>
          <a:bodyPr>
            <a:normAutofit fontScale="85000" lnSpcReduction="20000"/>
          </a:bodyPr>
          <a:lstStyle/>
          <a:p>
            <a:r>
              <a:rPr lang="en-GB" b="1" dirty="0"/>
              <a:t>Scientific school </a:t>
            </a:r>
            <a:r>
              <a:rPr lang="en-GB" b="1" dirty="0" smtClean="0"/>
              <a:t>2 –</a:t>
            </a:r>
            <a:r>
              <a:rPr lang="en-US" b="1" dirty="0" err="1"/>
              <a:t>I</a:t>
            </a:r>
            <a:r>
              <a:rPr lang="en-US" b="1" dirty="0" err="1" smtClean="0"/>
              <a:t>nterpretivism</a:t>
            </a:r>
            <a:endParaRPr lang="en-US" b="1" dirty="0" smtClean="0"/>
          </a:p>
          <a:p>
            <a:r>
              <a:rPr lang="en-GB" altLang="en-US" sz="2800" dirty="0" smtClean="0"/>
              <a:t>-We cannot remove biases and emotions  from analysis, therefore it will always be subjective.</a:t>
            </a:r>
            <a:endParaRPr lang="en-GB" altLang="en-US" sz="2800" dirty="0"/>
          </a:p>
          <a:p>
            <a:r>
              <a:rPr lang="en-GB" altLang="en-US" sz="2800" dirty="0" smtClean="0"/>
              <a:t>-Associated </a:t>
            </a:r>
            <a:r>
              <a:rPr lang="en-GB" altLang="en-US" sz="2800" dirty="0"/>
              <a:t>with social sciences of sociology and </a:t>
            </a:r>
            <a:r>
              <a:rPr lang="en-GB" altLang="en-US" sz="2800" dirty="0" smtClean="0"/>
              <a:t>anthropology.</a:t>
            </a:r>
          </a:p>
          <a:p>
            <a:r>
              <a:rPr lang="en-GB" altLang="en-US" sz="2800" dirty="0" smtClean="0"/>
              <a:t>-Offer </a:t>
            </a:r>
            <a:r>
              <a:rPr lang="en-GB" altLang="en-US" sz="2800" dirty="0"/>
              <a:t>an important critique of the positivist scientific </a:t>
            </a:r>
            <a:r>
              <a:rPr lang="en-GB" altLang="en-US" sz="2800" dirty="0" smtClean="0"/>
              <a:t>method.</a:t>
            </a:r>
            <a:endParaRPr lang="en-GB" altLang="en-US" sz="2800" dirty="0"/>
          </a:p>
          <a:p>
            <a:endParaRPr lang="en-GB" dirty="0" smtClean="0"/>
          </a:p>
        </p:txBody>
      </p:sp>
    </p:spTree>
    <p:extLst>
      <p:ext uri="{BB962C8B-B14F-4D97-AF65-F5344CB8AC3E}">
        <p14:creationId xmlns:p14="http://schemas.microsoft.com/office/powerpoint/2010/main" val="3533878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43467" y="1272381"/>
            <a:ext cx="3928534" cy="4313237"/>
          </a:xfrm>
        </p:spPr>
        <p:txBody>
          <a:bodyPr>
            <a:normAutofit fontScale="62500" lnSpcReduction="20000"/>
          </a:bodyPr>
          <a:lstStyle/>
          <a:p>
            <a:r>
              <a:rPr lang="en-GB" sz="3800" b="1" dirty="0" smtClean="0"/>
              <a:t>Positivist</a:t>
            </a:r>
            <a:r>
              <a:rPr lang="en-GB" sz="3800" dirty="0" smtClean="0"/>
              <a:t> </a:t>
            </a:r>
          </a:p>
          <a:p>
            <a:r>
              <a:rPr lang="en-GB" dirty="0" smtClean="0"/>
              <a:t>-Dominated many practical risk approaches.</a:t>
            </a:r>
          </a:p>
          <a:p>
            <a:r>
              <a:rPr lang="en-GB" dirty="0" smtClean="0"/>
              <a:t>-Understanding the founding principles gives an insight into:</a:t>
            </a:r>
          </a:p>
          <a:p>
            <a:pPr marL="457200" indent="-457200">
              <a:buFont typeface="Arial" panose="020B0604020202020204" pitchFamily="34" charset="0"/>
              <a:buChar char="•"/>
            </a:pPr>
            <a:r>
              <a:rPr lang="en-US" dirty="0" smtClean="0"/>
              <a:t>The legal </a:t>
            </a:r>
            <a:r>
              <a:rPr lang="en-US" dirty="0"/>
              <a:t>compulsions to record accidents in work </a:t>
            </a:r>
            <a:r>
              <a:rPr lang="en-US" dirty="0" smtClean="0"/>
              <a:t>places;</a:t>
            </a:r>
          </a:p>
          <a:p>
            <a:pPr marL="457200" indent="-457200">
              <a:buFont typeface="Arial" panose="020B0604020202020204" pitchFamily="34" charset="0"/>
              <a:buChar char="•"/>
            </a:pPr>
            <a:r>
              <a:rPr lang="en-GB" dirty="0"/>
              <a:t>t</a:t>
            </a:r>
            <a:r>
              <a:rPr lang="en-GB" dirty="0" smtClean="0"/>
              <a:t>he use of the concepts of probability and severity;</a:t>
            </a:r>
          </a:p>
          <a:p>
            <a:pPr marL="457200" indent="-457200">
              <a:buFont typeface="Arial" panose="020B0604020202020204" pitchFamily="34" charset="0"/>
              <a:buChar char="•"/>
            </a:pPr>
            <a:r>
              <a:rPr lang="en-GB" dirty="0"/>
              <a:t>t</a:t>
            </a:r>
            <a:r>
              <a:rPr lang="en-GB" dirty="0" smtClean="0"/>
              <a:t>he use of various scales to represent the degree of risk based on the belief that risk can be objectively measured and quantified.</a:t>
            </a:r>
            <a:endParaRPr lang="en-GB" dirty="0"/>
          </a:p>
        </p:txBody>
      </p:sp>
      <p:sp>
        <p:nvSpPr>
          <p:cNvPr id="3" name="Title 2"/>
          <p:cNvSpPr>
            <a:spLocks noGrp="1"/>
          </p:cNvSpPr>
          <p:nvPr>
            <p:ph type="title"/>
          </p:nvPr>
        </p:nvSpPr>
        <p:spPr/>
        <p:txBody>
          <a:bodyPr>
            <a:normAutofit/>
          </a:bodyPr>
          <a:lstStyle/>
          <a:p>
            <a:r>
              <a:rPr lang="en-GB" dirty="0" smtClean="0"/>
              <a:t>IMPACTS OF THESE DIFFERENT POSITIONS ON RISK MANAGEMENT</a:t>
            </a:r>
            <a:endParaRPr lang="en-GB" dirty="0"/>
          </a:p>
        </p:txBody>
      </p:sp>
      <p:sp>
        <p:nvSpPr>
          <p:cNvPr id="4" name="Content Placeholder 3"/>
          <p:cNvSpPr>
            <a:spLocks noGrp="1"/>
          </p:cNvSpPr>
          <p:nvPr>
            <p:ph sz="quarter" idx="14"/>
          </p:nvPr>
        </p:nvSpPr>
        <p:spPr/>
        <p:txBody>
          <a:bodyPr>
            <a:normAutofit fontScale="62500" lnSpcReduction="20000"/>
          </a:bodyPr>
          <a:lstStyle/>
          <a:p>
            <a:r>
              <a:rPr lang="en-GB" sz="3800" b="1" dirty="0" err="1" smtClean="0"/>
              <a:t>Interpretivism</a:t>
            </a:r>
            <a:r>
              <a:rPr lang="en-GB" sz="3800" b="1" dirty="0" smtClean="0"/>
              <a:t> </a:t>
            </a:r>
          </a:p>
          <a:p>
            <a:r>
              <a:rPr lang="en-US" dirty="0" smtClean="0"/>
              <a:t>Critiques remind managers </a:t>
            </a:r>
            <a:r>
              <a:rPr lang="en-US" dirty="0"/>
              <a:t>that their decisions can always be prone to </a:t>
            </a:r>
            <a:r>
              <a:rPr lang="en-US" dirty="0" smtClean="0"/>
              <a:t>error and bias.</a:t>
            </a:r>
          </a:p>
          <a:p>
            <a:r>
              <a:rPr lang="en-US" dirty="0" smtClean="0"/>
              <a:t>-Show that </a:t>
            </a:r>
            <a:r>
              <a:rPr lang="en-US" dirty="0"/>
              <a:t>scientific or expert opinion about risks can change over time, sometimes because of more research, or sometimes because social attitudes </a:t>
            </a:r>
            <a:r>
              <a:rPr lang="en-US" dirty="0" smtClean="0"/>
              <a:t>change</a:t>
            </a:r>
            <a:r>
              <a:rPr lang="en-GB" dirty="0" smtClean="0"/>
              <a:t>.</a:t>
            </a:r>
          </a:p>
          <a:p>
            <a:endParaRPr lang="en-GB" dirty="0" smtClean="0"/>
          </a:p>
          <a:p>
            <a:r>
              <a:rPr lang="en-GB" dirty="0" smtClean="0"/>
              <a:t>Try this link to see how ‘objective’ risk can change </a:t>
            </a:r>
            <a:r>
              <a:rPr lang="en-GB" dirty="0"/>
              <a:t>over time: </a:t>
            </a:r>
            <a:r>
              <a:rPr lang="en-GB" dirty="0">
                <a:hlinkClick r:id="rId3"/>
              </a:rPr>
              <a:t>https://</a:t>
            </a:r>
            <a:r>
              <a:rPr lang="en-GB" dirty="0" smtClean="0">
                <a:hlinkClick r:id="rId3"/>
              </a:rPr>
              <a:t>www.youtube.com/watch?v=D-y_N4u0uRQ</a:t>
            </a:r>
            <a:r>
              <a:rPr lang="en-GB" dirty="0" smtClean="0"/>
              <a:t> (accessed 12 June 2015).</a:t>
            </a:r>
          </a:p>
        </p:txBody>
      </p:sp>
    </p:spTree>
    <p:extLst>
      <p:ext uri="{BB962C8B-B14F-4D97-AF65-F5344CB8AC3E}">
        <p14:creationId xmlns:p14="http://schemas.microsoft.com/office/powerpoint/2010/main" val="3311387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278296" y="1272381"/>
            <a:ext cx="4293705" cy="4313237"/>
          </a:xfrm>
        </p:spPr>
        <p:txBody>
          <a:bodyPr>
            <a:normAutofit fontScale="40000" lnSpcReduction="20000"/>
          </a:bodyPr>
          <a:lstStyle/>
          <a:p>
            <a:pPr lvl="0"/>
            <a:r>
              <a:rPr lang="en-US" b="1" dirty="0"/>
              <a:t>Objective risk: </a:t>
            </a:r>
            <a:r>
              <a:rPr lang="en-US" dirty="0" smtClean="0"/>
              <a:t>The experts’, </a:t>
            </a:r>
            <a:r>
              <a:rPr lang="en-US" dirty="0"/>
              <a:t>or </a:t>
            </a:r>
            <a:r>
              <a:rPr lang="en-US" dirty="0" smtClean="0"/>
              <a:t>scientists’ definition </a:t>
            </a:r>
            <a:r>
              <a:rPr lang="en-US" dirty="0"/>
              <a:t>of risk, who </a:t>
            </a:r>
            <a:r>
              <a:rPr lang="en-US" dirty="0" smtClean="0"/>
              <a:t>(in theory)make </a:t>
            </a:r>
            <a:r>
              <a:rPr lang="en-US" dirty="0"/>
              <a:t>probability risk assessments in an unbiased, </a:t>
            </a:r>
            <a:r>
              <a:rPr lang="en-US" dirty="0" smtClean="0"/>
              <a:t>unemotional manner</a:t>
            </a:r>
            <a:r>
              <a:rPr lang="en-US" dirty="0"/>
              <a:t>, usually based on statistical evidence. </a:t>
            </a:r>
            <a:endParaRPr lang="en-US" dirty="0" smtClean="0"/>
          </a:p>
          <a:p>
            <a:pPr lvl="0"/>
            <a:endParaRPr lang="en-US" dirty="0" smtClean="0"/>
          </a:p>
          <a:p>
            <a:pPr lvl="0"/>
            <a:r>
              <a:rPr lang="en-US" b="1" dirty="0" smtClean="0"/>
              <a:t>Subjective/perceived </a:t>
            </a:r>
            <a:r>
              <a:rPr lang="en-US" b="1" dirty="0"/>
              <a:t>risk:</a:t>
            </a:r>
            <a:r>
              <a:rPr lang="en-US" dirty="0"/>
              <a:t> </a:t>
            </a:r>
            <a:r>
              <a:rPr lang="en-US" dirty="0" smtClean="0"/>
              <a:t>The lay </a:t>
            </a:r>
            <a:r>
              <a:rPr lang="en-US" dirty="0"/>
              <a:t>persons, or non-expert assessment, which can be biased or distorted by </a:t>
            </a:r>
            <a:r>
              <a:rPr lang="en-US" dirty="0" smtClean="0"/>
              <a:t>a person’s </a:t>
            </a:r>
            <a:r>
              <a:rPr lang="en-US" dirty="0"/>
              <a:t>preconceived views, emotions, experiences or a lack of </a:t>
            </a:r>
            <a:r>
              <a:rPr lang="en-US" dirty="0" smtClean="0"/>
              <a:t>information.</a:t>
            </a:r>
          </a:p>
          <a:p>
            <a:pPr lvl="0"/>
            <a:endParaRPr lang="en-US" dirty="0" smtClean="0"/>
          </a:p>
          <a:p>
            <a:pPr lvl="0"/>
            <a:r>
              <a:rPr lang="en-US" b="1" dirty="0" smtClean="0"/>
              <a:t>Virtual risks</a:t>
            </a:r>
            <a:r>
              <a:rPr lang="en-US" dirty="0" smtClean="0"/>
              <a:t>: Adams (2011) describes this as the areas </a:t>
            </a:r>
            <a:r>
              <a:rPr lang="en-US" dirty="0"/>
              <a:t>which are contested between scientific research and </a:t>
            </a:r>
            <a:r>
              <a:rPr lang="en-US" dirty="0" smtClean="0"/>
              <a:t>people’s </a:t>
            </a:r>
            <a:r>
              <a:rPr lang="en-US" dirty="0"/>
              <a:t>direct experiences, or even perceptions of </a:t>
            </a:r>
            <a:r>
              <a:rPr lang="en-US" dirty="0" smtClean="0"/>
              <a:t>fear.</a:t>
            </a:r>
          </a:p>
          <a:p>
            <a:pPr lvl="0"/>
            <a:endParaRPr lang="en-US" dirty="0" smtClean="0"/>
          </a:p>
          <a:p>
            <a:pPr lvl="0"/>
            <a:r>
              <a:rPr lang="en-US" b="1" dirty="0" smtClean="0"/>
              <a:t>Inherent/real risks</a:t>
            </a:r>
            <a:r>
              <a:rPr lang="en-US" dirty="0" smtClean="0"/>
              <a:t>:</a:t>
            </a:r>
            <a:r>
              <a:rPr lang="en-US" dirty="0"/>
              <a:t> </a:t>
            </a:r>
            <a:r>
              <a:rPr lang="en-US" dirty="0" smtClean="0"/>
              <a:t>The risks associated </a:t>
            </a:r>
            <a:r>
              <a:rPr lang="en-US" dirty="0"/>
              <a:t>with the activity, but which cannot be removed without destroying the essence of the </a:t>
            </a:r>
            <a:r>
              <a:rPr lang="en-US" dirty="0" smtClean="0"/>
              <a:t>activity. These can be further refined by distinguishing betwee</a:t>
            </a:r>
            <a:r>
              <a:rPr lang="en-US" dirty="0"/>
              <a:t>n</a:t>
            </a:r>
            <a:r>
              <a:rPr lang="en-US" dirty="0" smtClean="0"/>
              <a:t> </a:t>
            </a:r>
            <a:r>
              <a:rPr lang="en-US" i="1" dirty="0" smtClean="0"/>
              <a:t>subjective </a:t>
            </a:r>
            <a:r>
              <a:rPr lang="en-US" i="1" dirty="0"/>
              <a:t>real </a:t>
            </a:r>
            <a:r>
              <a:rPr lang="en-US" i="1" dirty="0" smtClean="0"/>
              <a:t>risk, t</a:t>
            </a:r>
            <a:r>
              <a:rPr lang="en-US" dirty="0" smtClean="0"/>
              <a:t>hose </a:t>
            </a:r>
            <a:r>
              <a:rPr lang="en-US" dirty="0"/>
              <a:t>which can be controlled through skill, judgment and </a:t>
            </a:r>
            <a:r>
              <a:rPr lang="en-US" dirty="0" smtClean="0"/>
              <a:t>equipment and </a:t>
            </a:r>
            <a:r>
              <a:rPr lang="en-US" i="1" dirty="0" smtClean="0"/>
              <a:t>objective </a:t>
            </a:r>
            <a:r>
              <a:rPr lang="en-US" i="1" dirty="0"/>
              <a:t>real </a:t>
            </a:r>
            <a:r>
              <a:rPr lang="en-US" b="1" i="1" dirty="0" smtClean="0"/>
              <a:t>risk, </a:t>
            </a:r>
            <a:r>
              <a:rPr lang="en-US" dirty="0" smtClean="0"/>
              <a:t>which </a:t>
            </a:r>
            <a:r>
              <a:rPr lang="en-US" dirty="0"/>
              <a:t>cannot be controlled, such as a rock </a:t>
            </a:r>
            <a:r>
              <a:rPr lang="en-US" dirty="0" smtClean="0"/>
              <a:t>fall.</a:t>
            </a:r>
            <a:endParaRPr lang="en-GB" dirty="0"/>
          </a:p>
          <a:p>
            <a:r>
              <a:rPr lang="en-GB" dirty="0"/>
              <a:t> </a:t>
            </a:r>
          </a:p>
        </p:txBody>
      </p:sp>
      <p:sp>
        <p:nvSpPr>
          <p:cNvPr id="3" name="Title 2"/>
          <p:cNvSpPr>
            <a:spLocks noGrp="1"/>
          </p:cNvSpPr>
          <p:nvPr>
            <p:ph type="title"/>
          </p:nvPr>
        </p:nvSpPr>
        <p:spPr/>
        <p:txBody>
          <a:bodyPr/>
          <a:lstStyle/>
          <a:p>
            <a:r>
              <a:rPr lang="en-GB" dirty="0" smtClean="0"/>
              <a:t>THE DIFFERENT TYPES OF RISK</a:t>
            </a:r>
            <a:endParaRPr lang="en-GB" dirty="0"/>
          </a:p>
        </p:txBody>
      </p:sp>
      <p:graphicFrame>
        <p:nvGraphicFramePr>
          <p:cNvPr id="8" name="Diagram 7"/>
          <p:cNvGraphicFramePr/>
          <p:nvPr>
            <p:extLst>
              <p:ext uri="{D42A27DB-BD31-4B8C-83A1-F6EECF244321}">
                <p14:modId xmlns:p14="http://schemas.microsoft.com/office/powerpoint/2010/main" val="1164071801"/>
              </p:ext>
            </p:extLst>
          </p:nvPr>
        </p:nvGraphicFramePr>
        <p:xfrm>
          <a:off x="3869970" y="865257"/>
          <a:ext cx="5175250" cy="337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5630333" y="2269067"/>
            <a:ext cx="1219200" cy="523220"/>
          </a:xfrm>
          <a:prstGeom prst="rect">
            <a:avLst/>
          </a:prstGeom>
          <a:noFill/>
        </p:spPr>
        <p:txBody>
          <a:bodyPr wrap="square" rtlCol="0">
            <a:spAutoFit/>
          </a:bodyPr>
          <a:lstStyle/>
          <a:p>
            <a:r>
              <a:rPr lang="en-GB" sz="1400" dirty="0" smtClean="0"/>
              <a:t>Virtual risk (contested)</a:t>
            </a:r>
            <a:endParaRPr lang="en-GB" sz="1400" dirty="0"/>
          </a:p>
        </p:txBody>
      </p:sp>
      <p:sp>
        <p:nvSpPr>
          <p:cNvPr id="5" name="Right Arrow 4"/>
          <p:cNvSpPr/>
          <p:nvPr/>
        </p:nvSpPr>
        <p:spPr>
          <a:xfrm rot="3278606">
            <a:off x="6823290" y="2292488"/>
            <a:ext cx="838200" cy="3979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ight Arrow 6"/>
          <p:cNvSpPr/>
          <p:nvPr/>
        </p:nvSpPr>
        <p:spPr>
          <a:xfrm rot="21414073">
            <a:off x="6430062" y="3172194"/>
            <a:ext cx="859849" cy="3979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5751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3"/>
            <p:extLst>
              <p:ext uri="{D42A27DB-BD31-4B8C-83A1-F6EECF244321}">
                <p14:modId xmlns:p14="http://schemas.microsoft.com/office/powerpoint/2010/main" val="567287204"/>
              </p:ext>
            </p:extLst>
          </p:nvPr>
        </p:nvGraphicFramePr>
        <p:xfrm>
          <a:off x="500063" y="1271588"/>
          <a:ext cx="4071937" cy="431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normAutofit/>
          </a:bodyPr>
          <a:lstStyle/>
          <a:p>
            <a:r>
              <a:rPr lang="en-GB" dirty="0" smtClean="0"/>
              <a:t>KEY CONCEPTS 1: PROBABILITY AND HOW TO MAKE AN ASSESSMENT OF RISK</a:t>
            </a:r>
            <a:endParaRPr lang="en-GB" dirty="0"/>
          </a:p>
        </p:txBody>
      </p:sp>
      <p:sp>
        <p:nvSpPr>
          <p:cNvPr id="4" name="Content Placeholder 3"/>
          <p:cNvSpPr>
            <a:spLocks noGrp="1"/>
          </p:cNvSpPr>
          <p:nvPr>
            <p:ph sz="quarter" idx="14"/>
          </p:nvPr>
        </p:nvSpPr>
        <p:spPr/>
        <p:txBody>
          <a:bodyPr>
            <a:normAutofit fontScale="32500" lnSpcReduction="20000"/>
          </a:bodyPr>
          <a:lstStyle/>
          <a:p>
            <a:r>
              <a:rPr lang="en-GB" dirty="0" smtClean="0"/>
              <a:t> Key </a:t>
            </a:r>
            <a:r>
              <a:rPr lang="en-GB" dirty="0"/>
              <a:t>approaches which vary in the degree of </a:t>
            </a:r>
            <a:r>
              <a:rPr lang="en-GB" dirty="0" smtClean="0"/>
              <a:t>accuracy and the amount of research needed:</a:t>
            </a:r>
          </a:p>
          <a:p>
            <a:endParaRPr lang="en-GB" b="1" dirty="0" smtClean="0"/>
          </a:p>
          <a:p>
            <a:r>
              <a:rPr lang="en-GB" b="1" dirty="0" smtClean="0"/>
              <a:t>Professional judgements: </a:t>
            </a:r>
            <a:r>
              <a:rPr lang="en-GB" dirty="0" smtClean="0"/>
              <a:t>Based</a:t>
            </a:r>
            <a:r>
              <a:rPr lang="en-GB" b="1" dirty="0" smtClean="0"/>
              <a:t> </a:t>
            </a:r>
            <a:r>
              <a:rPr lang="en-US" dirty="0" smtClean="0"/>
              <a:t>on past experiences and </a:t>
            </a:r>
            <a:r>
              <a:rPr lang="en-US" dirty="0"/>
              <a:t>knowledge (known as heuristics and explored in </a:t>
            </a:r>
            <a:r>
              <a:rPr lang="en-US" b="1" dirty="0"/>
              <a:t>Chapter </a:t>
            </a:r>
            <a:r>
              <a:rPr lang="en-US" b="1" dirty="0" smtClean="0"/>
              <a:t>7).</a:t>
            </a:r>
          </a:p>
          <a:p>
            <a:pPr marL="457200" indent="-457200">
              <a:buFont typeface="Arial" panose="020B0604020202020204" pitchFamily="34" charset="0"/>
              <a:buChar char="•"/>
            </a:pPr>
            <a:endParaRPr lang="en-US" b="1" dirty="0" smtClean="0"/>
          </a:p>
          <a:p>
            <a:pPr lvl="0"/>
            <a:r>
              <a:rPr lang="en-US" b="1" dirty="0"/>
              <a:t>Analysis of specific case </a:t>
            </a:r>
            <a:r>
              <a:rPr lang="en-US" b="1" dirty="0" smtClean="0"/>
              <a:t>studies: </a:t>
            </a:r>
            <a:r>
              <a:rPr lang="en-US" dirty="0"/>
              <a:t>focus on one or two case studies in more detail, which can reveal insights into the factors of causation, the failures in systems and the critical paths which lead to the outcomes of the </a:t>
            </a:r>
            <a:r>
              <a:rPr lang="en-US" dirty="0" smtClean="0"/>
              <a:t>event.</a:t>
            </a:r>
            <a:endParaRPr lang="en-GB" dirty="0"/>
          </a:p>
          <a:p>
            <a:endParaRPr lang="en-US" b="1" dirty="0" smtClean="0"/>
          </a:p>
          <a:p>
            <a:r>
              <a:rPr lang="en-US" b="1" dirty="0"/>
              <a:t>Identifying frequency of similar events</a:t>
            </a:r>
            <a:r>
              <a:rPr lang="en-US" dirty="0"/>
              <a:t>: For some activities which are new, or have little precedent, looking at the frequency of past events may not be an option, such as tour operators developing  services in a  new destination, or sports or adventure activities taking place in less familiar </a:t>
            </a:r>
            <a:r>
              <a:rPr lang="en-US" dirty="0" smtClean="0"/>
              <a:t>environments.</a:t>
            </a:r>
            <a:endParaRPr lang="en-US" b="1" dirty="0"/>
          </a:p>
          <a:p>
            <a:endParaRPr lang="en-US" b="1" dirty="0" smtClean="0"/>
          </a:p>
          <a:p>
            <a:r>
              <a:rPr lang="en-US" b="1" dirty="0"/>
              <a:t>Identification of frequency of past </a:t>
            </a:r>
            <a:r>
              <a:rPr lang="en-US" b="1" dirty="0" smtClean="0"/>
              <a:t>events:  </a:t>
            </a:r>
            <a:r>
              <a:rPr lang="en-US" dirty="0"/>
              <a:t>C</a:t>
            </a:r>
            <a:r>
              <a:rPr lang="en-US" dirty="0" smtClean="0"/>
              <a:t>lassic </a:t>
            </a:r>
            <a:r>
              <a:rPr lang="en-US" dirty="0"/>
              <a:t>method, ground in positivist scientific methods. Here it can be a process of looking at the </a:t>
            </a:r>
            <a:r>
              <a:rPr lang="en-US" i="1" dirty="0"/>
              <a:t>frequency</a:t>
            </a:r>
            <a:r>
              <a:rPr lang="en-US" dirty="0"/>
              <a:t> of past incidents to try and: a) identify all the key risks, then b) build up an assessment of the likelihood of these risk events occurring in the future</a:t>
            </a:r>
            <a:r>
              <a:rPr lang="en-US" dirty="0" smtClean="0"/>
              <a:t>.</a:t>
            </a:r>
          </a:p>
          <a:p>
            <a:endParaRPr lang="en-US" dirty="0" smtClean="0"/>
          </a:p>
          <a:p>
            <a:r>
              <a:rPr lang="en-US" dirty="0" smtClean="0"/>
              <a:t> </a:t>
            </a:r>
            <a:r>
              <a:rPr lang="en-US" dirty="0"/>
              <a:t>It should also be noted that whilst </a:t>
            </a:r>
            <a:r>
              <a:rPr lang="en-US" i="1" dirty="0"/>
              <a:t>frequency</a:t>
            </a:r>
            <a:r>
              <a:rPr lang="en-US" dirty="0"/>
              <a:t> and </a:t>
            </a:r>
            <a:r>
              <a:rPr lang="en-US" i="1" dirty="0"/>
              <a:t>probability</a:t>
            </a:r>
            <a:r>
              <a:rPr lang="en-US" dirty="0"/>
              <a:t> are sometimes used inter-changeably, these are in fact different concepts, as observing frequency is </a:t>
            </a:r>
            <a:r>
              <a:rPr lang="en-US" dirty="0" smtClean="0"/>
              <a:t>a means </a:t>
            </a:r>
            <a:r>
              <a:rPr lang="en-US" dirty="0"/>
              <a:t>to build up probability estimates.</a:t>
            </a:r>
            <a:endParaRPr lang="en-US" b="1" dirty="0"/>
          </a:p>
          <a:p>
            <a:endParaRPr lang="en-US" b="1" dirty="0" smtClean="0"/>
          </a:p>
          <a:p>
            <a:endParaRPr lang="en-US" b="1" dirty="0"/>
          </a:p>
        </p:txBody>
      </p:sp>
    </p:spTree>
    <p:extLst>
      <p:ext uri="{BB962C8B-B14F-4D97-AF65-F5344CB8AC3E}">
        <p14:creationId xmlns:p14="http://schemas.microsoft.com/office/powerpoint/2010/main" val="3323388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47667" y="1272381"/>
            <a:ext cx="4498168" cy="4313237"/>
          </a:xfrm>
        </p:spPr>
        <p:txBody>
          <a:bodyPr>
            <a:normAutofit/>
          </a:bodyPr>
          <a:lstStyle/>
          <a:p>
            <a:pPr marL="457200" indent="-457200">
              <a:buFont typeface="Arial" panose="020B0604020202020204" pitchFamily="34" charset="0"/>
              <a:buChar char="•"/>
            </a:pPr>
            <a:r>
              <a:rPr lang="en-US" dirty="0" smtClean="0"/>
              <a:t>One </a:t>
            </a:r>
            <a:r>
              <a:rPr lang="en-US" dirty="0"/>
              <a:t>major incident/accident</a:t>
            </a:r>
          </a:p>
          <a:p>
            <a:pPr marL="457200" indent="-457200">
              <a:buFont typeface="Arial" panose="020B0604020202020204" pitchFamily="34" charset="0"/>
              <a:buChar char="•"/>
            </a:pPr>
            <a:r>
              <a:rPr lang="en-US" dirty="0"/>
              <a:t>A few incidents with minor injury</a:t>
            </a:r>
          </a:p>
          <a:p>
            <a:pPr marL="457200" indent="-457200">
              <a:buFont typeface="Arial" panose="020B0604020202020204" pitchFamily="34" charset="0"/>
              <a:buChar char="•"/>
            </a:pPr>
            <a:r>
              <a:rPr lang="en-US" dirty="0"/>
              <a:t>Tens of ‘near misses’</a:t>
            </a:r>
          </a:p>
          <a:p>
            <a:pPr marL="457200" indent="-457200">
              <a:buFont typeface="Arial" panose="020B0604020202020204" pitchFamily="34" charset="0"/>
              <a:buChar char="•"/>
            </a:pPr>
            <a:r>
              <a:rPr lang="en-US" dirty="0"/>
              <a:t>Thousands of ‘unsafe acts’</a:t>
            </a:r>
          </a:p>
          <a:p>
            <a:endParaRPr lang="en-GB" dirty="0"/>
          </a:p>
        </p:txBody>
      </p:sp>
      <p:sp>
        <p:nvSpPr>
          <p:cNvPr id="3" name="Title 2"/>
          <p:cNvSpPr>
            <a:spLocks noGrp="1"/>
          </p:cNvSpPr>
          <p:nvPr>
            <p:ph type="title"/>
          </p:nvPr>
        </p:nvSpPr>
        <p:spPr/>
        <p:txBody>
          <a:bodyPr/>
          <a:lstStyle/>
          <a:p>
            <a:r>
              <a:rPr lang="en-GB" altLang="en-US" sz="3200" dirty="0"/>
              <a:t>Theory 2 - Incident triangle</a:t>
            </a:r>
            <a:endParaRPr lang="en-GB"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722722" y="1075267"/>
            <a:ext cx="3511730" cy="4000849"/>
          </a:xfrm>
        </p:spPr>
      </p:pic>
    </p:spTree>
    <p:extLst>
      <p:ext uri="{BB962C8B-B14F-4D97-AF65-F5344CB8AC3E}">
        <p14:creationId xmlns:p14="http://schemas.microsoft.com/office/powerpoint/2010/main" val="6052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TotalTime>
  <Words>2666</Words>
  <Application>Microsoft Office PowerPoint</Application>
  <PresentationFormat>On-screen Show (4:3)</PresentationFormat>
  <Paragraphs>180</Paragraphs>
  <Slides>22</Slides>
  <Notes>4</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Risk and Safety Management in the Leisure, Events, Tourism and Sports Industries </vt:lpstr>
      <vt:lpstr>PowerPoint Presentation</vt:lpstr>
      <vt:lpstr>PowerPoint Presentation</vt:lpstr>
      <vt:lpstr>INTRODUCTION </vt:lpstr>
      <vt:lpstr>TWO SCIENTIFIC TRADITIONS HAVE INFLUENCED HOW WE CONDUCT RISK ANALYSIS AND ASSESSMENT</vt:lpstr>
      <vt:lpstr>IMPACTS OF THESE DIFFERENT POSITIONS ON RISK MANAGEMENT</vt:lpstr>
      <vt:lpstr>THE DIFFERENT TYPES OF RISK</vt:lpstr>
      <vt:lpstr>KEY CONCEPTS 1: PROBABILITY AND HOW TO MAKE AN ASSESSMENT OF RISK</vt:lpstr>
      <vt:lpstr>Theory 2 - Incident triangle</vt:lpstr>
      <vt:lpstr>KEY CONCEPTS 3: CHAOS AND COMPLEXITY THEORY</vt:lpstr>
      <vt:lpstr>KEY CONCEPTS 3 (continued): CHAOS AND COMPLEXITY THEORY</vt:lpstr>
      <vt:lpstr>KEY CONCEPTS 3 (continued): CHAOS AND COMPLEXITY THEORY</vt:lpstr>
      <vt:lpstr>THE PROBLEMS WITH FUTURE PROBABILITY AND IMPACT ASSESSMENTS</vt:lpstr>
      <vt:lpstr>PROBLEMS 1: FOOLED BY RANDOMNESS</vt:lpstr>
      <vt:lpstr>PROBLEMS 2: PAST SOMETIMES A POOR PREDICTOR OF THE FUTURE</vt:lpstr>
      <vt:lpstr>CONTEXTUALISATION AND APPLICATION TO THE DIFFERENT SECTORS</vt:lpstr>
      <vt:lpstr>CONCLUSION</vt:lpstr>
      <vt:lpstr>DISCUSSION QUESTIONS</vt:lpstr>
      <vt:lpstr>IN CLASS ACTIVITY</vt:lpstr>
      <vt:lpstr>REFERENCES</vt:lpstr>
      <vt:lpstr>Additional websites</vt:lpstr>
      <vt:lpstr>Thank You</vt:lpstr>
    </vt:vector>
  </TitlesOfParts>
  <Company>CABI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Hilliar</dc:creator>
  <cp:lastModifiedBy>James Bishop</cp:lastModifiedBy>
  <cp:revision>91</cp:revision>
  <dcterms:created xsi:type="dcterms:W3CDTF">2014-12-08T12:01:41Z</dcterms:created>
  <dcterms:modified xsi:type="dcterms:W3CDTF">2015-08-05T13:19:24Z</dcterms:modified>
</cp:coreProperties>
</file>