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3" r:id="rId2"/>
    <p:sldId id="257" r:id="rId3"/>
    <p:sldId id="265" r:id="rId4"/>
    <p:sldId id="328" r:id="rId5"/>
    <p:sldId id="329" r:id="rId6"/>
    <p:sldId id="314" r:id="rId7"/>
    <p:sldId id="330" r:id="rId8"/>
    <p:sldId id="316" r:id="rId9"/>
    <p:sldId id="317" r:id="rId10"/>
    <p:sldId id="331" r:id="rId11"/>
    <p:sldId id="333" r:id="rId12"/>
    <p:sldId id="334" r:id="rId13"/>
    <p:sldId id="289" r:id="rId14"/>
    <p:sldId id="299" r:id="rId15"/>
    <p:sldId id="313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84" d="100"/>
          <a:sy n="84" d="100"/>
        </p:scale>
        <p:origin x="-115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C9024C-DF8D-4ED6-8BD9-5D460B14D8F5}" type="doc">
      <dgm:prSet loTypeId="urn:microsoft.com/office/officeart/2005/8/layout/cycle3" loCatId="cycle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E734E9EC-2C3D-4A0C-AA12-817B3D805723}">
      <dgm:prSet phldrT="[Text]"/>
      <dgm:spPr/>
      <dgm:t>
        <a:bodyPr/>
        <a:lstStyle/>
        <a:p>
          <a:r>
            <a:rPr lang="en-GB" b="1"/>
            <a:t>Stage 1- Risk Context Process Stage </a:t>
          </a:r>
          <a:endParaRPr lang="en-GB"/>
        </a:p>
      </dgm:t>
    </dgm:pt>
    <dgm:pt modelId="{E15E0A01-3C04-4125-98B0-5C0071172DB5}" type="parTrans" cxnId="{EB7CB90D-773A-49BC-A920-65BC07CAB7B4}">
      <dgm:prSet/>
      <dgm:spPr/>
      <dgm:t>
        <a:bodyPr/>
        <a:lstStyle/>
        <a:p>
          <a:endParaRPr lang="en-GB"/>
        </a:p>
      </dgm:t>
    </dgm:pt>
    <dgm:pt modelId="{77A11725-6754-4E7B-B35C-865F89CACE60}" type="sibTrans" cxnId="{EB7CB90D-773A-49BC-A920-65BC07CAB7B4}">
      <dgm:prSet/>
      <dgm:spPr/>
      <dgm:t>
        <a:bodyPr/>
        <a:lstStyle/>
        <a:p>
          <a:endParaRPr lang="en-GB"/>
        </a:p>
      </dgm:t>
    </dgm:pt>
    <dgm:pt modelId="{E6F9491E-87C2-49BE-8191-5E0F25457945}">
      <dgm:prSet phldrT="[Text]"/>
      <dgm:spPr/>
      <dgm:t>
        <a:bodyPr/>
        <a:lstStyle/>
        <a:p>
          <a:r>
            <a:rPr lang="en-GB" b="1" dirty="0"/>
            <a:t>Stage 2 -Risk Analysis Process Stage </a:t>
          </a:r>
          <a:endParaRPr lang="en-GB" dirty="0"/>
        </a:p>
      </dgm:t>
    </dgm:pt>
    <dgm:pt modelId="{6570451B-9974-4C83-B765-039614A1583F}" type="parTrans" cxnId="{F074D383-1631-4B3B-9FEA-4D85E2785818}">
      <dgm:prSet/>
      <dgm:spPr/>
      <dgm:t>
        <a:bodyPr/>
        <a:lstStyle/>
        <a:p>
          <a:endParaRPr lang="en-GB"/>
        </a:p>
      </dgm:t>
    </dgm:pt>
    <dgm:pt modelId="{898FB53B-BDA4-4BB6-958C-93112A2C97D4}" type="sibTrans" cxnId="{F074D383-1631-4B3B-9FEA-4D85E2785818}">
      <dgm:prSet/>
      <dgm:spPr/>
      <dgm:t>
        <a:bodyPr/>
        <a:lstStyle/>
        <a:p>
          <a:endParaRPr lang="en-GB"/>
        </a:p>
      </dgm:t>
    </dgm:pt>
    <dgm:pt modelId="{02787B16-F0C9-47D1-A3BD-3FBE837F620E}">
      <dgm:prSet phldrT="[Text]"/>
      <dgm:spPr/>
      <dgm:t>
        <a:bodyPr/>
        <a:lstStyle/>
        <a:p>
          <a:r>
            <a:rPr lang="en-GB" b="1"/>
            <a:t>Stage 3 - Risk Assessment Process Stage  </a:t>
          </a:r>
          <a:endParaRPr lang="en-GB"/>
        </a:p>
      </dgm:t>
    </dgm:pt>
    <dgm:pt modelId="{4A8C460B-1A23-4FDB-9B55-CF28AFED7A5B}" type="parTrans" cxnId="{C4366BBE-E35F-4A00-86A9-A0FD429AE154}">
      <dgm:prSet/>
      <dgm:spPr/>
      <dgm:t>
        <a:bodyPr/>
        <a:lstStyle/>
        <a:p>
          <a:endParaRPr lang="en-GB"/>
        </a:p>
      </dgm:t>
    </dgm:pt>
    <dgm:pt modelId="{080B5645-142A-4507-B344-DB44FE1BF0EA}" type="sibTrans" cxnId="{C4366BBE-E35F-4A00-86A9-A0FD429AE154}">
      <dgm:prSet/>
      <dgm:spPr/>
      <dgm:t>
        <a:bodyPr/>
        <a:lstStyle/>
        <a:p>
          <a:endParaRPr lang="en-GB"/>
        </a:p>
      </dgm:t>
    </dgm:pt>
    <dgm:pt modelId="{10E38C55-66B0-404C-ABB1-4C7B678E0227}">
      <dgm:prSet phldrT="[Text]"/>
      <dgm:spPr/>
      <dgm:t>
        <a:bodyPr/>
        <a:lstStyle/>
        <a:p>
          <a:r>
            <a:rPr lang="en-GB" b="1"/>
            <a:t>Stage 4 - Risk Control Process Stage </a:t>
          </a:r>
          <a:endParaRPr lang="en-GB"/>
        </a:p>
      </dgm:t>
    </dgm:pt>
    <dgm:pt modelId="{342BF892-AE46-419B-B0A9-8A69D28A4006}" type="parTrans" cxnId="{50AE36DA-0E30-4A99-9E28-CD6442F50F86}">
      <dgm:prSet/>
      <dgm:spPr/>
      <dgm:t>
        <a:bodyPr/>
        <a:lstStyle/>
        <a:p>
          <a:endParaRPr lang="en-GB"/>
        </a:p>
      </dgm:t>
    </dgm:pt>
    <dgm:pt modelId="{F21A4962-CCEA-488C-B063-EDEDBD7A79EB}" type="sibTrans" cxnId="{50AE36DA-0E30-4A99-9E28-CD6442F50F86}">
      <dgm:prSet/>
      <dgm:spPr/>
      <dgm:t>
        <a:bodyPr/>
        <a:lstStyle/>
        <a:p>
          <a:endParaRPr lang="en-GB"/>
        </a:p>
      </dgm:t>
    </dgm:pt>
    <dgm:pt modelId="{D6A14F4C-49B8-47A4-91AC-3F24ACF236D2}">
      <dgm:prSet phldrT="[Text]"/>
      <dgm:spPr/>
      <dgm:t>
        <a:bodyPr/>
        <a:lstStyle/>
        <a:p>
          <a:r>
            <a:rPr lang="en-GB" b="1"/>
            <a:t>Stage 5-  Risk Monitoring Process Stage </a:t>
          </a:r>
          <a:endParaRPr lang="en-GB"/>
        </a:p>
      </dgm:t>
    </dgm:pt>
    <dgm:pt modelId="{58DDBAC5-7028-483C-8191-FFC69849390C}" type="parTrans" cxnId="{1132D700-03A0-4D46-A8F3-4AC091AB8A46}">
      <dgm:prSet/>
      <dgm:spPr/>
      <dgm:t>
        <a:bodyPr/>
        <a:lstStyle/>
        <a:p>
          <a:endParaRPr lang="en-GB"/>
        </a:p>
      </dgm:t>
    </dgm:pt>
    <dgm:pt modelId="{D2E628D5-C3EA-4CD3-93E9-5C89C5F42C73}" type="sibTrans" cxnId="{1132D700-03A0-4D46-A8F3-4AC091AB8A46}">
      <dgm:prSet/>
      <dgm:spPr/>
      <dgm:t>
        <a:bodyPr/>
        <a:lstStyle/>
        <a:p>
          <a:endParaRPr lang="en-GB"/>
        </a:p>
      </dgm:t>
    </dgm:pt>
    <dgm:pt modelId="{77A05A98-136F-4FDB-B940-C6AA223F2F8A}" type="pres">
      <dgm:prSet presAssocID="{81C9024C-DF8D-4ED6-8BD9-5D460B14D8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E90E7E6-92B4-4739-8896-5F2CDEFA1496}" type="pres">
      <dgm:prSet presAssocID="{81C9024C-DF8D-4ED6-8BD9-5D460B14D8F5}" presName="cycle" presStyleCnt="0"/>
      <dgm:spPr/>
      <dgm:t>
        <a:bodyPr/>
        <a:lstStyle/>
        <a:p>
          <a:endParaRPr lang="en-GB"/>
        </a:p>
      </dgm:t>
    </dgm:pt>
    <dgm:pt modelId="{792FE0CF-8FB8-47A9-86D0-1BA51ECFE885}" type="pres">
      <dgm:prSet presAssocID="{E734E9EC-2C3D-4A0C-AA12-817B3D805723}" presName="nodeFirstNode" presStyleLbl="node1" presStyleIdx="0" presStyleCnt="5" custRadScaleRad="103045" custRadScaleInc="230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B17C8F-B937-427F-8CB9-EC9FC6BF0C77}" type="pres">
      <dgm:prSet presAssocID="{77A11725-6754-4E7B-B35C-865F89CACE60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5934C89E-D4A6-4DC9-99D4-0B6007DDDAB1}" type="pres">
      <dgm:prSet presAssocID="{E6F9491E-87C2-49BE-8191-5E0F25457945}" presName="nodeFollowingNodes" presStyleLbl="node1" presStyleIdx="1" presStyleCnt="5" custRadScaleRad="129851" custRadScaleInc="84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A534BC-0506-4A2E-976D-EC7777772261}" type="pres">
      <dgm:prSet presAssocID="{02787B16-F0C9-47D1-A3BD-3FBE837F620E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0C2876-8D98-454F-B029-79B7855782E0}" type="pres">
      <dgm:prSet presAssocID="{10E38C55-66B0-404C-ABB1-4C7B678E022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35490B-FD1D-42EF-B606-75373DC7DEB2}" type="pres">
      <dgm:prSet presAssocID="{D6A14F4C-49B8-47A4-91AC-3F24ACF236D2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04AEB0E-6495-4D32-8268-10533D4257F6}" type="presOf" srcId="{E6F9491E-87C2-49BE-8191-5E0F25457945}" destId="{5934C89E-D4A6-4DC9-99D4-0B6007DDDAB1}" srcOrd="0" destOrd="0" presId="urn:microsoft.com/office/officeart/2005/8/layout/cycle3"/>
    <dgm:cxn modelId="{29610852-50FF-4305-A49C-F9136D7E952C}" type="presOf" srcId="{81C9024C-DF8D-4ED6-8BD9-5D460B14D8F5}" destId="{77A05A98-136F-4FDB-B940-C6AA223F2F8A}" srcOrd="0" destOrd="0" presId="urn:microsoft.com/office/officeart/2005/8/layout/cycle3"/>
    <dgm:cxn modelId="{50AE36DA-0E30-4A99-9E28-CD6442F50F86}" srcId="{81C9024C-DF8D-4ED6-8BD9-5D460B14D8F5}" destId="{10E38C55-66B0-404C-ABB1-4C7B678E0227}" srcOrd="3" destOrd="0" parTransId="{342BF892-AE46-419B-B0A9-8A69D28A4006}" sibTransId="{F21A4962-CCEA-488C-B063-EDEDBD7A79EB}"/>
    <dgm:cxn modelId="{74870108-B179-44FF-8773-F668AC0FC0A1}" type="presOf" srcId="{02787B16-F0C9-47D1-A3BD-3FBE837F620E}" destId="{AAA534BC-0506-4A2E-976D-EC7777772261}" srcOrd="0" destOrd="0" presId="urn:microsoft.com/office/officeart/2005/8/layout/cycle3"/>
    <dgm:cxn modelId="{EB7CB90D-773A-49BC-A920-65BC07CAB7B4}" srcId="{81C9024C-DF8D-4ED6-8BD9-5D460B14D8F5}" destId="{E734E9EC-2C3D-4A0C-AA12-817B3D805723}" srcOrd="0" destOrd="0" parTransId="{E15E0A01-3C04-4125-98B0-5C0071172DB5}" sibTransId="{77A11725-6754-4E7B-B35C-865F89CACE60}"/>
    <dgm:cxn modelId="{0791AEE0-2D42-400D-A911-CDF5AB433E3B}" type="presOf" srcId="{10E38C55-66B0-404C-ABB1-4C7B678E0227}" destId="{1F0C2876-8D98-454F-B029-79B7855782E0}" srcOrd="0" destOrd="0" presId="urn:microsoft.com/office/officeart/2005/8/layout/cycle3"/>
    <dgm:cxn modelId="{F074D383-1631-4B3B-9FEA-4D85E2785818}" srcId="{81C9024C-DF8D-4ED6-8BD9-5D460B14D8F5}" destId="{E6F9491E-87C2-49BE-8191-5E0F25457945}" srcOrd="1" destOrd="0" parTransId="{6570451B-9974-4C83-B765-039614A1583F}" sibTransId="{898FB53B-BDA4-4BB6-958C-93112A2C97D4}"/>
    <dgm:cxn modelId="{F2446616-F715-4680-B443-C124D96541FB}" type="presOf" srcId="{D6A14F4C-49B8-47A4-91AC-3F24ACF236D2}" destId="{BC35490B-FD1D-42EF-B606-75373DC7DEB2}" srcOrd="0" destOrd="0" presId="urn:microsoft.com/office/officeart/2005/8/layout/cycle3"/>
    <dgm:cxn modelId="{1132D700-03A0-4D46-A8F3-4AC091AB8A46}" srcId="{81C9024C-DF8D-4ED6-8BD9-5D460B14D8F5}" destId="{D6A14F4C-49B8-47A4-91AC-3F24ACF236D2}" srcOrd="4" destOrd="0" parTransId="{58DDBAC5-7028-483C-8191-FFC69849390C}" sibTransId="{D2E628D5-C3EA-4CD3-93E9-5C89C5F42C73}"/>
    <dgm:cxn modelId="{C4366BBE-E35F-4A00-86A9-A0FD429AE154}" srcId="{81C9024C-DF8D-4ED6-8BD9-5D460B14D8F5}" destId="{02787B16-F0C9-47D1-A3BD-3FBE837F620E}" srcOrd="2" destOrd="0" parTransId="{4A8C460B-1A23-4FDB-9B55-CF28AFED7A5B}" sibTransId="{080B5645-142A-4507-B344-DB44FE1BF0EA}"/>
    <dgm:cxn modelId="{7F501124-1B31-4C85-AD36-1AD30C721B5A}" type="presOf" srcId="{E734E9EC-2C3D-4A0C-AA12-817B3D805723}" destId="{792FE0CF-8FB8-47A9-86D0-1BA51ECFE885}" srcOrd="0" destOrd="0" presId="urn:microsoft.com/office/officeart/2005/8/layout/cycle3"/>
    <dgm:cxn modelId="{78B3C723-D31B-42E7-8C71-B1A3264BD6F0}" type="presOf" srcId="{77A11725-6754-4E7B-B35C-865F89CACE60}" destId="{E4B17C8F-B937-427F-8CB9-EC9FC6BF0C77}" srcOrd="0" destOrd="0" presId="urn:microsoft.com/office/officeart/2005/8/layout/cycle3"/>
    <dgm:cxn modelId="{FB71CD15-C62A-4447-BA4F-48439D63CDA6}" type="presParOf" srcId="{77A05A98-136F-4FDB-B940-C6AA223F2F8A}" destId="{BE90E7E6-92B4-4739-8896-5F2CDEFA1496}" srcOrd="0" destOrd="0" presId="urn:microsoft.com/office/officeart/2005/8/layout/cycle3"/>
    <dgm:cxn modelId="{AD7BDF13-F35F-44A2-8D68-12BA45A3131D}" type="presParOf" srcId="{BE90E7E6-92B4-4739-8896-5F2CDEFA1496}" destId="{792FE0CF-8FB8-47A9-86D0-1BA51ECFE885}" srcOrd="0" destOrd="0" presId="urn:microsoft.com/office/officeart/2005/8/layout/cycle3"/>
    <dgm:cxn modelId="{66058799-30FF-40DA-BA9D-A9B394380514}" type="presParOf" srcId="{BE90E7E6-92B4-4739-8896-5F2CDEFA1496}" destId="{E4B17C8F-B937-427F-8CB9-EC9FC6BF0C77}" srcOrd="1" destOrd="0" presId="urn:microsoft.com/office/officeart/2005/8/layout/cycle3"/>
    <dgm:cxn modelId="{9FB6C983-A254-48B1-B766-FB3F98DF0E13}" type="presParOf" srcId="{BE90E7E6-92B4-4739-8896-5F2CDEFA1496}" destId="{5934C89E-D4A6-4DC9-99D4-0B6007DDDAB1}" srcOrd="2" destOrd="0" presId="urn:microsoft.com/office/officeart/2005/8/layout/cycle3"/>
    <dgm:cxn modelId="{CFDC6ED3-5C6C-444C-B85F-5D1BB9AA3CCF}" type="presParOf" srcId="{BE90E7E6-92B4-4739-8896-5F2CDEFA1496}" destId="{AAA534BC-0506-4A2E-976D-EC7777772261}" srcOrd="3" destOrd="0" presId="urn:microsoft.com/office/officeart/2005/8/layout/cycle3"/>
    <dgm:cxn modelId="{A78B9464-7C9D-4075-ADF8-08BD5D3D4B5C}" type="presParOf" srcId="{BE90E7E6-92B4-4739-8896-5F2CDEFA1496}" destId="{1F0C2876-8D98-454F-B029-79B7855782E0}" srcOrd="4" destOrd="0" presId="urn:microsoft.com/office/officeart/2005/8/layout/cycle3"/>
    <dgm:cxn modelId="{AE97A750-4164-408F-B9D8-B4C249B58260}" type="presParOf" srcId="{BE90E7E6-92B4-4739-8896-5F2CDEFA1496}" destId="{BC35490B-FD1D-42EF-B606-75373DC7DEB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14373D-D952-4664-BF02-7912FC8F27D9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B4C7ECA-795C-4D20-ADAA-71669CFC925C}">
      <dgm:prSet phldrT="[Text]" custT="1"/>
      <dgm:spPr/>
      <dgm:t>
        <a:bodyPr/>
        <a:lstStyle/>
        <a:p>
          <a:r>
            <a:rPr lang="en-GB" sz="1100" dirty="0" smtClean="0"/>
            <a:t>Risk viewed as an objective danger, or an act of God, which excluded the idea of human fault or responsibility, with management actions primarily of a defensive type. </a:t>
          </a:r>
          <a:endParaRPr lang="en-GB" sz="1100" dirty="0"/>
        </a:p>
      </dgm:t>
    </dgm:pt>
    <dgm:pt modelId="{ECF24D02-D10D-4CDA-9E72-94E7E3B7E1BC}" type="parTrans" cxnId="{6E2740BF-A98E-4C88-B24D-FFE409B7FBDB}">
      <dgm:prSet/>
      <dgm:spPr/>
      <dgm:t>
        <a:bodyPr/>
        <a:lstStyle/>
        <a:p>
          <a:endParaRPr lang="en-GB"/>
        </a:p>
      </dgm:t>
    </dgm:pt>
    <dgm:pt modelId="{9EF61783-CDE7-497B-A118-17A1C9A18E60}" type="sibTrans" cxnId="{6E2740BF-A98E-4C88-B24D-FFE409B7FBDB}">
      <dgm:prSet/>
      <dgm:spPr/>
      <dgm:t>
        <a:bodyPr/>
        <a:lstStyle/>
        <a:p>
          <a:endParaRPr lang="en-GB"/>
        </a:p>
      </dgm:t>
    </dgm:pt>
    <dgm:pt modelId="{A7E780E4-B3CA-4B0D-BACC-E391D8F861C4}">
      <dgm:prSet phldrT="[Text]"/>
      <dgm:spPr/>
      <dgm:t>
        <a:bodyPr/>
        <a:lstStyle/>
        <a:p>
          <a:r>
            <a:rPr lang="en-GB" dirty="0" smtClean="0"/>
            <a:t>2</a:t>
          </a:r>
          <a:r>
            <a:rPr lang="en-GB" baseline="30000" dirty="0" smtClean="0"/>
            <a:t>nd</a:t>
          </a:r>
          <a:r>
            <a:rPr lang="en-GB" dirty="0" smtClean="0"/>
            <a:t> Age</a:t>
          </a:r>
          <a:endParaRPr lang="en-GB" dirty="0"/>
        </a:p>
      </dgm:t>
    </dgm:pt>
    <dgm:pt modelId="{BACC15B7-2C53-40CB-A4CC-56A8669DC2DE}" type="parTrans" cxnId="{F8BAE0F7-7DDC-4158-880C-5BF23070C5A7}">
      <dgm:prSet/>
      <dgm:spPr/>
      <dgm:t>
        <a:bodyPr/>
        <a:lstStyle/>
        <a:p>
          <a:endParaRPr lang="en-GB"/>
        </a:p>
      </dgm:t>
    </dgm:pt>
    <dgm:pt modelId="{9E69C8F3-396D-424D-B423-F8E2CDC5F29E}" type="sibTrans" cxnId="{F8BAE0F7-7DDC-4158-880C-5BF23070C5A7}">
      <dgm:prSet/>
      <dgm:spPr/>
      <dgm:t>
        <a:bodyPr/>
        <a:lstStyle/>
        <a:p>
          <a:endParaRPr lang="en-GB"/>
        </a:p>
      </dgm:t>
    </dgm:pt>
    <dgm:pt modelId="{F0B30542-592B-4030-8486-1AA2FF919EBE}">
      <dgm:prSet phldrT="[Text]" custT="1"/>
      <dgm:spPr/>
      <dgm:t>
        <a:bodyPr/>
        <a:lstStyle/>
        <a:p>
          <a:r>
            <a:rPr lang="en-GB" sz="1100" dirty="0" smtClean="0"/>
            <a:t>Both nature AND humans generate risks. Use of the science of statistics and probabilities to better understand and control risks (Risk contrasted with </a:t>
          </a:r>
          <a:r>
            <a:rPr lang="en-GB" sz="1100" b="0" dirty="0" smtClean="0"/>
            <a:t>uncertainty - an event which could not be assigned a probability</a:t>
          </a:r>
          <a:r>
            <a:rPr lang="en-GB" sz="1100" dirty="0" smtClean="0"/>
            <a:t>), outcomes of risk primarily focusing on the notion of loss (asymmetric risks). </a:t>
          </a:r>
          <a:endParaRPr lang="en-GB" sz="1100" dirty="0"/>
        </a:p>
      </dgm:t>
    </dgm:pt>
    <dgm:pt modelId="{6A89F798-3B33-45AE-97AA-1B7793D71575}" type="parTrans" cxnId="{411DB464-EFA3-4EB2-8100-5E02FA3875D2}">
      <dgm:prSet/>
      <dgm:spPr/>
      <dgm:t>
        <a:bodyPr/>
        <a:lstStyle/>
        <a:p>
          <a:endParaRPr lang="en-GB"/>
        </a:p>
      </dgm:t>
    </dgm:pt>
    <dgm:pt modelId="{1FFDB5E7-725B-4DCF-BC31-B4E997590DC9}" type="sibTrans" cxnId="{411DB464-EFA3-4EB2-8100-5E02FA3875D2}">
      <dgm:prSet/>
      <dgm:spPr/>
      <dgm:t>
        <a:bodyPr/>
        <a:lstStyle/>
        <a:p>
          <a:endParaRPr lang="en-GB"/>
        </a:p>
      </dgm:t>
    </dgm:pt>
    <dgm:pt modelId="{BC0B93E0-7736-4BDE-B85E-E312471E06D2}">
      <dgm:prSet phldrT="[Text]"/>
      <dgm:spPr/>
      <dgm:t>
        <a:bodyPr/>
        <a:lstStyle/>
        <a:p>
          <a:r>
            <a:rPr lang="en-GB" dirty="0" smtClean="0"/>
            <a:t>4</a:t>
          </a:r>
          <a:r>
            <a:rPr lang="en-GB" baseline="30000" dirty="0" smtClean="0"/>
            <a:t>th</a:t>
          </a:r>
          <a:r>
            <a:rPr lang="en-GB" dirty="0" smtClean="0"/>
            <a:t> Age</a:t>
          </a:r>
          <a:endParaRPr lang="en-GB" dirty="0"/>
        </a:p>
      </dgm:t>
    </dgm:pt>
    <dgm:pt modelId="{DF58CFB1-968A-44DA-A723-84C6E4B50F34}" type="parTrans" cxnId="{DEAA259E-D2E3-4678-A420-3F760F8CF591}">
      <dgm:prSet/>
      <dgm:spPr/>
      <dgm:t>
        <a:bodyPr/>
        <a:lstStyle/>
        <a:p>
          <a:endParaRPr lang="en-GB"/>
        </a:p>
      </dgm:t>
    </dgm:pt>
    <dgm:pt modelId="{0B2B5B0C-50D7-4EE5-8FDE-54CEA8910D33}" type="sibTrans" cxnId="{DEAA259E-D2E3-4678-A420-3F760F8CF591}">
      <dgm:prSet/>
      <dgm:spPr/>
      <dgm:t>
        <a:bodyPr/>
        <a:lstStyle/>
        <a:p>
          <a:endParaRPr lang="en-GB"/>
        </a:p>
      </dgm:t>
    </dgm:pt>
    <dgm:pt modelId="{50E297C8-D701-43FC-BD7A-79ABCA554181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GB" sz="1100" dirty="0" smtClean="0"/>
            <a:t>Risk creates both upsides and threats (symmetric)  and should be viewed as existing in complex systems </a:t>
          </a:r>
          <a:endParaRPr lang="en-GB" sz="1100" dirty="0"/>
        </a:p>
      </dgm:t>
    </dgm:pt>
    <dgm:pt modelId="{AB8DD2AD-CD73-4F6B-802B-B7EEED877E7D}" type="parTrans" cxnId="{7669BD22-B92E-4054-9BC0-8BCEC37A368E}">
      <dgm:prSet/>
      <dgm:spPr/>
      <dgm:t>
        <a:bodyPr/>
        <a:lstStyle/>
        <a:p>
          <a:endParaRPr lang="en-GB"/>
        </a:p>
      </dgm:t>
    </dgm:pt>
    <dgm:pt modelId="{FF263DEA-32E0-4F70-B36F-56AFB5ED93F5}" type="sibTrans" cxnId="{7669BD22-B92E-4054-9BC0-8BCEC37A368E}">
      <dgm:prSet/>
      <dgm:spPr/>
      <dgm:t>
        <a:bodyPr/>
        <a:lstStyle/>
        <a:p>
          <a:endParaRPr lang="en-GB"/>
        </a:p>
      </dgm:t>
    </dgm:pt>
    <dgm:pt modelId="{46CF4AE1-0C3C-4C24-9291-F3A3015CDE4E}">
      <dgm:prSet/>
      <dgm:spPr/>
      <dgm:t>
        <a:bodyPr/>
        <a:lstStyle/>
        <a:p>
          <a:r>
            <a:rPr lang="en-GB" dirty="0" smtClean="0"/>
            <a:t>3</a:t>
          </a:r>
          <a:r>
            <a:rPr lang="en-GB" baseline="30000" dirty="0" smtClean="0"/>
            <a:t>rd</a:t>
          </a:r>
          <a:r>
            <a:rPr lang="en-GB" dirty="0" smtClean="0"/>
            <a:t> Age</a:t>
          </a:r>
          <a:endParaRPr lang="en-GB" dirty="0"/>
        </a:p>
      </dgm:t>
    </dgm:pt>
    <dgm:pt modelId="{B3ED3322-D361-47D8-9724-7AAED66F43C0}" type="parTrans" cxnId="{426B81C4-8159-4BCA-804F-89B0D27818AD}">
      <dgm:prSet/>
      <dgm:spPr/>
      <dgm:t>
        <a:bodyPr/>
        <a:lstStyle/>
        <a:p>
          <a:endParaRPr lang="en-GB"/>
        </a:p>
      </dgm:t>
    </dgm:pt>
    <dgm:pt modelId="{BF3024DA-B179-44BC-BC1B-B1FE7766B6FF}" type="sibTrans" cxnId="{426B81C4-8159-4BCA-804F-89B0D27818AD}">
      <dgm:prSet/>
      <dgm:spPr/>
      <dgm:t>
        <a:bodyPr/>
        <a:lstStyle/>
        <a:p>
          <a:endParaRPr lang="en-GB"/>
        </a:p>
      </dgm:t>
    </dgm:pt>
    <dgm:pt modelId="{B6332FA3-854A-4589-AD6F-789F43DCE410}">
      <dgm:prSet custT="1"/>
      <dgm:spPr/>
      <dgm:t>
        <a:bodyPr/>
        <a:lstStyle/>
        <a:p>
          <a:r>
            <a:rPr lang="en-GB" sz="1100" dirty="0" smtClean="0"/>
            <a:t>Modernistic age -  risk is viewed in a more neutral manner, which can create both </a:t>
          </a:r>
          <a:r>
            <a:rPr lang="en-GB" sz="1100" b="0" dirty="0" smtClean="0"/>
            <a:t>opportunities/upsides or threats/downsides </a:t>
          </a:r>
          <a:r>
            <a:rPr lang="en-GB" sz="1100" dirty="0" smtClean="0"/>
            <a:t>(symmetric risks).</a:t>
          </a:r>
          <a:endParaRPr lang="en-GB" sz="1100" dirty="0"/>
        </a:p>
      </dgm:t>
    </dgm:pt>
    <dgm:pt modelId="{5536B95C-2C38-4C73-AAE2-B2B870847448}" type="parTrans" cxnId="{2AEE1339-E61F-4C25-A00C-C8E2AE6255E5}">
      <dgm:prSet/>
      <dgm:spPr/>
      <dgm:t>
        <a:bodyPr/>
        <a:lstStyle/>
        <a:p>
          <a:endParaRPr lang="en-GB"/>
        </a:p>
      </dgm:t>
    </dgm:pt>
    <dgm:pt modelId="{FDB75739-F777-4999-9821-E81F72E9E54D}" type="sibTrans" cxnId="{2AEE1339-E61F-4C25-A00C-C8E2AE6255E5}">
      <dgm:prSet/>
      <dgm:spPr/>
      <dgm:t>
        <a:bodyPr/>
        <a:lstStyle/>
        <a:p>
          <a:endParaRPr lang="en-GB"/>
        </a:p>
      </dgm:t>
    </dgm:pt>
    <dgm:pt modelId="{7B9C23B5-5E0D-41F3-91F7-BD0A1EB55B63}">
      <dgm:prSet phldrT="[Text]"/>
      <dgm:spPr/>
      <dgm:t>
        <a:bodyPr/>
        <a:lstStyle/>
        <a:p>
          <a:r>
            <a:rPr lang="en-GB" dirty="0" smtClean="0"/>
            <a:t>1</a:t>
          </a:r>
          <a:r>
            <a:rPr lang="en-GB" baseline="30000" dirty="0" smtClean="0"/>
            <a:t>St</a:t>
          </a:r>
          <a:r>
            <a:rPr lang="en-GB" dirty="0" smtClean="0"/>
            <a:t> Age</a:t>
          </a:r>
        </a:p>
        <a:p>
          <a:r>
            <a:rPr lang="en-GB" dirty="0" smtClean="0"/>
            <a:t>paradigm</a:t>
          </a:r>
          <a:endParaRPr lang="en-GB" dirty="0"/>
        </a:p>
      </dgm:t>
    </dgm:pt>
    <dgm:pt modelId="{05857E34-A8F7-4B1F-B5EC-01D36B7AE882}" type="sibTrans" cxnId="{1FB4ACE3-0AD9-406A-A148-D7AD6B0E679D}">
      <dgm:prSet/>
      <dgm:spPr/>
      <dgm:t>
        <a:bodyPr/>
        <a:lstStyle/>
        <a:p>
          <a:endParaRPr lang="en-GB"/>
        </a:p>
      </dgm:t>
    </dgm:pt>
    <dgm:pt modelId="{6DFE2142-5AE7-4B33-BEEA-1A9220C382B0}" type="parTrans" cxnId="{1FB4ACE3-0AD9-406A-A148-D7AD6B0E679D}">
      <dgm:prSet/>
      <dgm:spPr/>
      <dgm:t>
        <a:bodyPr/>
        <a:lstStyle/>
        <a:p>
          <a:endParaRPr lang="en-GB"/>
        </a:p>
      </dgm:t>
    </dgm:pt>
    <dgm:pt modelId="{05199EC7-F739-4390-88E0-1D70C9A29443}" type="pres">
      <dgm:prSet presAssocID="{C014373D-D952-4664-BF02-7912FC8F27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9664473-BDF1-41E0-BD81-AF4373A7EC67}" type="pres">
      <dgm:prSet presAssocID="{7B9C23B5-5E0D-41F3-91F7-BD0A1EB55B63}" presName="composite" presStyleCnt="0"/>
      <dgm:spPr/>
    </dgm:pt>
    <dgm:pt modelId="{D3749BE1-5E5F-4624-8CE9-8A24094E04B5}" type="pres">
      <dgm:prSet presAssocID="{7B9C23B5-5E0D-41F3-91F7-BD0A1EB55B6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95E16C-8A62-4DAE-95D0-C7CCC2F735BA}" type="pres">
      <dgm:prSet presAssocID="{7B9C23B5-5E0D-41F3-91F7-BD0A1EB55B6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6FDC8C-DE74-439E-AB5C-5F6EB57C9F40}" type="pres">
      <dgm:prSet presAssocID="{05857E34-A8F7-4B1F-B5EC-01D36B7AE882}" presName="sp" presStyleCnt="0"/>
      <dgm:spPr/>
    </dgm:pt>
    <dgm:pt modelId="{ECDB2CCE-34CC-467C-9A22-C630C87A57CB}" type="pres">
      <dgm:prSet presAssocID="{A7E780E4-B3CA-4B0D-BACC-E391D8F861C4}" presName="composite" presStyleCnt="0"/>
      <dgm:spPr/>
    </dgm:pt>
    <dgm:pt modelId="{2CFE4EDF-125E-4357-BFF0-AC7619E2CCEF}" type="pres">
      <dgm:prSet presAssocID="{A7E780E4-B3CA-4B0D-BACC-E391D8F861C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E7ECC2-0E94-4595-B176-B279D0D8AEE1}" type="pres">
      <dgm:prSet presAssocID="{A7E780E4-B3CA-4B0D-BACC-E391D8F861C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874BAC-20A0-4630-ADC1-699DD5D30540}" type="pres">
      <dgm:prSet presAssocID="{9E69C8F3-396D-424D-B423-F8E2CDC5F29E}" presName="sp" presStyleCnt="0"/>
      <dgm:spPr/>
    </dgm:pt>
    <dgm:pt modelId="{BE482643-4B42-46D3-96C8-0A8ADE75427F}" type="pres">
      <dgm:prSet presAssocID="{46CF4AE1-0C3C-4C24-9291-F3A3015CDE4E}" presName="composite" presStyleCnt="0"/>
      <dgm:spPr/>
    </dgm:pt>
    <dgm:pt modelId="{459DAC86-E00F-4A06-AB40-38ECB2C430A2}" type="pres">
      <dgm:prSet presAssocID="{46CF4AE1-0C3C-4C24-9291-F3A3015CDE4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A93962-5F60-48D5-83C7-79475F84172C}" type="pres">
      <dgm:prSet presAssocID="{46CF4AE1-0C3C-4C24-9291-F3A3015CDE4E}" presName="descendantText" presStyleLbl="alignAcc1" presStyleIdx="2" presStyleCnt="4" custScaleY="882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C42715-8DD4-4FEC-BEDE-ACEA697291AA}" type="pres">
      <dgm:prSet presAssocID="{BF3024DA-B179-44BC-BC1B-B1FE7766B6FF}" presName="sp" presStyleCnt="0"/>
      <dgm:spPr/>
    </dgm:pt>
    <dgm:pt modelId="{A852D163-A8C8-4096-9A34-E84A4F6092D6}" type="pres">
      <dgm:prSet presAssocID="{BC0B93E0-7736-4BDE-B85E-E312471E06D2}" presName="composite" presStyleCnt="0"/>
      <dgm:spPr/>
    </dgm:pt>
    <dgm:pt modelId="{F433879C-117C-41C1-8467-CF6036DA7D53}" type="pres">
      <dgm:prSet presAssocID="{BC0B93E0-7736-4BDE-B85E-E312471E06D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261219-E127-4F0A-9847-A7B8A8717AA8}" type="pres">
      <dgm:prSet presAssocID="{BC0B93E0-7736-4BDE-B85E-E312471E06D2}" presName="descendantText" presStyleLbl="alignAcc1" presStyleIdx="3" presStyleCnt="4" custLinFactNeighborX="0" custLinFactNeighborY="-21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C80297-DE11-4072-8367-8A2492DC44D2}" type="presOf" srcId="{B6332FA3-854A-4589-AD6F-789F43DCE410}" destId="{14A93962-5F60-48D5-83C7-79475F84172C}" srcOrd="0" destOrd="0" presId="urn:microsoft.com/office/officeart/2005/8/layout/chevron2"/>
    <dgm:cxn modelId="{B0E40075-61A6-408B-B711-9E84A177995C}" type="presOf" srcId="{50E297C8-D701-43FC-BD7A-79ABCA554181}" destId="{00261219-E127-4F0A-9847-A7B8A8717AA8}" srcOrd="0" destOrd="0" presId="urn:microsoft.com/office/officeart/2005/8/layout/chevron2"/>
    <dgm:cxn modelId="{49B1F7A4-6683-48B3-BDA3-8C85828DC8CF}" type="presOf" srcId="{46CF4AE1-0C3C-4C24-9291-F3A3015CDE4E}" destId="{459DAC86-E00F-4A06-AB40-38ECB2C430A2}" srcOrd="0" destOrd="0" presId="urn:microsoft.com/office/officeart/2005/8/layout/chevron2"/>
    <dgm:cxn modelId="{426B81C4-8159-4BCA-804F-89B0D27818AD}" srcId="{C014373D-D952-4664-BF02-7912FC8F27D9}" destId="{46CF4AE1-0C3C-4C24-9291-F3A3015CDE4E}" srcOrd="2" destOrd="0" parTransId="{B3ED3322-D361-47D8-9724-7AAED66F43C0}" sibTransId="{BF3024DA-B179-44BC-BC1B-B1FE7766B6FF}"/>
    <dgm:cxn modelId="{1FB4ACE3-0AD9-406A-A148-D7AD6B0E679D}" srcId="{C014373D-D952-4664-BF02-7912FC8F27D9}" destId="{7B9C23B5-5E0D-41F3-91F7-BD0A1EB55B63}" srcOrd="0" destOrd="0" parTransId="{6DFE2142-5AE7-4B33-BEEA-1A9220C382B0}" sibTransId="{05857E34-A8F7-4B1F-B5EC-01D36B7AE882}"/>
    <dgm:cxn modelId="{7A749B68-4BC6-4669-AFB4-30C99F062272}" type="presOf" srcId="{BC0B93E0-7736-4BDE-B85E-E312471E06D2}" destId="{F433879C-117C-41C1-8467-CF6036DA7D53}" srcOrd="0" destOrd="0" presId="urn:microsoft.com/office/officeart/2005/8/layout/chevron2"/>
    <dgm:cxn modelId="{DA247860-E5E0-46AB-BD1A-4A635234C41D}" type="presOf" srcId="{7B9C23B5-5E0D-41F3-91F7-BD0A1EB55B63}" destId="{D3749BE1-5E5F-4624-8CE9-8A24094E04B5}" srcOrd="0" destOrd="0" presId="urn:microsoft.com/office/officeart/2005/8/layout/chevron2"/>
    <dgm:cxn modelId="{DEAA259E-D2E3-4678-A420-3F760F8CF591}" srcId="{C014373D-D952-4664-BF02-7912FC8F27D9}" destId="{BC0B93E0-7736-4BDE-B85E-E312471E06D2}" srcOrd="3" destOrd="0" parTransId="{DF58CFB1-968A-44DA-A723-84C6E4B50F34}" sibTransId="{0B2B5B0C-50D7-4EE5-8FDE-54CEA8910D33}"/>
    <dgm:cxn modelId="{F8BAE0F7-7DDC-4158-880C-5BF23070C5A7}" srcId="{C014373D-D952-4664-BF02-7912FC8F27D9}" destId="{A7E780E4-B3CA-4B0D-BACC-E391D8F861C4}" srcOrd="1" destOrd="0" parTransId="{BACC15B7-2C53-40CB-A4CC-56A8669DC2DE}" sibTransId="{9E69C8F3-396D-424D-B423-F8E2CDC5F29E}"/>
    <dgm:cxn modelId="{C1AD6329-8433-4248-82D3-B7E77A3E3C57}" type="presOf" srcId="{8B4C7ECA-795C-4D20-ADAA-71669CFC925C}" destId="{0595E16C-8A62-4DAE-95D0-C7CCC2F735BA}" srcOrd="0" destOrd="0" presId="urn:microsoft.com/office/officeart/2005/8/layout/chevron2"/>
    <dgm:cxn modelId="{411DB464-EFA3-4EB2-8100-5E02FA3875D2}" srcId="{A7E780E4-B3CA-4B0D-BACC-E391D8F861C4}" destId="{F0B30542-592B-4030-8486-1AA2FF919EBE}" srcOrd="0" destOrd="0" parTransId="{6A89F798-3B33-45AE-97AA-1B7793D71575}" sibTransId="{1FFDB5E7-725B-4DCF-BC31-B4E997590DC9}"/>
    <dgm:cxn modelId="{87F3A8D2-B356-4FC9-B146-0D06214CDBF8}" type="presOf" srcId="{F0B30542-592B-4030-8486-1AA2FF919EBE}" destId="{D5E7ECC2-0E94-4595-B176-B279D0D8AEE1}" srcOrd="0" destOrd="0" presId="urn:microsoft.com/office/officeart/2005/8/layout/chevron2"/>
    <dgm:cxn modelId="{6E2740BF-A98E-4C88-B24D-FFE409B7FBDB}" srcId="{7B9C23B5-5E0D-41F3-91F7-BD0A1EB55B63}" destId="{8B4C7ECA-795C-4D20-ADAA-71669CFC925C}" srcOrd="0" destOrd="0" parTransId="{ECF24D02-D10D-4CDA-9E72-94E7E3B7E1BC}" sibTransId="{9EF61783-CDE7-497B-A118-17A1C9A18E60}"/>
    <dgm:cxn modelId="{680499F6-2355-4B28-92D4-3DBFD961AE04}" type="presOf" srcId="{C014373D-D952-4664-BF02-7912FC8F27D9}" destId="{05199EC7-F739-4390-88E0-1D70C9A29443}" srcOrd="0" destOrd="0" presId="urn:microsoft.com/office/officeart/2005/8/layout/chevron2"/>
    <dgm:cxn modelId="{2AEE1339-E61F-4C25-A00C-C8E2AE6255E5}" srcId="{46CF4AE1-0C3C-4C24-9291-F3A3015CDE4E}" destId="{B6332FA3-854A-4589-AD6F-789F43DCE410}" srcOrd="0" destOrd="0" parTransId="{5536B95C-2C38-4C73-AAE2-B2B870847448}" sibTransId="{FDB75739-F777-4999-9821-E81F72E9E54D}"/>
    <dgm:cxn modelId="{7669BD22-B92E-4054-9BC0-8BCEC37A368E}" srcId="{BC0B93E0-7736-4BDE-B85E-E312471E06D2}" destId="{50E297C8-D701-43FC-BD7A-79ABCA554181}" srcOrd="0" destOrd="0" parTransId="{AB8DD2AD-CD73-4F6B-802B-B7EEED877E7D}" sibTransId="{FF263DEA-32E0-4F70-B36F-56AFB5ED93F5}"/>
    <dgm:cxn modelId="{24A9C0CF-1FC8-4CC9-A4C4-E4152D630F5C}" type="presOf" srcId="{A7E780E4-B3CA-4B0D-BACC-E391D8F861C4}" destId="{2CFE4EDF-125E-4357-BFF0-AC7619E2CCEF}" srcOrd="0" destOrd="0" presId="urn:microsoft.com/office/officeart/2005/8/layout/chevron2"/>
    <dgm:cxn modelId="{04713CEA-49F5-4104-AFA5-ABACD9612F93}" type="presParOf" srcId="{05199EC7-F739-4390-88E0-1D70C9A29443}" destId="{89664473-BDF1-41E0-BD81-AF4373A7EC67}" srcOrd="0" destOrd="0" presId="urn:microsoft.com/office/officeart/2005/8/layout/chevron2"/>
    <dgm:cxn modelId="{B0011E2E-DA6F-4039-86ED-8BCCB468E36D}" type="presParOf" srcId="{89664473-BDF1-41E0-BD81-AF4373A7EC67}" destId="{D3749BE1-5E5F-4624-8CE9-8A24094E04B5}" srcOrd="0" destOrd="0" presId="urn:microsoft.com/office/officeart/2005/8/layout/chevron2"/>
    <dgm:cxn modelId="{0EE54FC3-83B3-4AF8-B743-D24251E32D95}" type="presParOf" srcId="{89664473-BDF1-41E0-BD81-AF4373A7EC67}" destId="{0595E16C-8A62-4DAE-95D0-C7CCC2F735BA}" srcOrd="1" destOrd="0" presId="urn:microsoft.com/office/officeart/2005/8/layout/chevron2"/>
    <dgm:cxn modelId="{EE43F79A-E4C9-4457-A72E-5F1F1ED14427}" type="presParOf" srcId="{05199EC7-F739-4390-88E0-1D70C9A29443}" destId="{3F6FDC8C-DE74-439E-AB5C-5F6EB57C9F40}" srcOrd="1" destOrd="0" presId="urn:microsoft.com/office/officeart/2005/8/layout/chevron2"/>
    <dgm:cxn modelId="{0CB092F4-AE64-4B24-A87B-2B9F705D615B}" type="presParOf" srcId="{05199EC7-F739-4390-88E0-1D70C9A29443}" destId="{ECDB2CCE-34CC-467C-9A22-C630C87A57CB}" srcOrd="2" destOrd="0" presId="urn:microsoft.com/office/officeart/2005/8/layout/chevron2"/>
    <dgm:cxn modelId="{582F3BD4-F0B8-4F64-AC84-2C9BC9167F83}" type="presParOf" srcId="{ECDB2CCE-34CC-467C-9A22-C630C87A57CB}" destId="{2CFE4EDF-125E-4357-BFF0-AC7619E2CCEF}" srcOrd="0" destOrd="0" presId="urn:microsoft.com/office/officeart/2005/8/layout/chevron2"/>
    <dgm:cxn modelId="{DFF6CE58-BA56-47DA-A37E-DABF0B788C03}" type="presParOf" srcId="{ECDB2CCE-34CC-467C-9A22-C630C87A57CB}" destId="{D5E7ECC2-0E94-4595-B176-B279D0D8AEE1}" srcOrd="1" destOrd="0" presId="urn:microsoft.com/office/officeart/2005/8/layout/chevron2"/>
    <dgm:cxn modelId="{8F1DF910-86F5-437D-8A99-1D5636DC3E57}" type="presParOf" srcId="{05199EC7-F739-4390-88E0-1D70C9A29443}" destId="{38874BAC-20A0-4630-ADC1-699DD5D30540}" srcOrd="3" destOrd="0" presId="urn:microsoft.com/office/officeart/2005/8/layout/chevron2"/>
    <dgm:cxn modelId="{9A99101C-4929-40B0-BBF7-2EC4AB4DB065}" type="presParOf" srcId="{05199EC7-F739-4390-88E0-1D70C9A29443}" destId="{BE482643-4B42-46D3-96C8-0A8ADE75427F}" srcOrd="4" destOrd="0" presId="urn:microsoft.com/office/officeart/2005/8/layout/chevron2"/>
    <dgm:cxn modelId="{448B0135-6503-41A1-B571-BF6302A909CF}" type="presParOf" srcId="{BE482643-4B42-46D3-96C8-0A8ADE75427F}" destId="{459DAC86-E00F-4A06-AB40-38ECB2C430A2}" srcOrd="0" destOrd="0" presId="urn:microsoft.com/office/officeart/2005/8/layout/chevron2"/>
    <dgm:cxn modelId="{62F3E0CE-1F5C-4441-AEA1-EFFD34496F99}" type="presParOf" srcId="{BE482643-4B42-46D3-96C8-0A8ADE75427F}" destId="{14A93962-5F60-48D5-83C7-79475F84172C}" srcOrd="1" destOrd="0" presId="urn:microsoft.com/office/officeart/2005/8/layout/chevron2"/>
    <dgm:cxn modelId="{1DB86327-2848-498A-8EAC-74FC6E55EB9B}" type="presParOf" srcId="{05199EC7-F739-4390-88E0-1D70C9A29443}" destId="{04C42715-8DD4-4FEC-BEDE-ACEA697291AA}" srcOrd="5" destOrd="0" presId="urn:microsoft.com/office/officeart/2005/8/layout/chevron2"/>
    <dgm:cxn modelId="{EBD21CC0-0073-4B1B-978F-5B3E62CBD31B}" type="presParOf" srcId="{05199EC7-F739-4390-88E0-1D70C9A29443}" destId="{A852D163-A8C8-4096-9A34-E84A4F6092D6}" srcOrd="6" destOrd="0" presId="urn:microsoft.com/office/officeart/2005/8/layout/chevron2"/>
    <dgm:cxn modelId="{D6463638-3C87-4A61-8611-E36161E7454F}" type="presParOf" srcId="{A852D163-A8C8-4096-9A34-E84A4F6092D6}" destId="{F433879C-117C-41C1-8467-CF6036DA7D53}" srcOrd="0" destOrd="0" presId="urn:microsoft.com/office/officeart/2005/8/layout/chevron2"/>
    <dgm:cxn modelId="{EAA2385C-6930-489C-8EA1-FF6887EA5B4A}" type="presParOf" srcId="{A852D163-A8C8-4096-9A34-E84A4F6092D6}" destId="{00261219-E127-4F0A-9847-A7B8A8717A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056B6-FA26-4103-8EC8-32CE7B756B55}" type="datetimeFigureOut">
              <a:rPr lang="en-GB" smtClean="0"/>
              <a:t>05/08/2015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DA65-43CA-4067-9C02-C184148FF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95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05/08/2015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se.gov.uk/risk/faq.htm#q7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care.gov.au/virtual_workplaces/virtual_office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Risk and Safety Management in the Leisure, Events, Tourism and Sports Industries</a:t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Piekarz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0945" y="1272381"/>
            <a:ext cx="4501056" cy="4313237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800" dirty="0" smtClean="0"/>
              <a:t>STAGE 1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-What </a:t>
            </a:r>
            <a:r>
              <a:rPr lang="en-GB" sz="700" dirty="0"/>
              <a:t>is the nature of the organisation?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-Is it a commercial</a:t>
            </a:r>
            <a:r>
              <a:rPr lang="en-GB" sz="700" dirty="0" smtClean="0"/>
              <a:t>, </a:t>
            </a:r>
            <a:r>
              <a:rPr lang="en-GB" sz="700" dirty="0"/>
              <a:t>profit orientated organisation, or a public or voluntary organisation with social objectives?  Any interest or concerns over issues of sustainability and ethical behaviour?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Who is at risk? (stakeholder analysis)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-Staff and customers involved with activity (essential for health and safety regulatory compliance). Consider physical, psychological and social wellbeing.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-Are there other stakeholders to consider? Can consider managers, trustees, sponsors, local community, fans, investors, shareholders etc</a:t>
            </a:r>
            <a:r>
              <a:rPr lang="en-GB" sz="700" dirty="0" smtClean="0"/>
              <a:t>. (</a:t>
            </a:r>
            <a:r>
              <a:rPr lang="en-GB" sz="700" dirty="0"/>
              <a:t>more for strategic assessments as part of good governance and planning)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What is at risk and how?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-Physical objects (e.g. equipment and buildings); reputation (e.g. brand and associations, credibility); finances (e.g. losses and gains); competition (e.g. rankings); ethical considerations; operational time scales </a:t>
            </a:r>
            <a:r>
              <a:rPr lang="en-GB" sz="700" dirty="0" smtClean="0"/>
              <a:t>,etc</a:t>
            </a:r>
            <a:r>
              <a:rPr lang="en-GB" sz="7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Degree of risk exposure? </a:t>
            </a:r>
            <a:endParaRPr lang="en-GB" sz="7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800" dirty="0" smtClean="0"/>
              <a:t>STAGE 2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Identifying key risks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-Builds on stage 1 in relation to who and what is at risk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Identifying key hazards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-Surfaces, equipment, people, buildings, natural </a:t>
            </a:r>
            <a:r>
              <a:rPr lang="en-GB" sz="700" dirty="0" smtClean="0"/>
              <a:t>environment, </a:t>
            </a:r>
            <a:r>
              <a:rPr lang="en-GB" sz="700" dirty="0"/>
              <a:t>etc. For more complex project/strategic assessments, PESTLE factors can be considered.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Job hazard analysis (JHA), if needed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-Used more in America for analysing manual jobs, such as operating a machine in a </a:t>
            </a:r>
            <a:r>
              <a:rPr lang="en-GB" sz="700" dirty="0" smtClean="0"/>
              <a:t>factory where </a:t>
            </a:r>
            <a:r>
              <a:rPr lang="en-GB" sz="700" dirty="0"/>
              <a:t>people are exposed to hazards and risks </a:t>
            </a:r>
            <a:r>
              <a:rPr lang="en-GB" sz="600" dirty="0"/>
              <a:t>(Swartz </a:t>
            </a:r>
            <a:r>
              <a:rPr lang="en-GB" sz="600" dirty="0" smtClean="0"/>
              <a:t>2001, </a:t>
            </a:r>
            <a:r>
              <a:rPr lang="en-GB" sz="600" dirty="0"/>
              <a:t>Q8)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" dirty="0"/>
              <a:t>Identifying key causation factors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" dirty="0"/>
              <a:t>-Equipment, organisational culture, people, communications, external environmental conditions.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" dirty="0"/>
              <a:t>Identifying any triggers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" dirty="0"/>
              <a:t>-Sudden changes in environmental conditions, such as change in weather, government </a:t>
            </a:r>
            <a:r>
              <a:rPr lang="en-GB" sz="700" dirty="0" smtClean="0"/>
              <a:t>action, </a:t>
            </a:r>
            <a:r>
              <a:rPr lang="en-GB" sz="700" dirty="0"/>
              <a:t>etc.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Analysing the relationships of factors (use different tools and techniques, such as scenario writing).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8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8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NESTED PROCESS STAGE QUESTIONS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4477407" cy="4313237"/>
          </a:xfrm>
        </p:spPr>
        <p:txBody>
          <a:bodyPr/>
          <a:lstStyle/>
          <a:p>
            <a:r>
              <a:rPr lang="en-GB" sz="1800" dirty="0" smtClean="0"/>
              <a:t>STAGE 3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-Assessing </a:t>
            </a:r>
            <a:r>
              <a:rPr lang="en-GB" sz="700" dirty="0"/>
              <a:t>type of impacts and severity.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-Assessing </a:t>
            </a:r>
            <a:r>
              <a:rPr lang="en-GB" sz="700" dirty="0"/>
              <a:t>likelihood.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-Applying </a:t>
            </a:r>
            <a:r>
              <a:rPr lang="en-GB" sz="700" dirty="0"/>
              <a:t>assessment scales to represent or categorise the risk (e.g. high, low, medium).</a:t>
            </a:r>
            <a:endParaRPr lang="en-GB" sz="700" dirty="0">
              <a:ea typeface="Calibri"/>
            </a:endParaRPr>
          </a:p>
          <a:p>
            <a:r>
              <a:rPr lang="en-GB" sz="1800" dirty="0" smtClean="0"/>
              <a:t>STAGE 4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-Prioritising </a:t>
            </a:r>
            <a:r>
              <a:rPr lang="en-GB" sz="700" dirty="0"/>
              <a:t>resources (use of assessment scales?)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-Reviewing </a:t>
            </a:r>
            <a:r>
              <a:rPr lang="en-GB" sz="700" dirty="0"/>
              <a:t>points where control measures can be put in place (review previous analysis)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-Type </a:t>
            </a:r>
            <a:r>
              <a:rPr lang="en-GB" sz="700" dirty="0"/>
              <a:t>of control measure </a:t>
            </a:r>
            <a:r>
              <a:rPr lang="en-GB" sz="700" dirty="0" smtClean="0"/>
              <a:t>(e.g. </a:t>
            </a:r>
            <a:r>
              <a:rPr lang="en-GB" sz="700" dirty="0"/>
              <a:t>new systems/cultural practices, new equipment)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-Measures </a:t>
            </a:r>
            <a:r>
              <a:rPr lang="en-GB" sz="700" dirty="0"/>
              <a:t>to remove or reduce negative risk events occurring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-Measures </a:t>
            </a:r>
            <a:r>
              <a:rPr lang="en-GB" sz="700" dirty="0"/>
              <a:t>to reduce severity of impact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-Summarising </a:t>
            </a:r>
            <a:r>
              <a:rPr lang="en-GB" sz="700" dirty="0"/>
              <a:t>information on a risk form or checklist.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 smtClean="0"/>
              <a:t>--</a:t>
            </a:r>
            <a:r>
              <a:rPr lang="en-GB" sz="700" dirty="0"/>
              <a:t>Producing action checklists and communicating to key stakeholders</a:t>
            </a:r>
            <a:endParaRPr lang="en-GB" sz="700" dirty="0">
              <a:ea typeface="Calibri"/>
            </a:endParaRPr>
          </a:p>
          <a:p>
            <a:r>
              <a:rPr lang="en-GB" sz="1800" dirty="0" smtClean="0"/>
              <a:t>STAGE 5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-Review checklists, forms, assessments and analysis based  on: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-Set dates for reviewing data/activities; performance indicators; or as conditions change.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700" dirty="0"/>
              <a:t>-Amend control measures</a:t>
            </a:r>
            <a:endParaRPr lang="en-GB" sz="700" dirty="0">
              <a:ea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57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62708" y="1272381"/>
            <a:ext cx="8201463" cy="43132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At the end of the chapter in the book, a variety of examples are given to illustrate how these concepts can be applied to specific industry sector examples.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You are encouraged to select the most relevant sector examples related to your teaching and learning needs.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708" y="274638"/>
            <a:ext cx="7822785" cy="997743"/>
          </a:xfrm>
        </p:spPr>
        <p:txBody>
          <a:bodyPr/>
          <a:lstStyle/>
          <a:p>
            <a:r>
              <a:rPr lang="en-GB" dirty="0" smtClean="0"/>
              <a:t>CONTEXTUALISATION AND APPLICATION TO THE DIFFERENT SECTORS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66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RISK PARADIGMS OR UNDERSTANDING OF RISK OVER TIME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832599" y="1272381"/>
            <a:ext cx="1871134" cy="4313237"/>
          </a:xfrm>
        </p:spPr>
        <p:txBody>
          <a:bodyPr>
            <a:normAutofit/>
          </a:bodyPr>
          <a:lstStyle/>
          <a:p>
            <a:r>
              <a:rPr lang="en-GB" sz="1600" dirty="0" smtClean="0"/>
              <a:t>Note: The paradigms used influence what is seen as a risk, how they are analysed, assessed and even controlled.</a:t>
            </a:r>
          </a:p>
          <a:p>
            <a:endParaRPr lang="en-GB" sz="1600" dirty="0"/>
          </a:p>
          <a:p>
            <a:r>
              <a:rPr lang="en-GB" sz="1600" dirty="0" smtClean="0"/>
              <a:t>Preference is to use the highlighted 4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age risk paradigm.</a:t>
            </a:r>
            <a:endParaRPr lang="en-GB" sz="1600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8004497"/>
              </p:ext>
            </p:extLst>
          </p:nvPr>
        </p:nvGraphicFramePr>
        <p:xfrm>
          <a:off x="592667" y="1271588"/>
          <a:ext cx="5698066" cy="43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43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50450" y="1272381"/>
            <a:ext cx="7735044" cy="4313237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Risk is a constant dynamic </a:t>
            </a:r>
            <a:r>
              <a:rPr lang="en-GB" dirty="0" smtClean="0"/>
              <a:t>process.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management is about attempting to control or avoid </a:t>
            </a:r>
            <a:r>
              <a:rPr lang="en-GB" dirty="0"/>
              <a:t>downside risks, </a:t>
            </a:r>
            <a:r>
              <a:rPr lang="en-GB" dirty="0" smtClean="0"/>
              <a:t>or seize upside or </a:t>
            </a:r>
            <a:r>
              <a:rPr lang="en-GB" dirty="0"/>
              <a:t>opportunity </a:t>
            </a:r>
            <a:r>
              <a:rPr lang="en-GB" dirty="0" smtClean="0"/>
              <a:t>risks.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 broadly similar approach can be adopted to suit different types of risk assessment.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risk paradigm adopted can influence the risk process and what is identified as a risk.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39151" y="1272381"/>
            <a:ext cx="8146342" cy="43132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/>
              <a:t>Bernstein, P. (1998), </a:t>
            </a:r>
            <a:r>
              <a:rPr lang="en-US" sz="2100" i="1" dirty="0"/>
              <a:t>Against the </a:t>
            </a:r>
            <a:r>
              <a:rPr lang="en-US" sz="2100" i="1" dirty="0" smtClean="0"/>
              <a:t>Gods</a:t>
            </a:r>
            <a:r>
              <a:rPr lang="en-US" sz="2100" i="1" dirty="0"/>
              <a:t>: </a:t>
            </a:r>
            <a:r>
              <a:rPr lang="en-US" sz="2100" i="1" dirty="0" smtClean="0"/>
              <a:t>The Remarkable Story </a:t>
            </a:r>
            <a:r>
              <a:rPr lang="en-US" sz="2100" i="1" dirty="0"/>
              <a:t>of </a:t>
            </a:r>
            <a:r>
              <a:rPr lang="en-US" sz="2100" i="1" dirty="0" smtClean="0"/>
              <a:t>Risk</a:t>
            </a:r>
            <a:r>
              <a:rPr lang="en-US" sz="2100" i="1" dirty="0"/>
              <a:t>, </a:t>
            </a:r>
            <a:r>
              <a:rPr lang="en-US" sz="2100" dirty="0"/>
              <a:t>Wiley and Sons, </a:t>
            </a:r>
            <a:r>
              <a:rPr lang="en-US" sz="2100" dirty="0" err="1" smtClean="0"/>
              <a:t>Chichester</a:t>
            </a:r>
            <a:r>
              <a:rPr lang="en-US" sz="2100" dirty="0" smtClean="0"/>
              <a:t>.</a:t>
            </a:r>
            <a:endParaRPr lang="en-US" sz="2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 dirty="0"/>
              <a:t>CIMSPA (2014) </a:t>
            </a:r>
            <a:r>
              <a:rPr lang="en-GB" sz="2100" i="1" dirty="0"/>
              <a:t>Risk Assessment Manual</a:t>
            </a:r>
            <a:r>
              <a:rPr lang="en-GB" sz="2100" dirty="0" smtClean="0"/>
              <a:t>. 5th edition. </a:t>
            </a:r>
            <a:r>
              <a:rPr lang="en-GB" sz="2100" dirty="0"/>
              <a:t>(IMSPARAM). CISMPA, UK.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 dirty="0" smtClean="0"/>
              <a:t>HSE </a:t>
            </a:r>
            <a:r>
              <a:rPr lang="en-GB" sz="2100" dirty="0"/>
              <a:t>(2012) </a:t>
            </a:r>
            <a:r>
              <a:rPr lang="en-GB" sz="2100" i="1" dirty="0"/>
              <a:t>Frequently asked questions</a:t>
            </a:r>
            <a:r>
              <a:rPr lang="en-GB" sz="2100" dirty="0"/>
              <a:t>, available at  </a:t>
            </a:r>
            <a:r>
              <a:rPr lang="en-GB" sz="2100" u="sng" dirty="0">
                <a:hlinkClick r:id="rId2"/>
              </a:rPr>
              <a:t>http://www.hse.gov.uk/risk/faq.htm#q7</a:t>
            </a:r>
            <a:r>
              <a:rPr lang="en-GB" sz="2100" dirty="0"/>
              <a:t>  (</a:t>
            </a:r>
            <a:r>
              <a:rPr lang="en-GB" sz="2100" dirty="0" smtClean="0"/>
              <a:t>accessed </a:t>
            </a:r>
            <a:r>
              <a:rPr lang="en-GB" sz="2100" dirty="0"/>
              <a:t>5 May </a:t>
            </a:r>
            <a:r>
              <a:rPr lang="en-GB" sz="2100" dirty="0" smtClean="0"/>
              <a:t>2013).</a:t>
            </a:r>
            <a:endParaRPr lang="en-GB" sz="2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 dirty="0" err="1"/>
              <a:t>Heldman</a:t>
            </a:r>
            <a:r>
              <a:rPr lang="en-GB" sz="2100" dirty="0"/>
              <a:t>, K. (2005) Project </a:t>
            </a:r>
            <a:r>
              <a:rPr lang="en-GB" sz="2100" dirty="0" smtClean="0"/>
              <a:t>Manager’s Spotlight </a:t>
            </a:r>
            <a:r>
              <a:rPr lang="en-GB" sz="2100" dirty="0"/>
              <a:t>on </a:t>
            </a:r>
            <a:r>
              <a:rPr lang="en-GB" sz="2100" dirty="0" smtClean="0"/>
              <a:t>Risk Management</a:t>
            </a:r>
            <a:r>
              <a:rPr lang="en-GB" sz="2100" dirty="0"/>
              <a:t>, Harbour </a:t>
            </a:r>
            <a:r>
              <a:rPr lang="en-GB" sz="2100" dirty="0" smtClean="0"/>
              <a:t>Light</a:t>
            </a:r>
            <a:r>
              <a:rPr lang="en-GB" sz="2100" dirty="0"/>
              <a:t>, </a:t>
            </a:r>
            <a:r>
              <a:rPr lang="en-GB" sz="2100" dirty="0" smtClean="0"/>
              <a:t>USA.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 dirty="0" smtClean="0"/>
              <a:t>Kaplan</a:t>
            </a:r>
            <a:r>
              <a:rPr lang="en-GB" sz="2100" dirty="0"/>
              <a:t>, S. and Garrick, J. B (1981) On the quantitative definition of risk, </a:t>
            </a:r>
            <a:r>
              <a:rPr lang="en-GB" sz="2100" i="1" dirty="0"/>
              <a:t>Risk Analysis,</a:t>
            </a:r>
            <a:r>
              <a:rPr lang="en-GB" sz="2100" dirty="0"/>
              <a:t> </a:t>
            </a:r>
            <a:r>
              <a:rPr lang="en-GB" sz="2100" dirty="0" smtClean="0"/>
              <a:t>1, </a:t>
            </a:r>
            <a:r>
              <a:rPr lang="en-GB" sz="2100" dirty="0"/>
              <a:t>11-27.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0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7" y="1106311"/>
            <a:ext cx="6896310" cy="447930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 </a:t>
            </a:r>
            <a:endParaRPr lang="en-GB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Scan the news for an incident relating to a chosen industry sector and apply the anatomy of risk concepts. Ensure you try and analyse causation in relation to a complex interaction of factors.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Discuss how useful the RFU risk </a:t>
            </a:r>
            <a:r>
              <a:rPr lang="en-GB" dirty="0"/>
              <a:t>assessment </a:t>
            </a:r>
            <a:r>
              <a:rPr lang="en-GB" dirty="0" smtClean="0"/>
              <a:t>videos are, available at:  </a:t>
            </a: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www.comcare.gov.au/virtual_workplaces/virtual_office</a:t>
            </a:r>
            <a:r>
              <a:rPr lang="en-GB" dirty="0" smtClean="0"/>
              <a:t> (accessed 12 June 2015).</a:t>
            </a:r>
            <a:endParaRPr lang="en-GB" dirty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 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7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Name:	Dr Mark Piekarz</a:t>
            </a:r>
          </a:p>
          <a:p>
            <a:r>
              <a:rPr lang="en-GB" dirty="0" smtClean="0"/>
              <a:t>Email: 	m.piekarz@worc.ac.uk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2 –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Definitions, Cultures and Practical Processes</a:t>
            </a:r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These relate to the chapter objectives in Chapter 2: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compare risk processes and identify </a:t>
            </a:r>
            <a:r>
              <a:rPr lang="en-US" dirty="0" smtClean="0"/>
              <a:t>the </a:t>
            </a:r>
            <a:r>
              <a:rPr lang="en-US" dirty="0"/>
              <a:t>key features in a practical risk management process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explain the 4</a:t>
            </a:r>
            <a:r>
              <a:rPr lang="en-US" baseline="30000" dirty="0"/>
              <a:t>th</a:t>
            </a:r>
            <a:r>
              <a:rPr lang="en-US" dirty="0"/>
              <a:t> age risk paradigm, which views risks as both positive and negative and which needs to be analyzed as part of a complex system.</a:t>
            </a:r>
            <a:endParaRPr lang="en-GB" dirty="0"/>
          </a:p>
          <a:p>
            <a:pPr lvl="0"/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23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5310" y="1272381"/>
            <a:ext cx="8576442" cy="4313237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Risks can be considered in two important ways: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risk as a culture (how risk is defined and what is viewed as a risk);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risk </a:t>
            </a:r>
            <a:r>
              <a:rPr lang="en-US" b="1" dirty="0">
                <a:solidFill>
                  <a:srgbClr val="FF0000"/>
                </a:solidFill>
              </a:rPr>
              <a:t>as a practical management process </a:t>
            </a:r>
            <a:r>
              <a:rPr lang="en-US" dirty="0">
                <a:solidFill>
                  <a:srgbClr val="FF0000"/>
                </a:solidFill>
              </a:rPr>
              <a:t>(the </a:t>
            </a:r>
            <a:r>
              <a:rPr lang="en-GB" dirty="0" smtClean="0">
                <a:solidFill>
                  <a:srgbClr val="FF0000"/>
                </a:solidFill>
              </a:rPr>
              <a:t>steps </a:t>
            </a:r>
            <a:r>
              <a:rPr lang="en-GB" dirty="0">
                <a:solidFill>
                  <a:srgbClr val="FF0000"/>
                </a:solidFill>
              </a:rPr>
              <a:t>which need to be taken to identify, analyse, assess and control risks).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This presentation focuses on the practical risk process (see separate lecture on risk culture and definitions).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0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2400" dirty="0"/>
              <a:t>Kaplan and Garrick (</a:t>
            </a:r>
            <a:r>
              <a:rPr lang="en-GB" sz="2400" dirty="0" smtClean="0"/>
              <a:t>1981) </a:t>
            </a:r>
            <a:r>
              <a:rPr lang="en-GB" sz="2400" dirty="0"/>
              <a:t>use the term </a:t>
            </a:r>
            <a:r>
              <a:rPr lang="en-GB" sz="2400" dirty="0" smtClean="0"/>
              <a:t>‘risk analysis’ </a:t>
            </a:r>
            <a:r>
              <a:rPr lang="en-GB" sz="2400" dirty="0"/>
              <a:t>to refer to the idea of trying to envision how the future will turn out if we undertake certain </a:t>
            </a:r>
            <a:r>
              <a:rPr lang="en-GB" sz="2400" dirty="0" smtClean="0"/>
              <a:t>actions.</a:t>
            </a:r>
          </a:p>
          <a:p>
            <a:r>
              <a:rPr lang="en-GB" sz="2400" dirty="0"/>
              <a:t>They say it involves looking at the following questions: </a:t>
            </a:r>
          </a:p>
          <a:p>
            <a:pPr lvl="1"/>
            <a:r>
              <a:rPr lang="en-GB" sz="2400" dirty="0"/>
              <a:t>What can happen?</a:t>
            </a:r>
          </a:p>
          <a:p>
            <a:pPr lvl="1"/>
            <a:r>
              <a:rPr lang="en-GB" sz="2400" dirty="0"/>
              <a:t>How likely is it that it will happen? </a:t>
            </a:r>
          </a:p>
          <a:p>
            <a:pPr lvl="1"/>
            <a:r>
              <a:rPr lang="en-GB" sz="2400" dirty="0"/>
              <a:t>If it does </a:t>
            </a:r>
            <a:r>
              <a:rPr lang="en-GB" sz="2400" dirty="0" smtClean="0"/>
              <a:t>happen, </a:t>
            </a:r>
            <a:r>
              <a:rPr lang="en-GB" sz="2400" dirty="0"/>
              <a:t>what are the consequences</a:t>
            </a:r>
            <a:r>
              <a:rPr lang="en-GB" sz="2400" dirty="0" smtClean="0"/>
              <a:t>?</a:t>
            </a:r>
            <a:endParaRPr lang="en-GB" sz="2400" dirty="0"/>
          </a:p>
          <a:p>
            <a:r>
              <a:rPr lang="en-GB" sz="2400" dirty="0" smtClean="0"/>
              <a:t>Although a little simplistic, it gives a useful starting point for the risk management process.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RISK PROCESS IN A NUTSHELL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17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34275058"/>
              </p:ext>
            </p:extLst>
          </p:nvPr>
        </p:nvGraphicFramePr>
        <p:xfrm>
          <a:off x="346840" y="1221828"/>
          <a:ext cx="8497614" cy="3971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8912"/>
                <a:gridCol w="1135234"/>
                <a:gridCol w="1655380"/>
                <a:gridCol w="1411013"/>
                <a:gridCol w="1261242"/>
                <a:gridCol w="1355833"/>
              </a:tblGrid>
              <a:tr h="416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Subject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Field</a:t>
                      </a:r>
                      <a:endParaRPr lang="en-GB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Stage 1</a:t>
                      </a:r>
                      <a:endParaRPr lang="en-GB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Stage 2</a:t>
                      </a:r>
                      <a:endParaRPr lang="en-GB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Stage 3</a:t>
                      </a:r>
                      <a:endParaRPr lang="en-GB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Stage 4</a:t>
                      </a:r>
                      <a:endParaRPr lang="en-GB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</a:rPr>
                        <a:t>Stage 5 +</a:t>
                      </a:r>
                      <a:endParaRPr lang="en-GB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</a:tr>
              <a:tr h="8870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Operational health and safety (HSE 2012). UK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u="sng" dirty="0"/>
                        <a:t>Look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smtClean="0"/>
                        <a:t>for </a:t>
                      </a:r>
                      <a:r>
                        <a:rPr lang="en-GB" sz="1200" dirty="0">
                          <a:effectLst/>
                        </a:rPr>
                        <a:t>hazards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Decide what can be </a:t>
                      </a:r>
                      <a:r>
                        <a:rPr lang="en-GB" sz="1200" u="sng" dirty="0">
                          <a:effectLst/>
                        </a:rPr>
                        <a:t>harmed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u="sng">
                          <a:effectLst/>
                        </a:rPr>
                        <a:t>Evaluate</a:t>
                      </a:r>
                      <a:r>
                        <a:rPr lang="en-GB" sz="1200">
                          <a:effectLst/>
                        </a:rPr>
                        <a:t> the risk from the hazards/decide if precautions are adequate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u="sng" dirty="0">
                          <a:effectLst/>
                        </a:rPr>
                        <a:t>Record</a:t>
                      </a:r>
                      <a:r>
                        <a:rPr lang="en-GB" sz="1200" dirty="0">
                          <a:effectLst/>
                        </a:rPr>
                        <a:t> your findings</a:t>
                      </a:r>
                      <a:endParaRPr lang="en-GB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Review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</a:tr>
              <a:tr h="7749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Sport and Leisure safety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(CISMPA 2014 ) UK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u="sng">
                          <a:effectLst/>
                        </a:rPr>
                        <a:t>Identify</a:t>
                      </a:r>
                      <a:r>
                        <a:rPr lang="en-GB" sz="1200">
                          <a:effectLst/>
                        </a:rPr>
                        <a:t> the hazards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Decide who might be harmed and how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Evaluate the risks and decide on precaution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Record your findings and implement them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Review your assessment and update if necessary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</a:tr>
              <a:tr h="14734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The Project Management Institute (PMI) (Heldman </a:t>
                      </a:r>
                      <a:r>
                        <a:rPr lang="en-GB" sz="1200" dirty="0" smtClean="0">
                          <a:effectLst/>
                        </a:rPr>
                        <a:t>2005)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Risk </a:t>
                      </a:r>
                      <a:r>
                        <a:rPr lang="en-GB" sz="1200" u="sng">
                          <a:effectLst/>
                        </a:rPr>
                        <a:t>Identification</a:t>
                      </a:r>
                      <a:endParaRPr lang="en-GB" sz="12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Collecting and reviewing data.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u="sng" dirty="0">
                          <a:effectLst/>
                        </a:rPr>
                        <a:t>Qualitative</a:t>
                      </a:r>
                      <a:r>
                        <a:rPr lang="en-GB" sz="1200" dirty="0">
                          <a:effectLst/>
                        </a:rPr>
                        <a:t> risk </a:t>
                      </a:r>
                      <a:r>
                        <a:rPr lang="en-GB" sz="1200" u="sng" dirty="0">
                          <a:effectLst/>
                        </a:rPr>
                        <a:t>analysis</a:t>
                      </a:r>
                      <a:endParaRPr lang="en-GB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dirty="0" smtClean="0">
                          <a:effectLst/>
                        </a:rPr>
                        <a:t>This </a:t>
                      </a:r>
                      <a:r>
                        <a:rPr lang="en-GB" sz="1200" dirty="0">
                          <a:effectLst/>
                        </a:rPr>
                        <a:t>focuses on the consequences of risks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u="sng" dirty="0">
                          <a:effectLst/>
                        </a:rPr>
                        <a:t>Quantitative</a:t>
                      </a:r>
                      <a:r>
                        <a:rPr lang="en-GB" sz="1200" dirty="0">
                          <a:effectLst/>
                        </a:rPr>
                        <a:t> risk </a:t>
                      </a:r>
                      <a:r>
                        <a:rPr lang="en-GB" sz="1200" u="sng" dirty="0">
                          <a:effectLst/>
                        </a:rPr>
                        <a:t>analysis</a:t>
                      </a:r>
                      <a:endParaRPr lang="en-GB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dirty="0" smtClean="0">
                          <a:effectLst/>
                        </a:rPr>
                        <a:t>This </a:t>
                      </a:r>
                      <a:r>
                        <a:rPr lang="en-GB" sz="1200" dirty="0">
                          <a:effectLst/>
                        </a:rPr>
                        <a:t>focuses on the probability assessment side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Risk </a:t>
                      </a:r>
                      <a:r>
                        <a:rPr lang="en-GB" sz="1200" u="sng">
                          <a:effectLst/>
                        </a:rPr>
                        <a:t>response </a:t>
                      </a:r>
                      <a:r>
                        <a:rPr lang="en-GB" sz="1200">
                          <a:effectLst/>
                        </a:rPr>
                        <a:t>planning</a:t>
                      </a:r>
                      <a:endParaRPr lang="en-GB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Risk </a:t>
                      </a:r>
                      <a:r>
                        <a:rPr lang="en-GB" sz="1200" u="sng" dirty="0">
                          <a:effectLst/>
                        </a:rPr>
                        <a:t>monitoring</a:t>
                      </a:r>
                      <a:r>
                        <a:rPr lang="en-GB" sz="1200" dirty="0">
                          <a:effectLst/>
                        </a:rPr>
                        <a:t> and control</a:t>
                      </a:r>
                      <a:endParaRPr lang="en-GB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4281" marR="64281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014" y="274638"/>
            <a:ext cx="8117479" cy="997743"/>
          </a:xfrm>
        </p:spPr>
        <p:txBody>
          <a:bodyPr/>
          <a:lstStyle/>
          <a:p>
            <a:r>
              <a:rPr lang="en-GB" dirty="0" smtClean="0"/>
              <a:t>EXAMPLES OF DIFFERENT PROCESS STAGE CATEGORISATIONS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18067" y="5193121"/>
            <a:ext cx="673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See Chapter 2 for more examples of process stage categories and descriptions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4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41014" y="1272381"/>
            <a:ext cx="8384919" cy="4313237"/>
          </a:xfrm>
        </p:spPr>
        <p:txBody>
          <a:bodyPr>
            <a:normAutofit fontScale="62500" lnSpcReduction="2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All </a:t>
            </a:r>
            <a:r>
              <a:rPr lang="en-GB" dirty="0"/>
              <a:t>the examples have a process stage (somewhere) which involves </a:t>
            </a:r>
            <a:r>
              <a:rPr lang="en-GB" b="1" i="1" dirty="0"/>
              <a:t>identifying</a:t>
            </a:r>
            <a:r>
              <a:rPr lang="en-GB" dirty="0"/>
              <a:t> </a:t>
            </a:r>
            <a:r>
              <a:rPr lang="en-GB" dirty="0" smtClean="0"/>
              <a:t>risks, with some also identifying hazards (usually </a:t>
            </a:r>
            <a:r>
              <a:rPr lang="en-GB" dirty="0"/>
              <a:t>health and safety related</a:t>
            </a:r>
            <a:r>
              <a:rPr lang="en-GB" dirty="0" smtClean="0"/>
              <a:t>).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examples highlight the need to develop clear </a:t>
            </a:r>
            <a:r>
              <a:rPr lang="en-GB" b="1" i="1" dirty="0"/>
              <a:t>controls</a:t>
            </a:r>
            <a:r>
              <a:rPr lang="en-GB" b="1" dirty="0"/>
              <a:t>, </a:t>
            </a:r>
            <a:r>
              <a:rPr lang="en-GB" b="1" i="1" dirty="0"/>
              <a:t>responses</a:t>
            </a:r>
            <a:r>
              <a:rPr lang="en-GB" b="1" dirty="0"/>
              <a:t> </a:t>
            </a:r>
            <a:r>
              <a:rPr lang="en-GB" dirty="0"/>
              <a:t>or ways to </a:t>
            </a:r>
            <a:r>
              <a:rPr lang="en-GB" b="1" i="1" dirty="0"/>
              <a:t>treat</a:t>
            </a:r>
            <a:r>
              <a:rPr lang="en-GB" dirty="0"/>
              <a:t> the </a:t>
            </a:r>
            <a:r>
              <a:rPr lang="en-GB" dirty="0" smtClean="0"/>
              <a:t>risks (sometimes the term risk management is used, but in this work the term is used to refer to the whole, over-arching process rather than a single stage).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A </a:t>
            </a:r>
            <a:r>
              <a:rPr lang="en-GB" b="1" i="1" dirty="0"/>
              <a:t>monitoring</a:t>
            </a:r>
            <a:r>
              <a:rPr lang="en-GB" dirty="0"/>
              <a:t> stage is essential, with Standards New Zealand (2004) representing it as a constant phase, running alongside the other stages at the same time.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The terms </a:t>
            </a:r>
            <a:r>
              <a:rPr lang="en-GB" b="1" i="1" dirty="0"/>
              <a:t>analysis</a:t>
            </a:r>
            <a:r>
              <a:rPr lang="en-GB" i="1" dirty="0"/>
              <a:t> </a:t>
            </a:r>
            <a:r>
              <a:rPr lang="en-GB" dirty="0"/>
              <a:t>and </a:t>
            </a:r>
            <a:r>
              <a:rPr lang="en-GB" b="1" i="1" dirty="0"/>
              <a:t>assessment</a:t>
            </a:r>
            <a:r>
              <a:rPr lang="en-GB" i="1" dirty="0"/>
              <a:t> </a:t>
            </a:r>
            <a:r>
              <a:rPr lang="en-GB" dirty="0"/>
              <a:t>can sometimes be </a:t>
            </a:r>
            <a:r>
              <a:rPr lang="en-GB" dirty="0" smtClean="0"/>
              <a:t>interchangeable, </a:t>
            </a:r>
            <a:r>
              <a:rPr lang="en-GB" dirty="0"/>
              <a:t>but it can be useful to appreciate that they are in fact different. </a:t>
            </a:r>
            <a:endParaRPr lang="en-GB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</a:t>
            </a:r>
            <a:r>
              <a:rPr lang="en-GB" b="1" i="1" dirty="0" smtClean="0"/>
              <a:t>analysis</a:t>
            </a:r>
            <a:r>
              <a:rPr lang="en-GB" i="1" dirty="0" smtClean="0"/>
              <a:t> </a:t>
            </a:r>
            <a:r>
              <a:rPr lang="en-GB" dirty="0" smtClean="0"/>
              <a:t>involves the deeper exploration of the causation, triggers, hazard interactions etc…and can involve a variety of tools (see Chapter 7).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</a:t>
            </a:r>
            <a:r>
              <a:rPr lang="en-GB" b="1" i="1" dirty="0"/>
              <a:t>assessment </a:t>
            </a:r>
            <a:r>
              <a:rPr lang="en-GB" dirty="0"/>
              <a:t>or evaluation tries to give some form of measure to the risks identified, often in relation to likelihood and </a:t>
            </a:r>
            <a:r>
              <a:rPr lang="en-GB" dirty="0" smtClean="0"/>
              <a:t>impacts.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POINTS ABOUT COMPARISONS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59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14370" y="1272381"/>
            <a:ext cx="7196137" cy="4313237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previous comparison helps to identify a number of critical process </a:t>
            </a:r>
            <a:r>
              <a:rPr lang="en-GB" dirty="0" smtClean="0"/>
              <a:t>stages.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Different descriptions may be used for the same concept.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key process stages are highlighted in Figure 1 (next slide) with the more detailed subsidiary </a:t>
            </a:r>
            <a:r>
              <a:rPr lang="en-GB" dirty="0"/>
              <a:t>actions, or </a:t>
            </a:r>
            <a:r>
              <a:rPr lang="en-GB" i="1" dirty="0"/>
              <a:t>nested processes</a:t>
            </a:r>
            <a:r>
              <a:rPr lang="en-GB" dirty="0"/>
              <a:t> </a:t>
            </a:r>
            <a:r>
              <a:rPr lang="en-GB" dirty="0" smtClean="0"/>
              <a:t> given in subsequent slides.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model and table are relevant for all levels of management, ranging from conducting a work place health and safety risk assessment, developing an event project plan, or conducting a strategic review.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DEVELOPING A SYNTHESISED RISK PROCESS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Overview of the risk management process </a:t>
            </a:r>
            <a:br>
              <a:rPr lang="en-GB" dirty="0"/>
            </a:br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42831434"/>
              </p:ext>
            </p:extLst>
          </p:nvPr>
        </p:nvGraphicFramePr>
        <p:xfrm>
          <a:off x="477838" y="1045810"/>
          <a:ext cx="7196137" cy="43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56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1557</Words>
  <Application>Microsoft Office PowerPoint</Application>
  <PresentationFormat>On-screen Show (4:3)</PresentationFormat>
  <Paragraphs>143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Risk and Safety Management in the Leisure, Events, Tourism and Sports Industries </vt:lpstr>
      <vt:lpstr>PowerPoint Presentation</vt:lpstr>
      <vt:lpstr>PowerPoint Presentation</vt:lpstr>
      <vt:lpstr>INTRODUCTION </vt:lpstr>
      <vt:lpstr>THE RISK PROCESS IN A NUTSHELL</vt:lpstr>
      <vt:lpstr>EXAMPLES OF DIFFERENT PROCESS STAGE CATEGORISATIONS</vt:lpstr>
      <vt:lpstr>KEY POINTS ABOUT COMPARISONS</vt:lpstr>
      <vt:lpstr>DEVELOPING A SYNTHESISED RISK PROCESS</vt:lpstr>
      <vt:lpstr>Overview of the risk management process    </vt:lpstr>
      <vt:lpstr>NESTED PROCESS STAGE QUESTIONS</vt:lpstr>
      <vt:lpstr>CONTEXTUALISATION AND APPLICATION TO THE DIFFERENT SECTORS</vt:lpstr>
      <vt:lpstr>CHANGING RISK PARADIGMS OR UNDERSTANDING OF RISK OVER TIME</vt:lpstr>
      <vt:lpstr>CONCLUSION</vt:lpstr>
      <vt:lpstr>REFERENCES</vt:lpstr>
      <vt:lpstr>DISCUSSION QUESTIONS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68</cp:revision>
  <dcterms:created xsi:type="dcterms:W3CDTF">2014-12-08T12:01:41Z</dcterms:created>
  <dcterms:modified xsi:type="dcterms:W3CDTF">2015-08-05T13:19:02Z</dcterms:modified>
</cp:coreProperties>
</file>