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63" r:id="rId2"/>
    <p:sldId id="257" r:id="rId3"/>
    <p:sldId id="265" r:id="rId4"/>
    <p:sldId id="291" r:id="rId5"/>
    <p:sldId id="315" r:id="rId6"/>
    <p:sldId id="302" r:id="rId7"/>
    <p:sldId id="303" r:id="rId8"/>
    <p:sldId id="301" r:id="rId9"/>
    <p:sldId id="304" r:id="rId10"/>
    <p:sldId id="305" r:id="rId11"/>
    <p:sldId id="300" r:id="rId12"/>
    <p:sldId id="306" r:id="rId13"/>
    <p:sldId id="307" r:id="rId14"/>
    <p:sldId id="314" r:id="rId15"/>
    <p:sldId id="289" r:id="rId16"/>
    <p:sldId id="313" r:id="rId17"/>
    <p:sldId id="299" r:id="rId18"/>
    <p:sldId id="316"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53" autoAdjust="0"/>
    <p:restoredTop sz="94586" autoAdjust="0"/>
  </p:normalViewPr>
  <p:slideViewPr>
    <p:cSldViewPr snapToGrid="0" snapToObjects="1">
      <p:cViewPr>
        <p:scale>
          <a:sx n="60" d="100"/>
          <a:sy n="60" d="100"/>
        </p:scale>
        <p:origin x="-1902" y="-666"/>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18669F-B71A-4282-BE29-9601F5F60394}" type="doc">
      <dgm:prSet loTypeId="urn:microsoft.com/office/officeart/2005/8/layout/equation2" loCatId="relationship" qsTypeId="urn:microsoft.com/office/officeart/2005/8/quickstyle/simple1" qsCatId="simple" csTypeId="urn:microsoft.com/office/officeart/2005/8/colors/accent1_2" csCatId="accent1" phldr="1"/>
      <dgm:spPr/>
    </dgm:pt>
    <dgm:pt modelId="{057A5D2B-1C40-45A8-BC0C-EACEFC0E0AB7}">
      <dgm:prSet phldrT="[Text]"/>
      <dgm:spPr/>
      <dgm:t>
        <a:bodyPr/>
        <a:lstStyle/>
        <a:p>
          <a:r>
            <a:rPr lang="en-GB" dirty="0" smtClean="0"/>
            <a:t>Type of exposure</a:t>
          </a:r>
          <a:endParaRPr lang="en-GB" dirty="0"/>
        </a:p>
      </dgm:t>
    </dgm:pt>
    <dgm:pt modelId="{FBE6386A-5591-495B-9499-1E9470C46BD6}" type="parTrans" cxnId="{75039E59-2FFA-4550-9DC2-89D2464E63C3}">
      <dgm:prSet/>
      <dgm:spPr/>
      <dgm:t>
        <a:bodyPr/>
        <a:lstStyle/>
        <a:p>
          <a:endParaRPr lang="en-GB"/>
        </a:p>
      </dgm:t>
    </dgm:pt>
    <dgm:pt modelId="{AAA0EE33-F7FF-44DF-80D7-9C5268B6F81B}" type="sibTrans" cxnId="{75039E59-2FFA-4550-9DC2-89D2464E63C3}">
      <dgm:prSet/>
      <dgm:spPr/>
      <dgm:t>
        <a:bodyPr/>
        <a:lstStyle/>
        <a:p>
          <a:endParaRPr lang="en-GB"/>
        </a:p>
      </dgm:t>
    </dgm:pt>
    <dgm:pt modelId="{B6443854-65AC-48F2-9DB6-41DB0E693B67}">
      <dgm:prSet phldrT="[Text]"/>
      <dgm:spPr/>
      <dgm:t>
        <a:bodyPr/>
        <a:lstStyle/>
        <a:p>
          <a:r>
            <a:rPr lang="en-GB" dirty="0" smtClean="0"/>
            <a:t>Degree of exposure</a:t>
          </a:r>
          <a:endParaRPr lang="en-GB" dirty="0"/>
        </a:p>
      </dgm:t>
    </dgm:pt>
    <dgm:pt modelId="{83D35966-9C50-42CD-A1F1-4E608AD39405}" type="parTrans" cxnId="{2360042D-A993-4DC3-BC83-9617B31C16E3}">
      <dgm:prSet/>
      <dgm:spPr/>
      <dgm:t>
        <a:bodyPr/>
        <a:lstStyle/>
        <a:p>
          <a:endParaRPr lang="en-GB"/>
        </a:p>
      </dgm:t>
    </dgm:pt>
    <dgm:pt modelId="{AAFC505E-6545-4ECF-9341-E0CDCB7BC634}" type="sibTrans" cxnId="{2360042D-A993-4DC3-BC83-9617B31C16E3}">
      <dgm:prSet/>
      <dgm:spPr/>
      <dgm:t>
        <a:bodyPr/>
        <a:lstStyle/>
        <a:p>
          <a:endParaRPr lang="en-GB"/>
        </a:p>
      </dgm:t>
    </dgm:pt>
    <dgm:pt modelId="{29C4C642-E335-439B-ADE4-24F80DFDCCB4}">
      <dgm:prSet phldrT="[Text]"/>
      <dgm:spPr/>
      <dgm:t>
        <a:bodyPr/>
        <a:lstStyle/>
        <a:p>
          <a:r>
            <a:rPr lang="en-GB" dirty="0" smtClean="0"/>
            <a:t>What is exposed to risks? </a:t>
          </a:r>
          <a:endParaRPr lang="en-GB" dirty="0"/>
        </a:p>
      </dgm:t>
    </dgm:pt>
    <dgm:pt modelId="{AE6C852E-1F33-4D5C-B91B-9A1E887ABA56}" type="parTrans" cxnId="{86246763-3804-498F-978F-D446A478F11D}">
      <dgm:prSet/>
      <dgm:spPr/>
      <dgm:t>
        <a:bodyPr/>
        <a:lstStyle/>
        <a:p>
          <a:endParaRPr lang="en-GB"/>
        </a:p>
      </dgm:t>
    </dgm:pt>
    <dgm:pt modelId="{B74DE51B-2BEF-47A5-BB12-FB5533B5857C}" type="sibTrans" cxnId="{86246763-3804-498F-978F-D446A478F11D}">
      <dgm:prSet/>
      <dgm:spPr/>
      <dgm:t>
        <a:bodyPr/>
        <a:lstStyle/>
        <a:p>
          <a:endParaRPr lang="en-GB"/>
        </a:p>
      </dgm:t>
    </dgm:pt>
    <dgm:pt modelId="{A945F7E8-0CE5-414E-8CF5-6CC7D8EA9AE0}" type="pres">
      <dgm:prSet presAssocID="{7118669F-B71A-4282-BE29-9601F5F60394}" presName="Name0" presStyleCnt="0">
        <dgm:presLayoutVars>
          <dgm:dir/>
          <dgm:resizeHandles val="exact"/>
        </dgm:presLayoutVars>
      </dgm:prSet>
      <dgm:spPr/>
    </dgm:pt>
    <dgm:pt modelId="{37094D29-B330-4985-B526-FB391EE3C51E}" type="pres">
      <dgm:prSet presAssocID="{7118669F-B71A-4282-BE29-9601F5F60394}" presName="vNodes" presStyleCnt="0"/>
      <dgm:spPr/>
    </dgm:pt>
    <dgm:pt modelId="{94C913E4-2427-4037-B641-90547FE987C8}" type="pres">
      <dgm:prSet presAssocID="{057A5D2B-1C40-45A8-BC0C-EACEFC0E0AB7}" presName="node" presStyleLbl="node1" presStyleIdx="0" presStyleCnt="3">
        <dgm:presLayoutVars>
          <dgm:bulletEnabled val="1"/>
        </dgm:presLayoutVars>
      </dgm:prSet>
      <dgm:spPr/>
      <dgm:t>
        <a:bodyPr/>
        <a:lstStyle/>
        <a:p>
          <a:endParaRPr lang="en-GB"/>
        </a:p>
      </dgm:t>
    </dgm:pt>
    <dgm:pt modelId="{CECEC7F1-9B69-4EBA-B198-53FAB6525173}" type="pres">
      <dgm:prSet presAssocID="{AAA0EE33-F7FF-44DF-80D7-9C5268B6F81B}" presName="spacerT" presStyleCnt="0"/>
      <dgm:spPr/>
    </dgm:pt>
    <dgm:pt modelId="{83CD1F17-0A9A-4CD8-A7FF-FB9CC9DCF867}" type="pres">
      <dgm:prSet presAssocID="{AAA0EE33-F7FF-44DF-80D7-9C5268B6F81B}" presName="sibTrans" presStyleLbl="sibTrans2D1" presStyleIdx="0" presStyleCnt="2"/>
      <dgm:spPr/>
      <dgm:t>
        <a:bodyPr/>
        <a:lstStyle/>
        <a:p>
          <a:endParaRPr lang="en-GB"/>
        </a:p>
      </dgm:t>
    </dgm:pt>
    <dgm:pt modelId="{36AB21D7-3DAF-4DFE-BC4E-3D2D25099924}" type="pres">
      <dgm:prSet presAssocID="{AAA0EE33-F7FF-44DF-80D7-9C5268B6F81B}" presName="spacerB" presStyleCnt="0"/>
      <dgm:spPr/>
    </dgm:pt>
    <dgm:pt modelId="{ECC57C80-0140-49D8-B799-ED52A2D8B985}" type="pres">
      <dgm:prSet presAssocID="{B6443854-65AC-48F2-9DB6-41DB0E693B67}" presName="node" presStyleLbl="node1" presStyleIdx="1" presStyleCnt="3">
        <dgm:presLayoutVars>
          <dgm:bulletEnabled val="1"/>
        </dgm:presLayoutVars>
      </dgm:prSet>
      <dgm:spPr/>
      <dgm:t>
        <a:bodyPr/>
        <a:lstStyle/>
        <a:p>
          <a:endParaRPr lang="en-GB"/>
        </a:p>
      </dgm:t>
    </dgm:pt>
    <dgm:pt modelId="{AF20CB32-CCBB-4CD8-B157-184DA847431E}" type="pres">
      <dgm:prSet presAssocID="{7118669F-B71A-4282-BE29-9601F5F60394}" presName="sibTransLast" presStyleLbl="sibTrans2D1" presStyleIdx="1" presStyleCnt="2"/>
      <dgm:spPr/>
      <dgm:t>
        <a:bodyPr/>
        <a:lstStyle/>
        <a:p>
          <a:endParaRPr lang="en-GB"/>
        </a:p>
      </dgm:t>
    </dgm:pt>
    <dgm:pt modelId="{BB4F8074-E3B2-4BFF-AA1F-D4DAB8B5EC72}" type="pres">
      <dgm:prSet presAssocID="{7118669F-B71A-4282-BE29-9601F5F60394}" presName="connectorText" presStyleLbl="sibTrans2D1" presStyleIdx="1" presStyleCnt="2"/>
      <dgm:spPr/>
      <dgm:t>
        <a:bodyPr/>
        <a:lstStyle/>
        <a:p>
          <a:endParaRPr lang="en-GB"/>
        </a:p>
      </dgm:t>
    </dgm:pt>
    <dgm:pt modelId="{1280ED5D-35F8-48A9-8B7B-03EA683799B4}" type="pres">
      <dgm:prSet presAssocID="{7118669F-B71A-4282-BE29-9601F5F60394}" presName="lastNode" presStyleLbl="node1" presStyleIdx="2" presStyleCnt="3">
        <dgm:presLayoutVars>
          <dgm:bulletEnabled val="1"/>
        </dgm:presLayoutVars>
      </dgm:prSet>
      <dgm:spPr/>
      <dgm:t>
        <a:bodyPr/>
        <a:lstStyle/>
        <a:p>
          <a:endParaRPr lang="en-GB"/>
        </a:p>
      </dgm:t>
    </dgm:pt>
  </dgm:ptLst>
  <dgm:cxnLst>
    <dgm:cxn modelId="{D87B5807-1E2D-4D2F-843D-093CBD762A59}" type="presOf" srcId="{AAFC505E-6545-4ECF-9341-E0CDCB7BC634}" destId="{BB4F8074-E3B2-4BFF-AA1F-D4DAB8B5EC72}" srcOrd="1" destOrd="0" presId="urn:microsoft.com/office/officeart/2005/8/layout/equation2"/>
    <dgm:cxn modelId="{86246763-3804-498F-978F-D446A478F11D}" srcId="{7118669F-B71A-4282-BE29-9601F5F60394}" destId="{29C4C642-E335-439B-ADE4-24F80DFDCCB4}" srcOrd="2" destOrd="0" parTransId="{AE6C852E-1F33-4D5C-B91B-9A1E887ABA56}" sibTransId="{B74DE51B-2BEF-47A5-BB12-FB5533B5857C}"/>
    <dgm:cxn modelId="{75039E59-2FFA-4550-9DC2-89D2464E63C3}" srcId="{7118669F-B71A-4282-BE29-9601F5F60394}" destId="{057A5D2B-1C40-45A8-BC0C-EACEFC0E0AB7}" srcOrd="0" destOrd="0" parTransId="{FBE6386A-5591-495B-9499-1E9470C46BD6}" sibTransId="{AAA0EE33-F7FF-44DF-80D7-9C5268B6F81B}"/>
    <dgm:cxn modelId="{5B2C84BC-F077-481E-9EA9-7DA4D5D082C0}" type="presOf" srcId="{29C4C642-E335-439B-ADE4-24F80DFDCCB4}" destId="{1280ED5D-35F8-48A9-8B7B-03EA683799B4}" srcOrd="0" destOrd="0" presId="urn:microsoft.com/office/officeart/2005/8/layout/equation2"/>
    <dgm:cxn modelId="{2440AA16-AE46-4234-BF75-6E98AF78ED0F}" type="presOf" srcId="{AAA0EE33-F7FF-44DF-80D7-9C5268B6F81B}" destId="{83CD1F17-0A9A-4CD8-A7FF-FB9CC9DCF867}" srcOrd="0" destOrd="0" presId="urn:microsoft.com/office/officeart/2005/8/layout/equation2"/>
    <dgm:cxn modelId="{F7BC9A8B-823E-49C4-835B-80E51AC14BD8}" type="presOf" srcId="{B6443854-65AC-48F2-9DB6-41DB0E693B67}" destId="{ECC57C80-0140-49D8-B799-ED52A2D8B985}" srcOrd="0" destOrd="0" presId="urn:microsoft.com/office/officeart/2005/8/layout/equation2"/>
    <dgm:cxn modelId="{DEFD7E40-924A-4155-930E-E72A427F8786}" type="presOf" srcId="{AAFC505E-6545-4ECF-9341-E0CDCB7BC634}" destId="{AF20CB32-CCBB-4CD8-B157-184DA847431E}" srcOrd="0" destOrd="0" presId="urn:microsoft.com/office/officeart/2005/8/layout/equation2"/>
    <dgm:cxn modelId="{2360042D-A993-4DC3-BC83-9617B31C16E3}" srcId="{7118669F-B71A-4282-BE29-9601F5F60394}" destId="{B6443854-65AC-48F2-9DB6-41DB0E693B67}" srcOrd="1" destOrd="0" parTransId="{83D35966-9C50-42CD-A1F1-4E608AD39405}" sibTransId="{AAFC505E-6545-4ECF-9341-E0CDCB7BC634}"/>
    <dgm:cxn modelId="{E48CC247-5ACD-4601-AD62-59FD9316C19E}" type="presOf" srcId="{7118669F-B71A-4282-BE29-9601F5F60394}" destId="{A945F7E8-0CE5-414E-8CF5-6CC7D8EA9AE0}" srcOrd="0" destOrd="0" presId="urn:microsoft.com/office/officeart/2005/8/layout/equation2"/>
    <dgm:cxn modelId="{B22CC6F4-86DE-458C-97D3-C72D4AD05BA9}" type="presOf" srcId="{057A5D2B-1C40-45A8-BC0C-EACEFC0E0AB7}" destId="{94C913E4-2427-4037-B641-90547FE987C8}" srcOrd="0" destOrd="0" presId="urn:microsoft.com/office/officeart/2005/8/layout/equation2"/>
    <dgm:cxn modelId="{8B4CDE2B-618A-42E9-97F6-9FD3B8B9B97C}" type="presParOf" srcId="{A945F7E8-0CE5-414E-8CF5-6CC7D8EA9AE0}" destId="{37094D29-B330-4985-B526-FB391EE3C51E}" srcOrd="0" destOrd="0" presId="urn:microsoft.com/office/officeart/2005/8/layout/equation2"/>
    <dgm:cxn modelId="{AB5C6805-93AB-4C13-B59D-D64FF4D16CC9}" type="presParOf" srcId="{37094D29-B330-4985-B526-FB391EE3C51E}" destId="{94C913E4-2427-4037-B641-90547FE987C8}" srcOrd="0" destOrd="0" presId="urn:microsoft.com/office/officeart/2005/8/layout/equation2"/>
    <dgm:cxn modelId="{0E3E3400-154C-421C-919A-E0CA360E1D4D}" type="presParOf" srcId="{37094D29-B330-4985-B526-FB391EE3C51E}" destId="{CECEC7F1-9B69-4EBA-B198-53FAB6525173}" srcOrd="1" destOrd="0" presId="urn:microsoft.com/office/officeart/2005/8/layout/equation2"/>
    <dgm:cxn modelId="{7C12A0F7-7E9A-4C13-A251-514EA8E9FAC5}" type="presParOf" srcId="{37094D29-B330-4985-B526-FB391EE3C51E}" destId="{83CD1F17-0A9A-4CD8-A7FF-FB9CC9DCF867}" srcOrd="2" destOrd="0" presId="urn:microsoft.com/office/officeart/2005/8/layout/equation2"/>
    <dgm:cxn modelId="{31AA50AE-A772-46B7-B19E-47E3853B8B60}" type="presParOf" srcId="{37094D29-B330-4985-B526-FB391EE3C51E}" destId="{36AB21D7-3DAF-4DFE-BC4E-3D2D25099924}" srcOrd="3" destOrd="0" presId="urn:microsoft.com/office/officeart/2005/8/layout/equation2"/>
    <dgm:cxn modelId="{7CCB6080-E44E-4C0A-89C4-5E086AD94109}" type="presParOf" srcId="{37094D29-B330-4985-B526-FB391EE3C51E}" destId="{ECC57C80-0140-49D8-B799-ED52A2D8B985}" srcOrd="4" destOrd="0" presId="urn:microsoft.com/office/officeart/2005/8/layout/equation2"/>
    <dgm:cxn modelId="{CE48903A-5AA4-406C-ABC3-D0A0C16A2FA2}" type="presParOf" srcId="{A945F7E8-0CE5-414E-8CF5-6CC7D8EA9AE0}" destId="{AF20CB32-CCBB-4CD8-B157-184DA847431E}" srcOrd="1" destOrd="0" presId="urn:microsoft.com/office/officeart/2005/8/layout/equation2"/>
    <dgm:cxn modelId="{BF7AC81C-0916-41CB-B539-E7F0B95FE5C8}" type="presParOf" srcId="{AF20CB32-CCBB-4CD8-B157-184DA847431E}" destId="{BB4F8074-E3B2-4BFF-AA1F-D4DAB8B5EC72}" srcOrd="0" destOrd="0" presId="urn:microsoft.com/office/officeart/2005/8/layout/equation2"/>
    <dgm:cxn modelId="{F9A40538-6C10-48E4-927B-40DCB8DA4DA6}" type="presParOf" srcId="{A945F7E8-0CE5-414E-8CF5-6CC7D8EA9AE0}" destId="{1280ED5D-35F8-48A9-8B7B-03EA683799B4}"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C913E4-2427-4037-B641-90547FE987C8}">
      <dsp:nvSpPr>
        <dsp:cNvPr id="0" name=""/>
        <dsp:cNvSpPr/>
      </dsp:nvSpPr>
      <dsp:spPr>
        <a:xfrm>
          <a:off x="2979" y="706491"/>
          <a:ext cx="1057560" cy="10575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GB" sz="1500" kern="1200" dirty="0" smtClean="0"/>
            <a:t>Type of exposure</a:t>
          </a:r>
          <a:endParaRPr lang="en-GB" sz="1500" kern="1200" dirty="0"/>
        </a:p>
      </dsp:txBody>
      <dsp:txXfrm>
        <a:off x="157855" y="861367"/>
        <a:ext cx="747808" cy="747808"/>
      </dsp:txXfrm>
    </dsp:sp>
    <dsp:sp modelId="{83CD1F17-0A9A-4CD8-A7FF-FB9CC9DCF867}">
      <dsp:nvSpPr>
        <dsp:cNvPr id="0" name=""/>
        <dsp:cNvSpPr/>
      </dsp:nvSpPr>
      <dsp:spPr>
        <a:xfrm>
          <a:off x="225066" y="1849926"/>
          <a:ext cx="613384" cy="613384"/>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GB" sz="1000" kern="1200"/>
        </a:p>
      </dsp:txBody>
      <dsp:txXfrm>
        <a:off x="306370" y="2084484"/>
        <a:ext cx="450776" cy="144268"/>
      </dsp:txXfrm>
    </dsp:sp>
    <dsp:sp modelId="{ECC57C80-0140-49D8-B799-ED52A2D8B985}">
      <dsp:nvSpPr>
        <dsp:cNvPr id="0" name=""/>
        <dsp:cNvSpPr/>
      </dsp:nvSpPr>
      <dsp:spPr>
        <a:xfrm>
          <a:off x="2979" y="2549184"/>
          <a:ext cx="1057560" cy="10575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GB" sz="1500" kern="1200" dirty="0" smtClean="0"/>
            <a:t>Degree of exposure</a:t>
          </a:r>
          <a:endParaRPr lang="en-GB" sz="1500" kern="1200" dirty="0"/>
        </a:p>
      </dsp:txBody>
      <dsp:txXfrm>
        <a:off x="157855" y="2704060"/>
        <a:ext cx="747808" cy="747808"/>
      </dsp:txXfrm>
    </dsp:sp>
    <dsp:sp modelId="{AF20CB32-CCBB-4CD8-B157-184DA847431E}">
      <dsp:nvSpPr>
        <dsp:cNvPr id="0" name=""/>
        <dsp:cNvSpPr/>
      </dsp:nvSpPr>
      <dsp:spPr>
        <a:xfrm>
          <a:off x="1219173" y="1959912"/>
          <a:ext cx="336304" cy="3934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a:p>
      </dsp:txBody>
      <dsp:txXfrm>
        <a:off x="1219173" y="2038594"/>
        <a:ext cx="235413" cy="236048"/>
      </dsp:txXfrm>
    </dsp:sp>
    <dsp:sp modelId="{1280ED5D-35F8-48A9-8B7B-03EA683799B4}">
      <dsp:nvSpPr>
        <dsp:cNvPr id="0" name=""/>
        <dsp:cNvSpPr/>
      </dsp:nvSpPr>
      <dsp:spPr>
        <a:xfrm>
          <a:off x="1695075" y="1099058"/>
          <a:ext cx="2115120" cy="21151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GB" sz="3200" kern="1200" dirty="0" smtClean="0"/>
            <a:t>What is exposed to risks? </a:t>
          </a:r>
          <a:endParaRPr lang="en-GB" sz="3200" kern="1200" dirty="0"/>
        </a:p>
      </dsp:txBody>
      <dsp:txXfrm>
        <a:off x="2004827" y="1408810"/>
        <a:ext cx="1495616" cy="1495616"/>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F056B6-FA26-4103-8EC8-32CE7B756B55}" type="datetimeFigureOut">
              <a:rPr lang="en-GB" smtClean="0"/>
              <a:t>05/08/2015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AEDA65-43CA-4067-9C02-C184148FF4D1}" type="slidenum">
              <a:rPr lang="en-GB" smtClean="0"/>
              <a:t>‹#›</a:t>
            </a:fld>
            <a:endParaRPr lang="en-GB"/>
          </a:p>
        </p:txBody>
      </p:sp>
    </p:spTree>
    <p:extLst>
      <p:ext uri="{BB962C8B-B14F-4D97-AF65-F5344CB8AC3E}">
        <p14:creationId xmlns:p14="http://schemas.microsoft.com/office/powerpoint/2010/main" val="1368954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5" name="Picture 34" descr="iStock_000001935273Large.jpg"/>
          <p:cNvPicPr>
            <a:picLocks noChangeAspect="1"/>
          </p:cNvPicPr>
          <p:nvPr userDrawn="1"/>
        </p:nvPicPr>
        <p:blipFill rotWithShape="1">
          <a:blip r:embed="rId2">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37" name="Rectangle 36"/>
          <p:cNvSpPr/>
          <p:nvPr userDrawn="1"/>
        </p:nvSpPr>
        <p:spPr>
          <a:xfrm>
            <a:off x="0" y="4152900"/>
            <a:ext cx="9144000" cy="27051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pic>
        <p:nvPicPr>
          <p:cNvPr id="39" name="Picture 3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41" name="Rectangle 40"/>
          <p:cNvSpPr/>
          <p:nvPr userDrawn="1"/>
        </p:nvSpPr>
        <p:spPr>
          <a:xfrm>
            <a:off x="-24582" y="145654"/>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smtClean="0">
                <a:solidFill>
                  <a:srgbClr val="FFFFFF"/>
                </a:solidFill>
                <a:latin typeface="Arial"/>
                <a:cs typeface="Arial"/>
              </a:rPr>
              <a:t>COMPLIMENTARY TEACHING MATERIALS</a:t>
            </a:r>
            <a:endParaRPr lang="en-US" sz="1000" dirty="0">
              <a:solidFill>
                <a:srgbClr val="FFFFFF"/>
              </a:solidFill>
              <a:latin typeface="Arial"/>
              <a:cs typeface="Arial"/>
            </a:endParaRPr>
          </a:p>
        </p:txBody>
      </p:sp>
      <p:sp>
        <p:nvSpPr>
          <p:cNvPr id="42" name="Title 41"/>
          <p:cNvSpPr>
            <a:spLocks noGrp="1"/>
          </p:cNvSpPr>
          <p:nvPr>
            <p:ph type="title"/>
          </p:nvPr>
        </p:nvSpPr>
        <p:spPr>
          <a:xfrm>
            <a:off x="685800" y="4453030"/>
            <a:ext cx="7772400" cy="991419"/>
          </a:xfrm>
        </p:spPr>
        <p:txBody>
          <a:bodyPr anchor="t">
            <a:normAutofit/>
          </a:bodyPr>
          <a:lstStyle>
            <a:lvl1pPr algn="l">
              <a:defRPr sz="2900" b="0">
                <a:solidFill>
                  <a:schemeClr val="bg1"/>
                </a:solidFill>
                <a:latin typeface="Arial" pitchFamily="34" charset="0"/>
                <a:cs typeface="Arial" pitchFamily="34" charset="0"/>
              </a:defRPr>
            </a:lvl1pPr>
          </a:lstStyle>
          <a:p>
            <a:r>
              <a:rPr lang="en-US" dirty="0" smtClean="0"/>
              <a:t>Click to edit Master title style</a:t>
            </a:r>
            <a:endParaRPr lang="en-GB" dirty="0"/>
          </a:p>
        </p:txBody>
      </p:sp>
      <p:sp>
        <p:nvSpPr>
          <p:cNvPr id="48" name="Subtitle 2"/>
          <p:cNvSpPr>
            <a:spLocks noGrp="1"/>
          </p:cNvSpPr>
          <p:nvPr>
            <p:ph type="subTitle" idx="1"/>
          </p:nvPr>
        </p:nvSpPr>
        <p:spPr>
          <a:xfrm>
            <a:off x="685800" y="5455920"/>
            <a:ext cx="7741920" cy="855358"/>
          </a:xfrm>
        </p:spPr>
        <p:txBody>
          <a:bodyPr>
            <a:normAutofit/>
          </a:bodyPr>
          <a:lstStyle>
            <a:lvl1pPr marL="0" indent="0" algn="l">
              <a:buNone/>
              <a:defRPr sz="1800" b="1">
                <a:solidFill>
                  <a:srgbClr val="93CDD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395039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8" name="Picture 7" descr="iStock_000003644147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80512" cy="6145632"/>
          </a:xfrm>
          <a:prstGeom prst="rect">
            <a:avLst/>
          </a:prstGeom>
        </p:spPr>
      </p:pic>
      <p:sp>
        <p:nvSpPr>
          <p:cNvPr id="9" name="Rectangle 8"/>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10" name="Picture 9"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2" name="Title Placeholder 1"/>
          <p:cNvSpPr>
            <a:spLocks noGrp="1"/>
          </p:cNvSpPr>
          <p:nvPr>
            <p:ph type="title"/>
          </p:nvPr>
        </p:nvSpPr>
        <p:spPr>
          <a:xfrm>
            <a:off x="973931" y="1260321"/>
            <a:ext cx="7196137" cy="997743"/>
          </a:xfrm>
          <a:prstGeom prst="rect">
            <a:avLst/>
          </a:prstGeom>
        </p:spPr>
        <p:txBody>
          <a:bodyPr vert="horz" lIns="91440" tIns="45720" rIns="91440" bIns="45720" rtlCol="0" anchor="ctr">
            <a:normAutofit/>
          </a:bodyPr>
          <a:lstStyle>
            <a:lvl1pPr algn="l">
              <a:defRPr sz="2900" b="1"/>
            </a:lvl1pPr>
          </a:lstStyle>
          <a:p>
            <a:r>
              <a:rPr lang="en-GB" dirty="0" smtClean="0"/>
              <a:t>Click to edit Master title style</a:t>
            </a:r>
            <a:endParaRPr lang="en-US" dirty="0"/>
          </a:p>
        </p:txBody>
      </p:sp>
      <p:sp>
        <p:nvSpPr>
          <p:cNvPr id="13" name="Subtitle 2"/>
          <p:cNvSpPr>
            <a:spLocks noGrp="1"/>
          </p:cNvSpPr>
          <p:nvPr>
            <p:ph type="subTitle" idx="1"/>
          </p:nvPr>
        </p:nvSpPr>
        <p:spPr>
          <a:xfrm>
            <a:off x="976401" y="2258064"/>
            <a:ext cx="7741920" cy="855358"/>
          </a:xfrm>
        </p:spPr>
        <p:txBody>
          <a:bodyPr>
            <a:normAutofit/>
          </a:bodyPr>
          <a:lstStyle>
            <a:lvl1pPr marL="0" indent="0" algn="l">
              <a:buNone/>
              <a:defRPr sz="1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3163609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12" name="Picture 11" descr="iStock_000001935273Large.jpg"/>
          <p:cNvPicPr>
            <a:picLocks noChangeAspect="1"/>
          </p:cNvPicPr>
          <p:nvPr userDrawn="1"/>
        </p:nvPicPr>
        <p:blipFill rotWithShape="1">
          <a:blip r:embed="rId2">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4160520"/>
            <a:ext cx="9144000" cy="269748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endParaRPr lang="en-US" sz="4200" dirty="0">
              <a:solidFill>
                <a:schemeClr val="bg1"/>
              </a:solidFill>
              <a:latin typeface="Arial"/>
              <a:cs typeface="Arial"/>
            </a:endParaRPr>
          </a:p>
        </p:txBody>
      </p:sp>
      <p:pic>
        <p:nvPicPr>
          <p:cNvPr id="10" name="Picture 9"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Tree>
    <p:extLst>
      <p:ext uri="{BB962C8B-B14F-4D97-AF65-F5344CB8AC3E}">
        <p14:creationId xmlns:p14="http://schemas.microsoft.com/office/powerpoint/2010/main" val="399208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INTRODUCTION</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spTree>
    <p:extLst>
      <p:ext uri="{BB962C8B-B14F-4D97-AF65-F5344CB8AC3E}">
        <p14:creationId xmlns:p14="http://schemas.microsoft.com/office/powerpoint/2010/main" val="26491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extLst>
              <a:ext uri="{28A0092B-C50C-407E-A947-70E740481C1C}">
                <a14:useLocalDpi xmlns:a14="http://schemas.microsoft.com/office/drawing/2010/main" val="0"/>
              </a:ext>
            </a:extLst>
          </a:blip>
          <a:srcRect t="32937" b="32937"/>
          <a:stretch/>
        </p:blipFill>
        <p:spPr>
          <a:xfrm>
            <a:off x="0" y="0"/>
            <a:ext cx="9144000" cy="4160520"/>
          </a:xfrm>
          <a:prstGeom prst="rect">
            <a:avLst/>
          </a:prstGeom>
        </p:spPr>
      </p:pic>
      <p:sp>
        <p:nvSpPr>
          <p:cNvPr id="8" name="Rectangle 7"/>
          <p:cNvSpPr/>
          <p:nvPr userDrawn="1"/>
        </p:nvSpPr>
        <p:spPr>
          <a:xfrm>
            <a:off x="0" y="4160520"/>
            <a:ext cx="9144000" cy="26974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endParaRPr lang="en-US" sz="4200" dirty="0">
              <a:solidFill>
                <a:schemeClr val="bg1"/>
              </a:solidFill>
              <a:latin typeface="Arial"/>
              <a:cs typeface="Arial"/>
            </a:endParaRPr>
          </a:p>
        </p:txBody>
      </p:sp>
      <p:pic>
        <p:nvPicPr>
          <p:cNvPr id="10" name="Picture 9"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Tree>
    <p:extLst>
      <p:ext uri="{BB962C8B-B14F-4D97-AF65-F5344CB8AC3E}">
        <p14:creationId xmlns:p14="http://schemas.microsoft.com/office/powerpoint/2010/main" val="369373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rketing Tools">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MARKETING TOOLS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spTree>
    <p:extLst>
      <p:ext uri="{BB962C8B-B14F-4D97-AF65-F5344CB8AC3E}">
        <p14:creationId xmlns:p14="http://schemas.microsoft.com/office/powerpoint/2010/main" val="132586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rategies">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STRATEGIES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spTree>
    <p:extLst>
      <p:ext uri="{BB962C8B-B14F-4D97-AF65-F5344CB8AC3E}">
        <p14:creationId xmlns:p14="http://schemas.microsoft.com/office/powerpoint/2010/main" val="400555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4" name="TextBox 13"/>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LEARNING OBJECTIVES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469557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GB" dirty="0" smtClean="0"/>
              <a:t>Click to edit Master title style</a:t>
            </a:r>
            <a:endParaRPr lang="en-US" dirty="0"/>
          </a:p>
        </p:txBody>
      </p:sp>
    </p:spTree>
    <p:extLst>
      <p:ext uri="{BB962C8B-B14F-4D97-AF65-F5344CB8AC3E}">
        <p14:creationId xmlns:p14="http://schemas.microsoft.com/office/powerpoint/2010/main" val="887707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7" y="1272381"/>
            <a:ext cx="3382644"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GB" dirty="0" smtClean="0"/>
              <a:t>Click to edit Master title style</a:t>
            </a:r>
            <a:endParaRPr lang="en-US" dirty="0"/>
          </a:p>
        </p:txBody>
      </p:sp>
      <p:sp>
        <p:nvSpPr>
          <p:cNvPr id="11" name="Content Placeholder 16"/>
          <p:cNvSpPr>
            <a:spLocks noGrp="1"/>
          </p:cNvSpPr>
          <p:nvPr>
            <p:ph sz="quarter" idx="14"/>
          </p:nvPr>
        </p:nvSpPr>
        <p:spPr>
          <a:xfrm>
            <a:off x="4572000" y="1272381"/>
            <a:ext cx="3813493"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890910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D500C-2DAD-E24B-947F-AA454B3B4803}" type="datetimeFigureOut">
              <a:rPr lang="en-US" smtClean="0"/>
              <a:t>05/08/2015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DD8636-02F0-2043-B1BF-E7E2D60464E4}" type="slidenum">
              <a:rPr lang="en-US" smtClean="0"/>
              <a:t>‹#›</a:t>
            </a:fld>
            <a:endParaRPr lang="en-US"/>
          </a:p>
        </p:txBody>
      </p:sp>
    </p:spTree>
    <p:extLst>
      <p:ext uri="{BB962C8B-B14F-4D97-AF65-F5344CB8AC3E}">
        <p14:creationId xmlns:p14="http://schemas.microsoft.com/office/powerpoint/2010/main" val="708712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63" r:id="rId7"/>
    <p:sldLayoutId id="2147483664" r:id="rId8"/>
    <p:sldLayoutId id="2147483665" r:id="rId9"/>
    <p:sldLayoutId id="2147483652"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9.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hyperlink" Target="http://www.hse.gov.uk/risk/faq.htm#q7" TargetMode="Externa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a:cs typeface="Arial"/>
              </a:rPr>
              <a:t>Risk and Safety Management in the Leisure, Events, Tourism and Sports Industries</a:t>
            </a:r>
            <a:br>
              <a:rPr lang="en-US" dirty="0">
                <a:latin typeface="Arial"/>
                <a:cs typeface="Arial"/>
              </a:rPr>
            </a:br>
            <a:endParaRPr lang="en-GB" dirty="0"/>
          </a:p>
        </p:txBody>
      </p:sp>
      <p:sp>
        <p:nvSpPr>
          <p:cNvPr id="3" name="Subtitle 2"/>
          <p:cNvSpPr>
            <a:spLocks noGrp="1"/>
          </p:cNvSpPr>
          <p:nvPr>
            <p:ph type="subTitle" idx="1"/>
          </p:nvPr>
        </p:nvSpPr>
        <p:spPr/>
        <p:txBody>
          <a:bodyPr/>
          <a:lstStyle/>
          <a:p>
            <a:r>
              <a:rPr lang="en-US" dirty="0">
                <a:solidFill>
                  <a:schemeClr val="accent5">
                    <a:lumMod val="60000"/>
                    <a:lumOff val="40000"/>
                  </a:schemeClr>
                </a:solidFill>
                <a:latin typeface="Arial"/>
                <a:cs typeface="Arial"/>
              </a:rPr>
              <a:t>Mark </a:t>
            </a:r>
            <a:r>
              <a:rPr lang="en-US" dirty="0" err="1">
                <a:solidFill>
                  <a:schemeClr val="accent5">
                    <a:lumMod val="60000"/>
                    <a:lumOff val="40000"/>
                  </a:schemeClr>
                </a:solidFill>
                <a:latin typeface="Arial"/>
                <a:cs typeface="Arial"/>
              </a:rPr>
              <a:t>Piekarz</a:t>
            </a:r>
            <a:r>
              <a:rPr lang="en-US" dirty="0">
                <a:solidFill>
                  <a:schemeClr val="accent5">
                    <a:lumMod val="60000"/>
                    <a:lumOff val="40000"/>
                  </a:schemeClr>
                </a:solidFill>
                <a:latin typeface="Arial"/>
                <a:cs typeface="Arial"/>
              </a:rPr>
              <a:t>, Ian Jenkins and Peter Mills</a:t>
            </a:r>
          </a:p>
          <a:p>
            <a:endParaRPr lang="en-GB" dirty="0"/>
          </a:p>
        </p:txBody>
      </p:sp>
    </p:spTree>
    <p:extLst>
      <p:ext uri="{BB962C8B-B14F-4D97-AF65-F5344CB8AC3E}">
        <p14:creationId xmlns:p14="http://schemas.microsoft.com/office/powerpoint/2010/main" val="3075493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340242" y="1077433"/>
            <a:ext cx="3212855" cy="3977893"/>
          </a:xfrm>
        </p:spPr>
        <p:txBody>
          <a:bodyPr>
            <a:normAutofit fontScale="70000" lnSpcReduction="20000"/>
          </a:bodyPr>
          <a:lstStyle/>
          <a:p>
            <a:r>
              <a:rPr lang="en-GB" b="1" dirty="0" smtClean="0"/>
              <a:t>Hazards can either be seen as</a:t>
            </a:r>
            <a:r>
              <a:rPr lang="en-GB" dirty="0" smtClean="0"/>
              <a:t>:</a:t>
            </a:r>
          </a:p>
          <a:p>
            <a:pPr marL="457200" indent="-457200">
              <a:buFontTx/>
              <a:buChar char="-"/>
            </a:pPr>
            <a:r>
              <a:rPr lang="en-GB" dirty="0" smtClean="0"/>
              <a:t>the </a:t>
            </a:r>
            <a:r>
              <a:rPr lang="en-GB" i="1" dirty="0" smtClean="0"/>
              <a:t>cause </a:t>
            </a:r>
            <a:r>
              <a:rPr lang="en-GB" dirty="0" smtClean="0"/>
              <a:t>of harm;</a:t>
            </a:r>
          </a:p>
          <a:p>
            <a:pPr marL="457200" indent="-457200">
              <a:buFontTx/>
              <a:buChar char="-"/>
            </a:pPr>
            <a:r>
              <a:rPr lang="en-GB" dirty="0" smtClean="0"/>
              <a:t>or the </a:t>
            </a:r>
            <a:r>
              <a:rPr lang="en-GB" i="1" dirty="0"/>
              <a:t>source</a:t>
            </a:r>
            <a:r>
              <a:rPr lang="en-GB" dirty="0"/>
              <a:t> of the </a:t>
            </a:r>
            <a:r>
              <a:rPr lang="en-GB" dirty="0" smtClean="0"/>
              <a:t>risk.</a:t>
            </a:r>
            <a:endParaRPr lang="en-GB" dirty="0"/>
          </a:p>
          <a:p>
            <a:r>
              <a:rPr lang="en-GB" b="1" dirty="0" smtClean="0"/>
              <a:t>Does it matter?</a:t>
            </a:r>
          </a:p>
          <a:p>
            <a:r>
              <a:rPr lang="en-GB" dirty="0" smtClean="0"/>
              <a:t>-Preference is to refer to the hazard as the </a:t>
            </a:r>
            <a:r>
              <a:rPr lang="en-GB" i="1" dirty="0" smtClean="0"/>
              <a:t>source</a:t>
            </a:r>
            <a:r>
              <a:rPr lang="en-GB" dirty="0" smtClean="0"/>
              <a:t>, because it encourages a more detailed analysis of causation (See the Anatomy of Risk diagram).</a:t>
            </a:r>
            <a:endParaRPr lang="en-GB" dirty="0"/>
          </a:p>
        </p:txBody>
      </p:sp>
      <p:sp>
        <p:nvSpPr>
          <p:cNvPr id="3" name="Title 2"/>
          <p:cNvSpPr>
            <a:spLocks noGrp="1"/>
          </p:cNvSpPr>
          <p:nvPr>
            <p:ph type="title"/>
          </p:nvPr>
        </p:nvSpPr>
        <p:spPr/>
        <p:txBody>
          <a:bodyPr/>
          <a:lstStyle/>
          <a:p>
            <a:r>
              <a:rPr lang="en-GB" dirty="0"/>
              <a:t>KEY CONCEPTS </a:t>
            </a:r>
            <a:r>
              <a:rPr lang="en-GB" dirty="0" smtClean="0"/>
              <a:t>2: HAZARDS</a:t>
            </a:r>
            <a:endParaRPr lang="en-GB" dirty="0"/>
          </a:p>
        </p:txBody>
      </p:sp>
      <p:sp>
        <p:nvSpPr>
          <p:cNvPr id="5" name="Content Placeholder 4"/>
          <p:cNvSpPr>
            <a:spLocks noGrp="1"/>
          </p:cNvSpPr>
          <p:nvPr>
            <p:ph sz="quarter" idx="14"/>
          </p:nvPr>
        </p:nvSpPr>
        <p:spPr>
          <a:xfrm>
            <a:off x="3383280" y="997059"/>
            <a:ext cx="5655369" cy="3000175"/>
          </a:xfrm>
        </p:spPr>
        <p:txBody>
          <a:bodyPr>
            <a:normAutofit/>
          </a:bodyPr>
          <a:lstStyle/>
          <a:p>
            <a:r>
              <a:rPr lang="en-GB" sz="2400" b="1" dirty="0" smtClean="0"/>
              <a:t>A simple illustration: golf and hazards </a:t>
            </a:r>
            <a:endParaRPr lang="en-GB" sz="2100" dirty="0"/>
          </a:p>
          <a:p>
            <a:r>
              <a:rPr lang="en-GB" sz="1400" dirty="0" smtClean="0"/>
              <a:t>-Sand </a:t>
            </a:r>
            <a:r>
              <a:rPr lang="en-GB" sz="1400" dirty="0"/>
              <a:t>bunkers and water features are referred to as </a:t>
            </a:r>
            <a:r>
              <a:rPr lang="en-GB" sz="1400" dirty="0" smtClean="0"/>
              <a:t>hazards</a:t>
            </a:r>
            <a:r>
              <a:rPr lang="en-GB" sz="1400" dirty="0"/>
              <a:t>.</a:t>
            </a:r>
            <a:endParaRPr lang="en-GB" sz="1400" dirty="0" smtClean="0"/>
          </a:p>
          <a:p>
            <a:r>
              <a:rPr lang="en-GB" sz="1400" dirty="0" smtClean="0"/>
              <a:t>-The </a:t>
            </a:r>
            <a:r>
              <a:rPr lang="en-GB" sz="1400" dirty="0"/>
              <a:t>risk can relate to the ball landing in these hazards resulting in shots being dropped, </a:t>
            </a:r>
            <a:r>
              <a:rPr lang="en-GB" sz="1400" dirty="0" smtClean="0"/>
              <a:t>or a game lost. </a:t>
            </a:r>
          </a:p>
          <a:p>
            <a:r>
              <a:rPr lang="en-GB" sz="1400" dirty="0" smtClean="0"/>
              <a:t>-Bunkers don’t cause the risk – this is down to the shot played, weather conditions, player ability, but they are the source of the risks (</a:t>
            </a:r>
            <a:r>
              <a:rPr lang="en-GB" sz="1400" dirty="0" err="1" smtClean="0"/>
              <a:t>e.g</a:t>
            </a:r>
            <a:r>
              <a:rPr lang="en-GB" sz="1400" dirty="0" smtClean="0"/>
              <a:t> losing the game)</a:t>
            </a:r>
            <a:endParaRPr lang="en-GB" sz="1400" dirty="0"/>
          </a:p>
          <a:p>
            <a:r>
              <a:rPr lang="en-GB" sz="1400" dirty="0" smtClean="0"/>
              <a:t>-The hazard is neither good or bad and must be interacted with to generate the risks.</a:t>
            </a:r>
          </a:p>
          <a:p>
            <a:r>
              <a:rPr lang="en-GB" sz="1400" dirty="0"/>
              <a:t>-</a:t>
            </a:r>
            <a:r>
              <a:rPr lang="en-GB" sz="1400" dirty="0" smtClean="0"/>
              <a:t>Part </a:t>
            </a:r>
            <a:r>
              <a:rPr lang="en-GB" sz="1400" dirty="0"/>
              <a:t>of the enjoyment and challenge.</a:t>
            </a:r>
          </a:p>
          <a:p>
            <a:pPr marL="342900" indent="-342900">
              <a:buFontTx/>
              <a:buChar char="-"/>
            </a:pPr>
            <a:endParaRPr lang="en-GB" sz="1900" dirty="0" smtClean="0"/>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336869" y="3553097"/>
            <a:ext cx="3749039" cy="2164483"/>
          </a:xfrm>
          <a:prstGeom prst="rect">
            <a:avLst/>
          </a:prstGeom>
        </p:spPr>
      </p:pic>
    </p:spTree>
    <p:extLst>
      <p:ext uri="{BB962C8B-B14F-4D97-AF65-F5344CB8AC3E}">
        <p14:creationId xmlns:p14="http://schemas.microsoft.com/office/powerpoint/2010/main" val="15189623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34679" y="1272381"/>
            <a:ext cx="4097079" cy="4313237"/>
          </a:xfrm>
        </p:spPr>
        <p:txBody>
          <a:bodyPr>
            <a:normAutofit fontScale="55000" lnSpcReduction="20000"/>
          </a:bodyPr>
          <a:lstStyle/>
          <a:p>
            <a:r>
              <a:rPr lang="en-GB" sz="3800" b="1" dirty="0" smtClean="0"/>
              <a:t>Chance, probability or likelihood:</a:t>
            </a:r>
          </a:p>
          <a:p>
            <a:r>
              <a:rPr lang="en-GB" dirty="0" smtClean="0"/>
              <a:t>-What is the chance of a risk event occurring?</a:t>
            </a:r>
          </a:p>
          <a:p>
            <a:r>
              <a:rPr lang="en-GB" dirty="0" smtClean="0"/>
              <a:t>-</a:t>
            </a:r>
            <a:r>
              <a:rPr lang="en-GB" b="1" i="1" dirty="0"/>
              <a:t>P</a:t>
            </a:r>
            <a:r>
              <a:rPr lang="en-GB" b="1" i="1" dirty="0" smtClean="0"/>
              <a:t>robability</a:t>
            </a:r>
            <a:r>
              <a:rPr lang="en-GB" dirty="0" smtClean="0"/>
              <a:t> </a:t>
            </a:r>
            <a:r>
              <a:rPr lang="en-GB" dirty="0"/>
              <a:t>is the more precise statement of chance, </a:t>
            </a:r>
            <a:r>
              <a:rPr lang="en-GB" dirty="0" smtClean="0"/>
              <a:t>derived </a:t>
            </a:r>
            <a:r>
              <a:rPr lang="en-GB" dirty="0"/>
              <a:t>from mathematical </a:t>
            </a:r>
            <a:r>
              <a:rPr lang="en-GB" dirty="0" smtClean="0"/>
              <a:t>modelling </a:t>
            </a:r>
            <a:r>
              <a:rPr lang="en-GB" dirty="0"/>
              <a:t>and </a:t>
            </a:r>
            <a:r>
              <a:rPr lang="en-GB" dirty="0" smtClean="0"/>
              <a:t>described </a:t>
            </a:r>
            <a:r>
              <a:rPr lang="en-GB" dirty="0"/>
              <a:t>in numeric terms, or given a percentage value, </a:t>
            </a:r>
            <a:r>
              <a:rPr lang="en-GB" dirty="0" smtClean="0"/>
              <a:t>(e.g. a 50</a:t>
            </a:r>
            <a:r>
              <a:rPr lang="en-GB" dirty="0"/>
              <a:t>% probability of getting heads when flipping a </a:t>
            </a:r>
            <a:r>
              <a:rPr lang="en-GB" dirty="0" smtClean="0"/>
              <a:t>coin).</a:t>
            </a:r>
            <a:endParaRPr lang="en-GB" dirty="0"/>
          </a:p>
          <a:p>
            <a:r>
              <a:rPr lang="en-GB" b="1" i="1" dirty="0" smtClean="0"/>
              <a:t>-Likelihood</a:t>
            </a:r>
            <a:r>
              <a:rPr lang="en-GB" dirty="0" smtClean="0"/>
              <a:t> </a:t>
            </a:r>
            <a:r>
              <a:rPr lang="en-GB" dirty="0"/>
              <a:t>can be a less precise term and is often expressed </a:t>
            </a:r>
            <a:r>
              <a:rPr lang="en-GB" dirty="0" smtClean="0"/>
              <a:t>by </a:t>
            </a:r>
            <a:r>
              <a:rPr lang="en-GB" dirty="0"/>
              <a:t>qualitative statements, such as </a:t>
            </a:r>
            <a:r>
              <a:rPr lang="en-GB" dirty="0" smtClean="0"/>
              <a:t>events having </a:t>
            </a:r>
            <a:r>
              <a:rPr lang="en-GB" dirty="0"/>
              <a:t>a ‘high’, ‘medium’ or ‘low likelihood’ of occurrence. </a:t>
            </a:r>
            <a:endParaRPr lang="en-GB" dirty="0" smtClean="0"/>
          </a:p>
          <a:p>
            <a:r>
              <a:rPr lang="en-GB" dirty="0" smtClean="0"/>
              <a:t>-The </a:t>
            </a:r>
            <a:r>
              <a:rPr lang="en-GB" dirty="0"/>
              <a:t>preference in this work is to use the term </a:t>
            </a:r>
            <a:r>
              <a:rPr lang="en-GB" dirty="0" smtClean="0"/>
              <a:t>likelihood</a:t>
            </a:r>
            <a:r>
              <a:rPr lang="en-GB" dirty="0"/>
              <a:t>.</a:t>
            </a:r>
          </a:p>
        </p:txBody>
      </p:sp>
      <p:sp>
        <p:nvSpPr>
          <p:cNvPr id="3" name="Title 2"/>
          <p:cNvSpPr>
            <a:spLocks noGrp="1"/>
          </p:cNvSpPr>
          <p:nvPr>
            <p:ph type="title"/>
          </p:nvPr>
        </p:nvSpPr>
        <p:spPr>
          <a:xfrm>
            <a:off x="535578" y="274638"/>
            <a:ext cx="7849916" cy="997743"/>
          </a:xfrm>
        </p:spPr>
        <p:txBody>
          <a:bodyPr/>
          <a:lstStyle/>
          <a:p>
            <a:r>
              <a:rPr lang="en-GB" dirty="0"/>
              <a:t>KEY CONCEPTS </a:t>
            </a:r>
            <a:r>
              <a:rPr lang="en-GB" dirty="0" smtClean="0"/>
              <a:t>3: LIKELIHOOD AND OUTCOMES</a:t>
            </a:r>
            <a:endParaRPr lang="en-GB" dirty="0"/>
          </a:p>
        </p:txBody>
      </p:sp>
      <p:sp>
        <p:nvSpPr>
          <p:cNvPr id="5" name="Content Placeholder 4"/>
          <p:cNvSpPr>
            <a:spLocks noGrp="1"/>
          </p:cNvSpPr>
          <p:nvPr>
            <p:ph sz="quarter" idx="14"/>
          </p:nvPr>
        </p:nvSpPr>
        <p:spPr>
          <a:xfrm>
            <a:off x="4465674" y="1272381"/>
            <a:ext cx="4455042" cy="4447936"/>
          </a:xfrm>
        </p:spPr>
        <p:txBody>
          <a:bodyPr>
            <a:normAutofit fontScale="25000" lnSpcReduction="20000"/>
          </a:bodyPr>
          <a:lstStyle/>
          <a:p>
            <a:r>
              <a:rPr lang="en-GB" sz="8000" b="1" dirty="0" smtClean="0"/>
              <a:t>Severity, outcome, consequences, magnitude or impact</a:t>
            </a:r>
            <a:r>
              <a:rPr lang="en-GB" sz="5100" b="1" dirty="0" smtClean="0"/>
              <a:t>:</a:t>
            </a:r>
          </a:p>
          <a:p>
            <a:pPr marL="457200" indent="-457200">
              <a:buFontTx/>
              <a:buChar char="-"/>
            </a:pPr>
            <a:r>
              <a:rPr lang="en-GB" sz="6200" dirty="0" smtClean="0"/>
              <a:t>What are the consequences if the risk event occurs?</a:t>
            </a:r>
          </a:p>
          <a:p>
            <a:pPr marL="457200" indent="-457200">
              <a:buFontTx/>
              <a:buChar char="-"/>
            </a:pPr>
            <a:r>
              <a:rPr lang="en-GB" sz="6200" dirty="0" smtClean="0"/>
              <a:t>-Work </a:t>
            </a:r>
            <a:r>
              <a:rPr lang="en-GB" sz="6200" dirty="0"/>
              <a:t>health and </a:t>
            </a:r>
            <a:r>
              <a:rPr lang="en-GB" sz="6200" dirty="0" smtClean="0"/>
              <a:t>safety use </a:t>
            </a:r>
            <a:r>
              <a:rPr lang="en-GB" sz="6200" dirty="0"/>
              <a:t>the term </a:t>
            </a:r>
            <a:r>
              <a:rPr lang="en-GB" sz="6200" b="1" i="1" dirty="0"/>
              <a:t>severity</a:t>
            </a:r>
            <a:r>
              <a:rPr lang="en-GB" sz="6200" dirty="0"/>
              <a:t>, focusing primarily on the harm, or injuries that can occur to identified groups or people. </a:t>
            </a:r>
            <a:endParaRPr lang="en-GB" sz="6200" dirty="0" smtClean="0"/>
          </a:p>
          <a:p>
            <a:pPr marL="457200" indent="-457200">
              <a:buFontTx/>
              <a:buChar char="-"/>
            </a:pPr>
            <a:r>
              <a:rPr lang="en-GB" sz="6200" dirty="0" smtClean="0"/>
              <a:t>In </a:t>
            </a:r>
            <a:r>
              <a:rPr lang="en-GB" sz="6200" dirty="0"/>
              <a:t>other areas of risk management, or those organisations which adopt the symmetric ISO (2009)  definition of </a:t>
            </a:r>
            <a:r>
              <a:rPr lang="en-GB" sz="6200" dirty="0" smtClean="0"/>
              <a:t>risk, the preference </a:t>
            </a:r>
            <a:r>
              <a:rPr lang="en-GB" sz="6200" dirty="0"/>
              <a:t>can be to use one </a:t>
            </a:r>
            <a:r>
              <a:rPr lang="en-GB" sz="6200" dirty="0" smtClean="0"/>
              <a:t>of </a:t>
            </a:r>
            <a:r>
              <a:rPr lang="en-GB" sz="6200" dirty="0"/>
              <a:t>the other, more neutral terms, such as </a:t>
            </a:r>
            <a:r>
              <a:rPr lang="en-GB" sz="6200" b="1" i="1" dirty="0"/>
              <a:t>outcome</a:t>
            </a:r>
            <a:r>
              <a:rPr lang="en-GB" sz="6200" dirty="0"/>
              <a:t> or </a:t>
            </a:r>
            <a:r>
              <a:rPr lang="en-GB" sz="6200" b="1" i="1" dirty="0" smtClean="0"/>
              <a:t>consequence</a:t>
            </a:r>
            <a:r>
              <a:rPr lang="en-GB" sz="6200" dirty="0" smtClean="0"/>
              <a:t>.</a:t>
            </a:r>
          </a:p>
          <a:p>
            <a:pPr marL="457200" indent="-457200">
              <a:buFontTx/>
              <a:buChar char="-"/>
            </a:pPr>
            <a:r>
              <a:rPr lang="en-GB" sz="6200" dirty="0" smtClean="0"/>
              <a:t>Should consider not only </a:t>
            </a:r>
            <a:r>
              <a:rPr lang="en-GB" sz="6200" b="1" i="1" dirty="0" smtClean="0"/>
              <a:t>who</a:t>
            </a:r>
            <a:r>
              <a:rPr lang="en-GB" sz="6200" dirty="0" smtClean="0"/>
              <a:t> </a:t>
            </a:r>
            <a:r>
              <a:rPr lang="en-GB" sz="6200" dirty="0"/>
              <a:t>can be exposed to injuries, but also </a:t>
            </a:r>
            <a:r>
              <a:rPr lang="en-GB" sz="6200" b="1" i="1" dirty="0"/>
              <a:t>what</a:t>
            </a:r>
            <a:r>
              <a:rPr lang="en-GB" sz="6200" dirty="0"/>
              <a:t> can be impacted upon.</a:t>
            </a:r>
          </a:p>
        </p:txBody>
      </p:sp>
    </p:spTree>
    <p:extLst>
      <p:ext uri="{BB962C8B-B14F-4D97-AF65-F5344CB8AC3E}">
        <p14:creationId xmlns:p14="http://schemas.microsoft.com/office/powerpoint/2010/main" val="26040181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25302" y="1272381"/>
            <a:ext cx="4146699" cy="4313237"/>
          </a:xfrm>
        </p:spPr>
        <p:txBody>
          <a:bodyPr>
            <a:normAutofit fontScale="47500" lnSpcReduction="20000"/>
          </a:bodyPr>
          <a:lstStyle/>
          <a:p>
            <a:pPr lvl="0"/>
            <a:r>
              <a:rPr lang="en-GB" b="1" dirty="0" smtClean="0"/>
              <a:t>What </a:t>
            </a:r>
            <a:r>
              <a:rPr lang="en-GB" b="1" dirty="0"/>
              <a:t>assets/components are exposed to </a:t>
            </a:r>
            <a:r>
              <a:rPr lang="en-GB" b="1" dirty="0" smtClean="0"/>
              <a:t>risks? </a:t>
            </a:r>
            <a:r>
              <a:rPr lang="en-GB" dirty="0" smtClean="0"/>
              <a:t>Key stakeholders, </a:t>
            </a:r>
            <a:r>
              <a:rPr lang="en-GB" dirty="0"/>
              <a:t>buildings, equipment, operational schedules, finances, reputation or brand and </a:t>
            </a:r>
            <a:r>
              <a:rPr lang="en-GB" dirty="0" smtClean="0"/>
              <a:t>market </a:t>
            </a:r>
            <a:r>
              <a:rPr lang="en-GB" dirty="0"/>
              <a:t>or league position.</a:t>
            </a:r>
          </a:p>
          <a:p>
            <a:pPr lvl="0"/>
            <a:r>
              <a:rPr lang="en-GB" b="1" dirty="0"/>
              <a:t>How are these assets </a:t>
            </a:r>
            <a:r>
              <a:rPr lang="en-GB" b="1" dirty="0" smtClean="0"/>
              <a:t>exposed? (Types)  </a:t>
            </a:r>
          </a:p>
          <a:p>
            <a:pPr lvl="0"/>
            <a:r>
              <a:rPr lang="en-GB" dirty="0" smtClean="0"/>
              <a:t>Physical </a:t>
            </a:r>
            <a:r>
              <a:rPr lang="en-GB" dirty="0"/>
              <a:t>harm, emotional harm, physical damage to equipment or buildings, loss of building or equipment, operational time delays, financial losses or gains, imprisonment, </a:t>
            </a:r>
            <a:r>
              <a:rPr lang="en-GB" dirty="0" smtClean="0"/>
              <a:t>competitiveness </a:t>
            </a:r>
            <a:r>
              <a:rPr lang="en-GB" dirty="0"/>
              <a:t>slippage or gains, credibility or reputation lost or enhanced.</a:t>
            </a:r>
          </a:p>
          <a:p>
            <a:pPr lvl="0"/>
            <a:r>
              <a:rPr lang="en-GB" b="1" dirty="0"/>
              <a:t>Degree of risk </a:t>
            </a:r>
            <a:r>
              <a:rPr lang="en-GB" b="1" dirty="0" smtClean="0"/>
              <a:t>exposure</a:t>
            </a:r>
            <a:r>
              <a:rPr lang="en-GB" b="1" dirty="0"/>
              <a:t>?</a:t>
            </a:r>
            <a:r>
              <a:rPr lang="en-GB" b="1" dirty="0" smtClean="0"/>
              <a:t>  </a:t>
            </a:r>
          </a:p>
          <a:p>
            <a:pPr lvl="0"/>
            <a:r>
              <a:rPr lang="en-GB" dirty="0" smtClean="0"/>
              <a:t>Relative </a:t>
            </a:r>
            <a:r>
              <a:rPr lang="en-GB" dirty="0"/>
              <a:t>stake of investment, client attribute (e.g</a:t>
            </a:r>
            <a:r>
              <a:rPr lang="en-GB" dirty="0" smtClean="0"/>
              <a:t>., </a:t>
            </a:r>
            <a:r>
              <a:rPr lang="en-GB" dirty="0"/>
              <a:t>children compared with adults), the time invested, degree of captive investment (i.e. a building, such as a hotel, in a country cannot be moved, whereas some services have no physical investment in buildings or equipment).</a:t>
            </a:r>
          </a:p>
          <a:p>
            <a:endParaRPr lang="en-GB" dirty="0"/>
          </a:p>
        </p:txBody>
      </p:sp>
      <p:sp>
        <p:nvSpPr>
          <p:cNvPr id="3" name="Title 2"/>
          <p:cNvSpPr>
            <a:spLocks noGrp="1"/>
          </p:cNvSpPr>
          <p:nvPr>
            <p:ph type="title"/>
          </p:nvPr>
        </p:nvSpPr>
        <p:spPr/>
        <p:txBody>
          <a:bodyPr>
            <a:normAutofit/>
          </a:bodyPr>
          <a:lstStyle/>
          <a:p>
            <a:r>
              <a:rPr lang="en-GB" dirty="0" smtClean="0"/>
              <a:t>KEY CONCEPTS 3 (CONTINUED): OUTCOMES AND RISK EXPOSURE   </a:t>
            </a:r>
            <a:endParaRPr lang="en-GB" dirty="0"/>
          </a:p>
        </p:txBody>
      </p:sp>
      <p:graphicFrame>
        <p:nvGraphicFramePr>
          <p:cNvPr id="6" name="Content Placeholder 5"/>
          <p:cNvGraphicFramePr>
            <a:graphicFrameLocks noGrp="1"/>
          </p:cNvGraphicFramePr>
          <p:nvPr>
            <p:ph sz="quarter" idx="14"/>
            <p:extLst>
              <p:ext uri="{D42A27DB-BD31-4B8C-83A1-F6EECF244321}">
                <p14:modId xmlns:p14="http://schemas.microsoft.com/office/powerpoint/2010/main" val="250703636"/>
              </p:ext>
            </p:extLst>
          </p:nvPr>
        </p:nvGraphicFramePr>
        <p:xfrm>
          <a:off x="4572000" y="1271588"/>
          <a:ext cx="3813175" cy="4313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41881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35987" y="1158967"/>
            <a:ext cx="3382644" cy="4313237"/>
          </a:xfrm>
        </p:spPr>
        <p:txBody>
          <a:bodyPr>
            <a:normAutofit fontScale="70000" lnSpcReduction="20000"/>
          </a:bodyPr>
          <a:lstStyle/>
          <a:p>
            <a:pPr marL="457200" indent="-457200">
              <a:buFont typeface="Arial" panose="020B0604020202020204" pitchFamily="34" charset="0"/>
              <a:buChar char="•"/>
            </a:pPr>
            <a:r>
              <a:rPr lang="en-GB" dirty="0" smtClean="0"/>
              <a:t>A </a:t>
            </a:r>
            <a:r>
              <a:rPr lang="en-GB" b="1" dirty="0"/>
              <a:t>trigger, spark</a:t>
            </a:r>
            <a:r>
              <a:rPr lang="en-GB" dirty="0"/>
              <a:t> or </a:t>
            </a:r>
            <a:r>
              <a:rPr lang="en-GB" b="1" dirty="0"/>
              <a:t>catalyst </a:t>
            </a:r>
            <a:r>
              <a:rPr lang="en-GB" dirty="0"/>
              <a:t>e</a:t>
            </a:r>
            <a:r>
              <a:rPr lang="en-GB" dirty="0" smtClean="0"/>
              <a:t>vent may sometimes be needed to unleash the hazards and risks.</a:t>
            </a:r>
            <a:endParaRPr lang="en-GB" dirty="0"/>
          </a:p>
          <a:p>
            <a:pPr marL="457200" indent="-457200">
              <a:buFont typeface="Arial" panose="020B0604020202020204" pitchFamily="34" charset="0"/>
              <a:buChar char="•"/>
            </a:pPr>
            <a:r>
              <a:rPr lang="en-GB" dirty="0" err="1" smtClean="0"/>
              <a:t>McKelvey</a:t>
            </a:r>
            <a:r>
              <a:rPr lang="en-GB" dirty="0" smtClean="0"/>
              <a:t> and </a:t>
            </a:r>
            <a:r>
              <a:rPr lang="en-GB" dirty="0" err="1" smtClean="0"/>
              <a:t>Andriani</a:t>
            </a:r>
            <a:r>
              <a:rPr lang="en-GB" dirty="0" smtClean="0"/>
              <a:t> (</a:t>
            </a:r>
            <a:r>
              <a:rPr lang="en-GB" dirty="0"/>
              <a:t>2010) </a:t>
            </a:r>
            <a:r>
              <a:rPr lang="en-GB" dirty="0" smtClean="0"/>
              <a:t>notes</a:t>
            </a:r>
            <a:r>
              <a:rPr lang="en-GB" i="1" dirty="0" smtClean="0"/>
              <a:t> </a:t>
            </a:r>
            <a:r>
              <a:rPr lang="en-GB" dirty="0" smtClean="0"/>
              <a:t>how </a:t>
            </a:r>
            <a:r>
              <a:rPr lang="en-GB" dirty="0"/>
              <a:t>risk </a:t>
            </a:r>
            <a:r>
              <a:rPr lang="en-GB" dirty="0" smtClean="0"/>
              <a:t>events can </a:t>
            </a:r>
            <a:r>
              <a:rPr lang="en-GB" dirty="0"/>
              <a:t>‘</a:t>
            </a:r>
            <a:r>
              <a:rPr lang="en-GB" dirty="0" smtClean="0"/>
              <a:t>incubate’ or smoulder </a:t>
            </a:r>
            <a:r>
              <a:rPr lang="en-GB" dirty="0"/>
              <a:t>away unnoticed, </a:t>
            </a:r>
            <a:r>
              <a:rPr lang="en-GB" dirty="0" smtClean="0"/>
              <a:t>just needing </a:t>
            </a:r>
            <a:r>
              <a:rPr lang="en-GB" dirty="0"/>
              <a:t>a triggering event </a:t>
            </a:r>
            <a:r>
              <a:rPr lang="en-GB" dirty="0" smtClean="0"/>
              <a:t>to create a risk or a more serious crisis. </a:t>
            </a:r>
            <a:endParaRPr lang="en-GB" dirty="0"/>
          </a:p>
          <a:p>
            <a:endParaRPr lang="en-GB" dirty="0"/>
          </a:p>
        </p:txBody>
      </p:sp>
      <p:sp>
        <p:nvSpPr>
          <p:cNvPr id="3" name="Title 2"/>
          <p:cNvSpPr>
            <a:spLocks noGrp="1"/>
          </p:cNvSpPr>
          <p:nvPr>
            <p:ph type="title"/>
          </p:nvPr>
        </p:nvSpPr>
        <p:spPr/>
        <p:txBody>
          <a:bodyPr/>
          <a:lstStyle/>
          <a:p>
            <a:r>
              <a:rPr lang="en-GB" dirty="0"/>
              <a:t>KEY </a:t>
            </a:r>
            <a:r>
              <a:rPr lang="en-GB"/>
              <a:t>CONCEPTS </a:t>
            </a:r>
            <a:r>
              <a:rPr lang="en-GB" dirty="0"/>
              <a:t>4</a:t>
            </a:r>
            <a:r>
              <a:rPr lang="en-GB" smtClean="0"/>
              <a:t>: </a:t>
            </a:r>
            <a:r>
              <a:rPr lang="en-GB" dirty="0" smtClean="0"/>
              <a:t>TRIGGERS</a:t>
            </a:r>
            <a:endParaRPr lang="en-GB" dirty="0"/>
          </a:p>
        </p:txBody>
      </p:sp>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305107" y="1913860"/>
            <a:ext cx="2838894" cy="222070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5106" y="0"/>
            <a:ext cx="2838892" cy="191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5107" y="4011403"/>
            <a:ext cx="2838892" cy="1745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quarter" idx="14"/>
          </p:nvPr>
        </p:nvSpPr>
        <p:spPr>
          <a:xfrm>
            <a:off x="3603692" y="1187410"/>
            <a:ext cx="2701415" cy="4617967"/>
          </a:xfrm>
        </p:spPr>
        <p:txBody>
          <a:bodyPr>
            <a:noAutofit/>
          </a:bodyPr>
          <a:lstStyle/>
          <a:p>
            <a:r>
              <a:rPr lang="en-GB" sz="1400" b="1" dirty="0" smtClean="0"/>
              <a:t>Forest fire analogy :</a:t>
            </a:r>
          </a:p>
          <a:p>
            <a:r>
              <a:rPr lang="en-GB" sz="1050" b="1" dirty="0" smtClean="0"/>
              <a:t>Hazards</a:t>
            </a:r>
            <a:r>
              <a:rPr lang="en-GB" sz="1050" dirty="0" smtClean="0"/>
              <a:t>: the forest fire</a:t>
            </a:r>
          </a:p>
          <a:p>
            <a:r>
              <a:rPr lang="en-GB" sz="1050" b="1" dirty="0"/>
              <a:t>Causation factors</a:t>
            </a:r>
            <a:r>
              <a:rPr lang="en-GB" sz="1050" dirty="0"/>
              <a:t>: The underlying hazardous causation conditions</a:t>
            </a:r>
            <a:r>
              <a:rPr lang="en-GB" sz="1050" i="1" dirty="0"/>
              <a:t> </a:t>
            </a:r>
            <a:r>
              <a:rPr lang="en-GB" sz="1050" dirty="0"/>
              <a:t>or</a:t>
            </a:r>
            <a:r>
              <a:rPr lang="en-GB" sz="1050" i="1" dirty="0"/>
              <a:t> </a:t>
            </a:r>
            <a:r>
              <a:rPr lang="en-GB" sz="1050" dirty="0" smtClean="0"/>
              <a:t>factors (source of risks):  long</a:t>
            </a:r>
            <a:r>
              <a:rPr lang="en-GB" sz="1050" dirty="0"/>
              <a:t>, dry summer, </a:t>
            </a:r>
            <a:r>
              <a:rPr lang="en-GB" sz="1050" dirty="0" smtClean="0"/>
              <a:t>dry forest, combustible </a:t>
            </a:r>
            <a:r>
              <a:rPr lang="en-GB" sz="1050" dirty="0"/>
              <a:t>materials </a:t>
            </a:r>
            <a:endParaRPr lang="en-GB" sz="1050" dirty="0" smtClean="0"/>
          </a:p>
          <a:p>
            <a:r>
              <a:rPr lang="en-GB" sz="1050" b="1" dirty="0" smtClean="0"/>
              <a:t>Risks</a:t>
            </a:r>
            <a:r>
              <a:rPr lang="en-GB" sz="1050" b="1" dirty="0"/>
              <a:t>:</a:t>
            </a:r>
            <a:r>
              <a:rPr lang="en-GB" sz="1050" dirty="0"/>
              <a:t> </a:t>
            </a:r>
            <a:r>
              <a:rPr lang="en-GB" sz="1050" dirty="0" smtClean="0"/>
              <a:t> the fire hazard can be a source </a:t>
            </a:r>
            <a:r>
              <a:rPr lang="en-GB" sz="1050" dirty="0"/>
              <a:t>of various risks when the fire bisects (the </a:t>
            </a:r>
            <a:r>
              <a:rPr lang="en-GB" sz="1050" i="1" dirty="0"/>
              <a:t>point of interaction</a:t>
            </a:r>
            <a:r>
              <a:rPr lang="en-GB" sz="1050" dirty="0"/>
              <a:t>) with people, </a:t>
            </a:r>
            <a:r>
              <a:rPr lang="en-GB" sz="1050" dirty="0" smtClean="0"/>
              <a:t>such </a:t>
            </a:r>
            <a:r>
              <a:rPr lang="en-GB" sz="1050" dirty="0"/>
              <a:t>as loss of life or </a:t>
            </a:r>
            <a:r>
              <a:rPr lang="en-GB" sz="1050" dirty="0" smtClean="0"/>
              <a:t>property.</a:t>
            </a:r>
          </a:p>
          <a:p>
            <a:r>
              <a:rPr lang="en-GB" sz="1050" b="1" dirty="0" smtClean="0"/>
              <a:t>Triggers/catalyst</a:t>
            </a:r>
            <a:r>
              <a:rPr lang="en-GB" sz="1050" dirty="0" smtClean="0"/>
              <a:t>: lightning </a:t>
            </a:r>
            <a:r>
              <a:rPr lang="en-GB" sz="1050" dirty="0"/>
              <a:t>strike, or a dropped cigarette, with the consequence that a hazardous event occurs: the actual forest fire. </a:t>
            </a:r>
            <a:endParaRPr lang="en-GB" sz="1050" dirty="0" smtClean="0"/>
          </a:p>
          <a:p>
            <a:r>
              <a:rPr lang="en-GB" sz="1050" b="1" dirty="0" smtClean="0"/>
              <a:t>Analysis:</a:t>
            </a:r>
            <a:r>
              <a:rPr lang="en-GB" sz="1050" dirty="0" smtClean="0"/>
              <a:t> Analysed </a:t>
            </a:r>
            <a:r>
              <a:rPr lang="en-GB" sz="1050" dirty="0"/>
              <a:t>in terms of </a:t>
            </a:r>
            <a:r>
              <a:rPr lang="en-GB" sz="1050" i="1" dirty="0"/>
              <a:t>likelihood</a:t>
            </a:r>
            <a:r>
              <a:rPr lang="en-GB" sz="1050" dirty="0"/>
              <a:t> of occurrence, and assessed in terms of </a:t>
            </a:r>
            <a:r>
              <a:rPr lang="en-GB" sz="1050" i="1" dirty="0"/>
              <a:t>outcomes,</a:t>
            </a:r>
            <a:r>
              <a:rPr lang="en-GB" sz="1050" dirty="0"/>
              <a:t> which </a:t>
            </a:r>
            <a:r>
              <a:rPr lang="en-GB" sz="1050" dirty="0" smtClean="0"/>
              <a:t>could </a:t>
            </a:r>
            <a:r>
              <a:rPr lang="en-GB" sz="1050" dirty="0"/>
              <a:t>relate to the cost of a home being burnt down, or the physical dangers presented to individuals. </a:t>
            </a:r>
            <a:endParaRPr lang="en-GB" sz="1050" dirty="0" smtClean="0"/>
          </a:p>
          <a:p>
            <a:r>
              <a:rPr lang="en-GB" sz="1050" b="1" dirty="0" smtClean="0"/>
              <a:t>Upsides? </a:t>
            </a:r>
            <a:r>
              <a:rPr lang="en-GB" sz="1050" dirty="0"/>
              <a:t>I</a:t>
            </a:r>
            <a:r>
              <a:rPr lang="en-GB" sz="1050" dirty="0" smtClean="0"/>
              <a:t>t </a:t>
            </a:r>
            <a:r>
              <a:rPr lang="en-GB" sz="1050" dirty="0"/>
              <a:t>should be noted how forest fires are in fact a necessary part of many forest eco -systems,  and so produce many upsides, such as allowing new growth to </a:t>
            </a:r>
            <a:r>
              <a:rPr lang="en-GB" sz="1050" dirty="0" smtClean="0"/>
              <a:t>develop.</a:t>
            </a:r>
            <a:endParaRPr lang="en-GB" sz="1050" dirty="0"/>
          </a:p>
        </p:txBody>
      </p:sp>
    </p:spTree>
    <p:extLst>
      <p:ext uri="{BB962C8B-B14F-4D97-AF65-F5344CB8AC3E}">
        <p14:creationId xmlns:p14="http://schemas.microsoft.com/office/powerpoint/2010/main" val="81364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562708" y="1272381"/>
            <a:ext cx="8201463" cy="4313237"/>
          </a:xfrm>
        </p:spPr>
        <p:txBody>
          <a:bodyPr>
            <a:normAutofit/>
          </a:bodyPr>
          <a:lstStyle/>
          <a:p>
            <a:pPr marL="457200" indent="-457200">
              <a:buFont typeface="Arial" panose="020B0604020202020204" pitchFamily="34" charset="0"/>
              <a:buChar char="•"/>
            </a:pPr>
            <a:r>
              <a:rPr lang="en-GB" dirty="0" smtClean="0"/>
              <a:t>At the end of the chapter in the book, a variety of examples are given to illustrate how these concepts can be applied to specific industry sectors.</a:t>
            </a:r>
          </a:p>
          <a:p>
            <a:pPr marL="457200" indent="-457200">
              <a:buFont typeface="Arial" panose="020B0604020202020204" pitchFamily="34" charset="0"/>
              <a:buChar char="•"/>
            </a:pPr>
            <a:r>
              <a:rPr lang="en-GB" dirty="0" smtClean="0"/>
              <a:t>You are encouraged to select the most relevant sector examples related to your teaching and learning needs.</a:t>
            </a:r>
            <a:endParaRPr lang="en-GB" dirty="0"/>
          </a:p>
        </p:txBody>
      </p:sp>
      <p:sp>
        <p:nvSpPr>
          <p:cNvPr id="3" name="Title 2"/>
          <p:cNvSpPr>
            <a:spLocks noGrp="1"/>
          </p:cNvSpPr>
          <p:nvPr>
            <p:ph type="title"/>
          </p:nvPr>
        </p:nvSpPr>
        <p:spPr>
          <a:xfrm>
            <a:off x="562708" y="274638"/>
            <a:ext cx="7822785" cy="997743"/>
          </a:xfrm>
        </p:spPr>
        <p:txBody>
          <a:bodyPr/>
          <a:lstStyle/>
          <a:p>
            <a:r>
              <a:rPr lang="en-GB" dirty="0" smtClean="0"/>
              <a:t>CONTEXTUALISATION AND APPLICATION TO THE DIFFERENT SECTORS</a:t>
            </a:r>
            <a:endParaRPr lang="en-GB" dirty="0"/>
          </a:p>
        </p:txBody>
      </p:sp>
    </p:spTree>
    <p:extLst>
      <p:ext uri="{BB962C8B-B14F-4D97-AF65-F5344CB8AC3E}">
        <p14:creationId xmlns:p14="http://schemas.microsoft.com/office/powerpoint/2010/main" val="2616665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99730" y="1272381"/>
            <a:ext cx="7885763" cy="4313237"/>
          </a:xfrm>
        </p:spPr>
        <p:txBody>
          <a:bodyPr>
            <a:normAutofit/>
          </a:bodyPr>
          <a:lstStyle/>
          <a:p>
            <a:pPr marL="457200" indent="-457200">
              <a:buFont typeface="Arial" panose="020B0604020202020204" pitchFamily="34" charset="0"/>
              <a:buChar char="•"/>
            </a:pPr>
            <a:r>
              <a:rPr lang="en-GB" dirty="0"/>
              <a:t>Risk is about </a:t>
            </a:r>
            <a:r>
              <a:rPr lang="en-GB" dirty="0" smtClean="0"/>
              <a:t>how likely risk events are and the magnitude of the impacts.</a:t>
            </a:r>
          </a:p>
          <a:p>
            <a:pPr marL="457200" indent="-457200">
              <a:buFont typeface="Arial" panose="020B0604020202020204" pitchFamily="34" charset="0"/>
              <a:buChar char="•"/>
            </a:pPr>
            <a:r>
              <a:rPr lang="en-GB" dirty="0" smtClean="0"/>
              <a:t>Risk </a:t>
            </a:r>
            <a:r>
              <a:rPr lang="en-GB" dirty="0"/>
              <a:t>is NOT just about </a:t>
            </a:r>
            <a:r>
              <a:rPr lang="en-GB" dirty="0" smtClean="0"/>
              <a:t>removing all hazards and </a:t>
            </a:r>
            <a:r>
              <a:rPr lang="en-GB" dirty="0"/>
              <a:t>risks, or </a:t>
            </a:r>
            <a:r>
              <a:rPr lang="en-GB" dirty="0" smtClean="0"/>
              <a:t>dealing only with threats.</a:t>
            </a:r>
          </a:p>
          <a:p>
            <a:pPr marL="457200" indent="-457200">
              <a:buFont typeface="Arial" panose="020B0604020202020204" pitchFamily="34" charset="0"/>
              <a:buChar char="•"/>
            </a:pPr>
            <a:r>
              <a:rPr lang="en-GB" dirty="0" smtClean="0"/>
              <a:t> </a:t>
            </a:r>
            <a:r>
              <a:rPr lang="en-GB" dirty="0"/>
              <a:t>I</a:t>
            </a:r>
            <a:r>
              <a:rPr lang="en-GB" dirty="0" smtClean="0"/>
              <a:t>t </a:t>
            </a:r>
            <a:r>
              <a:rPr lang="en-GB" dirty="0"/>
              <a:t>is about </a:t>
            </a:r>
            <a:r>
              <a:rPr lang="en-GB" dirty="0" smtClean="0"/>
              <a:t>controlling them and making the most of the upside risks.</a:t>
            </a:r>
            <a:endParaRPr lang="en-GB" dirty="0"/>
          </a:p>
          <a:p>
            <a:pPr marL="457200" indent="-457200">
              <a:buFont typeface="Arial" panose="020B0604020202020204" pitchFamily="34" charset="0"/>
              <a:buChar char="•"/>
            </a:pPr>
            <a:r>
              <a:rPr lang="en-GB" dirty="0"/>
              <a:t>Risk is about decision making (operational) and planning (strategic).</a:t>
            </a:r>
          </a:p>
        </p:txBody>
      </p:sp>
      <p:sp>
        <p:nvSpPr>
          <p:cNvPr id="3" name="Title 2"/>
          <p:cNvSpPr>
            <a:spLocks noGrp="1"/>
          </p:cNvSpPr>
          <p:nvPr>
            <p:ph type="title"/>
          </p:nvPr>
        </p:nvSpPr>
        <p:spPr/>
        <p:txBody>
          <a:bodyPr/>
          <a:lstStyle/>
          <a:p>
            <a:r>
              <a:rPr lang="en-GB" dirty="0" smtClean="0"/>
              <a:t>CONCLUSION</a:t>
            </a:r>
            <a:endParaRPr lang="en-GB" dirty="0"/>
          </a:p>
        </p:txBody>
      </p:sp>
    </p:spTree>
    <p:extLst>
      <p:ext uri="{BB962C8B-B14F-4D97-AF65-F5344CB8AC3E}">
        <p14:creationId xmlns:p14="http://schemas.microsoft.com/office/powerpoint/2010/main" val="30528924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2284" y="1272381"/>
            <a:ext cx="7585929" cy="4313237"/>
          </a:xfrm>
        </p:spPr>
        <p:txBody>
          <a:bodyPr>
            <a:normAutofit fontScale="70000" lnSpcReduction="20000"/>
          </a:bodyPr>
          <a:lstStyle/>
          <a:p>
            <a:pPr marL="457200" lvl="0" indent="-457200">
              <a:buFont typeface="Arial" panose="020B0604020202020204" pitchFamily="34" charset="0"/>
              <a:buChar char="•"/>
            </a:pPr>
            <a:r>
              <a:rPr lang="en-GB" dirty="0"/>
              <a:t>Write down what you understand about risk, or reflect on how your views and understanding of risk may have changed after reading this chapter</a:t>
            </a:r>
            <a:r>
              <a:rPr lang="en-GB" dirty="0" smtClean="0"/>
              <a:t>.</a:t>
            </a:r>
            <a:r>
              <a:rPr lang="en-GB" dirty="0"/>
              <a:t> </a:t>
            </a:r>
          </a:p>
          <a:p>
            <a:pPr marL="457200" lvl="0" indent="-457200">
              <a:buFont typeface="Arial" panose="020B0604020202020204" pitchFamily="34" charset="0"/>
              <a:buChar char="•"/>
            </a:pPr>
            <a:r>
              <a:rPr lang="en-GB" dirty="0"/>
              <a:t>Conduct a simple internet search looking for risk definitions. What emerges in relation to how they are defined and how do they compare with the approaches used in this book?   </a:t>
            </a:r>
          </a:p>
          <a:p>
            <a:pPr marL="457200" lvl="0" indent="-457200">
              <a:buFont typeface="Arial" panose="020B0604020202020204" pitchFamily="34" charset="0"/>
              <a:buChar char="•"/>
            </a:pPr>
            <a:r>
              <a:rPr lang="en-GB" dirty="0"/>
              <a:t>For an activity of your choice, try and identify as many hazards as you can, along with how people or the organisation may to interact with them to generate opportunistic or threatening risks</a:t>
            </a:r>
            <a:r>
              <a:rPr lang="en-GB" dirty="0" smtClean="0"/>
              <a:t>.</a:t>
            </a:r>
            <a:endParaRPr lang="en-GB" dirty="0"/>
          </a:p>
          <a:p>
            <a:pPr marL="457200" lvl="0" indent="-457200">
              <a:buFont typeface="Arial" panose="020B0604020202020204" pitchFamily="34" charset="0"/>
              <a:buChar char="•"/>
            </a:pPr>
            <a:r>
              <a:rPr lang="en-GB" dirty="0"/>
              <a:t>Scan the news for an incident relating to a chosen industry sector and apply the anatomy of risk concepts. Ensure you try and analyse causation in relation to a complex interaction of factors.</a:t>
            </a:r>
          </a:p>
          <a:p>
            <a:endParaRPr lang="en-GB" dirty="0"/>
          </a:p>
        </p:txBody>
      </p:sp>
      <p:sp>
        <p:nvSpPr>
          <p:cNvPr id="3" name="Title 2"/>
          <p:cNvSpPr>
            <a:spLocks noGrp="1"/>
          </p:cNvSpPr>
          <p:nvPr>
            <p:ph type="title"/>
          </p:nvPr>
        </p:nvSpPr>
        <p:spPr/>
        <p:txBody>
          <a:bodyPr/>
          <a:lstStyle/>
          <a:p>
            <a:r>
              <a:rPr lang="en-GB" dirty="0" smtClean="0"/>
              <a:t>DISCUSSION QUESTIONS</a:t>
            </a:r>
            <a:endParaRPr lang="en-GB" dirty="0"/>
          </a:p>
        </p:txBody>
      </p:sp>
    </p:spTree>
    <p:extLst>
      <p:ext uri="{BB962C8B-B14F-4D97-AF65-F5344CB8AC3E}">
        <p14:creationId xmlns:p14="http://schemas.microsoft.com/office/powerpoint/2010/main" val="16797099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9151" y="1272381"/>
            <a:ext cx="8408460" cy="4313237"/>
          </a:xfrm>
        </p:spPr>
        <p:txBody>
          <a:bodyPr>
            <a:noAutofit/>
          </a:bodyPr>
          <a:lstStyle/>
          <a:p>
            <a:pPr marL="285750" indent="-285750">
              <a:buFont typeface="Arial" panose="020B0604020202020204" pitchFamily="34" charset="0"/>
              <a:buChar char="•"/>
            </a:pPr>
            <a:r>
              <a:rPr lang="en-GB" sz="1400" dirty="0"/>
              <a:t>AS/NZS ISO 31000 (2009) </a:t>
            </a:r>
            <a:r>
              <a:rPr lang="en-GB" sz="1400" i="1" dirty="0"/>
              <a:t>Risk Management – Principles and </a:t>
            </a:r>
            <a:r>
              <a:rPr lang="en-GB" sz="1400" i="1" dirty="0" smtClean="0"/>
              <a:t>guidelines. </a:t>
            </a:r>
            <a:r>
              <a:rPr lang="en-GB" sz="1400" dirty="0"/>
              <a:t>J</a:t>
            </a:r>
            <a:r>
              <a:rPr lang="en-GB" sz="1400" dirty="0" smtClean="0"/>
              <a:t>oint </a:t>
            </a:r>
            <a:r>
              <a:rPr lang="en-GB" sz="1400" dirty="0"/>
              <a:t>Australia/New Zealand </a:t>
            </a:r>
            <a:r>
              <a:rPr lang="en-GB" sz="1400" dirty="0" smtClean="0"/>
              <a:t>committee. </a:t>
            </a:r>
            <a:endParaRPr lang="en-GB" sz="1400" dirty="0"/>
          </a:p>
          <a:p>
            <a:pPr marL="285750" indent="-285750">
              <a:buFont typeface="Arial" panose="020B0604020202020204" pitchFamily="34" charset="0"/>
              <a:buChar char="•"/>
            </a:pPr>
            <a:r>
              <a:rPr lang="en-GB" sz="1400" dirty="0"/>
              <a:t>Brown, T., J. (1999) Adventure </a:t>
            </a:r>
            <a:r>
              <a:rPr lang="en-GB" sz="1400" dirty="0" smtClean="0"/>
              <a:t>risk management</a:t>
            </a:r>
            <a:r>
              <a:rPr lang="en-GB" sz="1400" dirty="0"/>
              <a:t>, in Miles, J. C. and Priest, S (eds.) </a:t>
            </a:r>
            <a:r>
              <a:rPr lang="en-GB" sz="1400" i="1" dirty="0"/>
              <a:t>Adventure programming, </a:t>
            </a:r>
            <a:r>
              <a:rPr lang="en-GB" sz="1400" dirty="0"/>
              <a:t>Venture Publishing, Pennsylvania, USA,.</a:t>
            </a:r>
          </a:p>
          <a:p>
            <a:pPr marL="285750" indent="-285750">
              <a:buFont typeface="Arial" panose="020B0604020202020204" pitchFamily="34" charset="0"/>
              <a:buChar char="•"/>
            </a:pPr>
            <a:r>
              <a:rPr lang="en-GB" sz="1400" dirty="0" err="1"/>
              <a:t>Cloutier</a:t>
            </a:r>
            <a:r>
              <a:rPr lang="en-GB" sz="1400" dirty="0"/>
              <a:t>, R. (2002) The </a:t>
            </a:r>
            <a:r>
              <a:rPr lang="en-GB" sz="1400" dirty="0" smtClean="0"/>
              <a:t>business </a:t>
            </a:r>
            <a:r>
              <a:rPr lang="en-GB" sz="1400" dirty="0"/>
              <a:t>of </a:t>
            </a:r>
            <a:r>
              <a:rPr lang="en-GB" sz="1400" dirty="0" smtClean="0"/>
              <a:t>adventure tourism</a:t>
            </a:r>
            <a:r>
              <a:rPr lang="en-GB" sz="1400" dirty="0"/>
              <a:t>, in Hudson, S. (ed.) </a:t>
            </a:r>
            <a:r>
              <a:rPr lang="en-GB" sz="1400" i="1" dirty="0"/>
              <a:t>Sport and Adventure Tourism, </a:t>
            </a:r>
            <a:r>
              <a:rPr lang="en-GB" sz="1400" dirty="0"/>
              <a:t>Haworth Hospitality Press, New </a:t>
            </a:r>
            <a:r>
              <a:rPr lang="en-GB" sz="1400" dirty="0" smtClean="0"/>
              <a:t>York.</a:t>
            </a:r>
            <a:endParaRPr lang="en-GB" sz="1400" dirty="0"/>
          </a:p>
          <a:p>
            <a:pPr marL="285750" indent="-285750">
              <a:buFont typeface="Arial" panose="020B0604020202020204" pitchFamily="34" charset="0"/>
              <a:buChar char="•"/>
            </a:pPr>
            <a:r>
              <a:rPr lang="en-GB" sz="1400" dirty="0"/>
              <a:t>CIMSPA (2014) </a:t>
            </a:r>
            <a:r>
              <a:rPr lang="en-GB" sz="1400" i="1" dirty="0"/>
              <a:t>Risk Assessment Manual</a:t>
            </a:r>
            <a:r>
              <a:rPr lang="en-GB" sz="1400" dirty="0" smtClean="0"/>
              <a:t>. 5th edition. </a:t>
            </a:r>
            <a:r>
              <a:rPr lang="en-GB" sz="1400" dirty="0"/>
              <a:t>(IMSPARAM). CISMPA, UK</a:t>
            </a:r>
            <a:r>
              <a:rPr lang="en-GB" sz="1400" dirty="0" smtClean="0"/>
              <a:t>.</a:t>
            </a:r>
            <a:endParaRPr lang="en-GB" sz="1400" dirty="0"/>
          </a:p>
          <a:p>
            <a:pPr marL="285750" indent="-285750">
              <a:buFont typeface="Arial" panose="020B0604020202020204" pitchFamily="34" charset="0"/>
              <a:buChar char="•"/>
            </a:pPr>
            <a:r>
              <a:rPr lang="en-GB" sz="1400" dirty="0"/>
              <a:t>HSE (2012) </a:t>
            </a:r>
            <a:r>
              <a:rPr lang="en-GB" sz="1400" i="1" dirty="0"/>
              <a:t>Frequently asked questions</a:t>
            </a:r>
            <a:r>
              <a:rPr lang="en-GB" sz="1400" dirty="0"/>
              <a:t>, available at  </a:t>
            </a:r>
            <a:r>
              <a:rPr lang="en-GB" sz="1400" u="sng" dirty="0">
                <a:hlinkClick r:id="rId2"/>
              </a:rPr>
              <a:t>http://www.hse.gov.uk/risk/faq.htm#q7</a:t>
            </a:r>
            <a:r>
              <a:rPr lang="en-GB" sz="1400" dirty="0"/>
              <a:t>  </a:t>
            </a:r>
            <a:r>
              <a:rPr lang="en-GB" sz="1400" dirty="0" smtClean="0"/>
              <a:t>(accessed 12 June 2015).</a:t>
            </a:r>
            <a:endParaRPr lang="en-GB" sz="1400" dirty="0"/>
          </a:p>
          <a:p>
            <a:pPr marL="285750" indent="-285750">
              <a:buFont typeface="Arial" panose="020B0604020202020204" pitchFamily="34" charset="0"/>
              <a:buChar char="•"/>
            </a:pPr>
            <a:r>
              <a:rPr lang="en-GB" sz="1400" dirty="0" err="1"/>
              <a:t>Fitgerald</a:t>
            </a:r>
            <a:r>
              <a:rPr lang="en-GB" sz="1400" dirty="0"/>
              <a:t>, P. (2003) </a:t>
            </a:r>
            <a:r>
              <a:rPr lang="en-GB" sz="1400" i="1" dirty="0"/>
              <a:t>Risk Management Guide for Tourism Operators</a:t>
            </a:r>
            <a:r>
              <a:rPr lang="en-GB" sz="1400" dirty="0"/>
              <a:t>, Canadian Tourism Commission, </a:t>
            </a:r>
            <a:r>
              <a:rPr lang="en-GB" sz="1400" dirty="0" smtClean="0"/>
              <a:t>Ottawa.</a:t>
            </a:r>
            <a:endParaRPr lang="en-GB" sz="1400" dirty="0"/>
          </a:p>
          <a:p>
            <a:pPr marL="285750" indent="-285750">
              <a:buFont typeface="Arial" panose="020B0604020202020204" pitchFamily="34" charset="0"/>
              <a:buChar char="•"/>
            </a:pPr>
            <a:r>
              <a:rPr lang="en-GB" sz="1400" dirty="0"/>
              <a:t>Irwin, W., T. (1998) Political </a:t>
            </a:r>
            <a:r>
              <a:rPr lang="en-GB" sz="1400" dirty="0" smtClean="0"/>
              <a:t>risk</a:t>
            </a:r>
            <a:r>
              <a:rPr lang="en-GB" sz="1400" dirty="0"/>
              <a:t>: </a:t>
            </a:r>
            <a:r>
              <a:rPr lang="en-GB" sz="1400" dirty="0" smtClean="0"/>
              <a:t>a realistic view toward assessment</a:t>
            </a:r>
            <a:r>
              <a:rPr lang="en-GB" sz="1400" dirty="0"/>
              <a:t>, </a:t>
            </a:r>
            <a:r>
              <a:rPr lang="en-GB" sz="1400" dirty="0" smtClean="0"/>
              <a:t>quantification</a:t>
            </a:r>
            <a:r>
              <a:rPr lang="en-GB" sz="1400" dirty="0"/>
              <a:t>, and </a:t>
            </a:r>
            <a:r>
              <a:rPr lang="en-GB" sz="1400" dirty="0" smtClean="0"/>
              <a:t>mitigation</a:t>
            </a:r>
            <a:r>
              <a:rPr lang="en-GB" sz="1400" dirty="0"/>
              <a:t>, in Moran, T., H. (ed.) </a:t>
            </a:r>
            <a:r>
              <a:rPr lang="en-GB" sz="1400" i="1" dirty="0"/>
              <a:t>Managing </a:t>
            </a:r>
            <a:r>
              <a:rPr lang="en-GB" sz="1400" i="1" dirty="0" smtClean="0"/>
              <a:t>International Political Risk</a:t>
            </a:r>
            <a:r>
              <a:rPr lang="en-GB" sz="1400" i="1" dirty="0"/>
              <a:t>, </a:t>
            </a:r>
            <a:r>
              <a:rPr lang="en-GB" sz="1400" dirty="0"/>
              <a:t>Blackwell Publishers, </a:t>
            </a:r>
            <a:r>
              <a:rPr lang="en-GB" sz="1400" dirty="0" smtClean="0"/>
              <a:t>Oxford. </a:t>
            </a:r>
            <a:endParaRPr lang="en-GB" sz="1400" dirty="0">
              <a:sym typeface="Wingdings"/>
            </a:endParaRPr>
          </a:p>
          <a:p>
            <a:pPr marL="285750" indent="-285750">
              <a:buFont typeface="Arial" panose="020B0604020202020204" pitchFamily="34" charset="0"/>
              <a:buChar char="•"/>
            </a:pPr>
            <a:r>
              <a:rPr lang="en-GB" sz="1400" dirty="0" err="1" smtClean="0"/>
              <a:t>McKelvey</a:t>
            </a:r>
            <a:r>
              <a:rPr lang="en-GB" sz="1400" dirty="0"/>
              <a:t>, B and </a:t>
            </a:r>
            <a:r>
              <a:rPr lang="en-GB" sz="1400" dirty="0" err="1"/>
              <a:t>Andriani</a:t>
            </a:r>
            <a:r>
              <a:rPr lang="en-GB" sz="1400" dirty="0"/>
              <a:t>, P (2010) Avoiding extreme risk before it occurs: A complexity science approach to </a:t>
            </a:r>
            <a:r>
              <a:rPr lang="en-GB" sz="1400" dirty="0" smtClean="0"/>
              <a:t>incubation, </a:t>
            </a:r>
            <a:r>
              <a:rPr lang="en-GB" sz="1400" i="1" dirty="0"/>
              <a:t>Risk Management</a:t>
            </a:r>
            <a:r>
              <a:rPr lang="en-GB" sz="1400" dirty="0"/>
              <a:t>, 12, 54 -</a:t>
            </a:r>
            <a:r>
              <a:rPr lang="en-GB" sz="1400" dirty="0" smtClean="0"/>
              <a:t>82.</a:t>
            </a:r>
          </a:p>
          <a:p>
            <a:pPr marL="285750" indent="-285750">
              <a:buFont typeface="Arial" panose="020B0604020202020204" pitchFamily="34" charset="0"/>
              <a:buChar char="•"/>
            </a:pPr>
            <a:r>
              <a:rPr lang="en-GB" sz="1400" dirty="0" smtClean="0"/>
              <a:t>ISO </a:t>
            </a:r>
            <a:r>
              <a:rPr lang="en-GB" sz="1400" dirty="0"/>
              <a:t>(2009). Risk Management—Principles and Guidelines. Geneva: International Standards Organisation.</a:t>
            </a:r>
          </a:p>
          <a:p>
            <a:pPr marL="171450" indent="-171450">
              <a:buFont typeface="Arial" panose="020B0604020202020204" pitchFamily="34" charset="0"/>
              <a:buChar char="•"/>
            </a:pPr>
            <a:endParaRPr lang="en-GB" sz="800" dirty="0"/>
          </a:p>
        </p:txBody>
      </p:sp>
      <p:sp>
        <p:nvSpPr>
          <p:cNvPr id="3" name="Title 2"/>
          <p:cNvSpPr>
            <a:spLocks noGrp="1"/>
          </p:cNvSpPr>
          <p:nvPr>
            <p:ph type="title"/>
          </p:nvPr>
        </p:nvSpPr>
        <p:spPr/>
        <p:txBody>
          <a:bodyPr/>
          <a:lstStyle/>
          <a:p>
            <a:r>
              <a:rPr lang="en-GB" dirty="0" smtClean="0"/>
              <a:t>REFERENCES</a:t>
            </a:r>
            <a:endParaRPr lang="en-GB" dirty="0"/>
          </a:p>
        </p:txBody>
      </p:sp>
    </p:spTree>
    <p:extLst>
      <p:ext uri="{BB962C8B-B14F-4D97-AF65-F5344CB8AC3E}">
        <p14:creationId xmlns:p14="http://schemas.microsoft.com/office/powerpoint/2010/main" val="21530419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Thank You</a:t>
            </a:r>
            <a:endParaRPr lang="en-GB" dirty="0"/>
          </a:p>
        </p:txBody>
      </p:sp>
      <p:sp>
        <p:nvSpPr>
          <p:cNvPr id="3" name="Subtitle 2"/>
          <p:cNvSpPr>
            <a:spLocks noGrp="1"/>
          </p:cNvSpPr>
          <p:nvPr>
            <p:ph type="subTitle" idx="1"/>
          </p:nvPr>
        </p:nvSpPr>
        <p:spPr/>
        <p:txBody>
          <a:bodyPr/>
          <a:lstStyle/>
          <a:p>
            <a:r>
              <a:rPr lang="en-GB" dirty="0" smtClean="0"/>
              <a:t>Name:</a:t>
            </a:r>
            <a:r>
              <a:rPr lang="en-GB" smtClean="0"/>
              <a:t>	</a:t>
            </a:r>
            <a:r>
              <a:rPr lang="en-GB" smtClean="0"/>
              <a:t>Dr </a:t>
            </a:r>
            <a:r>
              <a:rPr lang="en-GB" dirty="0" smtClean="0"/>
              <a:t>Mark Piekarz </a:t>
            </a:r>
          </a:p>
          <a:p>
            <a:r>
              <a:rPr lang="en-GB" dirty="0" smtClean="0"/>
              <a:t>Email: 	m.piekarz@worc.ac.uk</a:t>
            </a:r>
            <a:endParaRPr lang="en-GB" dirty="0"/>
          </a:p>
        </p:txBody>
      </p:sp>
    </p:spTree>
    <p:extLst>
      <p:ext uri="{BB962C8B-B14F-4D97-AF65-F5344CB8AC3E}">
        <p14:creationId xmlns:p14="http://schemas.microsoft.com/office/powerpoint/2010/main" val="37357380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71084" y="4401573"/>
            <a:ext cx="7772400" cy="1115307"/>
          </a:xfrm>
        </p:spPr>
        <p:txBody>
          <a:bodyPr/>
          <a:lstStyle/>
          <a:p>
            <a:r>
              <a:rPr lang="en-US" dirty="0" smtClean="0">
                <a:solidFill>
                  <a:schemeClr val="bg1"/>
                </a:solidFill>
                <a:latin typeface="Arial" panose="020B0604020202020204" pitchFamily="34" charset="0"/>
                <a:cs typeface="Arial" panose="020B0604020202020204" pitchFamily="34" charset="0"/>
              </a:rPr>
              <a:t>Chapter 2 – </a:t>
            </a:r>
            <a:r>
              <a:rPr lang="en-GB" dirty="0" smtClean="0">
                <a:solidFill>
                  <a:schemeClr val="bg1"/>
                </a:solidFill>
                <a:latin typeface="Arial" panose="020B0604020202020204" pitchFamily="34" charset="0"/>
                <a:cs typeface="Arial" panose="020B0604020202020204" pitchFamily="34" charset="0"/>
              </a:rPr>
              <a:t>Risk </a:t>
            </a:r>
            <a:r>
              <a:rPr lang="en-GB" dirty="0">
                <a:solidFill>
                  <a:schemeClr val="bg1"/>
                </a:solidFill>
                <a:latin typeface="Arial" panose="020B0604020202020204" pitchFamily="34" charset="0"/>
                <a:cs typeface="Arial" panose="020B0604020202020204" pitchFamily="34" charset="0"/>
              </a:rPr>
              <a:t>Definitions, Cultures and Practical Processes</a:t>
            </a:r>
          </a:p>
        </p:txBody>
      </p:sp>
    </p:spTree>
    <p:extLst>
      <p:ext uri="{BB962C8B-B14F-4D97-AF65-F5344CB8AC3E}">
        <p14:creationId xmlns:p14="http://schemas.microsoft.com/office/powerpoint/2010/main" val="15167656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r>
              <a:rPr lang="en-GB" dirty="0" smtClean="0"/>
              <a:t>These relate to the chapter objectives in Chapter 2:</a:t>
            </a:r>
          </a:p>
          <a:p>
            <a:pPr marL="457200" lvl="0" indent="-457200">
              <a:buFont typeface="Arial" panose="020B0604020202020204" pitchFamily="34" charset="0"/>
              <a:buChar char="•"/>
            </a:pPr>
            <a:r>
              <a:rPr lang="en-GB" dirty="0" smtClean="0"/>
              <a:t>To </a:t>
            </a:r>
            <a:r>
              <a:rPr lang="en-US" dirty="0" smtClean="0"/>
              <a:t>examine </a:t>
            </a:r>
            <a:r>
              <a:rPr lang="en-US" dirty="0"/>
              <a:t>and compare different risk definitions and how they can shape the risk cultures.</a:t>
            </a:r>
            <a:endParaRPr lang="en-GB" dirty="0"/>
          </a:p>
          <a:p>
            <a:pPr marL="457200" lvl="0" indent="-457200">
              <a:buFont typeface="Arial" panose="020B0604020202020204" pitchFamily="34" charset="0"/>
              <a:buChar char="•"/>
            </a:pPr>
            <a:r>
              <a:rPr lang="en-GB" dirty="0"/>
              <a:t>To </a:t>
            </a:r>
            <a:r>
              <a:rPr lang="en-US" dirty="0" smtClean="0"/>
              <a:t>explain </a:t>
            </a:r>
            <a:r>
              <a:rPr lang="en-US" dirty="0"/>
              <a:t>what a risk culture is and how it can influence </a:t>
            </a:r>
            <a:r>
              <a:rPr lang="en-US" dirty="0" smtClean="0"/>
              <a:t>the way in which risks </a:t>
            </a:r>
            <a:r>
              <a:rPr lang="en-US" dirty="0"/>
              <a:t>are analyzed and assessed.  </a:t>
            </a:r>
            <a:endParaRPr lang="en-GB" dirty="0"/>
          </a:p>
          <a:p>
            <a:endParaRPr lang="en-GB" dirty="0"/>
          </a:p>
        </p:txBody>
      </p:sp>
    </p:spTree>
    <p:extLst>
      <p:ext uri="{BB962C8B-B14F-4D97-AF65-F5344CB8AC3E}">
        <p14:creationId xmlns:p14="http://schemas.microsoft.com/office/powerpoint/2010/main" val="4023579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p:txBody>
          <a:bodyPr>
            <a:normAutofit fontScale="92500" lnSpcReduction="20000"/>
          </a:bodyPr>
          <a:lstStyle/>
          <a:p>
            <a:pPr marL="457200" indent="-457200">
              <a:buFont typeface="Arial" panose="020B0604020202020204" pitchFamily="34" charset="0"/>
              <a:buChar char="•"/>
            </a:pPr>
            <a:r>
              <a:rPr lang="en-US" dirty="0"/>
              <a:t>R</a:t>
            </a:r>
            <a:r>
              <a:rPr lang="en-US" dirty="0" smtClean="0"/>
              <a:t>isks can be considered in </a:t>
            </a:r>
            <a:r>
              <a:rPr lang="en-US" dirty="0"/>
              <a:t>two </a:t>
            </a:r>
            <a:r>
              <a:rPr lang="en-US" dirty="0" smtClean="0"/>
              <a:t>ways:</a:t>
            </a:r>
          </a:p>
          <a:p>
            <a:pPr marL="1200150" lvl="1" indent="-457200">
              <a:buFont typeface="Arial" panose="020B0604020202020204" pitchFamily="34" charset="0"/>
              <a:buChar char="•"/>
            </a:pPr>
            <a:r>
              <a:rPr lang="en-US" dirty="0" smtClean="0">
                <a:solidFill>
                  <a:srgbClr val="FF0000"/>
                </a:solidFill>
              </a:rPr>
              <a:t>risk </a:t>
            </a:r>
            <a:r>
              <a:rPr lang="en-US" dirty="0">
                <a:solidFill>
                  <a:srgbClr val="FF0000"/>
                </a:solidFill>
              </a:rPr>
              <a:t>as a </a:t>
            </a:r>
            <a:r>
              <a:rPr lang="en-US" b="1" dirty="0">
                <a:solidFill>
                  <a:srgbClr val="FF0000"/>
                </a:solidFill>
              </a:rPr>
              <a:t>culture</a:t>
            </a:r>
            <a:r>
              <a:rPr lang="en-US" dirty="0">
                <a:solidFill>
                  <a:srgbClr val="FF0000"/>
                </a:solidFill>
              </a:rPr>
              <a:t> </a:t>
            </a:r>
            <a:r>
              <a:rPr lang="en-US" dirty="0" smtClean="0">
                <a:solidFill>
                  <a:srgbClr val="FF0000"/>
                </a:solidFill>
              </a:rPr>
              <a:t>(how risk is defined and what is viewed as a risk);</a:t>
            </a:r>
          </a:p>
          <a:p>
            <a:pPr marL="1200150" lvl="1" indent="-457200">
              <a:buFont typeface="Arial" panose="020B0604020202020204" pitchFamily="34" charset="0"/>
              <a:buChar char="•"/>
            </a:pPr>
            <a:r>
              <a:rPr lang="en-US" dirty="0" smtClean="0"/>
              <a:t>risk </a:t>
            </a:r>
            <a:r>
              <a:rPr lang="en-US" dirty="0"/>
              <a:t>as a practical management </a:t>
            </a:r>
            <a:r>
              <a:rPr lang="en-US" dirty="0" smtClean="0"/>
              <a:t>process</a:t>
            </a:r>
            <a:r>
              <a:rPr lang="en-US" dirty="0"/>
              <a:t> </a:t>
            </a:r>
            <a:r>
              <a:rPr lang="en-US" dirty="0" smtClean="0"/>
              <a:t>(the </a:t>
            </a:r>
            <a:r>
              <a:rPr lang="en-GB" dirty="0" smtClean="0"/>
              <a:t>steps </a:t>
            </a:r>
            <a:r>
              <a:rPr lang="en-GB" dirty="0"/>
              <a:t>which need to be taken to identify, analyse, assess and control </a:t>
            </a:r>
            <a:r>
              <a:rPr lang="en-GB" dirty="0" smtClean="0"/>
              <a:t>risks).</a:t>
            </a:r>
          </a:p>
          <a:p>
            <a:pPr marL="457200" indent="-457200">
              <a:buFont typeface="Arial" panose="020B0604020202020204" pitchFamily="34" charset="0"/>
              <a:buChar char="•"/>
            </a:pPr>
            <a:r>
              <a:rPr lang="en-US" dirty="0"/>
              <a:t>This </a:t>
            </a:r>
            <a:r>
              <a:rPr lang="en-US" dirty="0" smtClean="0"/>
              <a:t>presentation risk culture/definitions (see separate presentation on the ‘risk process’).</a:t>
            </a:r>
          </a:p>
          <a:p>
            <a:pPr marL="457200" indent="-457200">
              <a:buFont typeface="Arial" panose="020B0604020202020204" pitchFamily="34" charset="0"/>
              <a:buChar char="•"/>
            </a:pPr>
            <a:r>
              <a:rPr lang="en-US" dirty="0" smtClean="0"/>
              <a:t>It then identifies the key risk concepts represented as a model </a:t>
            </a:r>
            <a:r>
              <a:rPr lang="en-US" b="1" dirty="0" smtClean="0"/>
              <a:t>Anatomy </a:t>
            </a:r>
            <a:r>
              <a:rPr lang="en-US" b="1" dirty="0"/>
              <a:t>of Risk</a:t>
            </a:r>
            <a:r>
              <a:rPr lang="en-US" dirty="0"/>
              <a:t>. </a:t>
            </a:r>
            <a:endParaRPr lang="en-GB" dirty="0"/>
          </a:p>
        </p:txBody>
      </p:sp>
      <p:sp>
        <p:nvSpPr>
          <p:cNvPr id="3" name="Title 2"/>
          <p:cNvSpPr>
            <a:spLocks noGrp="1"/>
          </p:cNvSpPr>
          <p:nvPr>
            <p:ph type="title"/>
          </p:nvPr>
        </p:nvSpPr>
        <p:spPr/>
        <p:txBody>
          <a:bodyPr/>
          <a:lstStyle/>
          <a:p>
            <a:r>
              <a:rPr lang="en-GB" dirty="0" smtClean="0"/>
              <a:t>INTRODUCTION </a:t>
            </a:r>
            <a:endParaRPr lang="en-GB" dirty="0"/>
          </a:p>
        </p:txBody>
      </p:sp>
    </p:spTree>
    <p:extLst>
      <p:ext uri="{BB962C8B-B14F-4D97-AF65-F5344CB8AC3E}">
        <p14:creationId xmlns:p14="http://schemas.microsoft.com/office/powerpoint/2010/main" val="10334376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23333" y="1272381"/>
            <a:ext cx="7758969" cy="4313237"/>
          </a:xfrm>
        </p:spPr>
        <p:txBody>
          <a:bodyPr>
            <a:normAutofit/>
          </a:bodyPr>
          <a:lstStyle/>
          <a:p>
            <a:pPr>
              <a:lnSpc>
                <a:spcPct val="80000"/>
              </a:lnSpc>
            </a:pPr>
            <a:r>
              <a:rPr lang="en-GB" altLang="en-US" sz="2000" dirty="0"/>
              <a:t>Possible root word origins:</a:t>
            </a:r>
          </a:p>
          <a:p>
            <a:pPr lvl="1">
              <a:lnSpc>
                <a:spcPct val="80000"/>
              </a:lnSpc>
            </a:pPr>
            <a:r>
              <a:rPr lang="en-GB" altLang="en-US" sz="2000" dirty="0"/>
              <a:t> From the Arabic word </a:t>
            </a:r>
            <a:r>
              <a:rPr lang="en-GB" altLang="en-US" sz="2000" i="1" dirty="0" err="1"/>
              <a:t>risq</a:t>
            </a:r>
            <a:r>
              <a:rPr lang="en-GB" altLang="en-US" sz="2000" i="1" dirty="0"/>
              <a:t> </a:t>
            </a:r>
            <a:r>
              <a:rPr lang="en-GB" altLang="en-US" sz="2000" i="1" dirty="0" smtClean="0"/>
              <a:t>- </a:t>
            </a:r>
            <a:r>
              <a:rPr lang="en-GB" altLang="en-US" sz="2000" dirty="0"/>
              <a:t>anything given by God which creates or brings fortune </a:t>
            </a:r>
          </a:p>
          <a:p>
            <a:pPr lvl="1">
              <a:lnSpc>
                <a:spcPct val="80000"/>
              </a:lnSpc>
            </a:pPr>
            <a:r>
              <a:rPr lang="en-GB" altLang="en-US" sz="2000" dirty="0"/>
              <a:t>Or,  Latin word </a:t>
            </a:r>
            <a:r>
              <a:rPr lang="en-GB" altLang="en-US" sz="2000" i="1" dirty="0" err="1"/>
              <a:t>riscum</a:t>
            </a:r>
            <a:r>
              <a:rPr lang="en-GB" altLang="en-US" sz="2000" dirty="0"/>
              <a:t> </a:t>
            </a:r>
            <a:r>
              <a:rPr lang="en-GB" altLang="en-US" sz="2000" dirty="0" smtClean="0"/>
              <a:t>- the </a:t>
            </a:r>
            <a:r>
              <a:rPr lang="en-GB" altLang="en-US" sz="2000" dirty="0"/>
              <a:t>challenge a barrier reef presents to a sailor for good or bad</a:t>
            </a:r>
          </a:p>
          <a:p>
            <a:pPr lvl="1">
              <a:lnSpc>
                <a:spcPct val="80000"/>
              </a:lnSpc>
            </a:pPr>
            <a:r>
              <a:rPr lang="en-GB" altLang="en-US" sz="2000" dirty="0"/>
              <a:t>Or, Early Italian </a:t>
            </a:r>
            <a:r>
              <a:rPr lang="en-GB" altLang="en-US" sz="2000" i="1" dirty="0" err="1"/>
              <a:t>risicare</a:t>
            </a:r>
            <a:r>
              <a:rPr lang="en-GB" altLang="en-US" sz="2000" dirty="0"/>
              <a:t>, which means </a:t>
            </a:r>
            <a:r>
              <a:rPr lang="en-GB" sz="2000" dirty="0" smtClean="0"/>
              <a:t>‘</a:t>
            </a:r>
            <a:r>
              <a:rPr lang="en-GB" altLang="en-US" sz="2000" dirty="0" smtClean="0"/>
              <a:t>to </a:t>
            </a:r>
            <a:r>
              <a:rPr lang="en-GB" altLang="en-US" sz="2000" dirty="0"/>
              <a:t>dare</a:t>
            </a:r>
            <a:r>
              <a:rPr lang="en-GB" altLang="en-US" sz="2000" dirty="0" smtClean="0"/>
              <a:t>.’ </a:t>
            </a:r>
            <a:r>
              <a:rPr lang="en-GB" altLang="en-US" sz="2000" dirty="0"/>
              <a:t>(Bernstein, </a:t>
            </a:r>
            <a:r>
              <a:rPr lang="en-GB" altLang="en-US" sz="2000" dirty="0" smtClean="0"/>
              <a:t>1998)</a:t>
            </a:r>
            <a:endParaRPr lang="en-GB" altLang="en-US" sz="2000" dirty="0"/>
          </a:p>
          <a:p>
            <a:pPr lvl="1">
              <a:lnSpc>
                <a:spcPct val="80000"/>
              </a:lnSpc>
            </a:pPr>
            <a:r>
              <a:rPr lang="en-GB" altLang="en-US" sz="2000" dirty="0"/>
              <a:t>Or, French word </a:t>
            </a:r>
            <a:r>
              <a:rPr lang="en-GB" altLang="en-US" sz="2000" i="1" dirty="0"/>
              <a:t>risqué</a:t>
            </a:r>
            <a:r>
              <a:rPr lang="en-GB" altLang="en-US" sz="2000" dirty="0"/>
              <a:t> - the chance of a negative or positive </a:t>
            </a:r>
            <a:r>
              <a:rPr lang="en-GB" altLang="en-US" sz="2000" dirty="0" smtClean="0"/>
              <a:t>outcome.</a:t>
            </a:r>
            <a:endParaRPr lang="en-GB" altLang="en-US" sz="2000" dirty="0"/>
          </a:p>
          <a:p>
            <a:pPr>
              <a:lnSpc>
                <a:spcPct val="80000"/>
              </a:lnSpc>
            </a:pPr>
            <a:r>
              <a:rPr lang="en-GB" altLang="en-US" sz="2000" dirty="0"/>
              <a:t>Enters the English language in the mid 17th century.</a:t>
            </a:r>
          </a:p>
          <a:p>
            <a:pPr>
              <a:lnSpc>
                <a:spcPct val="80000"/>
              </a:lnSpc>
            </a:pPr>
            <a:r>
              <a:rPr lang="en-GB" altLang="en-US" sz="2000" dirty="0"/>
              <a:t>Strongly associated with the </a:t>
            </a:r>
            <a:r>
              <a:rPr lang="en-GB" altLang="en-US" sz="2000" dirty="0" smtClean="0"/>
              <a:t>growing maritime </a:t>
            </a:r>
            <a:r>
              <a:rPr lang="en-GB" altLang="en-US" sz="2000" dirty="0"/>
              <a:t>and insurance industries of the time.</a:t>
            </a:r>
          </a:p>
          <a:p>
            <a:pPr>
              <a:lnSpc>
                <a:spcPct val="80000"/>
              </a:lnSpc>
            </a:pPr>
            <a:r>
              <a:rPr lang="en-GB" altLang="en-US" sz="2000" dirty="0"/>
              <a:t>Today it is used in all fields of industry, at all levels of </a:t>
            </a:r>
            <a:r>
              <a:rPr lang="en-GB" altLang="en-US" sz="2000" dirty="0" smtClean="0"/>
              <a:t>work.</a:t>
            </a:r>
          </a:p>
          <a:p>
            <a:pPr>
              <a:lnSpc>
                <a:spcPct val="80000"/>
              </a:lnSpc>
            </a:pPr>
            <a:r>
              <a:rPr lang="en-GB" altLang="en-US" sz="2000" dirty="0" smtClean="0"/>
              <a:t>As the next slide illustrates, it has many variations.</a:t>
            </a:r>
            <a:endParaRPr lang="en-GB" altLang="en-US" sz="2000" dirty="0"/>
          </a:p>
          <a:p>
            <a:endParaRPr lang="en-GB" dirty="0"/>
          </a:p>
        </p:txBody>
      </p:sp>
      <p:sp>
        <p:nvSpPr>
          <p:cNvPr id="3" name="Title 2"/>
          <p:cNvSpPr>
            <a:spLocks noGrp="1"/>
          </p:cNvSpPr>
          <p:nvPr>
            <p:ph type="title"/>
          </p:nvPr>
        </p:nvSpPr>
        <p:spPr>
          <a:xfrm>
            <a:off x="423334" y="274638"/>
            <a:ext cx="7962160" cy="997743"/>
          </a:xfrm>
        </p:spPr>
        <p:txBody>
          <a:bodyPr>
            <a:normAutofit/>
          </a:bodyPr>
          <a:lstStyle/>
          <a:p>
            <a:r>
              <a:rPr lang="en-GB" altLang="en-US" sz="3200" dirty="0" smtClean="0"/>
              <a:t>HISTORICAL ORIGINS OF THE WORD</a:t>
            </a:r>
            <a:endParaRPr lang="en-GB" dirty="0"/>
          </a:p>
        </p:txBody>
      </p:sp>
    </p:spTree>
    <p:extLst>
      <p:ext uri="{BB962C8B-B14F-4D97-AF65-F5344CB8AC3E}">
        <p14:creationId xmlns:p14="http://schemas.microsoft.com/office/powerpoint/2010/main" val="1196087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3"/>
            <p:extLst>
              <p:ext uri="{D42A27DB-BD31-4B8C-83A1-F6EECF244321}">
                <p14:modId xmlns:p14="http://schemas.microsoft.com/office/powerpoint/2010/main" val="3068287320"/>
              </p:ext>
            </p:extLst>
          </p:nvPr>
        </p:nvGraphicFramePr>
        <p:xfrm>
          <a:off x="177210" y="1097249"/>
          <a:ext cx="8817934" cy="3841693"/>
        </p:xfrm>
        <a:graphic>
          <a:graphicData uri="http://schemas.openxmlformats.org/drawingml/2006/table">
            <a:tbl>
              <a:tblPr firstRow="1" firstCol="1" bandRow="1" bandCol="1">
                <a:tableStyleId>{5C22544A-7EE6-4342-B048-85BDC9FD1C3A}</a:tableStyleId>
              </a:tblPr>
              <a:tblGrid>
                <a:gridCol w="3695640"/>
                <a:gridCol w="5122294"/>
              </a:tblGrid>
              <a:tr h="239021">
                <a:tc>
                  <a:txBody>
                    <a:bodyPr/>
                    <a:lstStyle/>
                    <a:p>
                      <a:pPr>
                        <a:lnSpc>
                          <a:spcPct val="115000"/>
                        </a:lnSpc>
                        <a:spcAft>
                          <a:spcPts val="0"/>
                        </a:spcAft>
                      </a:pPr>
                      <a:r>
                        <a:rPr lang="en-GB" sz="1600" dirty="0">
                          <a:effectLst/>
                        </a:rPr>
                        <a:t>Asymmetric definitions (negative focus)</a:t>
                      </a:r>
                      <a:endParaRPr lang="en-GB" sz="1600" dirty="0">
                        <a:effectLst/>
                        <a:latin typeface="Times New Roman"/>
                        <a:ea typeface="Calibri"/>
                      </a:endParaRPr>
                    </a:p>
                  </a:txBody>
                  <a:tcPr marL="42514" marR="42514" marT="0" marB="0"/>
                </a:tc>
                <a:tc>
                  <a:txBody>
                    <a:bodyPr/>
                    <a:lstStyle/>
                    <a:p>
                      <a:pPr>
                        <a:lnSpc>
                          <a:spcPct val="115000"/>
                        </a:lnSpc>
                        <a:spcAft>
                          <a:spcPts val="0"/>
                        </a:spcAft>
                      </a:pPr>
                      <a:r>
                        <a:rPr lang="en-GB" sz="1600" dirty="0">
                          <a:effectLst/>
                        </a:rPr>
                        <a:t>Symmetric definitions (positive and negative focus)</a:t>
                      </a:r>
                      <a:endParaRPr lang="en-GB" sz="1600" dirty="0">
                        <a:effectLst/>
                        <a:latin typeface="Times New Roman"/>
                        <a:ea typeface="Calibri"/>
                      </a:endParaRPr>
                    </a:p>
                  </a:txBody>
                  <a:tcPr marL="42514" marR="42514" marT="0" marB="0"/>
                </a:tc>
              </a:tr>
              <a:tr h="966947">
                <a:tc>
                  <a:txBody>
                    <a:bodyPr/>
                    <a:lstStyle/>
                    <a:p>
                      <a:pPr>
                        <a:lnSpc>
                          <a:spcPct val="115000"/>
                        </a:lnSpc>
                        <a:spcAft>
                          <a:spcPts val="0"/>
                        </a:spcAft>
                      </a:pPr>
                      <a:r>
                        <a:rPr lang="en-GB" sz="1200" dirty="0">
                          <a:effectLst/>
                        </a:rPr>
                        <a:t>1.’Risk is the </a:t>
                      </a:r>
                      <a:r>
                        <a:rPr lang="en-GB" sz="1200" u="sng" dirty="0">
                          <a:effectLst/>
                        </a:rPr>
                        <a:t>chance</a:t>
                      </a:r>
                      <a:r>
                        <a:rPr lang="en-GB" sz="1200" dirty="0">
                          <a:effectLst/>
                        </a:rPr>
                        <a:t>, high or low, of somebody being </a:t>
                      </a:r>
                      <a:r>
                        <a:rPr lang="en-GB" sz="1200" u="sng" dirty="0">
                          <a:effectLst/>
                        </a:rPr>
                        <a:t>harmed</a:t>
                      </a:r>
                      <a:r>
                        <a:rPr lang="en-GB" sz="1200" dirty="0">
                          <a:effectLst/>
                        </a:rPr>
                        <a:t> by the </a:t>
                      </a:r>
                      <a:r>
                        <a:rPr lang="en-GB" sz="1200" u="sng" dirty="0">
                          <a:effectLst/>
                        </a:rPr>
                        <a:t>hazard</a:t>
                      </a:r>
                      <a:r>
                        <a:rPr lang="en-GB" sz="1200" dirty="0">
                          <a:effectLst/>
                        </a:rPr>
                        <a:t>, and how </a:t>
                      </a:r>
                      <a:r>
                        <a:rPr lang="en-GB" sz="1200" u="sng" dirty="0">
                          <a:effectLst/>
                        </a:rPr>
                        <a:t>serious</a:t>
                      </a:r>
                      <a:r>
                        <a:rPr lang="en-GB" sz="1200" dirty="0">
                          <a:effectLst/>
                        </a:rPr>
                        <a:t> the harm could be. ‘(HSE 2012). UK based.</a:t>
                      </a:r>
                    </a:p>
                    <a:p>
                      <a:pPr>
                        <a:lnSpc>
                          <a:spcPct val="115000"/>
                        </a:lnSpc>
                        <a:spcAft>
                          <a:spcPts val="0"/>
                        </a:spcAft>
                      </a:pPr>
                      <a:r>
                        <a:rPr lang="en-GB" sz="1200" dirty="0">
                          <a:effectLst/>
                        </a:rPr>
                        <a:t> </a:t>
                      </a:r>
                    </a:p>
                    <a:p>
                      <a:pPr>
                        <a:lnSpc>
                          <a:spcPct val="115000"/>
                        </a:lnSpc>
                        <a:spcAft>
                          <a:spcPts val="0"/>
                        </a:spcAft>
                      </a:pPr>
                      <a:r>
                        <a:rPr lang="en-GB" sz="1200" dirty="0">
                          <a:effectLst/>
                        </a:rPr>
                        <a:t> </a:t>
                      </a:r>
                      <a:endParaRPr lang="en-GB" sz="1200" dirty="0">
                        <a:effectLst/>
                        <a:latin typeface="Times New Roman"/>
                        <a:ea typeface="Calibri"/>
                      </a:endParaRPr>
                    </a:p>
                  </a:txBody>
                  <a:tcPr marL="42514" marR="42514" marT="0" marB="0"/>
                </a:tc>
                <a:tc>
                  <a:txBody>
                    <a:bodyPr/>
                    <a:lstStyle/>
                    <a:p>
                      <a:pPr>
                        <a:lnSpc>
                          <a:spcPct val="115000"/>
                        </a:lnSpc>
                        <a:spcAft>
                          <a:spcPts val="0"/>
                        </a:spcAft>
                      </a:pPr>
                      <a:r>
                        <a:rPr lang="en-GB" sz="1100" dirty="0">
                          <a:effectLst/>
                        </a:rPr>
                        <a:t>2. Risk is defined as ‘…the </a:t>
                      </a:r>
                      <a:r>
                        <a:rPr lang="en-GB" sz="1100" u="sng" dirty="0">
                          <a:effectLst/>
                        </a:rPr>
                        <a:t>possibility</a:t>
                      </a:r>
                      <a:r>
                        <a:rPr lang="en-GB" sz="1100" dirty="0">
                          <a:effectLst/>
                        </a:rPr>
                        <a:t> of something happening that </a:t>
                      </a:r>
                      <a:r>
                        <a:rPr lang="en-GB" sz="1100" u="sng" dirty="0">
                          <a:effectLst/>
                        </a:rPr>
                        <a:t>impacts </a:t>
                      </a:r>
                      <a:r>
                        <a:rPr lang="en-GB" sz="1100" dirty="0">
                          <a:effectLst/>
                        </a:rPr>
                        <a:t>on your objectives.  It is the </a:t>
                      </a:r>
                      <a:r>
                        <a:rPr lang="en-GB" sz="1100" u="sng" dirty="0">
                          <a:effectLst/>
                        </a:rPr>
                        <a:t>chance</a:t>
                      </a:r>
                      <a:r>
                        <a:rPr lang="en-GB" sz="1100" dirty="0">
                          <a:effectLst/>
                        </a:rPr>
                        <a:t> to either make a </a:t>
                      </a:r>
                      <a:r>
                        <a:rPr lang="en-GB" sz="1100" u="sng" dirty="0">
                          <a:effectLst/>
                        </a:rPr>
                        <a:t>gain or a loss</a:t>
                      </a:r>
                      <a:r>
                        <a:rPr lang="en-GB" sz="1100" dirty="0">
                          <a:effectLst/>
                        </a:rPr>
                        <a:t>.  It is measured in terms of l</a:t>
                      </a:r>
                      <a:r>
                        <a:rPr lang="en-GB" sz="1100" u="sng" dirty="0">
                          <a:effectLst/>
                        </a:rPr>
                        <a:t>ikelihood</a:t>
                      </a:r>
                      <a:r>
                        <a:rPr lang="en-GB" sz="1100" dirty="0">
                          <a:effectLst/>
                        </a:rPr>
                        <a:t> and </a:t>
                      </a:r>
                      <a:r>
                        <a:rPr lang="en-GB" sz="1100" u="sng" dirty="0">
                          <a:effectLst/>
                        </a:rPr>
                        <a:t>consequence</a:t>
                      </a:r>
                      <a:r>
                        <a:rPr lang="en-GB" sz="1100" dirty="0">
                          <a:effectLst/>
                        </a:rPr>
                        <a:t>.’ (</a:t>
                      </a:r>
                      <a:r>
                        <a:rPr lang="en-GB" sz="1100" dirty="0"/>
                        <a:t>AS/NZS 4360:2004 cited by ACT </a:t>
                      </a:r>
                      <a:r>
                        <a:rPr lang="en-GB" sz="1100" dirty="0" smtClean="0"/>
                        <a:t>2004). </a:t>
                      </a:r>
                      <a:r>
                        <a:rPr lang="en-GB" sz="1100" dirty="0">
                          <a:effectLst/>
                        </a:rPr>
                        <a:t>New Zealand and Australia based.</a:t>
                      </a:r>
                    </a:p>
                    <a:p>
                      <a:pPr>
                        <a:lnSpc>
                          <a:spcPct val="115000"/>
                        </a:lnSpc>
                        <a:spcAft>
                          <a:spcPts val="0"/>
                        </a:spcAft>
                      </a:pPr>
                      <a:r>
                        <a:rPr lang="en-GB" sz="1100" dirty="0">
                          <a:effectLst/>
                        </a:rPr>
                        <a:t> </a:t>
                      </a:r>
                      <a:endParaRPr lang="en-GB" sz="1100" dirty="0">
                        <a:effectLst/>
                        <a:latin typeface="Times New Roman"/>
                        <a:ea typeface="Calibri"/>
                      </a:endParaRPr>
                    </a:p>
                  </a:txBody>
                  <a:tcPr marL="42514" marR="42514" marT="0" marB="0"/>
                </a:tc>
              </a:tr>
              <a:tr h="1075593">
                <a:tc>
                  <a:txBody>
                    <a:bodyPr/>
                    <a:lstStyle/>
                    <a:p>
                      <a:pPr>
                        <a:lnSpc>
                          <a:spcPct val="115000"/>
                        </a:lnSpc>
                        <a:spcAft>
                          <a:spcPts val="0"/>
                        </a:spcAft>
                      </a:pPr>
                      <a:r>
                        <a:rPr lang="en-GB" sz="1200" dirty="0">
                          <a:effectLst/>
                        </a:rPr>
                        <a:t>3.‘Risk is the </a:t>
                      </a:r>
                      <a:r>
                        <a:rPr lang="en-GB" sz="1200" u="sng" dirty="0">
                          <a:effectLst/>
                        </a:rPr>
                        <a:t>potential</a:t>
                      </a:r>
                      <a:r>
                        <a:rPr lang="en-GB" sz="1200" dirty="0">
                          <a:effectLst/>
                        </a:rPr>
                        <a:t> to </a:t>
                      </a:r>
                      <a:r>
                        <a:rPr lang="en-GB" sz="1200" u="sng" dirty="0">
                          <a:effectLst/>
                        </a:rPr>
                        <a:t>lose</a:t>
                      </a:r>
                      <a:r>
                        <a:rPr lang="en-GB" sz="1200" dirty="0">
                          <a:effectLst/>
                        </a:rPr>
                        <a:t> something of value, or simply the </a:t>
                      </a:r>
                      <a:r>
                        <a:rPr lang="en-GB" sz="1200" u="sng" dirty="0">
                          <a:effectLst/>
                        </a:rPr>
                        <a:t>potentia</a:t>
                      </a:r>
                      <a:r>
                        <a:rPr lang="en-GB" sz="1200" dirty="0">
                          <a:effectLst/>
                        </a:rPr>
                        <a:t>l </a:t>
                      </a:r>
                      <a:r>
                        <a:rPr lang="en-GB" sz="1200" u="sng" dirty="0">
                          <a:effectLst/>
                        </a:rPr>
                        <a:t>accident</a:t>
                      </a:r>
                      <a:r>
                        <a:rPr lang="en-GB" sz="1200" dirty="0">
                          <a:effectLst/>
                        </a:rPr>
                        <a:t>’ (Brown </a:t>
                      </a:r>
                      <a:r>
                        <a:rPr lang="en-GB" sz="1200" dirty="0" smtClean="0">
                          <a:effectLst/>
                        </a:rPr>
                        <a:t>1999). </a:t>
                      </a:r>
                      <a:r>
                        <a:rPr lang="en-GB" sz="1200" dirty="0">
                          <a:effectLst/>
                        </a:rPr>
                        <a:t>UK </a:t>
                      </a:r>
                      <a:r>
                        <a:rPr lang="en-GB" sz="1200" dirty="0" smtClean="0">
                          <a:effectLst/>
                        </a:rPr>
                        <a:t>based, </a:t>
                      </a:r>
                      <a:r>
                        <a:rPr lang="en-GB" sz="1200" dirty="0">
                          <a:effectLst/>
                        </a:rPr>
                        <a:t>adventure  sector focused.</a:t>
                      </a:r>
                    </a:p>
                    <a:p>
                      <a:pPr>
                        <a:lnSpc>
                          <a:spcPct val="115000"/>
                        </a:lnSpc>
                        <a:spcAft>
                          <a:spcPts val="0"/>
                        </a:spcAft>
                      </a:pPr>
                      <a:r>
                        <a:rPr lang="en-GB" sz="1200" dirty="0">
                          <a:effectLst/>
                        </a:rPr>
                        <a:t> </a:t>
                      </a:r>
                      <a:endParaRPr lang="en-GB" sz="1200" dirty="0">
                        <a:effectLst/>
                        <a:latin typeface="Times New Roman"/>
                        <a:ea typeface="Calibri"/>
                      </a:endParaRPr>
                    </a:p>
                  </a:txBody>
                  <a:tcPr marL="42514" marR="42514" marT="0" marB="0"/>
                </a:tc>
                <a:tc>
                  <a:txBody>
                    <a:bodyPr/>
                    <a:lstStyle/>
                    <a:p>
                      <a:pPr>
                        <a:lnSpc>
                          <a:spcPct val="115000"/>
                        </a:lnSpc>
                        <a:spcAft>
                          <a:spcPts val="0"/>
                        </a:spcAft>
                      </a:pPr>
                      <a:r>
                        <a:rPr lang="en-GB" sz="1100" dirty="0">
                          <a:effectLst/>
                        </a:rPr>
                        <a:t>4.‘Risk management is a </a:t>
                      </a:r>
                      <a:r>
                        <a:rPr lang="en-GB" sz="1100" u="sng" dirty="0">
                          <a:effectLst/>
                        </a:rPr>
                        <a:t>rational</a:t>
                      </a:r>
                      <a:r>
                        <a:rPr lang="en-GB" sz="1100" dirty="0">
                          <a:effectLst/>
                        </a:rPr>
                        <a:t> approach to the problem of dealing with the risks faced by a business. It is about </a:t>
                      </a:r>
                      <a:r>
                        <a:rPr lang="en-GB" sz="1100" u="sng" dirty="0">
                          <a:effectLst/>
                        </a:rPr>
                        <a:t>managing</a:t>
                      </a:r>
                      <a:r>
                        <a:rPr lang="en-GB" sz="1100" dirty="0">
                          <a:effectLst/>
                        </a:rPr>
                        <a:t> or </a:t>
                      </a:r>
                      <a:r>
                        <a:rPr lang="en-GB" sz="1100" u="sng" dirty="0">
                          <a:effectLst/>
                        </a:rPr>
                        <a:t>optimising</a:t>
                      </a:r>
                      <a:r>
                        <a:rPr lang="en-GB" sz="1100" dirty="0">
                          <a:effectLst/>
                        </a:rPr>
                        <a:t> risks; it is </a:t>
                      </a:r>
                      <a:r>
                        <a:rPr lang="en-GB" sz="1100" u="sng" dirty="0">
                          <a:effectLst/>
                        </a:rPr>
                        <a:t>not </a:t>
                      </a:r>
                      <a:r>
                        <a:rPr lang="en-GB" sz="1100" dirty="0">
                          <a:effectLst/>
                        </a:rPr>
                        <a:t>necessarily about </a:t>
                      </a:r>
                      <a:r>
                        <a:rPr lang="en-GB" sz="1100" u="sng" dirty="0">
                          <a:effectLst/>
                        </a:rPr>
                        <a:t>eliminating</a:t>
                      </a:r>
                      <a:r>
                        <a:rPr lang="en-GB" sz="1100" dirty="0">
                          <a:effectLst/>
                        </a:rPr>
                        <a:t> them, because risk is </a:t>
                      </a:r>
                      <a:r>
                        <a:rPr lang="en-GB" sz="1100" u="sng" dirty="0">
                          <a:effectLst/>
                        </a:rPr>
                        <a:t>inherent</a:t>
                      </a:r>
                      <a:r>
                        <a:rPr lang="en-GB" sz="1100" dirty="0">
                          <a:effectLst/>
                        </a:rPr>
                        <a:t> in adventure activities – and should remain so.’ (</a:t>
                      </a:r>
                      <a:r>
                        <a:rPr lang="en-GB" sz="1100" dirty="0" err="1">
                          <a:effectLst/>
                        </a:rPr>
                        <a:t>Cloutier</a:t>
                      </a:r>
                      <a:r>
                        <a:rPr lang="en-GB" sz="1100" dirty="0">
                          <a:effectLst/>
                        </a:rPr>
                        <a:t> </a:t>
                      </a:r>
                      <a:r>
                        <a:rPr lang="en-GB" sz="1100" dirty="0" smtClean="0">
                          <a:effectLst/>
                        </a:rPr>
                        <a:t>2002). </a:t>
                      </a:r>
                      <a:r>
                        <a:rPr lang="en-GB" sz="1100" dirty="0">
                          <a:effectLst/>
                        </a:rPr>
                        <a:t>UK, Australia and USA.</a:t>
                      </a:r>
                      <a:endParaRPr lang="en-GB" sz="1100" dirty="0">
                        <a:effectLst/>
                        <a:latin typeface="Times New Roman"/>
                        <a:ea typeface="Calibri"/>
                      </a:endParaRPr>
                    </a:p>
                  </a:txBody>
                  <a:tcPr marL="42514" marR="42514" marT="0" marB="0"/>
                </a:tc>
              </a:tr>
              <a:tr h="1434124">
                <a:tc>
                  <a:txBody>
                    <a:bodyPr/>
                    <a:lstStyle/>
                    <a:p>
                      <a:pPr>
                        <a:lnSpc>
                          <a:spcPct val="115000"/>
                        </a:lnSpc>
                        <a:spcAft>
                          <a:spcPts val="0"/>
                        </a:spcAft>
                      </a:pPr>
                      <a:r>
                        <a:rPr lang="en-GB" sz="1200" dirty="0">
                          <a:effectLst/>
                        </a:rPr>
                        <a:t>5. ‘A risk is the </a:t>
                      </a:r>
                      <a:r>
                        <a:rPr lang="en-GB" sz="1200" u="sng" dirty="0">
                          <a:effectLst/>
                        </a:rPr>
                        <a:t>likelihood</a:t>
                      </a:r>
                      <a:r>
                        <a:rPr lang="en-GB" sz="1200" dirty="0">
                          <a:effectLst/>
                        </a:rPr>
                        <a:t> that the </a:t>
                      </a:r>
                      <a:r>
                        <a:rPr lang="en-GB" sz="1200" u="sng" dirty="0">
                          <a:effectLst/>
                        </a:rPr>
                        <a:t>harm</a:t>
                      </a:r>
                      <a:r>
                        <a:rPr lang="en-GB" sz="1200" dirty="0">
                          <a:effectLst/>
                        </a:rPr>
                        <a:t> a particular </a:t>
                      </a:r>
                      <a:r>
                        <a:rPr lang="en-GB" sz="1200" u="sng" dirty="0">
                          <a:effectLst/>
                        </a:rPr>
                        <a:t>hazard</a:t>
                      </a:r>
                      <a:r>
                        <a:rPr lang="en-GB" sz="1200" dirty="0">
                          <a:effectLst/>
                        </a:rPr>
                        <a:t> can </a:t>
                      </a:r>
                      <a:r>
                        <a:rPr lang="en-GB" sz="1200" u="sng" dirty="0" smtClean="0">
                          <a:effectLst/>
                        </a:rPr>
                        <a:t>cause</a:t>
                      </a:r>
                      <a:r>
                        <a:rPr lang="en-GB" sz="1200" dirty="0" smtClean="0">
                          <a:effectLst/>
                        </a:rPr>
                        <a:t> </a:t>
                      </a:r>
                      <a:r>
                        <a:rPr lang="en-GB" sz="1200" dirty="0">
                          <a:effectLst/>
                        </a:rPr>
                        <a:t>will be realised.’ (CIMSPA 2014)  </a:t>
                      </a:r>
                      <a:endParaRPr lang="en-GB" sz="1200" dirty="0">
                        <a:effectLst/>
                        <a:latin typeface="Times New Roman"/>
                        <a:ea typeface="Calibri"/>
                      </a:endParaRPr>
                    </a:p>
                  </a:txBody>
                  <a:tcPr marL="42514" marR="42514" marT="0" marB="0"/>
                </a:tc>
                <a:tc>
                  <a:txBody>
                    <a:bodyPr/>
                    <a:lstStyle/>
                    <a:p>
                      <a:pPr>
                        <a:lnSpc>
                          <a:spcPct val="115000"/>
                        </a:lnSpc>
                        <a:spcAft>
                          <a:spcPts val="0"/>
                        </a:spcAft>
                      </a:pPr>
                      <a:r>
                        <a:rPr lang="en-GB" sz="1100" dirty="0">
                          <a:effectLst/>
                        </a:rPr>
                        <a:t>6.‘Risk management is a </a:t>
                      </a:r>
                      <a:r>
                        <a:rPr lang="en-GB" sz="1100" u="sng" dirty="0">
                          <a:effectLst/>
                        </a:rPr>
                        <a:t>strategic process</a:t>
                      </a:r>
                      <a:r>
                        <a:rPr lang="en-GB" sz="1100" dirty="0">
                          <a:effectLst/>
                        </a:rPr>
                        <a:t> that will </a:t>
                      </a:r>
                      <a:r>
                        <a:rPr lang="en-GB" sz="1100" u="sng" dirty="0">
                          <a:effectLst/>
                        </a:rPr>
                        <a:t>protect</a:t>
                      </a:r>
                      <a:r>
                        <a:rPr lang="en-GB" sz="1100" dirty="0">
                          <a:effectLst/>
                        </a:rPr>
                        <a:t> the assets and ensure the financial stability of an organization from the consequences of competitive business decisions. Risk management will </a:t>
                      </a:r>
                      <a:r>
                        <a:rPr lang="en-GB" sz="1100" u="sng" dirty="0">
                          <a:effectLst/>
                        </a:rPr>
                        <a:t>reduce</a:t>
                      </a:r>
                      <a:r>
                        <a:rPr lang="en-GB" sz="1100" dirty="0">
                          <a:effectLst/>
                        </a:rPr>
                        <a:t> </a:t>
                      </a:r>
                      <a:r>
                        <a:rPr lang="en-GB" sz="1100" u="sng" dirty="0">
                          <a:effectLst/>
                        </a:rPr>
                        <a:t>uncertainty</a:t>
                      </a:r>
                      <a:r>
                        <a:rPr lang="en-GB" sz="1100" dirty="0">
                          <a:effectLst/>
                        </a:rPr>
                        <a:t> and the </a:t>
                      </a:r>
                      <a:r>
                        <a:rPr lang="en-GB" sz="1100" u="sng" dirty="0">
                          <a:effectLst/>
                        </a:rPr>
                        <a:t>potential</a:t>
                      </a:r>
                      <a:r>
                        <a:rPr lang="en-GB" sz="1100" dirty="0">
                          <a:effectLst/>
                        </a:rPr>
                        <a:t> for accidental or </a:t>
                      </a:r>
                      <a:r>
                        <a:rPr lang="en-GB" sz="1100" u="sng" dirty="0">
                          <a:effectLst/>
                        </a:rPr>
                        <a:t>unanticipated loss</a:t>
                      </a:r>
                      <a:r>
                        <a:rPr lang="en-GB" sz="1100" dirty="0">
                          <a:effectLst/>
                        </a:rPr>
                        <a:t> and will provide the basis for </a:t>
                      </a:r>
                      <a:r>
                        <a:rPr lang="en-GB" sz="1100" u="sng" dirty="0">
                          <a:effectLst/>
                        </a:rPr>
                        <a:t>maximizing opportunity</a:t>
                      </a:r>
                      <a:r>
                        <a:rPr lang="en-GB" sz="1100" dirty="0">
                          <a:effectLst/>
                        </a:rPr>
                        <a:t>’ (Fitzgerald </a:t>
                      </a:r>
                      <a:r>
                        <a:rPr lang="en-GB" sz="1100" dirty="0" smtClean="0">
                          <a:effectLst/>
                        </a:rPr>
                        <a:t>2003). </a:t>
                      </a:r>
                      <a:r>
                        <a:rPr lang="en-GB" sz="1100" dirty="0">
                          <a:effectLst/>
                        </a:rPr>
                        <a:t>Tourism and international </a:t>
                      </a:r>
                      <a:r>
                        <a:rPr lang="en-GB" sz="1100" dirty="0" smtClean="0">
                          <a:effectLst/>
                        </a:rPr>
                        <a:t>focus</a:t>
                      </a:r>
                      <a:r>
                        <a:rPr lang="en-GB" sz="1100" dirty="0">
                          <a:effectLst/>
                        </a:rPr>
                        <a:t>, adapting  the </a:t>
                      </a:r>
                      <a:r>
                        <a:rPr lang="en-GB" sz="1100" dirty="0"/>
                        <a:t>Economic Intelligence Unit definition</a:t>
                      </a:r>
                      <a:r>
                        <a:rPr lang="en-GB" sz="1100" dirty="0">
                          <a:effectLst/>
                        </a:rPr>
                        <a:t>. </a:t>
                      </a:r>
                      <a:endParaRPr lang="en-GB" sz="1100" dirty="0">
                        <a:effectLst/>
                        <a:latin typeface="Times New Roman"/>
                        <a:ea typeface="Calibri"/>
                      </a:endParaRPr>
                    </a:p>
                  </a:txBody>
                  <a:tcPr marL="42514" marR="42514" marT="0" marB="0"/>
                </a:tc>
              </a:tr>
            </a:tbl>
          </a:graphicData>
        </a:graphic>
      </p:graphicFrame>
      <p:sp>
        <p:nvSpPr>
          <p:cNvPr id="3" name="Title 2"/>
          <p:cNvSpPr>
            <a:spLocks noGrp="1"/>
          </p:cNvSpPr>
          <p:nvPr>
            <p:ph type="title"/>
          </p:nvPr>
        </p:nvSpPr>
        <p:spPr/>
        <p:txBody>
          <a:bodyPr/>
          <a:lstStyle/>
          <a:p>
            <a:r>
              <a:rPr lang="en-GB" dirty="0" smtClean="0"/>
              <a:t>COMPARING DEFINITIONS: SOME EXAMPLES</a:t>
            </a:r>
            <a:endParaRPr lang="en-GB" dirty="0"/>
          </a:p>
        </p:txBody>
      </p:sp>
      <p:sp>
        <p:nvSpPr>
          <p:cNvPr id="2" name="TextBox 1"/>
          <p:cNvSpPr txBox="1"/>
          <p:nvPr/>
        </p:nvSpPr>
        <p:spPr>
          <a:xfrm>
            <a:off x="177210" y="5152103"/>
            <a:ext cx="6528390" cy="369332"/>
          </a:xfrm>
          <a:prstGeom prst="rect">
            <a:avLst/>
          </a:prstGeom>
          <a:noFill/>
        </p:spPr>
        <p:txBody>
          <a:bodyPr wrap="square" rtlCol="0">
            <a:spAutoFit/>
          </a:bodyPr>
          <a:lstStyle/>
          <a:p>
            <a:r>
              <a:rPr lang="en-GB" dirty="0" smtClean="0"/>
              <a:t>See Chapter 2 for more examples on discussion on the key concept</a:t>
            </a:r>
            <a:endParaRPr lang="en-GB" dirty="0"/>
          </a:p>
        </p:txBody>
      </p:sp>
    </p:spTree>
    <p:extLst>
      <p:ext uri="{BB962C8B-B14F-4D97-AF65-F5344CB8AC3E}">
        <p14:creationId xmlns:p14="http://schemas.microsoft.com/office/powerpoint/2010/main" val="20431452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93406" y="1272381"/>
            <a:ext cx="7992088" cy="4313237"/>
          </a:xfrm>
        </p:spPr>
        <p:txBody>
          <a:bodyPr>
            <a:normAutofit fontScale="62500" lnSpcReduction="20000"/>
          </a:bodyPr>
          <a:lstStyle/>
          <a:p>
            <a:pPr marL="457200" lvl="0" indent="-457200">
              <a:buFont typeface="Arial" panose="020B0604020202020204" pitchFamily="34" charset="0"/>
              <a:buChar char="•"/>
            </a:pPr>
            <a:r>
              <a:rPr lang="en-GB" dirty="0" smtClean="0"/>
              <a:t>2 key categories/approaches:</a:t>
            </a:r>
          </a:p>
          <a:p>
            <a:pPr marL="1200150" lvl="1" indent="-457200">
              <a:buFont typeface="Arial" panose="020B0604020202020204" pitchFamily="34" charset="0"/>
              <a:buChar char="•"/>
            </a:pPr>
            <a:r>
              <a:rPr lang="en-GB" dirty="0" smtClean="0"/>
              <a:t>Symmetric definitions focus </a:t>
            </a:r>
            <a:r>
              <a:rPr lang="en-GB" dirty="0"/>
              <a:t>on the notions of harm and loss </a:t>
            </a:r>
            <a:endParaRPr lang="en-GB" dirty="0" smtClean="0"/>
          </a:p>
          <a:p>
            <a:pPr marL="1200150" lvl="1" indent="-457200">
              <a:buFont typeface="Arial" panose="020B0604020202020204" pitchFamily="34" charset="0"/>
              <a:buChar char="•"/>
            </a:pPr>
            <a:r>
              <a:rPr lang="en-GB" dirty="0"/>
              <a:t>A</a:t>
            </a:r>
            <a:r>
              <a:rPr lang="en-GB" dirty="0" smtClean="0"/>
              <a:t>symmetric definitions </a:t>
            </a:r>
            <a:r>
              <a:rPr lang="en-GB" dirty="0"/>
              <a:t>refer to ideas of gains and benefits (</a:t>
            </a:r>
            <a:r>
              <a:rPr lang="en-GB" i="1" dirty="0"/>
              <a:t>symmetric</a:t>
            </a:r>
            <a:r>
              <a:rPr lang="en-GB" dirty="0"/>
              <a:t> definitions).</a:t>
            </a:r>
          </a:p>
          <a:p>
            <a:pPr marL="457200" lvl="0" indent="-457200">
              <a:buFont typeface="Arial" panose="020B0604020202020204" pitchFamily="34" charset="0"/>
              <a:buChar char="•"/>
            </a:pPr>
            <a:r>
              <a:rPr lang="en-GB" dirty="0"/>
              <a:t>Risk can have an association with the concept of </a:t>
            </a:r>
            <a:r>
              <a:rPr lang="en-GB" b="1" i="1" dirty="0"/>
              <a:t>chance</a:t>
            </a:r>
            <a:r>
              <a:rPr lang="en-GB" i="1" dirty="0"/>
              <a:t>, </a:t>
            </a:r>
            <a:r>
              <a:rPr lang="en-GB" b="1" i="1" dirty="0"/>
              <a:t>probability </a:t>
            </a:r>
            <a:r>
              <a:rPr lang="en-GB" b="1" dirty="0"/>
              <a:t>or </a:t>
            </a:r>
            <a:r>
              <a:rPr lang="en-GB" b="1" i="1" dirty="0"/>
              <a:t>likelihood</a:t>
            </a:r>
            <a:r>
              <a:rPr lang="en-GB" i="1" dirty="0"/>
              <a:t>.</a:t>
            </a:r>
            <a:endParaRPr lang="en-GB" dirty="0"/>
          </a:p>
          <a:p>
            <a:pPr marL="457200" lvl="0" indent="-457200">
              <a:buFont typeface="Arial" panose="020B0604020202020204" pitchFamily="34" charset="0"/>
              <a:buChar char="•"/>
            </a:pPr>
            <a:r>
              <a:rPr lang="en-GB" dirty="0"/>
              <a:t>Risk can be associated with the</a:t>
            </a:r>
            <a:r>
              <a:rPr lang="en-GB" b="1" dirty="0"/>
              <a:t> </a:t>
            </a:r>
            <a:r>
              <a:rPr lang="en-GB" b="1" i="1" dirty="0"/>
              <a:t>consequences</a:t>
            </a:r>
            <a:r>
              <a:rPr lang="en-GB" b="1" dirty="0"/>
              <a:t> </a:t>
            </a:r>
            <a:r>
              <a:rPr lang="en-GB" dirty="0"/>
              <a:t>and </a:t>
            </a:r>
            <a:r>
              <a:rPr lang="en-GB" b="1" i="1" dirty="0"/>
              <a:t>magnitude of outcome</a:t>
            </a:r>
            <a:r>
              <a:rPr lang="en-GB" dirty="0"/>
              <a:t>, or, for symmetric definitions, the </a:t>
            </a:r>
            <a:r>
              <a:rPr lang="en-GB" b="1" i="1" dirty="0"/>
              <a:t>severity </a:t>
            </a:r>
            <a:r>
              <a:rPr lang="en-GB" i="1" dirty="0"/>
              <a:t>of outcome</a:t>
            </a:r>
            <a:r>
              <a:rPr lang="en-GB" dirty="0"/>
              <a:t>.</a:t>
            </a:r>
          </a:p>
          <a:p>
            <a:pPr marL="457200" lvl="0" indent="-457200">
              <a:buFont typeface="Arial" panose="020B0604020202020204" pitchFamily="34" charset="0"/>
              <a:buChar char="•"/>
            </a:pPr>
            <a:r>
              <a:rPr lang="en-GB" dirty="0"/>
              <a:t>Risk can be associated with the notion of </a:t>
            </a:r>
            <a:r>
              <a:rPr lang="en-GB" b="1" i="1" dirty="0"/>
              <a:t>uncertainty</a:t>
            </a:r>
            <a:r>
              <a:rPr lang="en-GB" dirty="0"/>
              <a:t>.</a:t>
            </a:r>
          </a:p>
          <a:p>
            <a:pPr marL="457200" lvl="0" indent="-457200">
              <a:buFont typeface="Arial" panose="020B0604020202020204" pitchFamily="34" charset="0"/>
              <a:buChar char="•"/>
            </a:pPr>
            <a:r>
              <a:rPr lang="en-GB" dirty="0"/>
              <a:t>Some definitions present risk in relation to the concept of a </a:t>
            </a:r>
            <a:r>
              <a:rPr lang="en-GB" b="1" i="1" dirty="0"/>
              <a:t>hazard</a:t>
            </a:r>
            <a:r>
              <a:rPr lang="en-GB" dirty="0"/>
              <a:t>.</a:t>
            </a:r>
          </a:p>
          <a:p>
            <a:pPr marL="457200" lvl="0" indent="-457200">
              <a:buFont typeface="Arial" panose="020B0604020202020204" pitchFamily="34" charset="0"/>
              <a:buChar char="•"/>
            </a:pPr>
            <a:r>
              <a:rPr lang="en-GB" dirty="0"/>
              <a:t>Risk can be regarded by some as an essential part of adventure, sport and business enterprise.</a:t>
            </a:r>
          </a:p>
          <a:p>
            <a:pPr marL="457200" lvl="0" indent="-457200">
              <a:buFont typeface="Arial" panose="020B0604020202020204" pitchFamily="34" charset="0"/>
              <a:buChar char="•"/>
            </a:pPr>
            <a:r>
              <a:rPr lang="en-GB" dirty="0"/>
              <a:t>Risk management is used at all levels of management (operational, project and strategic).</a:t>
            </a:r>
          </a:p>
          <a:p>
            <a:pPr marL="457200" lvl="0" indent="-457200">
              <a:buFont typeface="Arial" panose="020B0604020202020204" pitchFamily="34" charset="0"/>
              <a:buChar char="•"/>
            </a:pPr>
            <a:r>
              <a:rPr lang="en-GB" dirty="0"/>
              <a:t>Definitions are not necessarily industry sector or country specific.</a:t>
            </a:r>
          </a:p>
          <a:p>
            <a:endParaRPr lang="en-GB" dirty="0"/>
          </a:p>
        </p:txBody>
      </p:sp>
      <p:sp>
        <p:nvSpPr>
          <p:cNvPr id="3" name="Title 2"/>
          <p:cNvSpPr>
            <a:spLocks noGrp="1"/>
          </p:cNvSpPr>
          <p:nvPr>
            <p:ph type="title"/>
          </p:nvPr>
        </p:nvSpPr>
        <p:spPr/>
        <p:txBody>
          <a:bodyPr/>
          <a:lstStyle/>
          <a:p>
            <a:r>
              <a:rPr lang="en-GB" dirty="0" smtClean="0"/>
              <a:t>ANALYSIS OF DEFINITIONS</a:t>
            </a:r>
            <a:endParaRPr lang="en-GB" dirty="0"/>
          </a:p>
        </p:txBody>
      </p:sp>
    </p:spTree>
    <p:extLst>
      <p:ext uri="{BB962C8B-B14F-4D97-AF65-F5344CB8AC3E}">
        <p14:creationId xmlns:p14="http://schemas.microsoft.com/office/powerpoint/2010/main" val="23781602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DISTILLING THE KEY CONCEPTS : THE ANATOMY OF RISKS</a:t>
            </a:r>
            <a:endParaRPr lang="en-GB" dirty="0"/>
          </a:p>
        </p:txBody>
      </p:sp>
      <p:pic>
        <p:nvPicPr>
          <p:cNvPr id="205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015331" y="1470819"/>
            <a:ext cx="5543550" cy="391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14632" y="1720645"/>
            <a:ext cx="2286328" cy="1754326"/>
          </a:xfrm>
          <a:prstGeom prst="rect">
            <a:avLst/>
          </a:prstGeom>
          <a:noFill/>
        </p:spPr>
        <p:txBody>
          <a:bodyPr wrap="square" rtlCol="0">
            <a:spAutoFit/>
          </a:bodyPr>
          <a:lstStyle/>
          <a:p>
            <a:r>
              <a:rPr lang="en-GB" dirty="0" smtClean="0"/>
              <a:t>Looking at the different definitions,  some of the following key concepts can be identified. These can be used for modelling</a:t>
            </a:r>
            <a:endParaRPr lang="en-GB" dirty="0"/>
          </a:p>
        </p:txBody>
      </p:sp>
    </p:spTree>
    <p:extLst>
      <p:ext uri="{BB962C8B-B14F-4D97-AF65-F5344CB8AC3E}">
        <p14:creationId xmlns:p14="http://schemas.microsoft.com/office/powerpoint/2010/main" val="8670045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92500" lnSpcReduction="10000"/>
          </a:bodyPr>
          <a:lstStyle/>
          <a:p>
            <a:pPr marL="457200" indent="-457200">
              <a:buFont typeface="Arial" panose="020B0604020202020204" pitchFamily="34" charset="0"/>
              <a:buChar char="•"/>
            </a:pPr>
            <a:r>
              <a:rPr lang="en-GB" dirty="0"/>
              <a:t>I</a:t>
            </a:r>
            <a:r>
              <a:rPr lang="en-GB" dirty="0" smtClean="0"/>
              <a:t>f </a:t>
            </a:r>
            <a:r>
              <a:rPr lang="en-GB" dirty="0"/>
              <a:t>the outcome of a project or event is not known, or highly biased because of a subjective viewpoint, then this can be categorised as </a:t>
            </a:r>
            <a:r>
              <a:rPr lang="en-GB" b="1" dirty="0"/>
              <a:t>uncertainty</a:t>
            </a:r>
            <a:r>
              <a:rPr lang="en-GB" dirty="0"/>
              <a:t>. </a:t>
            </a:r>
            <a:endParaRPr lang="en-GB" dirty="0" smtClean="0"/>
          </a:p>
          <a:p>
            <a:pPr marL="457200" indent="-457200">
              <a:buFont typeface="Arial" panose="020B0604020202020204" pitchFamily="34" charset="0"/>
              <a:buChar char="•"/>
            </a:pPr>
            <a:r>
              <a:rPr lang="en-GB" dirty="0"/>
              <a:t>I</a:t>
            </a:r>
            <a:r>
              <a:rPr lang="en-GB" dirty="0" smtClean="0"/>
              <a:t>f </a:t>
            </a:r>
            <a:r>
              <a:rPr lang="en-GB" dirty="0"/>
              <a:t>something approaches 100% probability, it becomes a reality rather than a risk (Irwin </a:t>
            </a:r>
            <a:r>
              <a:rPr lang="en-GB" dirty="0" smtClean="0"/>
              <a:t>1998). </a:t>
            </a:r>
          </a:p>
          <a:p>
            <a:pPr marL="457200" indent="-457200">
              <a:buFont typeface="Arial" panose="020B0604020202020204" pitchFamily="34" charset="0"/>
              <a:buChar char="•"/>
            </a:pPr>
            <a:r>
              <a:rPr lang="en-GB" dirty="0" smtClean="0"/>
              <a:t>Some question how much we can actually make such distinctions in practice.</a:t>
            </a:r>
          </a:p>
        </p:txBody>
      </p:sp>
      <p:sp>
        <p:nvSpPr>
          <p:cNvPr id="3" name="Title 2"/>
          <p:cNvSpPr>
            <a:spLocks noGrp="1"/>
          </p:cNvSpPr>
          <p:nvPr>
            <p:ph type="title"/>
          </p:nvPr>
        </p:nvSpPr>
        <p:spPr/>
        <p:txBody>
          <a:bodyPr/>
          <a:lstStyle/>
          <a:p>
            <a:r>
              <a:rPr lang="en-GB" dirty="0" smtClean="0"/>
              <a:t>KEY CONCEPTS 1: RISK IS DIFFERENT FROM UNCERTAINTY</a:t>
            </a:r>
            <a:endParaRPr lang="en-GB" dirty="0"/>
          </a:p>
        </p:txBody>
      </p:sp>
    </p:spTree>
    <p:extLst>
      <p:ext uri="{BB962C8B-B14F-4D97-AF65-F5344CB8AC3E}">
        <p14:creationId xmlns:p14="http://schemas.microsoft.com/office/powerpoint/2010/main" val="17316195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746</TotalTime>
  <Words>1739</Words>
  <Application>Microsoft Office PowerPoint</Application>
  <PresentationFormat>On-screen Show (4:3)</PresentationFormat>
  <Paragraphs>121</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Risk and Safety Management in the Leisure, Events, Tourism and Sports Industries </vt:lpstr>
      <vt:lpstr>PowerPoint Presentation</vt:lpstr>
      <vt:lpstr>PowerPoint Presentation</vt:lpstr>
      <vt:lpstr>INTRODUCTION </vt:lpstr>
      <vt:lpstr>HISTORICAL ORIGINS OF THE WORD</vt:lpstr>
      <vt:lpstr>COMPARING DEFINITIONS: SOME EXAMPLES</vt:lpstr>
      <vt:lpstr>ANALYSIS OF DEFINITIONS</vt:lpstr>
      <vt:lpstr>DISTILLING THE KEY CONCEPTS : THE ANATOMY OF RISKS</vt:lpstr>
      <vt:lpstr>KEY CONCEPTS 1: RISK IS DIFFERENT FROM UNCERTAINTY</vt:lpstr>
      <vt:lpstr>KEY CONCEPTS 2: HAZARDS</vt:lpstr>
      <vt:lpstr>KEY CONCEPTS 3: LIKELIHOOD AND OUTCOMES</vt:lpstr>
      <vt:lpstr>KEY CONCEPTS 3 (CONTINUED): OUTCOMES AND RISK EXPOSURE   </vt:lpstr>
      <vt:lpstr>KEY CONCEPTS 4: TRIGGERS</vt:lpstr>
      <vt:lpstr>CONTEXTUALISATION AND APPLICATION TO THE DIFFERENT SECTORS</vt:lpstr>
      <vt:lpstr>CONCLUSION</vt:lpstr>
      <vt:lpstr>DISCUSSION QUESTIONS</vt:lpstr>
      <vt:lpstr>REFERENCES</vt:lpstr>
      <vt:lpstr>Thank You</vt:lpstr>
    </vt:vector>
  </TitlesOfParts>
  <Company>CABI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Hilliar</dc:creator>
  <cp:lastModifiedBy>James Bishop</cp:lastModifiedBy>
  <cp:revision>86</cp:revision>
  <dcterms:created xsi:type="dcterms:W3CDTF">2014-12-08T12:01:41Z</dcterms:created>
  <dcterms:modified xsi:type="dcterms:W3CDTF">2015-08-05T13:18:38Z</dcterms:modified>
</cp:coreProperties>
</file>