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5" r:id="rId4"/>
    <p:sldId id="258" r:id="rId5"/>
    <p:sldId id="272" r:id="rId6"/>
    <p:sldId id="273" r:id="rId7"/>
    <p:sldId id="274" r:id="rId8"/>
    <p:sldId id="275" r:id="rId9"/>
    <p:sldId id="276" r:id="rId10"/>
    <p:sldId id="277" r:id="rId11"/>
    <p:sldId id="266" r:id="rId12"/>
    <p:sldId id="278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60" d="100"/>
          <a:sy n="60" d="100"/>
        </p:scale>
        <p:origin x="-1842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05/08/2015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.piekarz@worc.ac.uk" TargetMode="External"/><Relationship Id="rId2" Type="http://schemas.openxmlformats.org/officeDocument/2006/relationships/hyperlink" Target="mailto:dr.isjenkins@gmail.com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Risk and Safety Management in the Leisure, Events, Tourism and Sports Industries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Piekarz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Case </a:t>
            </a:r>
            <a:r>
              <a:rPr lang="en-GB" dirty="0"/>
              <a:t>studies consider a wide range of risk </a:t>
            </a:r>
            <a:r>
              <a:rPr lang="en-GB" dirty="0" smtClean="0"/>
              <a:t>factors, not </a:t>
            </a:r>
            <a:r>
              <a:rPr lang="en-GB" dirty="0"/>
              <a:t>only to </a:t>
            </a:r>
            <a:r>
              <a:rPr lang="en-GB" dirty="0" smtClean="0"/>
              <a:t>safety.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Hazards </a:t>
            </a:r>
            <a:r>
              <a:rPr lang="en-GB" dirty="0"/>
              <a:t>and risks relate to operational </a:t>
            </a:r>
            <a:r>
              <a:rPr lang="en-GB" dirty="0" smtClean="0"/>
              <a:t>conditions, project </a:t>
            </a:r>
            <a:r>
              <a:rPr lang="en-GB" dirty="0"/>
              <a:t>management and strategic planning.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Important to read </a:t>
            </a:r>
            <a:r>
              <a:rPr lang="en-GB" dirty="0"/>
              <a:t>these cases </a:t>
            </a:r>
            <a:r>
              <a:rPr lang="en-GB" dirty="0" smtClean="0"/>
              <a:t>remembering </a:t>
            </a:r>
            <a:r>
              <a:rPr lang="en-GB" dirty="0"/>
              <a:t>the stories </a:t>
            </a:r>
            <a:r>
              <a:rPr lang="en-GB" dirty="0" smtClean="0"/>
              <a:t>and </a:t>
            </a:r>
            <a:r>
              <a:rPr lang="en-GB" dirty="0"/>
              <a:t>key factors of failures.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Proper control </a:t>
            </a:r>
            <a:r>
              <a:rPr lang="en-GB" dirty="0"/>
              <a:t>measures to deal with the risks.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Finally</a:t>
            </a:r>
            <a:r>
              <a:rPr lang="en-GB" dirty="0"/>
              <a:t>, </a:t>
            </a:r>
            <a:r>
              <a:rPr lang="en-GB" dirty="0" smtClean="0"/>
              <a:t>need to develop the </a:t>
            </a:r>
            <a:r>
              <a:rPr lang="en-GB" dirty="0"/>
              <a:t>art of </a:t>
            </a:r>
            <a:r>
              <a:rPr lang="en-GB" dirty="0" smtClean="0"/>
              <a:t>modelling future </a:t>
            </a:r>
            <a:r>
              <a:rPr lang="en-GB" dirty="0"/>
              <a:t>scenarios of what </a:t>
            </a:r>
            <a:r>
              <a:rPr lang="en-GB" dirty="0" smtClean="0"/>
              <a:t>could happen, </a:t>
            </a:r>
            <a:r>
              <a:rPr lang="en-GB" dirty="0"/>
              <a:t>unless certain </a:t>
            </a:r>
            <a:r>
              <a:rPr lang="en-GB" dirty="0" smtClean="0"/>
              <a:t>safety management actions </a:t>
            </a:r>
            <a:r>
              <a:rPr lang="en-GB" dirty="0"/>
              <a:t>are </a:t>
            </a:r>
            <a:r>
              <a:rPr lang="en-GB" dirty="0" smtClean="0"/>
              <a:t>taken.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47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GB" sz="5600" dirty="0" smtClean="0"/>
              <a:t>BS </a:t>
            </a:r>
            <a:r>
              <a:rPr lang="en-GB" sz="5600" dirty="0"/>
              <a:t>8848:2014 (2014) Specification for the provision of visits, fieldwork, expeditions and adventurous activities outside the United Kingdom, BS, UK.</a:t>
            </a:r>
          </a:p>
          <a:p>
            <a:r>
              <a:rPr lang="en-GB" sz="5600" dirty="0" err="1" smtClean="0"/>
              <a:t>Carmody</a:t>
            </a:r>
            <a:r>
              <a:rPr lang="en-GB" sz="5600" dirty="0"/>
              <a:t>, D.J, Taylor, T.K., Parker, D.A., </a:t>
            </a:r>
            <a:r>
              <a:rPr lang="en-GB" sz="5600" dirty="0" err="1"/>
              <a:t>Coolican</a:t>
            </a:r>
            <a:r>
              <a:rPr lang="en-GB" sz="5600" dirty="0"/>
              <a:t>, M. R. and Cumming, R.G. (2005) Spinal cord injuries in Australian footballers 1997-2002, </a:t>
            </a:r>
            <a:r>
              <a:rPr lang="en-GB" sz="5600" i="1" dirty="0"/>
              <a:t>Medical Journal of Australia</a:t>
            </a:r>
            <a:r>
              <a:rPr lang="en-GB" sz="5600" dirty="0"/>
              <a:t>, 182 (11), 561-564.</a:t>
            </a:r>
          </a:p>
          <a:p>
            <a:r>
              <a:rPr lang="en-GB" sz="5600" dirty="0" smtClean="0"/>
              <a:t>Darby</a:t>
            </a:r>
            <a:r>
              <a:rPr lang="en-GB" sz="5600" dirty="0"/>
              <a:t>, P. </a:t>
            </a:r>
            <a:r>
              <a:rPr lang="en-GB" sz="5600" dirty="0" err="1"/>
              <a:t>Johnes</a:t>
            </a:r>
            <a:r>
              <a:rPr lang="en-GB" sz="5600" dirty="0"/>
              <a:t>, M. &amp; Mellor, D. (</a:t>
            </a:r>
            <a:r>
              <a:rPr lang="en-GB" sz="5600" dirty="0" err="1"/>
              <a:t>ed</a:t>
            </a:r>
            <a:r>
              <a:rPr lang="en-GB" sz="5600" dirty="0"/>
              <a:t>) (2005) </a:t>
            </a:r>
            <a:r>
              <a:rPr lang="en-GB" sz="5600" i="1" dirty="0"/>
              <a:t>Soccer and Disaster: International Perspectives</a:t>
            </a:r>
            <a:r>
              <a:rPr lang="en-GB" sz="5600" dirty="0"/>
              <a:t>, Routledge, London.</a:t>
            </a:r>
          </a:p>
          <a:p>
            <a:r>
              <a:rPr lang="en-GB" sz="5600" dirty="0"/>
              <a:t>Elliot, D., </a:t>
            </a:r>
            <a:r>
              <a:rPr lang="en-GB" sz="5600" dirty="0" err="1"/>
              <a:t>Frosdick</a:t>
            </a:r>
            <a:r>
              <a:rPr lang="en-GB" sz="5600" dirty="0"/>
              <a:t>, S. and Smith, D. (1997) The failure of ‘legislation by crisis’ in </a:t>
            </a:r>
            <a:r>
              <a:rPr lang="en-GB" sz="5600" dirty="0" err="1"/>
              <a:t>Frosdick</a:t>
            </a:r>
            <a:r>
              <a:rPr lang="en-GB" sz="5600" dirty="0"/>
              <a:t>, S. and </a:t>
            </a:r>
            <a:r>
              <a:rPr lang="en-GB" sz="5600" dirty="0" err="1"/>
              <a:t>Walley</a:t>
            </a:r>
            <a:r>
              <a:rPr lang="en-GB" sz="5600" dirty="0"/>
              <a:t>, L. </a:t>
            </a:r>
            <a:r>
              <a:rPr lang="en-GB" sz="5600" i="1" dirty="0"/>
              <a:t>Sport </a:t>
            </a:r>
            <a:r>
              <a:rPr lang="en-GB" sz="5600" i="1" dirty="0" smtClean="0"/>
              <a:t>and Safety </a:t>
            </a:r>
            <a:r>
              <a:rPr lang="en-GB" sz="5600" i="1" dirty="0"/>
              <a:t>Management, </a:t>
            </a:r>
            <a:r>
              <a:rPr lang="en-GB" sz="5600" dirty="0"/>
              <a:t>Butterworth &amp; Heinemann, London.</a:t>
            </a:r>
          </a:p>
          <a:p>
            <a:r>
              <a:rPr lang="en-GB" sz="5600" dirty="0"/>
              <a:t>Emery. P. (2010) Past, present, future major sport event management practice: The </a:t>
            </a:r>
            <a:r>
              <a:rPr lang="en-GB" sz="5600" dirty="0" err="1"/>
              <a:t>practioner</a:t>
            </a:r>
            <a:r>
              <a:rPr lang="en-GB" sz="5600" dirty="0"/>
              <a:t> perspective. </a:t>
            </a:r>
            <a:r>
              <a:rPr lang="en-GB" sz="5600" i="1" dirty="0"/>
              <a:t>Sport Management Review</a:t>
            </a:r>
            <a:r>
              <a:rPr lang="en-GB" sz="5600" dirty="0"/>
              <a:t>, 13, 158-170.</a:t>
            </a:r>
          </a:p>
          <a:p>
            <a:r>
              <a:rPr lang="en-GB" sz="5600" dirty="0" err="1"/>
              <a:t>Frosdick</a:t>
            </a:r>
            <a:r>
              <a:rPr lang="en-GB" sz="5600" dirty="0"/>
              <a:t>, S. (1997) Managing risk in Public Assembly facilities, in </a:t>
            </a:r>
            <a:r>
              <a:rPr lang="en-GB" sz="5600" dirty="0" err="1"/>
              <a:t>Frosdick</a:t>
            </a:r>
            <a:r>
              <a:rPr lang="en-GB" sz="5600" dirty="0"/>
              <a:t>, S. and </a:t>
            </a:r>
            <a:r>
              <a:rPr lang="en-GB" sz="5600" dirty="0" err="1"/>
              <a:t>Walley</a:t>
            </a:r>
            <a:r>
              <a:rPr lang="en-GB" sz="5600" dirty="0"/>
              <a:t>, L. </a:t>
            </a:r>
            <a:r>
              <a:rPr lang="en-GB" sz="5600" i="1" dirty="0"/>
              <a:t>Sport </a:t>
            </a:r>
            <a:r>
              <a:rPr lang="en-GB" sz="5600" i="1" dirty="0" smtClean="0"/>
              <a:t>and </a:t>
            </a:r>
            <a:r>
              <a:rPr lang="en-GB" sz="5600" i="1" dirty="0"/>
              <a:t>Safety Management</a:t>
            </a:r>
            <a:r>
              <a:rPr lang="en-GB" sz="5600" dirty="0"/>
              <a:t>, Butterworth &amp; Heinemann. London.</a:t>
            </a:r>
          </a:p>
          <a:p>
            <a:endParaRPr lang="en-GB" sz="5600" dirty="0"/>
          </a:p>
          <a:p>
            <a:endParaRPr lang="en-GB" sz="56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8755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Fuller, C. (2007) Catastrophic Injuries in Rugby Union: An Assessment of the Risk (Draft report), Report published for the RFU, available at: http://irbplayerwelfare.com/pdfs/CI_Risk_Assessment_EN.pdf, accessed 20 September 2014. </a:t>
            </a:r>
          </a:p>
          <a:p>
            <a:r>
              <a:rPr lang="en-GB" sz="1800" dirty="0" err="1"/>
              <a:t>Glaesser</a:t>
            </a:r>
            <a:r>
              <a:rPr lang="en-GB" sz="1800" dirty="0"/>
              <a:t>, D. (2003), </a:t>
            </a:r>
            <a:r>
              <a:rPr lang="en-GB" sz="1800" i="1" dirty="0"/>
              <a:t>Crisis management in the tourism industry</a:t>
            </a:r>
            <a:r>
              <a:rPr lang="en-GB" sz="1800" dirty="0"/>
              <a:t>, Butterworth &amp; Heinemann, Oxford. </a:t>
            </a:r>
          </a:p>
          <a:p>
            <a:r>
              <a:rPr lang="en-GB" sz="1800" dirty="0" err="1"/>
              <a:t>Merna</a:t>
            </a:r>
            <a:r>
              <a:rPr lang="en-GB" sz="1800" dirty="0"/>
              <a:t>, T. and Faisal, F. A. (2005) </a:t>
            </a:r>
            <a:r>
              <a:rPr lang="en-GB" sz="1800" i="1" dirty="0"/>
              <a:t>Corporate risk management: an organizational perspective, </a:t>
            </a:r>
            <a:r>
              <a:rPr lang="en-GB" sz="1800" dirty="0"/>
              <a:t>John Wiley &amp; Sons, Chichester. </a:t>
            </a:r>
          </a:p>
          <a:p>
            <a:r>
              <a:rPr lang="en-GB" sz="1800" dirty="0" err="1"/>
              <a:t>Rihn</a:t>
            </a:r>
            <a:r>
              <a:rPr lang="en-GB" sz="1800" dirty="0"/>
              <a:t>, J.A., Anderson, D.T., Lamb, K., Deluca, P.F., Bata, A., </a:t>
            </a:r>
            <a:r>
              <a:rPr lang="en-GB" sz="1800" dirty="0" err="1"/>
              <a:t>Marchetto</a:t>
            </a:r>
            <a:r>
              <a:rPr lang="en-GB" sz="1800" dirty="0"/>
              <a:t>, P.A., </a:t>
            </a:r>
            <a:r>
              <a:rPr lang="en-GB" sz="1800" dirty="0" err="1"/>
              <a:t>Neves</a:t>
            </a:r>
            <a:r>
              <a:rPr lang="en-GB" sz="1800" dirty="0"/>
              <a:t>, N. and Vaccaro, A.R. (2009) Cervical spine injuries in American football,  </a:t>
            </a:r>
            <a:r>
              <a:rPr lang="en-GB" sz="1800" i="1" dirty="0"/>
              <a:t>Sports Medicine</a:t>
            </a:r>
            <a:r>
              <a:rPr lang="en-GB" sz="1800" dirty="0"/>
              <a:t>, 39 (9), 697-708.</a:t>
            </a:r>
          </a:p>
        </p:txBody>
      </p:sp>
    </p:spTree>
    <p:extLst>
      <p:ext uri="{BB962C8B-B14F-4D97-AF65-F5344CB8AC3E}">
        <p14:creationId xmlns:p14="http://schemas.microsoft.com/office/powerpoint/2010/main" val="293278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Name:	</a:t>
            </a:r>
            <a:r>
              <a:rPr lang="en-GB" dirty="0" err="1" smtClean="0"/>
              <a:t>Dr</a:t>
            </a:r>
            <a:r>
              <a:rPr lang="en-GB" dirty="0" err="1" smtClean="0"/>
              <a:t>.</a:t>
            </a:r>
            <a:r>
              <a:rPr lang="en-GB" dirty="0" smtClean="0"/>
              <a:t> Ian Jenkins &amp; </a:t>
            </a:r>
            <a:r>
              <a:rPr lang="en-GB" dirty="0" err="1" smtClean="0"/>
              <a:t>Dr.</a:t>
            </a:r>
            <a:r>
              <a:rPr lang="en-GB" dirty="0" smtClean="0"/>
              <a:t> Mark </a:t>
            </a:r>
            <a:r>
              <a:rPr lang="en-GB" dirty="0" err="1" smtClean="0"/>
              <a:t>Piekarz</a:t>
            </a:r>
            <a:endParaRPr lang="en-GB" dirty="0" smtClean="0"/>
          </a:p>
          <a:p>
            <a:r>
              <a:rPr lang="en-GB" dirty="0" smtClean="0"/>
              <a:t>Email: 	</a:t>
            </a:r>
            <a:r>
              <a:rPr lang="en-GB" dirty="0" smtClean="0">
                <a:hlinkClick r:id="rId2"/>
              </a:rPr>
              <a:t>dr.isjenkins@gmail.com</a:t>
            </a:r>
            <a:r>
              <a:rPr lang="en-GB" dirty="0" smtClean="0"/>
              <a:t>, </a:t>
            </a:r>
            <a:r>
              <a:rPr lang="en-GB" dirty="0" smtClean="0">
                <a:hlinkClick r:id="rId3"/>
              </a:rPr>
              <a:t>m.piekarz@worc.ac.uk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</a:t>
            </a:r>
            <a:r>
              <a:rPr lang="en-GB" dirty="0" smtClean="0">
                <a:solidFill>
                  <a:schemeClr val="bg1"/>
                </a:solidFill>
              </a:rPr>
              <a:t> 11 - Learning </a:t>
            </a:r>
            <a:r>
              <a:rPr lang="en-GB" dirty="0">
                <a:solidFill>
                  <a:schemeClr val="bg1"/>
                </a:solidFill>
              </a:rPr>
              <a:t>from the </a:t>
            </a:r>
            <a:r>
              <a:rPr lang="en-GB" dirty="0" smtClean="0">
                <a:solidFill>
                  <a:schemeClr val="bg1"/>
                </a:solidFill>
              </a:rPr>
              <a:t>Past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(Case </a:t>
            </a:r>
            <a:r>
              <a:rPr lang="en-GB" dirty="0" smtClean="0">
                <a:solidFill>
                  <a:schemeClr val="bg1"/>
                </a:solidFill>
              </a:rPr>
              <a:t>Study </a:t>
            </a:r>
            <a:r>
              <a:rPr lang="en-GB" dirty="0" smtClean="0">
                <a:solidFill>
                  <a:schemeClr val="bg1"/>
                </a:solidFill>
              </a:rPr>
              <a:t>Analysis)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•	Apply the key theoretical concepts to a range of case studies.</a:t>
            </a:r>
          </a:p>
          <a:p>
            <a:r>
              <a:rPr lang="en-GB" dirty="0"/>
              <a:t>•	To show the value of researching and analysing past incidents to help identify hazards and risks.</a:t>
            </a:r>
          </a:p>
          <a:p>
            <a:r>
              <a:rPr lang="en-GB" dirty="0"/>
              <a:t>•	Illustrate the benefits of case study analysis of past </a:t>
            </a:r>
            <a:r>
              <a:rPr lang="en-GB" dirty="0" smtClean="0"/>
              <a:t>incidents </a:t>
            </a:r>
            <a:r>
              <a:rPr lang="en-GB" dirty="0"/>
              <a:t>to identify causation factors, which can then be used for future scenario writing.</a:t>
            </a:r>
          </a:p>
          <a:p>
            <a:r>
              <a:rPr lang="en-GB" dirty="0"/>
              <a:t>•	To show the value of comparative analysis of cases between sectors, countries and levels of management.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Case studies are a useful vehicle for understanding risk management.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Important to link theory and models to case study examples.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Case studies are specific and not always representative.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They need to be linked to other data and generalised analysis of risks and accidents.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Need to be aware of key concepts.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Key risk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Anatomy of risks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Key risk exposure dimension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Trigger example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Causation categories (agents or variables)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CONCEPTS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92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Spinal injuries in sport and the case of Ben </a:t>
            </a:r>
            <a:r>
              <a:rPr lang="en-GB" dirty="0" err="1" smtClean="0"/>
              <a:t>Smoldon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Kevin Everett (USA American football) spinal </a:t>
            </a:r>
            <a:r>
              <a:rPr lang="en-GB" dirty="0" smtClean="0"/>
              <a:t>injury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 risk of concussion in soccer and American football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Coaching </a:t>
            </a:r>
            <a:r>
              <a:rPr lang="en-GB" dirty="0"/>
              <a:t>abuse in </a:t>
            </a:r>
            <a:r>
              <a:rPr lang="en-GB" dirty="0" smtClean="0"/>
              <a:t>sports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SPORT INJURIES AND VIOLENCE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75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Lyme </a:t>
            </a:r>
            <a:r>
              <a:rPr lang="en-GB" dirty="0" smtClean="0"/>
              <a:t>Bay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Surf accidents (Australia</a:t>
            </a:r>
            <a:r>
              <a:rPr lang="en-GB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Death during a tough mudding event (USA</a:t>
            </a:r>
            <a:r>
              <a:rPr lang="en-GB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Adventure world company (Switzerland)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ADVENTURE RELATED CASE 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32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Key case study </a:t>
            </a:r>
            <a:r>
              <a:rPr lang="en-GB" dirty="0" smtClean="0"/>
              <a:t>– Hillsborough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Athlete security – Monica Seles </a:t>
            </a:r>
            <a:r>
              <a:rPr lang="en-GB" dirty="0" smtClean="0"/>
              <a:t>stabbed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Serbia vs Albania football game </a:t>
            </a:r>
            <a:r>
              <a:rPr lang="en-GB" dirty="0" smtClean="0"/>
              <a:t>cancelled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Terrorist attacks on Sport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EVENT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3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Terrorist attacks on </a:t>
            </a:r>
            <a:r>
              <a:rPr lang="en-GB" dirty="0" smtClean="0"/>
              <a:t>tourists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P&amp;O </a:t>
            </a:r>
            <a:r>
              <a:rPr lang="en-GB" dirty="0"/>
              <a:t>ferry </a:t>
            </a:r>
            <a:r>
              <a:rPr lang="en-GB" dirty="0" smtClean="0"/>
              <a:t>disaster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 volcanic eruption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TOURISM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578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642</Words>
  <Application>Microsoft Office PowerPoint</Application>
  <PresentationFormat>On-screen Show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Risk and Safety Management in the Leisure, Events, Tourism and Sports Industries </vt:lpstr>
      <vt:lpstr>PowerPoint Presentation</vt:lpstr>
      <vt:lpstr>PowerPoint Presentation</vt:lpstr>
      <vt:lpstr>PowerPoint Presentation</vt:lpstr>
      <vt:lpstr>KEY CONCEPTS</vt:lpstr>
      <vt:lpstr>SPORT INJURIES AND VIOLENCE</vt:lpstr>
      <vt:lpstr>ADVENTURE RELATED CASE STUDIES</vt:lpstr>
      <vt:lpstr>EVENT MANAGEMENT</vt:lpstr>
      <vt:lpstr>TOURISM</vt:lpstr>
      <vt:lpstr>CONCLUSION</vt:lpstr>
      <vt:lpstr>References</vt:lpstr>
      <vt:lpstr>PowerPoint Presentation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37</cp:revision>
  <dcterms:created xsi:type="dcterms:W3CDTF">2014-12-08T12:01:41Z</dcterms:created>
  <dcterms:modified xsi:type="dcterms:W3CDTF">2015-08-05T13:25:04Z</dcterms:modified>
</cp:coreProperties>
</file>