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5" r:id="rId4"/>
    <p:sldId id="258" r:id="rId5"/>
    <p:sldId id="266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>
        <p:scale>
          <a:sx n="60" d="100"/>
          <a:sy n="60" d="100"/>
        </p:scale>
        <p:origin x="-1842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3644147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1456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7" b="32937"/>
          <a:stretch/>
        </p:blipFill>
        <p:spPr>
          <a:xfrm>
            <a:off x="0" y="0"/>
            <a:ext cx="9144000" cy="41605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05/08/2015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Risk and Safety Management in the Leisure, Events, Tourism and Sports Industries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Mark Piekarz, Ian Jenkins and Peter Mills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13557440"/>
              </p:ext>
            </p:extLst>
          </p:nvPr>
        </p:nvGraphicFramePr>
        <p:xfrm>
          <a:off x="2089610" y="1245379"/>
          <a:ext cx="4752624" cy="4363974"/>
        </p:xfrm>
        <a:graphic>
          <a:graphicData uri="http://schemas.openxmlformats.org/drawingml/2006/table">
            <a:tbl>
              <a:tblPr firstRow="1" firstCol="1" bandRow="1"/>
              <a:tblGrid>
                <a:gridCol w="629091"/>
                <a:gridCol w="865633"/>
                <a:gridCol w="611363"/>
                <a:gridCol w="611363"/>
                <a:gridCol w="611363"/>
                <a:gridCol w="811942"/>
                <a:gridCol w="611869"/>
              </a:tblGrid>
              <a:tr h="17683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Part A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Part B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909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Levels of Compensation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£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Levels of Compensation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£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B1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A2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B2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A3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1,800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B3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2,400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3,300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A5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B5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4,400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A6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4,600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B6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A7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6,200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B7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6,600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A8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B8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8,200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A9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B9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A10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B10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A11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B11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16,500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A12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B12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A13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B13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B14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A15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B15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A16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A17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A18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A19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175,000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Level A20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250,000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2051" marR="620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Different Types of Injury Costs*</a:t>
            </a:r>
            <a:br>
              <a:rPr lang="en-GB" dirty="0"/>
            </a:br>
            <a:r>
              <a:rPr lang="en-GB" dirty="0"/>
              <a:t>Annex E: Tariff of Injuries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204842" y="4778355"/>
            <a:ext cx="1417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*Adapted, Source: Criminal Injuries Compensation Scheme 2012 </a:t>
            </a:r>
          </a:p>
        </p:txBody>
      </p:sp>
    </p:spTree>
    <p:extLst>
      <p:ext uri="{BB962C8B-B14F-4D97-AF65-F5344CB8AC3E}">
        <p14:creationId xmlns:p14="http://schemas.microsoft.com/office/powerpoint/2010/main" val="28712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0525" y="1272381"/>
            <a:ext cx="7866992" cy="4313237"/>
          </a:xfrm>
        </p:spPr>
        <p:txBody>
          <a:bodyPr>
            <a:normAutofit/>
          </a:bodyPr>
          <a:lstStyle/>
          <a:p>
            <a:r>
              <a:rPr lang="en-GB" sz="2800" dirty="0"/>
              <a:t>1.	Human Capital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</a:t>
            </a:r>
            <a:r>
              <a:rPr lang="en-GB" sz="2000" dirty="0" smtClean="0"/>
              <a:t>ooks </a:t>
            </a:r>
            <a:r>
              <a:rPr lang="en-GB" sz="2000" dirty="0"/>
              <a:t>at the loss to the working environment; </a:t>
            </a:r>
            <a:r>
              <a:rPr lang="en-GB" sz="2000" dirty="0" smtClean="0"/>
              <a:t>(</a:t>
            </a:r>
            <a:r>
              <a:rPr lang="en-GB" sz="2000" dirty="0"/>
              <a:t>Butchart et al., 2008). 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</a:t>
            </a:r>
            <a:r>
              <a:rPr lang="en-GB" sz="2000" dirty="0" smtClean="0"/>
              <a:t>ost </a:t>
            </a:r>
            <a:r>
              <a:rPr lang="en-GB" sz="2000" dirty="0"/>
              <a:t>to society of an injury, formulated as follows:</a:t>
            </a:r>
          </a:p>
          <a:p>
            <a:r>
              <a:rPr lang="en-GB" sz="2000" b="1" dirty="0" smtClean="0"/>
              <a:t>Indirect </a:t>
            </a:r>
            <a:r>
              <a:rPr lang="en-GB" sz="2000" b="1" dirty="0"/>
              <a:t>cost due to injury = time lost due to injury × wage </a:t>
            </a:r>
            <a:r>
              <a:rPr lang="en-GB" sz="2000" b="1" dirty="0" smtClean="0"/>
              <a:t>rate</a:t>
            </a:r>
          </a:p>
          <a:p>
            <a:r>
              <a:rPr lang="en-GB" sz="2800" dirty="0" smtClean="0"/>
              <a:t>2</a:t>
            </a:r>
            <a:r>
              <a:rPr lang="en-GB" sz="2800" dirty="0"/>
              <a:t>.	Friction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</a:t>
            </a:r>
            <a:r>
              <a:rPr lang="en-GB" sz="2000" dirty="0" smtClean="0"/>
              <a:t>oss </a:t>
            </a:r>
            <a:r>
              <a:rPr lang="en-GB" sz="2000" dirty="0"/>
              <a:t>of </a:t>
            </a:r>
            <a:r>
              <a:rPr lang="en-GB" sz="2000" dirty="0" smtClean="0"/>
              <a:t>output estimates </a:t>
            </a:r>
            <a:r>
              <a:rPr lang="en-GB" sz="2000" dirty="0"/>
              <a:t>the cost of replacing the injured or deceased individual (Butchart et al., 2008). 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</a:t>
            </a:r>
            <a:r>
              <a:rPr lang="en-GB" sz="2000" dirty="0" smtClean="0"/>
              <a:t>ssumes </a:t>
            </a:r>
            <a:r>
              <a:rPr lang="en-GB" sz="2000" dirty="0"/>
              <a:t>that there are people available to replace the injured </a:t>
            </a:r>
            <a:r>
              <a:rPr lang="en-GB" sz="2000" dirty="0" smtClean="0"/>
              <a:t>person.</a:t>
            </a:r>
            <a:endParaRPr lang="en-GB" sz="2000" dirty="0"/>
          </a:p>
          <a:p>
            <a:endParaRPr lang="en-GB" sz="2000" b="1" dirty="0"/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0526" y="274638"/>
            <a:ext cx="7344968" cy="997743"/>
          </a:xfrm>
        </p:spPr>
        <p:txBody>
          <a:bodyPr/>
          <a:lstStyle/>
          <a:p>
            <a:r>
              <a:rPr lang="en-GB" dirty="0"/>
              <a:t>Economic Cost Calculations of Injuries</a:t>
            </a:r>
          </a:p>
        </p:txBody>
      </p:sp>
    </p:spTree>
    <p:extLst>
      <p:ext uri="{BB962C8B-B14F-4D97-AF65-F5344CB8AC3E}">
        <p14:creationId xmlns:p14="http://schemas.microsoft.com/office/powerpoint/2010/main" val="23912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5100" dirty="0"/>
              <a:t>3.	Willingness to Pay </a:t>
            </a:r>
          </a:p>
          <a:p>
            <a:r>
              <a:rPr lang="en-GB" dirty="0" smtClean="0"/>
              <a:t> Cost </a:t>
            </a:r>
            <a:r>
              <a:rPr lang="en-GB" dirty="0"/>
              <a:t>of an accident to a government or company and how much people are willing to pay for acceptable outlays/safety measures to prevent accidents happening (Butchart et al., </a:t>
            </a:r>
            <a:r>
              <a:rPr lang="en-GB" dirty="0" smtClean="0"/>
              <a:t>2008)</a:t>
            </a:r>
          </a:p>
          <a:p>
            <a:r>
              <a:rPr lang="en-GB" dirty="0" smtClean="0"/>
              <a:t>Areas </a:t>
            </a:r>
            <a:r>
              <a:rPr lang="en-GB" dirty="0"/>
              <a:t>of </a:t>
            </a:r>
            <a:r>
              <a:rPr lang="en-GB" dirty="0" smtClean="0"/>
              <a:t>economic costs related </a:t>
            </a:r>
            <a:r>
              <a:rPr lang="en-GB" dirty="0"/>
              <a:t>to an </a:t>
            </a:r>
            <a:r>
              <a:rPr lang="en-GB" dirty="0" smtClean="0"/>
              <a:t>injury:</a:t>
            </a:r>
            <a:endParaRPr lang="en-GB" dirty="0"/>
          </a:p>
          <a:p>
            <a:r>
              <a:rPr lang="en-GB" dirty="0" smtClean="0"/>
              <a:t>		•</a:t>
            </a:r>
            <a:r>
              <a:rPr lang="en-GB" dirty="0"/>
              <a:t>	Loss of earnings</a:t>
            </a:r>
          </a:p>
          <a:p>
            <a:r>
              <a:rPr lang="en-GB" dirty="0" smtClean="0"/>
              <a:t>		•</a:t>
            </a:r>
            <a:r>
              <a:rPr lang="en-GB" dirty="0"/>
              <a:t>	Loss of work productivity</a:t>
            </a:r>
          </a:p>
          <a:p>
            <a:r>
              <a:rPr lang="en-GB" dirty="0" smtClean="0"/>
              <a:t>		•</a:t>
            </a:r>
            <a:r>
              <a:rPr lang="en-GB" dirty="0"/>
              <a:t>	Medical time and expenses</a:t>
            </a:r>
          </a:p>
          <a:p>
            <a:r>
              <a:rPr lang="en-GB" dirty="0" smtClean="0"/>
              <a:t>		•</a:t>
            </a:r>
            <a:r>
              <a:rPr lang="en-GB" dirty="0"/>
              <a:t>	Transport costs</a:t>
            </a:r>
          </a:p>
          <a:p>
            <a:r>
              <a:rPr lang="en-GB" dirty="0" smtClean="0"/>
              <a:t>		•</a:t>
            </a:r>
            <a:r>
              <a:rPr lang="en-GB" dirty="0"/>
              <a:t>	Increased insurance premiums for companies</a:t>
            </a:r>
          </a:p>
          <a:p>
            <a:r>
              <a:rPr lang="en-GB" dirty="0" smtClean="0"/>
              <a:t>		•</a:t>
            </a:r>
            <a:r>
              <a:rPr lang="en-GB" dirty="0"/>
              <a:t>	Increased insurance premiums for individuals</a:t>
            </a:r>
          </a:p>
          <a:p>
            <a:r>
              <a:rPr lang="en-GB" dirty="0" smtClean="0"/>
              <a:t>		•</a:t>
            </a:r>
            <a:r>
              <a:rPr lang="en-GB" dirty="0"/>
              <a:t>	Expert/consultancy reports </a:t>
            </a:r>
          </a:p>
          <a:p>
            <a:r>
              <a:rPr lang="en-GB" dirty="0" smtClean="0"/>
              <a:t>		•</a:t>
            </a:r>
            <a:r>
              <a:rPr lang="en-GB" dirty="0"/>
              <a:t>	Legal fees</a:t>
            </a:r>
          </a:p>
          <a:p>
            <a:r>
              <a:rPr lang="en-GB" dirty="0" smtClean="0"/>
              <a:t>		•</a:t>
            </a:r>
            <a:r>
              <a:rPr lang="en-GB" dirty="0"/>
              <a:t>	HSE investigation time</a:t>
            </a:r>
          </a:p>
          <a:p>
            <a:r>
              <a:rPr lang="en-GB" dirty="0" smtClean="0"/>
              <a:t>		•</a:t>
            </a:r>
            <a:r>
              <a:rPr lang="en-GB" dirty="0"/>
              <a:t>	Governing </a:t>
            </a:r>
            <a:r>
              <a:rPr lang="en-GB" dirty="0" smtClean="0"/>
              <a:t>body /professional </a:t>
            </a:r>
            <a:r>
              <a:rPr lang="en-GB" dirty="0"/>
              <a:t>time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7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Definition of an accident</a:t>
            </a:r>
          </a:p>
          <a:p>
            <a:r>
              <a:rPr lang="en-GB" sz="2600" dirty="0"/>
              <a:t>Accident is a commonly misunderstood word.  If we look at the definition of an </a:t>
            </a:r>
            <a:r>
              <a:rPr lang="en-GB" sz="2600" dirty="0" smtClean="0"/>
              <a:t>accident, </a:t>
            </a:r>
            <a:r>
              <a:rPr lang="en-GB" sz="2600" dirty="0"/>
              <a:t>it shows that it has a number of important elements. </a:t>
            </a:r>
            <a:r>
              <a:rPr lang="en-GB" dirty="0"/>
              <a:t>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It </a:t>
            </a:r>
            <a:r>
              <a:rPr lang="en-GB" dirty="0"/>
              <a:t>is an event which: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200" dirty="0" smtClean="0"/>
              <a:t>Cannot </a:t>
            </a:r>
            <a:r>
              <a:rPr lang="en-GB" sz="2200" dirty="0"/>
              <a:t>be </a:t>
            </a:r>
            <a:r>
              <a:rPr lang="en-GB" sz="2200" dirty="0" smtClean="0"/>
              <a:t>foreseen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200" dirty="0" smtClean="0"/>
              <a:t>Cannot be prevented</a:t>
            </a:r>
            <a:endParaRPr lang="en-GB" sz="22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200" dirty="0" smtClean="0"/>
              <a:t>Cannot be controlled</a:t>
            </a:r>
            <a:endParaRPr lang="en-GB" sz="22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200" dirty="0" smtClean="0"/>
              <a:t>Leads </a:t>
            </a:r>
            <a:r>
              <a:rPr lang="en-GB" sz="2200" dirty="0"/>
              <a:t>to detrimental effect /damage to </a:t>
            </a:r>
            <a:r>
              <a:rPr lang="en-GB" sz="2200" dirty="0" smtClean="0"/>
              <a:t>person, object </a:t>
            </a:r>
            <a:r>
              <a:rPr lang="en-GB" sz="2200" dirty="0"/>
              <a:t>or phenomenon</a:t>
            </a:r>
          </a:p>
          <a:p>
            <a:endParaRPr lang="en-GB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ACCIDENT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567559"/>
            <a:ext cx="7196137" cy="501805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Foreseeability and unforeseen events.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Accidents by definition are not preventable.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Most accidents could be prevented.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Accidents vs Incidents.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Incidents better nomenclature.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 data is a reactive management source, but useful for future controls.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Assessment is proactive management.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12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ACCIDENT PYRAMIDS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507" y="961699"/>
            <a:ext cx="5408205" cy="462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4464" y="4739770"/>
            <a:ext cx="190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*Source: Adapted from Heinrich’s Accident Model</a:t>
            </a:r>
          </a:p>
        </p:txBody>
      </p:sp>
    </p:spTree>
    <p:extLst>
      <p:ext uri="{BB962C8B-B14F-4D97-AF65-F5344CB8AC3E}">
        <p14:creationId xmlns:p14="http://schemas.microsoft.com/office/powerpoint/2010/main" val="39263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There are a number of theories (SIA 2012; Ridley </a:t>
            </a:r>
            <a:r>
              <a:rPr lang="en-GB" sz="2400" dirty="0" smtClean="0"/>
              <a:t>and </a:t>
            </a:r>
            <a:r>
              <a:rPr lang="en-GB" sz="2400" dirty="0"/>
              <a:t>Channing, </a:t>
            </a:r>
            <a:r>
              <a:rPr lang="en-GB" sz="2400" dirty="0" smtClean="0"/>
              <a:t>1999), sequence </a:t>
            </a:r>
            <a:r>
              <a:rPr lang="en-GB" sz="2400" dirty="0"/>
              <a:t>of events resulting in an </a:t>
            </a:r>
            <a:r>
              <a:rPr lang="en-GB" sz="2400" dirty="0" smtClean="0"/>
              <a:t>accident.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Understanding theories </a:t>
            </a:r>
            <a:r>
              <a:rPr lang="en-GB" sz="2400" dirty="0"/>
              <a:t>helpful, allowing managers to recognise </a:t>
            </a:r>
            <a:r>
              <a:rPr lang="en-GB" sz="2400" dirty="0" smtClean="0"/>
              <a:t>ways in which accident </a:t>
            </a:r>
            <a:r>
              <a:rPr lang="en-GB" sz="2400" dirty="0"/>
              <a:t>sequences </a:t>
            </a:r>
            <a:r>
              <a:rPr lang="en-GB" sz="2400" dirty="0" smtClean="0"/>
              <a:t>are generated.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Identify methods to stop </a:t>
            </a:r>
            <a:r>
              <a:rPr lang="en-GB" sz="2400" dirty="0"/>
              <a:t>the sequence, </a:t>
            </a:r>
            <a:r>
              <a:rPr lang="en-GB" sz="2400" dirty="0" smtClean="0"/>
              <a:t>development of barriers and prevention </a:t>
            </a:r>
            <a:r>
              <a:rPr lang="en-GB" sz="2400" dirty="0"/>
              <a:t>methods.  </a:t>
            </a: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</a:t>
            </a:r>
            <a:r>
              <a:rPr lang="en-GB" sz="2400" dirty="0" smtClean="0"/>
              <a:t>ost </a:t>
            </a:r>
            <a:r>
              <a:rPr lang="en-GB" sz="2400" dirty="0"/>
              <a:t>theories </a:t>
            </a:r>
            <a:r>
              <a:rPr lang="en-GB" sz="2400" dirty="0" smtClean="0"/>
              <a:t>are somewhat </a:t>
            </a:r>
            <a:r>
              <a:rPr lang="en-GB" sz="2400" dirty="0"/>
              <a:t>abstract </a:t>
            </a:r>
            <a:r>
              <a:rPr lang="en-GB" sz="24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N</a:t>
            </a:r>
            <a:r>
              <a:rPr lang="en-GB" sz="2400" dirty="0" smtClean="0"/>
              <a:t>umber </a:t>
            </a:r>
            <a:r>
              <a:rPr lang="en-GB" sz="2400" dirty="0"/>
              <a:t>of theoretical </a:t>
            </a:r>
            <a:r>
              <a:rPr lang="en-GB" sz="2400" dirty="0" smtClean="0"/>
              <a:t>models </a:t>
            </a:r>
            <a:r>
              <a:rPr lang="en-GB" sz="2400" dirty="0"/>
              <a:t>grown </a:t>
            </a:r>
            <a:r>
              <a:rPr lang="en-GB" sz="2400" dirty="0" smtClean="0"/>
              <a:t>exponentially.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THEORY OF </a:t>
            </a:r>
            <a:r>
              <a:rPr lang="en-GB" dirty="0" smtClean="0"/>
              <a:t>ACCIDENTS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0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418616" cy="4313237"/>
          </a:xfrm>
        </p:spPr>
        <p:txBody>
          <a:bodyPr>
            <a:normAutofit fontScale="32500" lnSpcReduction="20000"/>
          </a:bodyPr>
          <a:lstStyle/>
          <a:p>
            <a:r>
              <a:rPr lang="en-GB" sz="8600" dirty="0" smtClean="0"/>
              <a:t>Domino </a:t>
            </a:r>
            <a:r>
              <a:rPr lang="en-GB" sz="8600" dirty="0"/>
              <a:t>Effect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4900" dirty="0"/>
              <a:t>S</a:t>
            </a:r>
            <a:r>
              <a:rPr lang="en-GB" sz="4900" dirty="0" smtClean="0"/>
              <a:t>implest </a:t>
            </a:r>
            <a:r>
              <a:rPr lang="en-GB" sz="4900" dirty="0"/>
              <a:t>form of </a:t>
            </a:r>
            <a:r>
              <a:rPr lang="en-GB" sz="4900" dirty="0" smtClean="0"/>
              <a:t>accident, whereby </a:t>
            </a:r>
            <a:r>
              <a:rPr lang="en-GB" sz="4900" dirty="0"/>
              <a:t>a series of events leads to the final one, eventually resulting in an accident.  </a:t>
            </a:r>
            <a:endParaRPr lang="en-GB" sz="4900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4900" dirty="0"/>
              <a:t>B</a:t>
            </a:r>
            <a:r>
              <a:rPr lang="en-GB" sz="4900" dirty="0" smtClean="0"/>
              <a:t>y </a:t>
            </a:r>
            <a:r>
              <a:rPr lang="en-GB" sz="4900" dirty="0"/>
              <a:t>removing the hazard in the sequence, an accident will be prevented.  </a:t>
            </a:r>
            <a:endParaRPr lang="en-GB" sz="4900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4900" dirty="0" smtClean="0"/>
              <a:t>Too simplistic </a:t>
            </a:r>
            <a:r>
              <a:rPr lang="en-GB" sz="4900" dirty="0"/>
              <a:t>given the complexity of many industrial processes and organisations that exist today (Waring 1996, Ridley &amp; Channing, </a:t>
            </a:r>
            <a:r>
              <a:rPr lang="en-GB" sz="4900" dirty="0" smtClean="0"/>
              <a:t>1999).</a:t>
            </a:r>
            <a:endParaRPr lang="en-GB" sz="4900" dirty="0"/>
          </a:p>
          <a:p>
            <a:endParaRPr lang="en-GB" sz="4900" dirty="0"/>
          </a:p>
          <a:p>
            <a:r>
              <a:rPr lang="en-GB" sz="8600" dirty="0" smtClean="0"/>
              <a:t>Chain reaction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4900" dirty="0"/>
              <a:t>E</a:t>
            </a:r>
            <a:r>
              <a:rPr lang="en-GB" sz="4900" dirty="0" smtClean="0"/>
              <a:t>ach </a:t>
            </a:r>
            <a:r>
              <a:rPr lang="en-GB" sz="4900" dirty="0"/>
              <a:t>part of the accident sequence results in a reinforcement </a:t>
            </a:r>
            <a:r>
              <a:rPr lang="en-GB" sz="4900" dirty="0" smtClean="0"/>
              <a:t>of the </a:t>
            </a:r>
            <a:r>
              <a:rPr lang="en-GB" sz="4900" dirty="0"/>
              <a:t>next stage, an elaboration on the Domino Effect.  </a:t>
            </a:r>
            <a:endParaRPr lang="en-GB" sz="4900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4900" dirty="0" smtClean="0"/>
              <a:t>The </a:t>
            </a:r>
            <a:r>
              <a:rPr lang="en-GB" sz="4900" dirty="0"/>
              <a:t>emphasis </a:t>
            </a:r>
            <a:r>
              <a:rPr lang="en-GB" sz="4900" dirty="0" smtClean="0"/>
              <a:t> here </a:t>
            </a:r>
            <a:r>
              <a:rPr lang="en-GB" sz="4900" dirty="0"/>
              <a:t>i</a:t>
            </a:r>
            <a:r>
              <a:rPr lang="en-GB" sz="4900" dirty="0" smtClean="0"/>
              <a:t>s that each </a:t>
            </a:r>
            <a:r>
              <a:rPr lang="en-GB" sz="4900" dirty="0"/>
              <a:t>stage reinforces its potential for damage before the next sequence begins.  </a:t>
            </a:r>
            <a:endParaRPr lang="en-GB" sz="4900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4900" dirty="0" smtClean="0"/>
              <a:t>A number </a:t>
            </a:r>
            <a:r>
              <a:rPr lang="en-GB" sz="4900" dirty="0"/>
              <a:t>of hazards contributing to the sequence at each </a:t>
            </a:r>
            <a:r>
              <a:rPr lang="en-GB" sz="4900" dirty="0" smtClean="0"/>
              <a:t>stage.</a:t>
            </a:r>
            <a:endParaRPr lang="en-GB" sz="49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4900" dirty="0" smtClean="0"/>
              <a:t>Unless </a:t>
            </a:r>
            <a:r>
              <a:rPr lang="en-GB" sz="4900" dirty="0"/>
              <a:t> </a:t>
            </a:r>
            <a:r>
              <a:rPr lang="en-GB" sz="4900" dirty="0" smtClean="0"/>
              <a:t>action </a:t>
            </a:r>
            <a:r>
              <a:rPr lang="en-GB" sz="4900" dirty="0"/>
              <a:t>is taken at each stage, the accident sequence will increase the potential for a detrimental outcome.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ACCIDENT MODELS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2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457201"/>
            <a:ext cx="7481678" cy="512841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Multi </a:t>
            </a:r>
            <a:r>
              <a:rPr lang="en-GB" dirty="0"/>
              <a:t>Causal/Chaos Theory 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Companies </a:t>
            </a:r>
            <a:r>
              <a:rPr lang="en-GB" dirty="0"/>
              <a:t>and products are now so complex that attributing blame solely to one causal factor is not </a:t>
            </a:r>
            <a:r>
              <a:rPr lang="en-GB" dirty="0" smtClean="0"/>
              <a:t>enough.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ncorporates </a:t>
            </a:r>
            <a:r>
              <a:rPr lang="en-GB" dirty="0"/>
              <a:t>a number of hazard elements acting in different ways, not necessarily </a:t>
            </a:r>
            <a:r>
              <a:rPr lang="en-GB" dirty="0" smtClean="0"/>
              <a:t>sequential: operational </a:t>
            </a:r>
            <a:r>
              <a:rPr lang="en-GB" dirty="0"/>
              <a:t>issues, human perception and decisions, mechanical failure, poor </a:t>
            </a:r>
            <a:r>
              <a:rPr lang="en-GB" dirty="0" smtClean="0"/>
              <a:t>design</a:t>
            </a:r>
            <a:r>
              <a:rPr lang="en-GB" dirty="0"/>
              <a:t>. (SIA, 2012;  Ridley &amp; Channing, 1999).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 					Catastrophe Theory</a:t>
            </a:r>
            <a:endParaRPr lang="en-GB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At </a:t>
            </a:r>
            <a:r>
              <a:rPr lang="en-GB" dirty="0"/>
              <a:t>some point in an accident sequence, the situation starts to evolve into a state where prevention and control is virtually impossible; </a:t>
            </a:r>
            <a:endParaRPr lang="en-GB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Beyond </a:t>
            </a:r>
            <a:r>
              <a:rPr lang="en-GB" dirty="0"/>
              <a:t>a certain ‘tipping point’ nothing could stop the inevitable detrimental outcome. </a:t>
            </a:r>
            <a:endParaRPr lang="en-GB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Prevention </a:t>
            </a:r>
            <a:r>
              <a:rPr lang="en-GB" dirty="0"/>
              <a:t>of getting to this point is the essence of risk management and accident prevention.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9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 OF AN ACCIDENT MODEL: FUNCTIONAL RESONANCE ACCIDENT METHOD (FRAM</a:t>
            </a:r>
            <a:r>
              <a:rPr lang="en-GB" dirty="0"/>
              <a:t>)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(HOLLNAGEL </a:t>
            </a:r>
            <a:r>
              <a:rPr lang="en-GB" dirty="0"/>
              <a:t>2004)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61" y="1026699"/>
            <a:ext cx="6288839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6671" y="5109103"/>
            <a:ext cx="15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 source Adapted from SIA 2012</a:t>
            </a:r>
          </a:p>
        </p:txBody>
      </p:sp>
    </p:spTree>
    <p:extLst>
      <p:ext uri="{BB962C8B-B14F-4D97-AF65-F5344CB8AC3E}">
        <p14:creationId xmlns:p14="http://schemas.microsoft.com/office/powerpoint/2010/main" val="284912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160508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Chapter 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10 - Experience</a:t>
            </a: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, Analysis of Incidents and Accidents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200" dirty="0" smtClean="0"/>
              <a:t>UK requirement </a:t>
            </a:r>
            <a:r>
              <a:rPr lang="en-GB" sz="4200" dirty="0"/>
              <a:t>to record certain types of accidents which can be located under RIDDOR - Reporting of Injuries, Diseases and Dangerous Occurrences Regulations </a:t>
            </a:r>
            <a:r>
              <a:rPr lang="en-GB" sz="4200" dirty="0" smtClean="0"/>
              <a:t>1995.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200" dirty="0" smtClean="0"/>
              <a:t>List </a:t>
            </a:r>
            <a:r>
              <a:rPr lang="en-GB" sz="4200" dirty="0"/>
              <a:t>identifies the basic requirement for accident </a:t>
            </a:r>
            <a:r>
              <a:rPr lang="en-GB" sz="4200" dirty="0" smtClean="0"/>
              <a:t>reporting:</a:t>
            </a:r>
          </a:p>
          <a:p>
            <a:endParaRPr lang="en-GB" sz="4200" dirty="0"/>
          </a:p>
          <a:p>
            <a:r>
              <a:rPr lang="en-GB" dirty="0" smtClean="0"/>
              <a:t>•</a:t>
            </a:r>
            <a:r>
              <a:rPr lang="en-GB" dirty="0"/>
              <a:t>	</a:t>
            </a:r>
            <a:r>
              <a:rPr lang="en-GB" dirty="0" smtClean="0"/>
              <a:t>	Deaths.</a:t>
            </a:r>
            <a:endParaRPr lang="en-GB" dirty="0"/>
          </a:p>
          <a:p>
            <a:r>
              <a:rPr lang="en-GB" dirty="0"/>
              <a:t>•	</a:t>
            </a:r>
            <a:r>
              <a:rPr lang="en-GB" dirty="0" smtClean="0"/>
              <a:t>	Major injuries.</a:t>
            </a:r>
            <a:endParaRPr lang="en-GB" dirty="0"/>
          </a:p>
          <a:p>
            <a:r>
              <a:rPr lang="en-GB" dirty="0"/>
              <a:t>•	</a:t>
            </a:r>
            <a:r>
              <a:rPr lang="en-GB" dirty="0" smtClean="0"/>
              <a:t>	Over-3-day </a:t>
            </a:r>
            <a:r>
              <a:rPr lang="en-GB" dirty="0"/>
              <a:t>injuries – where an employee or self-employed person is away </a:t>
            </a:r>
            <a:r>
              <a:rPr lang="en-GB" dirty="0" smtClean="0"/>
              <a:t>			from 	work </a:t>
            </a:r>
            <a:r>
              <a:rPr lang="en-GB" dirty="0"/>
              <a:t>or unable to perform their normal work duties for more than 3 </a:t>
            </a:r>
            <a:r>
              <a:rPr lang="en-GB" dirty="0" smtClean="0"/>
              <a:t>			consecutive </a:t>
            </a:r>
            <a:r>
              <a:rPr lang="en-GB" dirty="0"/>
              <a:t> </a:t>
            </a:r>
            <a:r>
              <a:rPr lang="en-GB" dirty="0" smtClean="0"/>
              <a:t>days.</a:t>
            </a:r>
            <a:endParaRPr lang="en-GB" dirty="0"/>
          </a:p>
          <a:p>
            <a:r>
              <a:rPr lang="en-GB" dirty="0"/>
              <a:t>•	</a:t>
            </a:r>
            <a:r>
              <a:rPr lang="en-GB" dirty="0" smtClean="0"/>
              <a:t>	Injuries  to </a:t>
            </a:r>
            <a:r>
              <a:rPr lang="en-GB" dirty="0"/>
              <a:t>members of the public or people not at work where they are taken </a:t>
            </a:r>
            <a:r>
              <a:rPr lang="en-GB" dirty="0" smtClean="0"/>
              <a:t>		from 	the </a:t>
            </a:r>
            <a:r>
              <a:rPr lang="en-GB" dirty="0"/>
              <a:t>scene of an accident to </a:t>
            </a:r>
            <a:r>
              <a:rPr lang="en-GB" dirty="0" smtClean="0"/>
              <a:t>hospital.</a:t>
            </a:r>
            <a:endParaRPr lang="en-GB" dirty="0"/>
          </a:p>
          <a:p>
            <a:r>
              <a:rPr lang="en-GB" dirty="0"/>
              <a:t>•	</a:t>
            </a:r>
            <a:r>
              <a:rPr lang="en-GB" dirty="0" smtClean="0"/>
              <a:t>	Some </a:t>
            </a:r>
            <a:r>
              <a:rPr lang="en-GB" dirty="0"/>
              <a:t>work-related </a:t>
            </a:r>
            <a:r>
              <a:rPr lang="en-GB" dirty="0" smtClean="0"/>
              <a:t>diseases</a:t>
            </a:r>
            <a:r>
              <a:rPr lang="en-GB" dirty="0"/>
              <a:t>.</a:t>
            </a:r>
          </a:p>
          <a:p>
            <a:r>
              <a:rPr lang="en-GB" dirty="0"/>
              <a:t>•	</a:t>
            </a:r>
            <a:r>
              <a:rPr lang="en-GB" dirty="0" smtClean="0"/>
              <a:t>	Dangerous </a:t>
            </a:r>
            <a:r>
              <a:rPr lang="en-GB" dirty="0"/>
              <a:t>occurrences – where something happens that does not result in an </a:t>
            </a:r>
            <a:r>
              <a:rPr lang="en-GB" dirty="0" smtClean="0"/>
              <a:t>		injury</a:t>
            </a:r>
            <a:r>
              <a:rPr lang="en-GB" dirty="0"/>
              <a:t>,  </a:t>
            </a:r>
            <a:r>
              <a:rPr lang="en-GB" dirty="0" smtClean="0"/>
              <a:t>but </a:t>
            </a:r>
            <a:r>
              <a:rPr lang="en-GB" dirty="0"/>
              <a:t>could have </a:t>
            </a:r>
            <a:r>
              <a:rPr lang="en-GB" dirty="0" smtClean="0"/>
              <a:t>done.</a:t>
            </a:r>
            <a:endParaRPr lang="en-GB" dirty="0"/>
          </a:p>
          <a:p>
            <a:r>
              <a:rPr lang="en-GB" dirty="0"/>
              <a:t>•	</a:t>
            </a:r>
            <a:r>
              <a:rPr lang="en-GB" dirty="0" smtClean="0"/>
              <a:t>	Gas </a:t>
            </a:r>
            <a:r>
              <a:rPr lang="en-GB" dirty="0"/>
              <a:t>safe registered gas fitters must also report dangerous gas fittings they find </a:t>
            </a:r>
            <a:r>
              <a:rPr lang="en-GB" dirty="0" smtClean="0"/>
              <a:t>		and </a:t>
            </a:r>
            <a:r>
              <a:rPr lang="en-GB" dirty="0"/>
              <a:t>gas conveyors/suppliers must report some flammable gas </a:t>
            </a:r>
            <a:r>
              <a:rPr lang="en-GB" dirty="0" smtClean="0"/>
              <a:t>			           		incidents. 	(</a:t>
            </a:r>
            <a:r>
              <a:rPr lang="en-GB" dirty="0"/>
              <a:t>RIDDOR 2012).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ACCIDENT RECORDS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4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Accidents are an important risk management tool.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Accidents are reactive data management 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Need to collect more than the statutory requirements.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Rigorous data analysis needed.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Accidents usually have a complex causation.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Foresight is critical to accident control.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endParaRPr lang="en-GB" dirty="0"/>
          </a:p>
          <a:p>
            <a:r>
              <a:rPr lang="en-GB" dirty="0" err="1"/>
              <a:t>Butchart</a:t>
            </a:r>
            <a:r>
              <a:rPr lang="en-GB" dirty="0"/>
              <a:t>, A. Brown, D. </a:t>
            </a:r>
            <a:r>
              <a:rPr lang="en-GB" dirty="0" err="1"/>
              <a:t>Khanh</a:t>
            </a:r>
            <a:r>
              <a:rPr lang="en-GB" dirty="0"/>
              <a:t>-Huynh, A. Corso, P. </a:t>
            </a:r>
            <a:r>
              <a:rPr lang="en-GB" dirty="0" err="1"/>
              <a:t>Florquin</a:t>
            </a:r>
            <a:r>
              <a:rPr lang="en-GB" dirty="0"/>
              <a:t>, N. and </a:t>
            </a:r>
            <a:r>
              <a:rPr lang="en-GB" dirty="0" err="1"/>
              <a:t>Muggah</a:t>
            </a:r>
            <a:r>
              <a:rPr lang="en-GB" dirty="0"/>
              <a:t>, R.  (2008) </a:t>
            </a:r>
            <a:r>
              <a:rPr lang="en-GB" i="1" dirty="0"/>
              <a:t>Manual For Estimating The Economic Costs Of Injuries Due To Interpersonal And Self-Directed Violence </a:t>
            </a:r>
            <a:r>
              <a:rPr lang="en-GB" dirty="0" smtClean="0"/>
              <a:t>, WHO</a:t>
            </a:r>
            <a:r>
              <a:rPr lang="en-GB" dirty="0"/>
              <a:t>, Geneva.</a:t>
            </a:r>
          </a:p>
          <a:p>
            <a:endParaRPr lang="en-GB" dirty="0"/>
          </a:p>
          <a:p>
            <a:r>
              <a:rPr lang="en-GB" dirty="0" err="1"/>
              <a:t>Hollnagel</a:t>
            </a:r>
            <a:r>
              <a:rPr lang="en-GB" dirty="0"/>
              <a:t>, E. (2004) </a:t>
            </a:r>
            <a:r>
              <a:rPr lang="en-GB" i="1" dirty="0"/>
              <a:t>Barriers and Accident Prevention</a:t>
            </a:r>
            <a:r>
              <a:rPr lang="en-GB" dirty="0"/>
              <a:t>, </a:t>
            </a:r>
            <a:r>
              <a:rPr lang="en-GB" dirty="0" err="1"/>
              <a:t>Ashgate</a:t>
            </a:r>
            <a:r>
              <a:rPr lang="en-GB" dirty="0"/>
              <a:t>, Farnham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Ridley, J.R. and Channing, J. (1999a) </a:t>
            </a:r>
            <a:r>
              <a:rPr lang="en-GB" i="1" dirty="0"/>
              <a:t>Safety Law: For Occupational Health and Safety (Safety at Work). </a:t>
            </a:r>
            <a:r>
              <a:rPr lang="en-GB" dirty="0"/>
              <a:t>Butterworth-Heinemann, Oxford.</a:t>
            </a:r>
          </a:p>
          <a:p>
            <a:endParaRPr lang="en-GB" dirty="0"/>
          </a:p>
          <a:p>
            <a:r>
              <a:rPr lang="en-GB" dirty="0"/>
              <a:t>Ridley, J.R. and Channing, J. (1999b) </a:t>
            </a:r>
            <a:r>
              <a:rPr lang="en-GB" i="1" dirty="0"/>
              <a:t>Risk Management. </a:t>
            </a:r>
            <a:r>
              <a:rPr lang="en-GB" dirty="0"/>
              <a:t>Butterworth-Heinemann, Oxford.</a:t>
            </a:r>
          </a:p>
          <a:p>
            <a:r>
              <a:rPr lang="en-GB" dirty="0" smtClean="0"/>
              <a:t> </a:t>
            </a:r>
            <a:endParaRPr lang="en-GB" dirty="0"/>
          </a:p>
          <a:p>
            <a:r>
              <a:rPr lang="en-GB" dirty="0" smtClean="0"/>
              <a:t>SIA </a:t>
            </a:r>
            <a:r>
              <a:rPr lang="en-GB" dirty="0"/>
              <a:t>(2012) </a:t>
            </a:r>
            <a:r>
              <a:rPr lang="en-GB" i="1" dirty="0"/>
              <a:t>Models of Causation</a:t>
            </a:r>
            <a:r>
              <a:rPr lang="en-GB" dirty="0"/>
              <a:t>. Safety Institute of Australia, </a:t>
            </a:r>
            <a:r>
              <a:rPr lang="en-GB" dirty="0" err="1"/>
              <a:t>Tullamarine</a:t>
            </a:r>
            <a:r>
              <a:rPr lang="en-GB" dirty="0"/>
              <a:t>, Australia.</a:t>
            </a:r>
          </a:p>
          <a:p>
            <a:endParaRPr lang="en-GB" dirty="0"/>
          </a:p>
          <a:p>
            <a:r>
              <a:rPr lang="en-GB" dirty="0"/>
              <a:t>TBS (The Buddhist Society), (2006) 1001 </a:t>
            </a:r>
            <a:r>
              <a:rPr lang="en-GB" i="1" dirty="0"/>
              <a:t>Pearls of Buddhist Wisdom, </a:t>
            </a:r>
            <a:r>
              <a:rPr lang="en-GB" dirty="0"/>
              <a:t>Duncan Bard Publishers, </a:t>
            </a:r>
            <a:r>
              <a:rPr lang="en-GB" dirty="0" smtClean="0"/>
              <a:t>London</a:t>
            </a:r>
          </a:p>
          <a:p>
            <a:endParaRPr lang="en-GB" dirty="0"/>
          </a:p>
          <a:p>
            <a:r>
              <a:rPr lang="en-GB" dirty="0"/>
              <a:t>Waring, A. (1996) </a:t>
            </a:r>
            <a:r>
              <a:rPr lang="en-GB" i="1" dirty="0"/>
              <a:t>Safety Management Systems. </a:t>
            </a:r>
            <a:r>
              <a:rPr lang="en-GB" dirty="0"/>
              <a:t>Chapman Hall, London.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9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•	Hollnagel E, 2012, </a:t>
            </a:r>
            <a:r>
              <a:rPr lang="en-GB" i="1" dirty="0"/>
              <a:t>FRAM: The Functional Resonance Analysis </a:t>
            </a:r>
            <a:r>
              <a:rPr lang="en-GB" i="1" dirty="0" smtClean="0"/>
              <a:t>Method Modelling </a:t>
            </a:r>
            <a:r>
              <a:rPr lang="en-GB" i="1" dirty="0"/>
              <a:t>Complex Socio-technical Systems</a:t>
            </a:r>
            <a:r>
              <a:rPr lang="en-GB" dirty="0"/>
              <a:t>, Ashgate, Farnham</a:t>
            </a:r>
          </a:p>
          <a:p>
            <a:r>
              <a:rPr lang="en-GB" dirty="0"/>
              <a:t>•	Hillson D &amp; Murray-Walker R,  2007, </a:t>
            </a:r>
            <a:r>
              <a:rPr lang="en-GB" i="1" dirty="0"/>
              <a:t>Understanding and Managing Risk Attitude </a:t>
            </a:r>
            <a:r>
              <a:rPr lang="en-GB" i="1" dirty="0" smtClean="0"/>
              <a:t>2nd</a:t>
            </a:r>
            <a:r>
              <a:rPr lang="en-GB" dirty="0" smtClean="0"/>
              <a:t>, </a:t>
            </a:r>
            <a:r>
              <a:rPr lang="en-GB" dirty="0"/>
              <a:t>Gower, London</a:t>
            </a:r>
          </a:p>
          <a:p>
            <a:r>
              <a:rPr lang="en-GB" dirty="0"/>
              <a:t>•	Hollnagel E, 2004, </a:t>
            </a:r>
            <a:r>
              <a:rPr lang="en-GB" i="1" dirty="0"/>
              <a:t>Barriers and Accident Prevention</a:t>
            </a:r>
            <a:r>
              <a:rPr lang="en-GB" dirty="0"/>
              <a:t>, Ashgate Farnham</a:t>
            </a:r>
          </a:p>
          <a:p>
            <a:r>
              <a:rPr lang="en-GB" dirty="0"/>
              <a:t>•	Baron R, 2014, Pilots and Memory: A Study of a Fallible Human System, http://airlinesafety.com/editorials/PilotsAndMemory.htm, Accessed 25/08/2014, The Aviation Consulting Group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 </a:t>
            </a:r>
          </a:p>
        </p:txBody>
      </p:sp>
    </p:spTree>
    <p:extLst>
      <p:ext uri="{BB962C8B-B14F-4D97-AF65-F5344CB8AC3E}">
        <p14:creationId xmlns:p14="http://schemas.microsoft.com/office/powerpoint/2010/main" val="18749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Name:	</a:t>
            </a:r>
            <a:r>
              <a:rPr lang="en-GB" dirty="0" err="1" smtClean="0"/>
              <a:t>Dr</a:t>
            </a:r>
            <a:r>
              <a:rPr lang="en-GB" dirty="0" err="1" smtClean="0"/>
              <a:t>.</a:t>
            </a:r>
            <a:r>
              <a:rPr lang="en-GB" dirty="0" smtClean="0"/>
              <a:t> Ian Jenkins</a:t>
            </a:r>
          </a:p>
          <a:p>
            <a:r>
              <a:rPr lang="en-GB" dirty="0" smtClean="0"/>
              <a:t>Email: 	dr.isjenkins@gmail.com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1.	To understand the importance of accident data to risk management.</a:t>
            </a:r>
          </a:p>
          <a:p>
            <a:r>
              <a:rPr lang="en-GB" dirty="0"/>
              <a:t>2.	Evaluate the importance of </a:t>
            </a:r>
            <a:r>
              <a:rPr lang="en-GB" dirty="0" smtClean="0"/>
              <a:t>accident </a:t>
            </a:r>
            <a:r>
              <a:rPr lang="en-GB" dirty="0"/>
              <a:t>models to safety management.</a:t>
            </a:r>
          </a:p>
          <a:p>
            <a:r>
              <a:rPr lang="en-GB" dirty="0"/>
              <a:t>3.	Evaluate accident theory and models.</a:t>
            </a:r>
          </a:p>
          <a:p>
            <a:r>
              <a:rPr lang="en-GB" dirty="0"/>
              <a:t>4.	Examine the available accident collection systems and their </a:t>
            </a:r>
            <a:r>
              <a:rPr lang="en-GB" dirty="0" smtClean="0"/>
              <a:t>effectiveness.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Miracle of Breathing.</a:t>
            </a:r>
          </a:p>
          <a:p>
            <a:r>
              <a:rPr lang="en-GB" dirty="0"/>
              <a:t>There are many things that harm life. As life is more unstable than an air bubble in water. It is a wonder that the in-breaths turn into </a:t>
            </a:r>
            <a:r>
              <a:rPr lang="en-GB" dirty="0" smtClean="0"/>
              <a:t>out-breaths </a:t>
            </a:r>
            <a:r>
              <a:rPr lang="en-GB" dirty="0"/>
              <a:t>and that one wakes up from sleep.</a:t>
            </a:r>
          </a:p>
          <a:p>
            <a:r>
              <a:rPr lang="en-GB" dirty="0" err="1" smtClean="0"/>
              <a:t>Gampopa</a:t>
            </a:r>
            <a:r>
              <a:rPr lang="en-GB" dirty="0" smtClean="0"/>
              <a:t> </a:t>
            </a:r>
            <a:r>
              <a:rPr lang="en-GB" dirty="0"/>
              <a:t>(1079 – 1153) </a:t>
            </a:r>
            <a:r>
              <a:rPr lang="en-GB" dirty="0" smtClean="0"/>
              <a:t>Tibet </a:t>
            </a:r>
            <a:r>
              <a:rPr lang="en-GB" dirty="0"/>
              <a:t>(TBS 2006)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5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961697"/>
            <a:ext cx="7196137" cy="4619296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Accidents and risk are a fact of life.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Every day we are exposed to both concepts.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We are all risk managers and the longer one lives the better one becomes at managing risks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Critical success factors are what most of us manage well.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But when injury or accidents happen, are they preventable?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However, small errors can create major consequences, e.g. Herald of Free Enterprise failure to close bow doors, 1987.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5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Location can be critical to accidents:</a:t>
            </a:r>
          </a:p>
          <a:p>
            <a:pPr lvl="1" indent="0">
              <a:buNone/>
            </a:pPr>
            <a:r>
              <a:rPr lang="en-GB" dirty="0" smtClean="0"/>
              <a:t>Home and work are not necessarily safe.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Memory recall can be a problem for accident prevention.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Poor risk and accident information is a problem.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Lack of coordinated accident data is an issue too.</a:t>
            </a:r>
          </a:p>
          <a:p>
            <a:r>
              <a:rPr lang="en-GB" dirty="0"/>
              <a:t>	</a:t>
            </a:r>
            <a:r>
              <a:rPr lang="en-GB" dirty="0" smtClean="0"/>
              <a:t>Introduction </a:t>
            </a:r>
            <a:r>
              <a:rPr lang="en-GB" dirty="0"/>
              <a:t>of The Activity Centres </a:t>
            </a:r>
            <a:r>
              <a:rPr lang="en-GB" dirty="0" smtClean="0"/>
              <a:t>	(</a:t>
            </a:r>
            <a:r>
              <a:rPr lang="en-GB" dirty="0"/>
              <a:t>Young Persons Safety) Act </a:t>
            </a:r>
            <a:r>
              <a:rPr lang="en-GB" dirty="0" smtClean="0"/>
              <a:t>1995.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from experience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en-GB" dirty="0"/>
              <a:t>‘prevention is better than cure’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Prevention versus cure – notions of CSR (Corporate Social Responsibility) and past actions.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2141538"/>
            <a:ext cx="387667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8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30166" y="472967"/>
            <a:ext cx="7455327" cy="511265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Many false assumptions on risk: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Common sense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Normality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Corporate safety perspectives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Personal safety perspectives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CRS important to engendering SMS </a:t>
            </a:r>
          </a:p>
          <a:p>
            <a:r>
              <a:rPr lang="en-GB" dirty="0" smtClean="0"/>
              <a:t>	(Safety </a:t>
            </a:r>
            <a:r>
              <a:rPr lang="en-GB" dirty="0"/>
              <a:t>Management Systems</a:t>
            </a:r>
            <a:r>
              <a:rPr lang="en-GB" dirty="0" smtClean="0"/>
              <a:t>).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ISO26000 important standard.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Health and Safety should be a major policy.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CSR should reflect responsible Health and Safety Management.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8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Injuries and accidents are costs to society and the economy.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Death often perceived as worst outcome from an accident.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Serious injuries are economically more damaging to economy.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Typology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costs of injuries.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ECONOMICS OF DEATH AND INJURY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9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1105</Words>
  <Application>Microsoft Office PowerPoint</Application>
  <PresentationFormat>On-screen Show (4:3)</PresentationFormat>
  <Paragraphs>278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Risk and Safety Management in the Leisure, Events, Tourism and Sports Industries </vt:lpstr>
      <vt:lpstr>PowerPoint Presentation</vt:lpstr>
      <vt:lpstr>PowerPoint Presentation</vt:lpstr>
      <vt:lpstr>PowerPoint Presentation</vt:lpstr>
      <vt:lpstr>PowerPoint Presentation</vt:lpstr>
      <vt:lpstr>Learning from experience</vt:lpstr>
      <vt:lpstr>Prevention versus cure – notions of CSR (Corporate Social Responsibility) and past actions.</vt:lpstr>
      <vt:lpstr>PowerPoint Presentation</vt:lpstr>
      <vt:lpstr>THE ECONOMICS OF DEATH AND INJURY</vt:lpstr>
      <vt:lpstr>Different Types of Injury Costs* Annex E: Tariff of Injuries </vt:lpstr>
      <vt:lpstr>Economic Cost Calculations of Injuries</vt:lpstr>
      <vt:lpstr>PowerPoint Presentation</vt:lpstr>
      <vt:lpstr>THEORY OF ACCIDENT ANALYSIS</vt:lpstr>
      <vt:lpstr>PowerPoint Presentation</vt:lpstr>
      <vt:lpstr>ACCIDENT PYRAMIDS</vt:lpstr>
      <vt:lpstr>THEORY OF ACCIDENTS</vt:lpstr>
      <vt:lpstr>ACCIDENT MODELS</vt:lpstr>
      <vt:lpstr>PowerPoint Presentation</vt:lpstr>
      <vt:lpstr>EXAMPLE OF AN ACCIDENT MODEL: FUNCTIONAL RESONANCE ACCIDENT METHOD (FRAM)  (HOLLNAGEL 2004)</vt:lpstr>
      <vt:lpstr>ACCIDENT RECORDS</vt:lpstr>
      <vt:lpstr>CONCLUSION</vt:lpstr>
      <vt:lpstr>References</vt:lpstr>
      <vt:lpstr>Further reading 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James Bishop</cp:lastModifiedBy>
  <cp:revision>64</cp:revision>
  <dcterms:created xsi:type="dcterms:W3CDTF">2014-12-08T12:01:41Z</dcterms:created>
  <dcterms:modified xsi:type="dcterms:W3CDTF">2015-08-05T13:24:30Z</dcterms:modified>
</cp:coreProperties>
</file>